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96" r:id="rId3"/>
    <p:sldId id="297" r:id="rId4"/>
    <p:sldId id="298" r:id="rId5"/>
    <p:sldId id="299" r:id="rId6"/>
    <p:sldId id="300" r:id="rId7"/>
    <p:sldId id="301" r:id="rId8"/>
    <p:sldId id="302" r:id="rId9"/>
    <p:sldId id="303" r:id="rId10"/>
    <p:sldId id="304" r:id="rId11"/>
    <p:sldId id="305" r:id="rId12"/>
    <p:sldId id="307" r:id="rId13"/>
    <p:sldId id="310" r:id="rId14"/>
    <p:sldId id="311" r:id="rId15"/>
    <p:sldId id="313" r:id="rId16"/>
    <p:sldId id="314"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27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30" autoAdjust="0"/>
    <p:restoredTop sz="94660"/>
  </p:normalViewPr>
  <p:slideViewPr>
    <p:cSldViewPr>
      <p:cViewPr varScale="1">
        <p:scale>
          <a:sx n="67" d="100"/>
          <a:sy n="67" d="100"/>
        </p:scale>
        <p:origin x="113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D6DEFE-5945-40E4-B9EA-0E064D1636EE}" type="datetimeFigureOut">
              <a:rPr lang="en-US" smtClean="0"/>
              <a:pPr/>
              <a:t>10/13/2018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0E641-B1BC-4701-886D-A109CDDF6704}" type="slidenum">
              <a:rPr lang="en-US" smtClean="0"/>
              <a:pPr/>
              <a:t>‹#›</a:t>
            </a:fld>
            <a:endParaRPr lang="en-US"/>
          </a:p>
        </p:txBody>
      </p:sp>
    </p:spTree>
    <p:extLst>
      <p:ext uri="{BB962C8B-B14F-4D97-AF65-F5344CB8AC3E}">
        <p14:creationId xmlns:p14="http://schemas.microsoft.com/office/powerpoint/2010/main" val="1519784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r>
              <a:rPr lang="en-US" sz="1000" b="1" dirty="0">
                <a:latin typeface="ZapfHumnst BT" pitchFamily="34" charset="0"/>
              </a:rPr>
              <a:t>Use-Case Design</a:t>
            </a:r>
            <a:r>
              <a:rPr lang="en-US" sz="1000" dirty="0">
                <a:latin typeface="ZapfHumnst BT" pitchFamily="34" charset="0"/>
              </a:rPr>
              <a:t> is performed by the designer, once per use case.</a:t>
            </a:r>
          </a:p>
          <a:p>
            <a:r>
              <a:rPr lang="en-US" sz="1000" b="1" dirty="0">
                <a:latin typeface="ZapfHumnst BT" pitchFamily="34" charset="0"/>
              </a:rPr>
              <a:t>Purpose:</a:t>
            </a:r>
            <a:endParaRPr lang="en-US" sz="1000" dirty="0">
              <a:latin typeface="ZapfHumnst BT" pitchFamily="34" charset="0"/>
            </a:endParaRPr>
          </a:p>
          <a:p>
            <a:pPr marL="238338" lvl="1" indent="-119169">
              <a:buFontTx/>
              <a:buChar char="•"/>
            </a:pPr>
            <a:r>
              <a:rPr lang="en-US" sz="1000" dirty="0">
                <a:latin typeface="ZapfHumnst BT" pitchFamily="34" charset="0"/>
              </a:rPr>
              <a:t>To refine use-case realizations in terms of interactions.</a:t>
            </a:r>
          </a:p>
          <a:p>
            <a:pPr marL="238338" lvl="1" indent="-119169">
              <a:buFontTx/>
              <a:buChar char="•"/>
            </a:pPr>
            <a:r>
              <a:rPr lang="en-US" sz="1000" dirty="0">
                <a:latin typeface="ZapfHumnst BT" pitchFamily="34" charset="0"/>
              </a:rPr>
              <a:t>To refine requirements on the operations of design classes.</a:t>
            </a:r>
          </a:p>
          <a:p>
            <a:pPr marL="238338" lvl="1" indent="-119169">
              <a:buFontTx/>
              <a:buChar char="•"/>
            </a:pPr>
            <a:r>
              <a:rPr lang="en-US" sz="1000" dirty="0">
                <a:latin typeface="ZapfHumnst BT" pitchFamily="34" charset="0"/>
              </a:rPr>
              <a:t>To refine requirements on the operations of design subsystems and/or their interfaces.</a:t>
            </a:r>
          </a:p>
          <a:p>
            <a:r>
              <a:rPr lang="en-US" sz="1000" b="1" dirty="0">
                <a:latin typeface="ZapfHumnst BT" pitchFamily="34" charset="0"/>
              </a:rPr>
              <a:t>Input Artifacts:</a:t>
            </a:r>
            <a:endParaRPr lang="en-US" sz="1000" dirty="0">
              <a:latin typeface="ZapfHumnst BT" pitchFamily="34" charset="0"/>
            </a:endParaRPr>
          </a:p>
          <a:p>
            <a:pPr marL="238338" lvl="1" indent="-119169">
              <a:buFontTx/>
              <a:buChar char="•"/>
            </a:pPr>
            <a:r>
              <a:rPr lang="en-US" sz="1000" dirty="0">
                <a:latin typeface="ZapfHumnst BT" pitchFamily="34" charset="0"/>
              </a:rPr>
              <a:t>Supplementary Specifications </a:t>
            </a:r>
          </a:p>
          <a:p>
            <a:pPr marL="238338" lvl="1" indent="-119169">
              <a:buFontTx/>
              <a:buChar char="•"/>
            </a:pPr>
            <a:r>
              <a:rPr lang="en-US" sz="1000" dirty="0">
                <a:latin typeface="ZapfHumnst BT" pitchFamily="34" charset="0"/>
              </a:rPr>
              <a:t>Use cases</a:t>
            </a:r>
          </a:p>
          <a:p>
            <a:pPr marL="238338" lvl="1" indent="-119169">
              <a:buFontTx/>
              <a:buChar char="•"/>
            </a:pPr>
            <a:r>
              <a:rPr lang="en-US" sz="1000" dirty="0">
                <a:latin typeface="ZapfHumnst BT" pitchFamily="34" charset="0"/>
              </a:rPr>
              <a:t>Use-case realizations</a:t>
            </a:r>
          </a:p>
          <a:p>
            <a:pPr marL="238338" lvl="1" indent="-119169">
              <a:buFontTx/>
              <a:buChar char="•"/>
            </a:pPr>
            <a:r>
              <a:rPr lang="en-US" sz="1000" dirty="0">
                <a:latin typeface="ZapfHumnst BT" pitchFamily="34" charset="0"/>
              </a:rPr>
              <a:t>Design classes </a:t>
            </a:r>
          </a:p>
          <a:p>
            <a:pPr marL="238338" lvl="1" indent="-119169">
              <a:buFontTx/>
              <a:buChar char="•"/>
            </a:pPr>
            <a:r>
              <a:rPr lang="en-US" sz="1000" dirty="0">
                <a:latin typeface="ZapfHumnst BT" pitchFamily="34" charset="0"/>
              </a:rPr>
              <a:t>Design subsystems</a:t>
            </a:r>
          </a:p>
          <a:p>
            <a:pPr marL="238338" lvl="1" indent="-119169">
              <a:buFontTx/>
              <a:buChar char="•"/>
            </a:pPr>
            <a:r>
              <a:rPr lang="en-US" sz="1000" dirty="0">
                <a:latin typeface="ZapfHumnst BT" pitchFamily="34" charset="0"/>
              </a:rPr>
              <a:t>Interfaces</a:t>
            </a:r>
          </a:p>
          <a:p>
            <a:r>
              <a:rPr lang="en-US" sz="1000" b="1" dirty="0">
                <a:latin typeface="ZapfHumnst BT" pitchFamily="34" charset="0"/>
              </a:rPr>
              <a:t>Resulting Artifacts:</a:t>
            </a:r>
            <a:endParaRPr lang="en-US" sz="1000" dirty="0">
              <a:latin typeface="ZapfHumnst BT" pitchFamily="34" charset="0"/>
            </a:endParaRPr>
          </a:p>
          <a:p>
            <a:pPr marL="238338" lvl="1" indent="-119169">
              <a:buFontTx/>
              <a:buChar char="•"/>
            </a:pPr>
            <a:r>
              <a:rPr lang="en-US" sz="1000" dirty="0">
                <a:latin typeface="ZapfHumnst BT" pitchFamily="34" charset="0"/>
              </a:rPr>
              <a:t>Use-case realizations, described with class diagrams, interaction diagrams, and flow of events refined.</a:t>
            </a:r>
          </a:p>
        </p:txBody>
      </p:sp>
      <p:sp>
        <p:nvSpPr>
          <p:cNvPr id="345092" name="Text Box 4"/>
          <p:cNvSpPr txBox="1">
            <a:spLocks noChangeArrowheads="1"/>
          </p:cNvSpPr>
          <p:nvPr/>
        </p:nvSpPr>
        <p:spPr bwMode="auto">
          <a:xfrm>
            <a:off x="607125" y="1261132"/>
            <a:ext cx="1920364" cy="7168542"/>
          </a:xfrm>
          <a:prstGeom prst="rect">
            <a:avLst/>
          </a:prstGeom>
          <a:noFill/>
          <a:ln w="9525">
            <a:noFill/>
            <a:miter lim="800000"/>
            <a:headEnd/>
            <a:tailEnd/>
          </a:ln>
          <a:effectLst/>
        </p:spPr>
        <p:txBody>
          <a:bodyPr lIns="112549" tIns="56274" rIns="112549" bIns="56274"/>
          <a:lstStyle/>
          <a:p>
            <a:pPr>
              <a:spcBef>
                <a:spcPct val="50000"/>
              </a:spcBef>
            </a:pPr>
            <a:r>
              <a:rPr lang="en-US">
                <a:latin typeface="ZapfHumnst BT" pitchFamily="34" charset="0"/>
              </a:rPr>
              <a:t>It is important to note that there are different designers (or design teams) on a project, each with a different focus.  Use-case designers are concerned with the design of the use-case realizations for a particular use case, coordinating with the necessary architects, subsystem designers, and class designers.</a:t>
            </a:r>
          </a:p>
          <a:p>
            <a:r>
              <a:rPr lang="en-US">
                <a:latin typeface="ZapfHumnst BT" pitchFamily="34" charset="0"/>
              </a:rPr>
              <a:t>The use-case designer concentrates on the interactions between subsystems and “free” classes (those not contained in a subsystem) classes. He or she can defer responsibility for what happens inside the subsystems to the subsystem designer(s). That’s the beauty of encapsulation</a:t>
            </a:r>
          </a:p>
          <a:p>
            <a:pPr>
              <a:spcBef>
                <a:spcPct val="50000"/>
              </a:spcBef>
            </a:pPr>
            <a:r>
              <a:rPr lang="en-US">
                <a:latin typeface="ZapfHumnst BT" pitchFamily="34" charset="0"/>
              </a:rPr>
              <a:t>Be careful with the discussion of project team organization, because you don’t want the discussion to turn into a discussion of OO project management concerns.  Refer the students to the OOPM course for more details on team organization.</a:t>
            </a:r>
          </a:p>
        </p:txBody>
      </p:sp>
    </p:spTree>
    <p:extLst>
      <p:ext uri="{BB962C8B-B14F-4D97-AF65-F5344CB8AC3E}">
        <p14:creationId xmlns:p14="http://schemas.microsoft.com/office/powerpoint/2010/main" val="532419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67618" name="Text Box 2"/>
          <p:cNvSpPr txBox="1">
            <a:spLocks noChangeArrowheads="1"/>
          </p:cNvSpPr>
          <p:nvPr/>
        </p:nvSpPr>
        <p:spPr bwMode="auto">
          <a:xfrm>
            <a:off x="607126" y="1261132"/>
            <a:ext cx="1917064" cy="2652804"/>
          </a:xfrm>
          <a:prstGeom prst="rect">
            <a:avLst/>
          </a:prstGeom>
          <a:noFill/>
          <a:ln w="9525">
            <a:noFill/>
            <a:miter lim="800000"/>
            <a:headEnd/>
            <a:tailEnd/>
          </a:ln>
          <a:effectLst/>
        </p:spPr>
        <p:txBody>
          <a:bodyPr lIns="112549" tIns="56274" rIns="112549" bIns="56274">
            <a:spAutoFit/>
          </a:bodyPr>
          <a:lstStyle/>
          <a:p>
            <a:pPr>
              <a:spcBef>
                <a:spcPct val="50000"/>
              </a:spcBef>
            </a:pPr>
            <a:r>
              <a:rPr lang="en-US">
                <a:latin typeface="ZapfHumnst BT" pitchFamily="34" charset="0"/>
              </a:rPr>
              <a:t>Emphasize to the students that you will not be covering the incorporation of the security mechanism; however, the details can be found in the Additional Information Appendix. </a:t>
            </a:r>
          </a:p>
          <a:p>
            <a:pPr>
              <a:spcBef>
                <a:spcPct val="50000"/>
              </a:spcBef>
            </a:pPr>
            <a:r>
              <a:rPr lang="en-US">
                <a:latin typeface="ZapfHumnst BT" pitchFamily="34" charset="0"/>
              </a:rPr>
              <a:t>If you choose to present the security mechanism, the slides found in the Additional Information Appendix, Security Mechanism section, second part, should be inserted after this slide. </a:t>
            </a:r>
          </a:p>
          <a:p>
            <a:pPr>
              <a:spcBef>
                <a:spcPct val="50000"/>
              </a:spcBef>
            </a:pPr>
            <a:r>
              <a:rPr lang="en-US">
                <a:latin typeface="ZapfHumnst BT" pitchFamily="34" charset="0"/>
              </a:rPr>
              <a:t>Note: On the presented slide, the italicized text is also yellow, but this does not show up in the black-and-white manuals. </a:t>
            </a:r>
          </a:p>
          <a:p>
            <a:pPr>
              <a:spcBef>
                <a:spcPct val="50000"/>
              </a:spcBef>
            </a:pPr>
            <a:r>
              <a:rPr lang="en-US">
                <a:latin typeface="ZapfHumnst BT" pitchFamily="34" charset="0"/>
              </a:rPr>
              <a:t>This module will discuss incorporating the distribution and persistence mechanisms. </a:t>
            </a:r>
          </a:p>
        </p:txBody>
      </p:sp>
      <p:sp>
        <p:nvSpPr>
          <p:cNvPr id="367619"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67620"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During Use-Case Analysis, applicable mechanisms for each identified analysis class were documented.  This information, along with the information on what analysis classes became what design elements, allows the applicable mechanisms for a design element to be identified.</a:t>
            </a:r>
          </a:p>
          <a:p>
            <a:r>
              <a:rPr lang="en-US" sz="1000" dirty="0">
                <a:latin typeface="ZapfHumnst BT" pitchFamily="34" charset="0"/>
              </a:rPr>
              <a:t>Since we have been concentrating on course registration, the above table contains only the classes for the Register for Courses use-case realization that have analysis mechanisms assigned to them.  </a:t>
            </a:r>
          </a:p>
          <a:p>
            <a:r>
              <a:rPr lang="en-US" sz="1000" dirty="0">
                <a:latin typeface="ZapfHumnst BT" pitchFamily="34" charset="0"/>
              </a:rPr>
              <a:t>The details of incorporating the security mechanism are provided in the Additional Information Appendix in the Security Mechanism section.</a:t>
            </a:r>
          </a:p>
        </p:txBody>
      </p:sp>
    </p:spTree>
    <p:extLst>
      <p:ext uri="{BB962C8B-B14F-4D97-AF65-F5344CB8AC3E}">
        <p14:creationId xmlns:p14="http://schemas.microsoft.com/office/powerpoint/2010/main" val="3226902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69666" name="Text Box 2"/>
          <p:cNvSpPr txBox="1">
            <a:spLocks noChangeArrowheads="1"/>
          </p:cNvSpPr>
          <p:nvPr/>
        </p:nvSpPr>
        <p:spPr bwMode="auto">
          <a:xfrm>
            <a:off x="607125" y="1261132"/>
            <a:ext cx="1869221" cy="575312"/>
          </a:xfrm>
          <a:prstGeom prst="rect">
            <a:avLst/>
          </a:prstGeom>
          <a:noFill/>
          <a:ln w="9525">
            <a:noFill/>
            <a:miter lim="800000"/>
            <a:headEnd/>
            <a:tailEnd/>
          </a:ln>
          <a:effectLst/>
        </p:spPr>
        <p:txBody>
          <a:bodyPr lIns="112549" tIns="56274" rIns="112549" bIns="56274">
            <a:spAutoFit/>
          </a:bodyPr>
          <a:lstStyle/>
          <a:p>
            <a:pPr>
              <a:spcBef>
                <a:spcPct val="50000"/>
              </a:spcBef>
            </a:pPr>
            <a:r>
              <a:rPr lang="en-US">
                <a:latin typeface="ZapfHumnst BT" pitchFamily="34" charset="0"/>
              </a:rPr>
              <a:t>The distribution mechanism was last discussed in the Describe Distribution module.</a:t>
            </a:r>
          </a:p>
        </p:txBody>
      </p:sp>
      <p:sp>
        <p:nvSpPr>
          <p:cNvPr id="369667"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69668"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We started the discussion of the distribution mechanism in the Describe Distribution module.  Now we will see how to incorporate this mechanism into the use-case realizations.</a:t>
            </a:r>
          </a:p>
        </p:txBody>
      </p:sp>
    </p:spTree>
    <p:extLst>
      <p:ext uri="{BB962C8B-B14F-4D97-AF65-F5344CB8AC3E}">
        <p14:creationId xmlns:p14="http://schemas.microsoft.com/office/powerpoint/2010/main" val="2127941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79906" name="Text Box 2"/>
          <p:cNvSpPr txBox="1">
            <a:spLocks noChangeArrowheads="1"/>
          </p:cNvSpPr>
          <p:nvPr/>
        </p:nvSpPr>
        <p:spPr bwMode="auto">
          <a:xfrm>
            <a:off x="607125" y="1261132"/>
            <a:ext cx="1887368" cy="1267809"/>
          </a:xfrm>
          <a:prstGeom prst="rect">
            <a:avLst/>
          </a:prstGeom>
          <a:noFill/>
          <a:ln w="9525">
            <a:noFill/>
            <a:miter lim="800000"/>
            <a:headEnd/>
            <a:tailEnd/>
          </a:ln>
          <a:effectLst/>
        </p:spPr>
        <p:txBody>
          <a:bodyPr lIns="112549" tIns="56274" rIns="112549" bIns="56274">
            <a:spAutoFit/>
          </a:bodyPr>
          <a:lstStyle/>
          <a:p>
            <a:pPr>
              <a:spcBef>
                <a:spcPct val="50000"/>
              </a:spcBef>
            </a:pPr>
            <a:r>
              <a:rPr lang="en-US">
                <a:latin typeface="ZapfHumnst BT" pitchFamily="34" charset="0"/>
              </a:rPr>
              <a:t>This slide summarizes the steps that must be taken to incorporate the distribution mechanism.</a:t>
            </a:r>
          </a:p>
          <a:p>
            <a:pPr>
              <a:spcBef>
                <a:spcPct val="50000"/>
              </a:spcBef>
            </a:pPr>
            <a:r>
              <a:rPr lang="en-US">
                <a:latin typeface="ZapfHumnst BT" pitchFamily="34" charset="0"/>
              </a:rPr>
              <a:t>Note: On the presented slide, the italicized text is also blue, but this does not show up in the black-and-white manuals.</a:t>
            </a:r>
          </a:p>
        </p:txBody>
      </p:sp>
      <p:sp>
        <p:nvSpPr>
          <p:cNvPr id="379907"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79908"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pPr marL="238338" lvl="1" indent="-119169">
              <a:buFontTx/>
              <a:buChar char="•"/>
            </a:pPr>
            <a:r>
              <a:rPr lang="en-US" sz="1000" dirty="0">
                <a:latin typeface="ZapfHumnst BT" pitchFamily="34" charset="0"/>
              </a:rPr>
              <a:t>Any class whose instances will be passed between the client and the server needs to realize the </a:t>
            </a:r>
            <a:r>
              <a:rPr lang="en-US" sz="1000" dirty="0" err="1">
                <a:latin typeface="ZapfHumnst BT" pitchFamily="34" charset="0"/>
              </a:rPr>
              <a:t>Serializable</a:t>
            </a:r>
            <a:r>
              <a:rPr lang="en-US" sz="1000" dirty="0">
                <a:latin typeface="ZapfHumnst BT" pitchFamily="34" charset="0"/>
              </a:rPr>
              <a:t> interface.</a:t>
            </a:r>
            <a:br>
              <a:rPr lang="en-US" sz="1000" dirty="0">
                <a:latin typeface="ZapfHumnst BT" pitchFamily="34" charset="0"/>
              </a:rPr>
            </a:br>
            <a:r>
              <a:rPr lang="en-US" sz="1000" dirty="0">
                <a:latin typeface="ZapfHumnst BT" pitchFamily="34" charset="0"/>
              </a:rPr>
              <a:t>For the Course Registration System, most of the data passed is of one of the core data types.  The core data types were allocated to the Business Services layer of the architecture (specifically, the University Artifacts package) in Identify Design Elements.  Thus, a dependency exists from the Business Services layer to the Middleware layer so the core data classes can access to Remote interface.  Now we will define the realization relationships from the classes to be passed and the </a:t>
            </a:r>
            <a:r>
              <a:rPr lang="en-US" sz="1000" dirty="0" err="1">
                <a:latin typeface="ZapfHumnst BT" pitchFamily="34" charset="0"/>
              </a:rPr>
              <a:t>Serializable</a:t>
            </a:r>
            <a:r>
              <a:rPr lang="en-US" sz="1000" dirty="0">
                <a:latin typeface="ZapfHumnst BT" pitchFamily="34" charset="0"/>
              </a:rPr>
              <a:t> interface.</a:t>
            </a:r>
          </a:p>
          <a:p>
            <a:pPr marL="238338" lvl="1" indent="-119169">
              <a:buFontTx/>
              <a:buChar char="•"/>
            </a:pPr>
            <a:r>
              <a:rPr lang="en-US" sz="1000" dirty="0">
                <a:latin typeface="ZapfHumnst BT" pitchFamily="34" charset="0"/>
              </a:rPr>
              <a:t>The developer must run the compiled distributed class through the </a:t>
            </a:r>
            <a:r>
              <a:rPr lang="en-US" sz="1000" dirty="0" err="1">
                <a:latin typeface="ZapfHumnst BT" pitchFamily="34" charset="0"/>
              </a:rPr>
              <a:t>rmic</a:t>
            </a:r>
            <a:r>
              <a:rPr lang="en-US" sz="1000" dirty="0">
                <a:latin typeface="ZapfHumnst BT" pitchFamily="34" charset="0"/>
              </a:rPr>
              <a:t> compiler provide by Sun to generate the stubs and skeletons for all classes that realize the Remote interface.  These classes handle the communication that must occur to support distribution (see the previous slide). Once a class is run through RMIC, you can access it as if it were a local class; the client does not know the difference.  This is really implementation, which is out of the scope of this course.</a:t>
            </a:r>
          </a:p>
          <a:p>
            <a:r>
              <a:rPr lang="en-US" sz="1000" dirty="0">
                <a:latin typeface="ZapfHumnst BT" pitchFamily="34" charset="0"/>
              </a:rPr>
              <a:t>The remaining steps are discussed on the next slide.</a:t>
            </a:r>
          </a:p>
          <a:p>
            <a:endParaRPr lang="en-US" sz="1000" dirty="0">
              <a:latin typeface="ZapfHumnst BT" pitchFamily="34" charset="0"/>
            </a:endParaRPr>
          </a:p>
        </p:txBody>
      </p:sp>
    </p:spTree>
    <p:extLst>
      <p:ext uri="{BB962C8B-B14F-4D97-AF65-F5344CB8AC3E}">
        <p14:creationId xmlns:p14="http://schemas.microsoft.com/office/powerpoint/2010/main" val="1993211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81954" name="Text Box 2"/>
          <p:cNvSpPr txBox="1">
            <a:spLocks noChangeArrowheads="1"/>
          </p:cNvSpPr>
          <p:nvPr/>
        </p:nvSpPr>
        <p:spPr bwMode="auto">
          <a:xfrm>
            <a:off x="607125" y="1261132"/>
            <a:ext cx="1907165" cy="1113921"/>
          </a:xfrm>
          <a:prstGeom prst="rect">
            <a:avLst/>
          </a:prstGeom>
          <a:noFill/>
          <a:ln w="9525">
            <a:noFill/>
            <a:miter lim="800000"/>
            <a:headEnd/>
            <a:tailEnd/>
          </a:ln>
          <a:effectLst/>
        </p:spPr>
        <p:txBody>
          <a:bodyPr lIns="112549" tIns="56274" rIns="112549" bIns="56274">
            <a:spAutoFit/>
          </a:bodyPr>
          <a:lstStyle/>
          <a:p>
            <a:pPr>
              <a:spcBef>
                <a:spcPct val="50000"/>
              </a:spcBef>
            </a:pPr>
            <a:r>
              <a:rPr lang="en-US">
                <a:latin typeface="ZapfHumnst BT" pitchFamily="34" charset="0"/>
              </a:rPr>
              <a:t>This slide summarizes the steps that must be taken to incorporate the distribution mechanism.</a:t>
            </a:r>
          </a:p>
          <a:p>
            <a:pPr>
              <a:spcBef>
                <a:spcPct val="50000"/>
              </a:spcBef>
            </a:pPr>
            <a:r>
              <a:rPr lang="en-US">
                <a:latin typeface="ZapfHumnst BT" pitchFamily="34" charset="0"/>
              </a:rPr>
              <a:t>Note: On the presented slide, the italicized text is also blue, but this does not show up in the black-and-white manuals.</a:t>
            </a:r>
          </a:p>
        </p:txBody>
      </p:sp>
      <p:sp>
        <p:nvSpPr>
          <p:cNvPr id="381955"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81956"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Clients of distributed classes will need to lookup the location of the remote object using the Naming service. The look up returns a reference to the distributed class interface. </a:t>
            </a:r>
          </a:p>
          <a:p>
            <a:r>
              <a:rPr lang="en-US" sz="1000" dirty="0">
                <a:latin typeface="ZapfHumnst BT" pitchFamily="34" charset="0"/>
              </a:rPr>
              <a:t>Now we will define the dependency relationships from the distributed class clients and the Naming Service. You will also develop interaction diagrams that model the distribution functionality. </a:t>
            </a:r>
          </a:p>
        </p:txBody>
      </p:sp>
    </p:spTree>
    <p:extLst>
      <p:ext uri="{BB962C8B-B14F-4D97-AF65-F5344CB8AC3E}">
        <p14:creationId xmlns:p14="http://schemas.microsoft.com/office/powerpoint/2010/main" val="1156727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latin typeface="ZapfHumnst BT" pitchFamily="34" charset="0"/>
              </a:rPr>
              <a:t>When a use case is realized, the flow of events is usually described in terms of the executing objects, that is, as interactions between design objects. To simplify diagrams and to identify reusable behavior, there might be a need to encapsulate a </a:t>
            </a:r>
            <a:r>
              <a:rPr lang="en-US" sz="1300" dirty="0" err="1" smtClean="0">
                <a:latin typeface="ZapfHumnst BT" pitchFamily="34" charset="0"/>
              </a:rPr>
              <a:t>subflow</a:t>
            </a:r>
            <a:r>
              <a:rPr lang="en-US" sz="1300" dirty="0" smtClean="0">
                <a:latin typeface="ZapfHumnst BT" pitchFamily="34" charset="0"/>
              </a:rPr>
              <a:t> of events within a subsystem. When this is done, large subsections of the interaction diagram are replaced with a single message to the subsystem. Within the subsystem, a separate interaction diagram might illustrate the internal interactions within the subsystem that provide the required behavior. These subsystem interaction diagrams are developed during Subsystem Design</a:t>
            </a:r>
            <a:r>
              <a:rPr lang="en-US" sz="1300" i="1" dirty="0" smtClean="0">
                <a:latin typeface="ZapfHumnst BT" pitchFamily="34" charset="0"/>
              </a:rPr>
              <a:t>.</a:t>
            </a:r>
          </a:p>
          <a:p>
            <a:r>
              <a:rPr lang="en-US" sz="1300" dirty="0" smtClean="0">
                <a:latin typeface="ZapfHumnst BT" pitchFamily="34" charset="0"/>
              </a:rPr>
              <a:t>At first glance, this step may appear similar to the previous one, Describe Interactions among Design Objects.  However, they differ in perspective.  In the case of Describe Interactions among Design Objects, the common </a:t>
            </a:r>
            <a:r>
              <a:rPr lang="en-US" sz="1300" dirty="0" err="1" smtClean="0">
                <a:latin typeface="ZapfHumnst BT" pitchFamily="34" charset="0"/>
              </a:rPr>
              <a:t>subflows</a:t>
            </a:r>
            <a:r>
              <a:rPr lang="en-US" sz="1300" dirty="0" smtClean="0">
                <a:latin typeface="ZapfHumnst BT" pitchFamily="34" charset="0"/>
              </a:rPr>
              <a:t> are identified outside-in. (Common collaborations have already been encapsulated within the subsystems identified in Identify Design Elements.)  In the case of Simplify Interaction Diagrams Using Subsystems, the common </a:t>
            </a:r>
            <a:r>
              <a:rPr lang="en-US" sz="1300" dirty="0" err="1" smtClean="0">
                <a:latin typeface="ZapfHumnst BT" pitchFamily="34" charset="0"/>
              </a:rPr>
              <a:t>subflows</a:t>
            </a:r>
            <a:r>
              <a:rPr lang="en-US" sz="1300" dirty="0" smtClean="0">
                <a:latin typeface="ZapfHumnst BT" pitchFamily="34" charset="0"/>
              </a:rPr>
              <a:t> are discovered inside-out — after modeling the flows of events using design elements, you recognize common </a:t>
            </a:r>
            <a:r>
              <a:rPr lang="en-US" sz="1300" dirty="0" err="1" smtClean="0">
                <a:latin typeface="ZapfHumnst BT" pitchFamily="34" charset="0"/>
              </a:rPr>
              <a:t>subflows</a:t>
            </a:r>
            <a:r>
              <a:rPr lang="en-US" sz="1300" dirty="0" smtClean="0">
                <a:latin typeface="ZapfHumnst BT" pitchFamily="34" charset="0"/>
              </a:rPr>
              <a:t>.  This step is optional if common </a:t>
            </a:r>
            <a:r>
              <a:rPr lang="en-US" sz="1300" dirty="0" err="1" smtClean="0">
                <a:latin typeface="ZapfHumnst BT" pitchFamily="34" charset="0"/>
              </a:rPr>
              <a:t>subflows</a:t>
            </a:r>
            <a:r>
              <a:rPr lang="en-US" sz="1300" dirty="0" smtClean="0">
                <a:latin typeface="ZapfHumnst BT" pitchFamily="34" charset="0"/>
              </a:rPr>
              <a:t> are not discovered.</a:t>
            </a:r>
          </a:p>
          <a:p>
            <a:endParaRPr lang="en-US" sz="1300" dirty="0" smtClean="0">
              <a:latin typeface="ZapfHumnst BT" pitchFamily="34" charset="0"/>
            </a:endParaRPr>
          </a:p>
          <a:p>
            <a:endParaRPr lang="en-US" dirty="0"/>
          </a:p>
        </p:txBody>
      </p:sp>
      <p:sp>
        <p:nvSpPr>
          <p:cNvPr id="4" name="Header Placeholder 3"/>
          <p:cNvSpPr>
            <a:spLocks noGrp="1"/>
          </p:cNvSpPr>
          <p:nvPr>
            <p:ph type="hdr" sz="quarter" idx="10"/>
          </p:nvPr>
        </p:nvSpPr>
        <p:spPr/>
        <p:txBody>
          <a:bodyPr/>
          <a:lstStyle/>
          <a:p>
            <a:r>
              <a:rPr lang="en-US" smtClean="0"/>
              <a:t>Mastering OOAD – Instructor Notes</a:t>
            </a:r>
            <a:endParaRPr lang="en-US"/>
          </a:p>
        </p:txBody>
      </p:sp>
      <p:sp>
        <p:nvSpPr>
          <p:cNvPr id="5" name="Footer Placeholder 4"/>
          <p:cNvSpPr>
            <a:spLocks noGrp="1"/>
          </p:cNvSpPr>
          <p:nvPr>
            <p:ph type="ftr" sz="quarter" idx="11"/>
          </p:nvPr>
        </p:nvSpPr>
        <p:spPr/>
        <p:txBody>
          <a:bodyPr/>
          <a:lstStyle/>
          <a:p>
            <a:r>
              <a:rPr lang="en-US" smtClean="0"/>
              <a:t>Module 11 - Use-Case Design</a:t>
            </a:r>
            <a:endParaRPr lang="en-US">
              <a:latin typeface="ZapfHumnst BT" pitchFamily="34" charset="0"/>
            </a:endParaRPr>
          </a:p>
        </p:txBody>
      </p:sp>
    </p:spTree>
    <p:extLst>
      <p:ext uri="{BB962C8B-B14F-4D97-AF65-F5344CB8AC3E}">
        <p14:creationId xmlns:p14="http://schemas.microsoft.com/office/powerpoint/2010/main" val="2748117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 Instructor Notes</a:t>
            </a:r>
          </a:p>
        </p:txBody>
      </p:sp>
      <p:sp>
        <p:nvSpPr>
          <p:cNvPr id="5"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92194" name="Rectangle 2"/>
          <p:cNvSpPr>
            <a:spLocks noGrp="1" noRot="1" noChangeAspect="1" noChangeArrowheads="1"/>
          </p:cNvSpPr>
          <p:nvPr>
            <p:ph type="sldImg"/>
          </p:nvPr>
        </p:nvSpPr>
        <p:spPr bwMode="auto">
          <a:xfrm>
            <a:off x="2657475" y="876300"/>
            <a:ext cx="4240213" cy="3181350"/>
          </a:xfrm>
          <a:prstGeom prst="rect">
            <a:avLst/>
          </a:prstGeom>
          <a:solidFill>
            <a:srgbClr val="FFFFFF"/>
          </a:solidFill>
          <a:ln>
            <a:solidFill>
              <a:srgbClr val="000000"/>
            </a:solidFill>
            <a:miter lim="800000"/>
            <a:headEnd/>
            <a:tailEnd/>
          </a:ln>
        </p:spPr>
      </p:sp>
      <p:sp>
        <p:nvSpPr>
          <p:cNvPr id="392195" name="Rectangle 3"/>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normAutofit fontScale="77500" lnSpcReduction="20000"/>
          </a:bodyPr>
          <a:lstStyle/>
          <a:p>
            <a:r>
              <a:rPr lang="en-US" sz="1000" dirty="0">
                <a:latin typeface="ZapfHumnst BT" pitchFamily="34" charset="0"/>
              </a:rPr>
              <a:t>A use-case realization can be described, if necessary, at several levels in the subsystem hierarchy. </a:t>
            </a:r>
          </a:p>
          <a:p>
            <a:r>
              <a:rPr lang="en-US" sz="1000" dirty="0">
                <a:latin typeface="ZapfHumnst BT" pitchFamily="34" charset="0"/>
              </a:rPr>
              <a:t>In the above example, the lifelines in the middle diagram represent subsystems; the interactions in the circles represent the internal interaction of subsystem members in response to the message.</a:t>
            </a:r>
          </a:p>
          <a:p>
            <a:r>
              <a:rPr lang="en-US" sz="1000" dirty="0">
                <a:latin typeface="ZapfHumnst BT" pitchFamily="34" charset="0"/>
              </a:rPr>
              <a:t>This approach raises the level of abstraction of the use-case realization flows of events.</a:t>
            </a:r>
          </a:p>
          <a:p>
            <a:r>
              <a:rPr lang="en-US" sz="1000" dirty="0">
                <a:latin typeface="ZapfHumnst BT" pitchFamily="34" charset="0"/>
              </a:rPr>
              <a:t>The advantages of this approach are described on the next three slides</a:t>
            </a:r>
            <a:r>
              <a:rPr lang="en-US" sz="1000" dirty="0" smtClean="0">
                <a:latin typeface="ZapfHumnst BT" pitchFamily="34" charset="0"/>
              </a:rPr>
              <a:t>.</a:t>
            </a:r>
          </a:p>
          <a:p>
            <a:r>
              <a:rPr lang="en-US" sz="1000" dirty="0" smtClean="0">
                <a:latin typeface="ZapfHumnst BT" pitchFamily="34" charset="0"/>
              </a:rPr>
              <a:t>-----------------------------------------------------------------------------------------------------------</a:t>
            </a:r>
          </a:p>
          <a:p>
            <a:r>
              <a:rPr lang="en-US" sz="1300" dirty="0" err="1" smtClean="0"/>
              <a:t>Khi</a:t>
            </a:r>
            <a:r>
              <a:rPr lang="en-US" sz="1300" dirty="0" smtClean="0"/>
              <a:t> </a:t>
            </a:r>
            <a:r>
              <a:rPr lang="en-US" sz="1300" dirty="0" err="1" smtClean="0"/>
              <a:t>một</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được</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luồng</a:t>
            </a:r>
            <a:r>
              <a:rPr lang="en-US" sz="1300" dirty="0" smtClean="0"/>
              <a:t> </a:t>
            </a:r>
            <a:r>
              <a:rPr lang="en-US" sz="1300" dirty="0" err="1" smtClean="0"/>
              <a:t>các</a:t>
            </a:r>
            <a:r>
              <a:rPr lang="en-US" sz="1300" dirty="0" smtClean="0"/>
              <a:t> </a:t>
            </a:r>
            <a:r>
              <a:rPr lang="en-US" sz="1300" dirty="0" err="1" smtClean="0"/>
              <a:t>sự</a:t>
            </a:r>
            <a:r>
              <a:rPr lang="en-US" sz="1300" dirty="0" smtClean="0"/>
              <a:t> </a:t>
            </a:r>
            <a:r>
              <a:rPr lang="en-US" sz="1300" dirty="0" err="1" smtClean="0"/>
              <a:t>kiện</a:t>
            </a:r>
            <a:r>
              <a:rPr lang="en-US" sz="1300" dirty="0" smtClean="0"/>
              <a:t> </a:t>
            </a:r>
            <a:r>
              <a:rPr lang="en-US" sz="1300" dirty="0" err="1" smtClean="0"/>
              <a:t>thường</a:t>
            </a:r>
            <a:r>
              <a:rPr lang="en-US" sz="1300" dirty="0" smtClean="0"/>
              <a:t> </a:t>
            </a:r>
            <a:r>
              <a:rPr lang="en-US" sz="1300" dirty="0" err="1" smtClean="0"/>
              <a:t>được</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bởi</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đó</a:t>
            </a:r>
            <a:r>
              <a:rPr lang="en-US" sz="1300" dirty="0" smtClean="0"/>
              <a:t> </a:t>
            </a:r>
            <a:r>
              <a:rPr lang="en-US" sz="1300" dirty="0" err="1" smtClean="0"/>
              <a:t>là</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giữa</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Để</a:t>
            </a:r>
            <a:r>
              <a:rPr lang="en-US" sz="1300" dirty="0" smtClean="0"/>
              <a:t> </a:t>
            </a:r>
            <a:r>
              <a:rPr lang="en-US" sz="1300" dirty="0" err="1" smtClean="0"/>
              <a:t>đơn</a:t>
            </a:r>
            <a:r>
              <a:rPr lang="en-US" sz="1300" dirty="0" smtClean="0"/>
              <a:t> </a:t>
            </a:r>
            <a:r>
              <a:rPr lang="en-US" sz="1300" dirty="0" err="1" smtClean="0"/>
              <a:t>giản</a:t>
            </a:r>
            <a:r>
              <a:rPr lang="en-US" sz="1300" dirty="0" smtClean="0"/>
              <a:t> </a:t>
            </a:r>
            <a:r>
              <a:rPr lang="en-US" sz="1300" dirty="0" err="1" smtClean="0"/>
              <a:t>hoá</a:t>
            </a:r>
            <a:r>
              <a:rPr lang="en-US" sz="1300" dirty="0" smtClean="0"/>
              <a:t> </a:t>
            </a:r>
            <a:r>
              <a:rPr lang="en-US" sz="1300" dirty="0" err="1" smtClean="0"/>
              <a:t>các</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và</a:t>
            </a:r>
            <a:r>
              <a:rPr lang="en-US" sz="1300" dirty="0" smtClean="0"/>
              <a:t> </a:t>
            </a:r>
            <a:r>
              <a:rPr lang="en-US" sz="1300" dirty="0" err="1" smtClean="0"/>
              <a:t>định</a:t>
            </a:r>
            <a:r>
              <a:rPr lang="en-US" sz="1300" dirty="0" smtClean="0"/>
              <a:t> </a:t>
            </a:r>
            <a:r>
              <a:rPr lang="en-US" sz="1300" dirty="0" err="1" smtClean="0"/>
              <a:t>nghĩa</a:t>
            </a:r>
            <a:r>
              <a:rPr lang="en-US" sz="1300" dirty="0" smtClean="0"/>
              <a:t> </a:t>
            </a:r>
            <a:r>
              <a:rPr lang="en-US" sz="1300" dirty="0" err="1" smtClean="0"/>
              <a:t>các</a:t>
            </a:r>
            <a:r>
              <a:rPr lang="en-US" sz="1300" dirty="0" smtClean="0"/>
              <a:t> </a:t>
            </a:r>
            <a:r>
              <a:rPr lang="en-US" sz="1300" dirty="0" err="1" smtClean="0"/>
              <a:t>hành</a:t>
            </a:r>
            <a:r>
              <a:rPr lang="en-US" sz="1300" dirty="0" smtClean="0"/>
              <a:t> vi </a:t>
            </a:r>
            <a:r>
              <a:rPr lang="en-US" sz="1300" dirty="0" err="1" smtClean="0"/>
              <a:t>có</a:t>
            </a:r>
            <a:r>
              <a:rPr lang="en-US" sz="1300" dirty="0" smtClean="0"/>
              <a:t> </a:t>
            </a:r>
            <a:r>
              <a:rPr lang="en-US" sz="1300" dirty="0" err="1" smtClean="0"/>
              <a:t>thể</a:t>
            </a:r>
            <a:r>
              <a:rPr lang="en-US" sz="1300" dirty="0" smtClean="0"/>
              <a:t> </a:t>
            </a:r>
            <a:r>
              <a:rPr lang="en-US" sz="1300" dirty="0" err="1" smtClean="0"/>
              <a:t>sử</a:t>
            </a:r>
            <a:r>
              <a:rPr lang="en-US" sz="1300" dirty="0" smtClean="0"/>
              <a:t> </a:t>
            </a:r>
            <a:r>
              <a:rPr lang="en-US" sz="1300" dirty="0" err="1" smtClean="0"/>
              <a:t>dụng</a:t>
            </a:r>
            <a:r>
              <a:rPr lang="en-US" sz="1300" dirty="0" smtClean="0"/>
              <a:t> </a:t>
            </a:r>
            <a:r>
              <a:rPr lang="en-US" sz="1300" dirty="0" err="1" smtClean="0"/>
              <a:t>lại</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cần</a:t>
            </a:r>
            <a:r>
              <a:rPr lang="en-US" sz="1300" dirty="0" smtClean="0"/>
              <a:t> </a:t>
            </a:r>
            <a:r>
              <a:rPr lang="en-US" sz="1300" dirty="0" err="1" smtClean="0"/>
              <a:t>đóng</a:t>
            </a:r>
            <a:r>
              <a:rPr lang="en-US" sz="1300" dirty="0" smtClean="0"/>
              <a:t> </a:t>
            </a:r>
            <a:r>
              <a:rPr lang="en-US" sz="1300" dirty="0" err="1" smtClean="0"/>
              <a:t>gói</a:t>
            </a:r>
            <a:r>
              <a:rPr lang="en-US" sz="1300" dirty="0" smtClean="0"/>
              <a:t> </a:t>
            </a:r>
            <a:r>
              <a:rPr lang="en-US" sz="1300" dirty="0" err="1" smtClean="0"/>
              <a:t>các</a:t>
            </a:r>
            <a:r>
              <a:rPr lang="en-US" sz="1300" dirty="0" smtClean="0"/>
              <a:t> </a:t>
            </a:r>
            <a:r>
              <a:rPr lang="en-US" sz="1300" dirty="0" err="1" smtClean="0"/>
              <a:t>luồng</a:t>
            </a:r>
            <a:r>
              <a:rPr lang="en-US" sz="1300" dirty="0" smtClean="0"/>
              <a:t> con </a:t>
            </a:r>
            <a:r>
              <a:rPr lang="en-US" sz="1300" dirty="0" err="1" smtClean="0"/>
              <a:t>của</a:t>
            </a:r>
            <a:r>
              <a:rPr lang="en-US" sz="1300" dirty="0" smtClean="0"/>
              <a:t> </a:t>
            </a:r>
            <a:r>
              <a:rPr lang="en-US" sz="1300" dirty="0" err="1" smtClean="0"/>
              <a:t>các</a:t>
            </a:r>
            <a:r>
              <a:rPr lang="en-US" sz="1300" dirty="0" smtClean="0"/>
              <a:t> </a:t>
            </a:r>
            <a:r>
              <a:rPr lang="en-US" sz="1300" dirty="0" err="1" smtClean="0"/>
              <a:t>sự</a:t>
            </a:r>
            <a:r>
              <a:rPr lang="en-US" sz="1300" dirty="0" smtClean="0"/>
              <a:t> </a:t>
            </a:r>
            <a:r>
              <a:rPr lang="en-US" sz="1300" dirty="0" err="1" smtClean="0"/>
              <a:t>kiện</a:t>
            </a:r>
            <a:r>
              <a:rPr lang="en-US" sz="1300" dirty="0" smtClean="0"/>
              <a:t> </a:t>
            </a:r>
            <a:r>
              <a:rPr lang="en-US" sz="1300" dirty="0" err="1" smtClean="0"/>
              <a:t>vào</a:t>
            </a:r>
            <a:r>
              <a:rPr lang="en-US" sz="1300" dirty="0" smtClean="0"/>
              <a:t> </a:t>
            </a:r>
            <a:r>
              <a:rPr lang="en-US" sz="1300" dirty="0" err="1" smtClean="0"/>
              <a:t>trong</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Với</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các</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có</a:t>
            </a:r>
            <a:r>
              <a:rPr lang="en-US" sz="1300" dirty="0" smtClean="0"/>
              <a:t> </a:t>
            </a:r>
            <a:r>
              <a:rPr lang="en-US" sz="1300" dirty="0" err="1" smtClean="0"/>
              <a:t>thể</a:t>
            </a:r>
            <a:r>
              <a:rPr lang="en-US" sz="1300" dirty="0" smtClean="0"/>
              <a:t> minh </a:t>
            </a:r>
            <a:r>
              <a:rPr lang="en-US" sz="1300" dirty="0" err="1" smtClean="0"/>
              <a:t>hoạ</a:t>
            </a:r>
            <a:r>
              <a:rPr lang="en-US" sz="1300" dirty="0" smtClean="0"/>
              <a:t> </a:t>
            </a:r>
            <a:r>
              <a:rPr lang="en-US" sz="1300" dirty="0" err="1" smtClean="0"/>
              <a:t>cho</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bên</a:t>
            </a:r>
            <a:r>
              <a:rPr lang="en-US" sz="1300" dirty="0" smtClean="0"/>
              <a:t> </a:t>
            </a:r>
            <a:r>
              <a:rPr lang="en-US" sz="1300" dirty="0" err="1" smtClean="0"/>
              <a:t>trong</a:t>
            </a:r>
            <a:r>
              <a:rPr lang="en-US" sz="1300" dirty="0" smtClean="0"/>
              <a:t>, </a:t>
            </a:r>
            <a:r>
              <a:rPr lang="en-US" sz="1300" dirty="0" err="1" smtClean="0"/>
              <a:t>cũng</a:t>
            </a:r>
            <a:r>
              <a:rPr lang="en-US" sz="1300" dirty="0" smtClean="0"/>
              <a:t> </a:t>
            </a:r>
            <a:r>
              <a:rPr lang="en-US" sz="1300" dirty="0" err="1" smtClean="0"/>
              <a:t>chính</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yêu</a:t>
            </a:r>
            <a:r>
              <a:rPr lang="en-US" sz="1300" dirty="0" smtClean="0"/>
              <a:t> </a:t>
            </a:r>
            <a:r>
              <a:rPr lang="en-US" sz="1300" dirty="0" err="1" smtClean="0"/>
              <a:t>cầu</a:t>
            </a:r>
            <a:r>
              <a:rPr lang="en-US" sz="1300" dirty="0" smtClean="0"/>
              <a:t> </a:t>
            </a:r>
            <a:r>
              <a:rPr lang="en-US" sz="1300" dirty="0" err="1" smtClean="0"/>
              <a:t>hành</a:t>
            </a:r>
            <a:r>
              <a:rPr lang="en-US" sz="1300" dirty="0" smtClean="0"/>
              <a:t> vi </a:t>
            </a:r>
            <a:r>
              <a:rPr lang="en-US" sz="1300" dirty="0" err="1" smtClean="0"/>
              <a:t>của</a:t>
            </a:r>
            <a:r>
              <a:rPr lang="en-US" sz="1300" dirty="0" smtClean="0"/>
              <a:t> </a:t>
            </a:r>
            <a:r>
              <a:rPr lang="en-US" sz="1300" dirty="0" err="1" smtClean="0"/>
              <a:t>nó</a:t>
            </a:r>
            <a:r>
              <a:rPr lang="en-US" sz="1300" dirty="0" smtClean="0"/>
              <a:t>. </a:t>
            </a:r>
            <a:r>
              <a:rPr lang="en-US" sz="1300" dirty="0" err="1" smtClean="0"/>
              <a:t>Các</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này</a:t>
            </a:r>
            <a:r>
              <a:rPr lang="en-US" sz="1300" dirty="0" smtClean="0"/>
              <a:t> </a:t>
            </a:r>
            <a:r>
              <a:rPr lang="en-US" sz="1300" dirty="0" err="1" smtClean="0"/>
              <a:t>được</a:t>
            </a:r>
            <a:r>
              <a:rPr lang="en-US" sz="1300" dirty="0" smtClean="0"/>
              <a:t> </a:t>
            </a:r>
            <a:r>
              <a:rPr lang="en-US" sz="1300" dirty="0" err="1" smtClean="0"/>
              <a:t>phát</a:t>
            </a:r>
            <a:r>
              <a:rPr lang="en-US" sz="1300" dirty="0" smtClean="0"/>
              <a:t> </a:t>
            </a:r>
            <a:r>
              <a:rPr lang="en-US" sz="1300" dirty="0" err="1" smtClean="0"/>
              <a:t>triển</a:t>
            </a:r>
            <a:r>
              <a:rPr lang="en-US" sz="1300" dirty="0" smtClean="0"/>
              <a:t> ở </a:t>
            </a:r>
            <a:r>
              <a:rPr lang="en-US" sz="1300" dirty="0" err="1" smtClean="0"/>
              <a:t>giai</a:t>
            </a:r>
            <a:r>
              <a:rPr lang="en-US" sz="1300" dirty="0" smtClean="0"/>
              <a:t> </a:t>
            </a:r>
            <a:r>
              <a:rPr lang="en-US" sz="1300" dirty="0" err="1" smtClean="0"/>
              <a:t>đoạn</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hệ</a:t>
            </a:r>
            <a:r>
              <a:rPr lang="en-US" sz="1300" dirty="0" smtClean="0"/>
              <a:t> </a:t>
            </a:r>
            <a:r>
              <a:rPr lang="en-US" sz="1300" dirty="0" err="1" smtClean="0"/>
              <a:t>thống</a:t>
            </a:r>
            <a:r>
              <a:rPr lang="en-US" sz="1300" dirty="0" smtClean="0"/>
              <a:t> con.</a:t>
            </a:r>
          </a:p>
          <a:p>
            <a:r>
              <a:rPr lang="en-US" sz="1300" dirty="0" smtClean="0"/>
              <a:t>Trong </a:t>
            </a:r>
            <a:r>
              <a:rPr lang="en-US" sz="1300" dirty="0" err="1" smtClean="0"/>
              <a:t>biểu</a:t>
            </a:r>
            <a:r>
              <a:rPr lang="en-US" sz="1300" dirty="0" smtClean="0"/>
              <a:t> </a:t>
            </a:r>
            <a:r>
              <a:rPr lang="en-US" sz="1300" dirty="0" err="1" smtClean="0"/>
              <a:t>diễn</a:t>
            </a:r>
            <a:r>
              <a:rPr lang="en-US" sz="1300" dirty="0" smtClean="0"/>
              <a:t> </a:t>
            </a:r>
            <a:r>
              <a:rPr lang="en-US" sz="1300" dirty="0" err="1" smtClean="0"/>
              <a:t>các</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các</a:t>
            </a:r>
            <a:r>
              <a:rPr lang="en-US" sz="1300" dirty="0" smtClean="0"/>
              <a:t> </a:t>
            </a:r>
            <a:r>
              <a:rPr lang="en-US" sz="1300" dirty="0" err="1" smtClean="0"/>
              <a:t>giao</a:t>
            </a:r>
            <a:r>
              <a:rPr lang="en-US" sz="1300" dirty="0" smtClean="0"/>
              <a:t> </a:t>
            </a:r>
            <a:r>
              <a:rPr lang="en-US" sz="1300" dirty="0" err="1" smtClean="0"/>
              <a:t>diện</a:t>
            </a:r>
            <a:r>
              <a:rPr lang="en-US" sz="1300" dirty="0" smtClean="0"/>
              <a:t> </a:t>
            </a:r>
            <a:r>
              <a:rPr lang="en-US" sz="1300" dirty="0" err="1" smtClean="0"/>
              <a:t>dùng</a:t>
            </a:r>
            <a:r>
              <a:rPr lang="en-US" sz="1300" dirty="0" smtClean="0"/>
              <a:t> </a:t>
            </a:r>
            <a:r>
              <a:rPr lang="en-US" sz="1300" dirty="0" err="1" smtClean="0"/>
              <a:t>để</a:t>
            </a:r>
            <a:r>
              <a:rPr lang="en-US" sz="1300" dirty="0" smtClean="0"/>
              <a:t> </a:t>
            </a:r>
            <a:r>
              <a:rPr lang="en-US" sz="1300" dirty="0" err="1" smtClean="0"/>
              <a:t>thay</a:t>
            </a:r>
            <a:r>
              <a:rPr lang="en-US" sz="1300" dirty="0" smtClean="0"/>
              <a:t> </a:t>
            </a:r>
            <a:r>
              <a:rPr lang="en-US" sz="1300" dirty="0" err="1" smtClean="0"/>
              <a:t>thế</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Các</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trong</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vì</a:t>
            </a:r>
            <a:r>
              <a:rPr lang="en-US" sz="1300" dirty="0" smtClean="0"/>
              <a:t> </a:t>
            </a:r>
            <a:r>
              <a:rPr lang="en-US" sz="1300" dirty="0" err="1" smtClean="0"/>
              <a:t>vậy</a:t>
            </a:r>
            <a:r>
              <a:rPr lang="en-US" sz="1300" dirty="0" smtClean="0"/>
              <a:t> </a:t>
            </a:r>
            <a:r>
              <a:rPr lang="en-US" sz="1300" dirty="0" err="1" smtClean="0"/>
              <a:t>được</a:t>
            </a:r>
            <a:r>
              <a:rPr lang="en-US" sz="1300" dirty="0" smtClean="0"/>
              <a:t> </a:t>
            </a:r>
            <a:r>
              <a:rPr lang="en-US" sz="1300" dirty="0" err="1" smtClean="0"/>
              <a:t>các</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gửi</a:t>
            </a:r>
            <a:r>
              <a:rPr lang="en-US" sz="1300" dirty="0" smtClean="0"/>
              <a:t> </a:t>
            </a:r>
            <a:r>
              <a:rPr lang="en-US" sz="1300" dirty="0" err="1" smtClean="0"/>
              <a:t>đến</a:t>
            </a:r>
            <a:r>
              <a:rPr lang="en-US" sz="1300" dirty="0" smtClean="0"/>
              <a:t> </a:t>
            </a:r>
            <a:r>
              <a:rPr lang="en-US" sz="1300" dirty="0" err="1" smtClean="0"/>
              <a:t>các</a:t>
            </a:r>
            <a:r>
              <a:rPr lang="en-US" sz="1300" dirty="0" smtClean="0"/>
              <a:t> </a:t>
            </a:r>
            <a:r>
              <a:rPr lang="en-US" sz="1300" dirty="0" err="1" smtClean="0"/>
              <a:t>giao</a:t>
            </a:r>
            <a:r>
              <a:rPr lang="en-US" sz="1300" dirty="0" smtClean="0"/>
              <a:t> </a:t>
            </a:r>
            <a:r>
              <a:rPr lang="en-US" sz="1300" dirty="0" err="1" smtClean="0"/>
              <a:t>diện</a:t>
            </a:r>
            <a:r>
              <a:rPr lang="en-US" sz="1300" dirty="0" smtClean="0"/>
              <a:t> </a:t>
            </a:r>
            <a:r>
              <a:rPr lang="en-US" sz="1300" dirty="0" err="1" smtClean="0"/>
              <a:t>hệ</a:t>
            </a:r>
            <a:r>
              <a:rPr lang="en-US" sz="1300" dirty="0" smtClean="0"/>
              <a:t> </a:t>
            </a:r>
            <a:r>
              <a:rPr lang="en-US" sz="1300" dirty="0" err="1" smtClean="0"/>
              <a:t>thống</a:t>
            </a:r>
            <a:r>
              <a:rPr lang="en-US" sz="1300" dirty="0" smtClean="0"/>
              <a:t> con.</a:t>
            </a:r>
          </a:p>
          <a:p>
            <a:r>
              <a:rPr lang="en-US" sz="1300" dirty="0" err="1" smtClean="0"/>
              <a:t>Với</a:t>
            </a:r>
            <a:r>
              <a:rPr lang="en-US" sz="1300" dirty="0" smtClean="0"/>
              <a:t> </a:t>
            </a:r>
            <a:r>
              <a:rPr lang="en-US" sz="1300" dirty="0" err="1" smtClean="0"/>
              <a:t>phương</a:t>
            </a:r>
            <a:r>
              <a:rPr lang="en-US" sz="1300" dirty="0" smtClean="0"/>
              <a:t> </a:t>
            </a:r>
            <a:r>
              <a:rPr lang="en-US" sz="1300" dirty="0" err="1" smtClean="0"/>
              <a:t>pháp</a:t>
            </a:r>
            <a:r>
              <a:rPr lang="en-US" sz="1300" dirty="0" smtClean="0"/>
              <a:t> </a:t>
            </a:r>
            <a:r>
              <a:rPr lang="en-US" sz="1300" dirty="0" err="1" smtClean="0"/>
              <a:t>này</a:t>
            </a:r>
            <a:r>
              <a:rPr lang="en-US" sz="1300" dirty="0" smtClean="0"/>
              <a:t>, </a:t>
            </a:r>
            <a:r>
              <a:rPr lang="en-US" sz="1300" dirty="0" err="1" smtClean="0"/>
              <a:t>khi</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vào</a:t>
            </a:r>
            <a:r>
              <a:rPr lang="en-US" sz="1300" dirty="0" smtClean="0"/>
              <a:t> </a:t>
            </a:r>
            <a:r>
              <a:rPr lang="en-US" sz="1300" dirty="0" err="1" smtClean="0"/>
              <a:t>các</a:t>
            </a:r>
            <a:r>
              <a:rPr lang="en-US" sz="1300" dirty="0" smtClean="0"/>
              <a:t> </a:t>
            </a:r>
            <a:r>
              <a:rPr lang="en-US" sz="1300" dirty="0" err="1" smtClean="0"/>
              <a:t>dịch</a:t>
            </a:r>
            <a:r>
              <a:rPr lang="en-US" sz="1300" dirty="0" smtClean="0"/>
              <a:t> </a:t>
            </a:r>
            <a:r>
              <a:rPr lang="en-US" sz="1300" dirty="0" err="1" smtClean="0"/>
              <a:t>vụ</a:t>
            </a:r>
            <a:r>
              <a:rPr lang="en-US" sz="1300" dirty="0" smtClean="0"/>
              <a:t> </a:t>
            </a:r>
            <a:r>
              <a:rPr lang="en-US" sz="1300" dirty="0" err="1" smtClean="0"/>
              <a:t>mà</a:t>
            </a:r>
            <a:r>
              <a:rPr lang="en-US" sz="1300" dirty="0" smtClean="0"/>
              <a:t> </a:t>
            </a:r>
            <a:r>
              <a:rPr lang="en-US" sz="1300" dirty="0" err="1" smtClean="0"/>
              <a:t>ko</a:t>
            </a:r>
            <a:r>
              <a:rPr lang="en-US" sz="1300" dirty="0" smtClean="0"/>
              <a:t> </a:t>
            </a:r>
            <a:r>
              <a:rPr lang="en-US" sz="1300" dirty="0" err="1" smtClean="0"/>
              <a:t>phải</a:t>
            </a:r>
            <a:r>
              <a:rPr lang="en-US" sz="1300" dirty="0" smtClean="0"/>
              <a:t> </a:t>
            </a:r>
            <a:r>
              <a:rPr lang="en-US" sz="1300" dirty="0" err="1" smtClean="0"/>
              <a:t>sự</a:t>
            </a:r>
            <a:r>
              <a:rPr lang="en-US" sz="1300" dirty="0" smtClean="0"/>
              <a:t> </a:t>
            </a:r>
            <a:r>
              <a:rPr lang="en-US" sz="1300" dirty="0" err="1" smtClean="0"/>
              <a:t>cài</a:t>
            </a:r>
            <a:r>
              <a:rPr lang="en-US" sz="1300" dirty="0" smtClean="0"/>
              <a:t> </a:t>
            </a:r>
            <a:r>
              <a:rPr lang="en-US" sz="1300" dirty="0" err="1" smtClean="0"/>
              <a:t>đặt</a:t>
            </a:r>
            <a:r>
              <a:rPr lang="en-US" sz="1300" dirty="0" smtClean="0"/>
              <a:t> </a:t>
            </a:r>
            <a:r>
              <a:rPr lang="en-US" sz="1300" dirty="0" err="1" smtClean="0"/>
              <a:t>dịch</a:t>
            </a:r>
            <a:r>
              <a:rPr lang="en-US" sz="1300" dirty="0" smtClean="0"/>
              <a:t> </a:t>
            </a:r>
            <a:r>
              <a:rPr lang="en-US" sz="1300" dirty="0" err="1" smtClean="0"/>
              <a:t>vụ</a:t>
            </a:r>
            <a:r>
              <a:rPr lang="en-US" sz="1300" dirty="0" smtClean="0"/>
              <a:t> </a:t>
            </a:r>
            <a:r>
              <a:rPr lang="en-US" sz="1300" dirty="0" err="1" smtClean="0"/>
              <a:t>trong</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Vấn</a:t>
            </a:r>
            <a:r>
              <a:rPr lang="en-US" sz="1300" dirty="0" smtClean="0"/>
              <a:t> </a:t>
            </a:r>
            <a:r>
              <a:rPr lang="en-US" sz="1300" dirty="0" err="1" smtClean="0"/>
              <a:t>đề</a:t>
            </a:r>
            <a:r>
              <a:rPr lang="en-US" sz="1300" dirty="0" smtClean="0"/>
              <a:t> </a:t>
            </a:r>
            <a:r>
              <a:rPr lang="en-US" sz="1300" dirty="0" err="1" smtClean="0"/>
              <a:t>này</a:t>
            </a:r>
            <a:r>
              <a:rPr lang="en-US" sz="1300" dirty="0" smtClean="0"/>
              <a:t> </a:t>
            </a:r>
            <a:r>
              <a:rPr lang="en-US" sz="1300" dirty="0" err="1" smtClean="0"/>
              <a:t>là</a:t>
            </a:r>
            <a:r>
              <a:rPr lang="en-US" sz="1300" dirty="0" smtClean="0"/>
              <a:t> </a:t>
            </a:r>
            <a:r>
              <a:rPr lang="en-US" sz="1300" dirty="0" err="1" smtClean="0"/>
              <a:t>một</a:t>
            </a:r>
            <a:r>
              <a:rPr lang="en-US" sz="1300" dirty="0" smtClean="0"/>
              <a:t> </a:t>
            </a:r>
            <a:r>
              <a:rPr lang="en-US" sz="1300" dirty="0" err="1" smtClean="0"/>
              <a:t>phần</a:t>
            </a:r>
            <a:r>
              <a:rPr lang="en-US" sz="1300" dirty="0" smtClean="0"/>
              <a:t> </a:t>
            </a:r>
            <a:r>
              <a:rPr lang="en-US" sz="1300" dirty="0" err="1" smtClean="0"/>
              <a:t>trong</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theo</a:t>
            </a:r>
            <a:r>
              <a:rPr lang="en-US" sz="1300" dirty="0" smtClean="0"/>
              <a:t> </a:t>
            </a:r>
            <a:r>
              <a:rPr lang="en-US" sz="1300" dirty="0" err="1" smtClean="0"/>
              <a:t>hợp</a:t>
            </a:r>
            <a:r>
              <a:rPr lang="en-US" sz="1300" dirty="0" smtClean="0"/>
              <a:t> </a:t>
            </a:r>
            <a:r>
              <a:rPr lang="en-US" sz="1300" dirty="0" err="1" smtClean="0"/>
              <a:t>đồng</a:t>
            </a:r>
            <a:r>
              <a:rPr lang="en-US" sz="1300" dirty="0" smtClean="0"/>
              <a:t>” (“</a:t>
            </a:r>
            <a:r>
              <a:rPr lang="en-US" sz="1300" i="1" dirty="0" smtClean="0"/>
              <a:t>Design by Contract</a:t>
            </a:r>
            <a:r>
              <a:rPr lang="en-US" sz="1300" dirty="0" smtClean="0"/>
              <a:t>”), </a:t>
            </a:r>
            <a:r>
              <a:rPr lang="en-US" sz="1300" dirty="0" err="1" smtClean="0"/>
              <a:t>một</a:t>
            </a:r>
            <a:r>
              <a:rPr lang="en-US" sz="1300" dirty="0" smtClean="0"/>
              <a:t> </a:t>
            </a:r>
            <a:r>
              <a:rPr lang="en-US" sz="1300" dirty="0" err="1" smtClean="0"/>
              <a:t>phương</a:t>
            </a:r>
            <a:r>
              <a:rPr lang="en-US" sz="1300" dirty="0" smtClean="0"/>
              <a:t> </a:t>
            </a:r>
            <a:r>
              <a:rPr lang="en-US" sz="1300" dirty="0" err="1" smtClean="0"/>
              <a:t>pháp</a:t>
            </a:r>
            <a:r>
              <a:rPr lang="en-US" sz="1300" dirty="0" smtClean="0"/>
              <a:t> </a:t>
            </a:r>
            <a:r>
              <a:rPr lang="en-US" sz="1300" dirty="0" err="1" smtClean="0"/>
              <a:t>phát</a:t>
            </a:r>
            <a:r>
              <a:rPr lang="en-US" sz="1300" dirty="0" smtClean="0"/>
              <a:t> </a:t>
            </a:r>
            <a:r>
              <a:rPr lang="en-US" sz="1300" dirty="0" err="1" smtClean="0"/>
              <a:t>triển</a:t>
            </a:r>
            <a:r>
              <a:rPr lang="en-US" sz="1300" dirty="0" smtClean="0"/>
              <a:t> </a:t>
            </a:r>
            <a:r>
              <a:rPr lang="en-US" sz="1300" dirty="0" err="1" smtClean="0"/>
              <a:t>phần</a:t>
            </a:r>
            <a:r>
              <a:rPr lang="en-US" sz="1300" dirty="0" smtClean="0"/>
              <a:t> </a:t>
            </a:r>
            <a:r>
              <a:rPr lang="en-US" sz="1300" dirty="0" err="1" smtClean="0"/>
              <a:t>mềm</a:t>
            </a:r>
            <a:r>
              <a:rPr lang="en-US" sz="1300" dirty="0" smtClean="0"/>
              <a:t> </a:t>
            </a:r>
            <a:r>
              <a:rPr lang="en-US" sz="1300" dirty="0" err="1" smtClean="0"/>
              <a:t>một</a:t>
            </a:r>
            <a:r>
              <a:rPr lang="en-US" sz="1300" dirty="0" smtClean="0"/>
              <a:t> </a:t>
            </a:r>
            <a:r>
              <a:rPr lang="en-US" sz="1300" dirty="0" err="1" smtClean="0"/>
              <a:t>cách</a:t>
            </a:r>
            <a:r>
              <a:rPr lang="en-US" sz="1300" dirty="0" smtClean="0"/>
              <a:t> </a:t>
            </a:r>
            <a:r>
              <a:rPr lang="en-US" sz="1300" dirty="0" err="1" smtClean="0"/>
              <a:t>chặt</a:t>
            </a:r>
            <a:r>
              <a:rPr lang="en-US" sz="1300" dirty="0" smtClean="0"/>
              <a:t> </a:t>
            </a:r>
            <a:r>
              <a:rPr lang="en-US" sz="1300" dirty="0" err="1" smtClean="0"/>
              <a:t>chẽ</a:t>
            </a:r>
            <a:r>
              <a:rPr lang="en-US" sz="1300" dirty="0" smtClean="0"/>
              <a:t> </a:t>
            </a:r>
            <a:r>
              <a:rPr lang="en-US" sz="1300" dirty="0" err="1" smtClean="0"/>
              <a:t>sử</a:t>
            </a:r>
            <a:r>
              <a:rPr lang="en-US" sz="1300" dirty="0" smtClean="0"/>
              <a:t> </a:t>
            </a:r>
            <a:r>
              <a:rPr lang="en-US" sz="1300" dirty="0" err="1" smtClean="0"/>
              <a:t>dụng</a:t>
            </a:r>
            <a:r>
              <a:rPr lang="en-US" sz="1300" dirty="0" smtClean="0"/>
              <a:t> </a:t>
            </a:r>
            <a:r>
              <a:rPr lang="en-US" sz="1300" dirty="0" err="1" smtClean="0"/>
              <a:t>cơ</a:t>
            </a:r>
            <a:r>
              <a:rPr lang="en-US" sz="1300" dirty="0" smtClean="0"/>
              <a:t> </a:t>
            </a:r>
            <a:r>
              <a:rPr lang="en-US" sz="1300" dirty="0" err="1" smtClean="0"/>
              <a:t>chế</a:t>
            </a:r>
            <a:r>
              <a:rPr lang="en-US" sz="1300" dirty="0" smtClean="0"/>
              <a:t> </a:t>
            </a:r>
            <a:r>
              <a:rPr lang="en-US" sz="1300" dirty="0" err="1" smtClean="0"/>
              <a:t>trừu</a:t>
            </a:r>
            <a:r>
              <a:rPr lang="en-US" sz="1300" dirty="0" smtClean="0"/>
              <a:t> </a:t>
            </a:r>
            <a:r>
              <a:rPr lang="en-US" sz="1300" dirty="0" err="1" smtClean="0"/>
              <a:t>tượng</a:t>
            </a:r>
            <a:r>
              <a:rPr lang="en-US" sz="1300" dirty="0" smtClean="0"/>
              <a:t> </a:t>
            </a:r>
            <a:r>
              <a:rPr lang="en-US" sz="1300" dirty="0" err="1" smtClean="0"/>
              <a:t>và</a:t>
            </a:r>
            <a:r>
              <a:rPr lang="en-US" sz="1300" dirty="0" smtClean="0"/>
              <a:t> </a:t>
            </a:r>
            <a:r>
              <a:rPr lang="en-US" sz="1300" dirty="0" err="1" smtClean="0"/>
              <a:t>đóng</a:t>
            </a:r>
            <a:r>
              <a:rPr lang="en-US" sz="1300" dirty="0" smtClean="0"/>
              <a:t> </a:t>
            </a:r>
            <a:r>
              <a:rPr lang="en-US" sz="1300" dirty="0" err="1" smtClean="0"/>
              <a:t>gói</a:t>
            </a:r>
            <a:r>
              <a:rPr lang="en-US" sz="1300" dirty="0" smtClean="0"/>
              <a:t>. </a:t>
            </a:r>
          </a:p>
          <a:p>
            <a:r>
              <a:rPr lang="en-US" sz="1300" dirty="0" err="1" smtClean="0"/>
              <a:t>Việc</a:t>
            </a:r>
            <a:r>
              <a:rPr lang="en-US" sz="1300" dirty="0" smtClean="0"/>
              <a:t> </a:t>
            </a:r>
            <a:r>
              <a:rPr lang="en-US" sz="1300" dirty="0" err="1" smtClean="0"/>
              <a:t>đóng</a:t>
            </a:r>
            <a:r>
              <a:rPr lang="en-US" sz="1300" dirty="0" smtClean="0"/>
              <a:t> </a:t>
            </a:r>
            <a:r>
              <a:rPr lang="en-US" sz="1300" dirty="0" err="1" smtClean="0"/>
              <a:t>gói</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trong</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hoá</a:t>
            </a:r>
            <a:r>
              <a:rPr lang="en-US" sz="1300" dirty="0" smtClean="0"/>
              <a:t> </a:t>
            </a:r>
            <a:r>
              <a:rPr lang="en-US" sz="1300" dirty="0" err="1" smtClean="0"/>
              <a:t>toàn</a:t>
            </a:r>
            <a:r>
              <a:rPr lang="en-US" sz="1300" dirty="0" smtClean="0"/>
              <a:t> </a:t>
            </a:r>
            <a:r>
              <a:rPr lang="en-US" sz="1300" dirty="0" err="1" smtClean="0"/>
              <a:t>bộ</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có</a:t>
            </a:r>
            <a:r>
              <a:rPr lang="en-US" sz="1300" dirty="0" smtClean="0"/>
              <a:t> </a:t>
            </a:r>
            <a:r>
              <a:rPr lang="en-US" sz="1300" dirty="0" err="1" smtClean="0"/>
              <a:t>những</a:t>
            </a:r>
            <a:r>
              <a:rPr lang="en-US" sz="1300" dirty="0" smtClean="0"/>
              <a:t> </a:t>
            </a:r>
            <a:r>
              <a:rPr lang="en-US" sz="1300" dirty="0" err="1" smtClean="0"/>
              <a:t>ưu</a:t>
            </a:r>
            <a:r>
              <a:rPr lang="en-US" sz="1300" dirty="0" smtClean="0"/>
              <a:t> </a:t>
            </a:r>
            <a:r>
              <a:rPr lang="en-US" sz="1300" dirty="0" err="1" smtClean="0"/>
              <a:t>điểm</a:t>
            </a:r>
            <a:r>
              <a:rPr lang="en-US" sz="1300" dirty="0" smtClean="0"/>
              <a:t> </a:t>
            </a:r>
            <a:r>
              <a:rPr lang="en-US" sz="1300" dirty="0" err="1" smtClean="0"/>
              <a:t>như</a:t>
            </a:r>
            <a:r>
              <a:rPr lang="en-US" sz="1300" dirty="0" smtClean="0"/>
              <a:t> </a:t>
            </a:r>
            <a:r>
              <a:rPr lang="en-US" sz="1300" dirty="0" err="1" smtClean="0"/>
              <a:t>sau</a:t>
            </a:r>
            <a:r>
              <a:rPr lang="en-US" sz="1300" dirty="0" smtClean="0"/>
              <a:t>:</a:t>
            </a:r>
          </a:p>
          <a:p>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(realization) ca </a:t>
            </a:r>
            <a:r>
              <a:rPr lang="en-US" sz="1300" dirty="0" err="1" smtClean="0"/>
              <a:t>sử</a:t>
            </a:r>
            <a:r>
              <a:rPr lang="en-US" sz="1300" dirty="0" smtClean="0"/>
              <a:t> </a:t>
            </a:r>
            <a:r>
              <a:rPr lang="en-US" sz="1300" dirty="0" err="1" smtClean="0"/>
              <a:t>dụng</a:t>
            </a:r>
            <a:r>
              <a:rPr lang="en-US" sz="1300" dirty="0" smtClean="0"/>
              <a:t> </a:t>
            </a:r>
            <a:r>
              <a:rPr lang="en-US" sz="1300" dirty="0" err="1" smtClean="0"/>
              <a:t>trở</a:t>
            </a:r>
            <a:r>
              <a:rPr lang="en-US" sz="1300" dirty="0" smtClean="0"/>
              <a:t> </a:t>
            </a:r>
            <a:r>
              <a:rPr lang="en-US" sz="1300" dirty="0" err="1" smtClean="0"/>
              <a:t>nên</a:t>
            </a:r>
            <a:r>
              <a:rPr lang="en-US" sz="1300" dirty="0" smtClean="0"/>
              <a:t> </a:t>
            </a:r>
            <a:r>
              <a:rPr lang="en-US" sz="1300" dirty="0" err="1" smtClean="0"/>
              <a:t>ít</a:t>
            </a:r>
            <a:r>
              <a:rPr lang="en-US" sz="1300" dirty="0" smtClean="0"/>
              <a:t> </a:t>
            </a:r>
            <a:r>
              <a:rPr lang="en-US" sz="1300" dirty="0" err="1" smtClean="0"/>
              <a:t>nhầm</a:t>
            </a:r>
            <a:r>
              <a:rPr lang="en-US" sz="1300" dirty="0" smtClean="0"/>
              <a:t> </a:t>
            </a:r>
            <a:r>
              <a:rPr lang="en-US" sz="1300" dirty="0" err="1" smtClean="0"/>
              <a:t>lẫn</a:t>
            </a:r>
            <a:r>
              <a:rPr lang="en-US" sz="1300" dirty="0" smtClean="0"/>
              <a:t>, </a:t>
            </a:r>
            <a:r>
              <a:rPr lang="en-US" sz="1300" dirty="0" err="1" smtClean="0"/>
              <a:t>đặc</a:t>
            </a:r>
            <a:r>
              <a:rPr lang="en-US" sz="1300" dirty="0" smtClean="0"/>
              <a:t> </a:t>
            </a:r>
            <a:r>
              <a:rPr lang="en-US" sz="1300" dirty="0" err="1" smtClean="0"/>
              <a:t>biệt</a:t>
            </a:r>
            <a:r>
              <a:rPr lang="en-US" sz="1300" dirty="0" smtClean="0"/>
              <a:t> </a:t>
            </a:r>
            <a:r>
              <a:rPr lang="en-US" sz="1300" dirty="0" err="1" smtClean="0"/>
              <a:t>với</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bên</a:t>
            </a:r>
            <a:r>
              <a:rPr lang="en-US" sz="1300" dirty="0" smtClean="0"/>
              <a:t> </a:t>
            </a:r>
            <a:r>
              <a:rPr lang="en-US" sz="1300" dirty="0" err="1" smtClean="0"/>
              <a:t>trong</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phức</a:t>
            </a:r>
            <a:r>
              <a:rPr lang="en-US" sz="1300" dirty="0" smtClean="0"/>
              <a:t> </a:t>
            </a:r>
            <a:r>
              <a:rPr lang="en-US" sz="1300" dirty="0" err="1" smtClean="0"/>
              <a:t>tạp</a:t>
            </a:r>
            <a:r>
              <a:rPr lang="en-US" sz="1300" dirty="0" smtClean="0"/>
              <a:t>.</a:t>
            </a:r>
          </a:p>
          <a:p>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có</a:t>
            </a:r>
            <a:r>
              <a:rPr lang="en-US" sz="1300" dirty="0" smtClean="0"/>
              <a:t> </a:t>
            </a:r>
            <a:r>
              <a:rPr lang="en-US" sz="1300" dirty="0" err="1" smtClean="0"/>
              <a:t>thể</a:t>
            </a:r>
            <a:r>
              <a:rPr lang="en-US" sz="1300" dirty="0" smtClean="0"/>
              <a:t> </a:t>
            </a:r>
            <a:r>
              <a:rPr lang="en-US" sz="1300" dirty="0" err="1" smtClean="0"/>
              <a:t>được</a:t>
            </a:r>
            <a:r>
              <a:rPr lang="en-US" sz="1300" dirty="0" smtClean="0"/>
              <a:t> </a:t>
            </a:r>
            <a:r>
              <a:rPr lang="en-US" sz="1300" dirty="0" err="1" smtClean="0"/>
              <a:t>tạo</a:t>
            </a:r>
            <a:r>
              <a:rPr lang="en-US" sz="1300" dirty="0" smtClean="0"/>
              <a:t> </a:t>
            </a:r>
            <a:r>
              <a:rPr lang="en-US" sz="1300" dirty="0" err="1" smtClean="0"/>
              <a:t>ra</a:t>
            </a:r>
            <a:r>
              <a:rPr lang="en-US" sz="1300" dirty="0" smtClean="0"/>
              <a:t> </a:t>
            </a:r>
            <a:r>
              <a:rPr lang="en-US" sz="1300" dirty="0" err="1" smtClean="0"/>
              <a:t>trước</a:t>
            </a:r>
            <a:r>
              <a:rPr lang="en-US" sz="1300" dirty="0" smtClean="0"/>
              <a:t> </a:t>
            </a:r>
            <a:r>
              <a:rPr lang="en-US" sz="1300" dirty="0" err="1" smtClean="0"/>
              <a:t>các</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bên</a:t>
            </a:r>
            <a:r>
              <a:rPr lang="en-US" sz="1300" dirty="0" smtClean="0"/>
              <a:t> </a:t>
            </a:r>
            <a:r>
              <a:rPr lang="en-US" sz="1300" dirty="0" err="1" smtClean="0"/>
              <a:t>trong</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Điều</a:t>
            </a:r>
            <a:r>
              <a:rPr lang="en-US" sz="1300" dirty="0" smtClean="0"/>
              <a:t> </a:t>
            </a:r>
            <a:r>
              <a:rPr lang="en-US" sz="1300" dirty="0" err="1" smtClean="0"/>
              <a:t>này</a:t>
            </a:r>
            <a:r>
              <a:rPr lang="en-US" sz="1300" dirty="0" smtClean="0"/>
              <a:t> </a:t>
            </a:r>
            <a:r>
              <a:rPr lang="en-US" sz="1300" dirty="0" err="1" smtClean="0"/>
              <a:t>được</a:t>
            </a:r>
            <a:r>
              <a:rPr lang="en-US" sz="1300" dirty="0" smtClean="0"/>
              <a:t> </a:t>
            </a:r>
            <a:r>
              <a:rPr lang="en-US" sz="1300" dirty="0" err="1" smtClean="0"/>
              <a:t>sử</a:t>
            </a:r>
            <a:r>
              <a:rPr lang="en-US" sz="1300" dirty="0" smtClean="0"/>
              <a:t> </a:t>
            </a:r>
            <a:r>
              <a:rPr lang="en-US" sz="1300" dirty="0" err="1" smtClean="0"/>
              <a:t>dụng</a:t>
            </a:r>
            <a:r>
              <a:rPr lang="en-US" sz="1300" dirty="0" smtClean="0"/>
              <a:t> </a:t>
            </a:r>
            <a:r>
              <a:rPr lang="en-US" sz="1300" dirty="0" err="1" smtClean="0"/>
              <a:t>để</a:t>
            </a:r>
            <a:r>
              <a:rPr lang="en-US" sz="1300" dirty="0" smtClean="0"/>
              <a:t> </a:t>
            </a:r>
            <a:r>
              <a:rPr lang="en-US" sz="1300" dirty="0" err="1" smtClean="0"/>
              <a:t>đảm</a:t>
            </a:r>
            <a:r>
              <a:rPr lang="en-US" sz="1300" dirty="0" smtClean="0"/>
              <a:t> </a:t>
            </a:r>
            <a:r>
              <a:rPr lang="en-US" sz="1300" dirty="0" err="1" smtClean="0"/>
              <a:t>bảo</a:t>
            </a:r>
            <a:r>
              <a:rPr lang="en-US" sz="1300" dirty="0" smtClean="0"/>
              <a:t> </a:t>
            </a:r>
            <a:r>
              <a:rPr lang="en-US" sz="1300" dirty="0" err="1" smtClean="0"/>
              <a:t>rằng</a:t>
            </a:r>
            <a:r>
              <a:rPr lang="en-US" sz="1300" dirty="0" smtClean="0"/>
              <a:t> </a:t>
            </a:r>
            <a:r>
              <a:rPr lang="en-US" sz="1300" dirty="0" err="1" smtClean="0"/>
              <a:t>các</a:t>
            </a:r>
            <a:r>
              <a:rPr lang="en-US" sz="1300" dirty="0" smtClean="0"/>
              <a:t> </a:t>
            </a:r>
            <a:r>
              <a:rPr lang="en-US" sz="1300" dirty="0" err="1" smtClean="0"/>
              <a:t>chức</a:t>
            </a:r>
            <a:r>
              <a:rPr lang="en-US" sz="1300" dirty="0" smtClean="0"/>
              <a:t> </a:t>
            </a:r>
            <a:r>
              <a:rPr lang="en-US" sz="1300" dirty="0" err="1" smtClean="0"/>
              <a:t>năng</a:t>
            </a:r>
            <a:r>
              <a:rPr lang="en-US" sz="1300" dirty="0" smtClean="0"/>
              <a:t> </a:t>
            </a:r>
            <a:r>
              <a:rPr lang="en-US" sz="1300" dirty="0" err="1" smtClean="0"/>
              <a:t>của</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không</a:t>
            </a:r>
            <a:r>
              <a:rPr lang="en-US" sz="1300" dirty="0" smtClean="0"/>
              <a:t> </a:t>
            </a:r>
            <a:r>
              <a:rPr lang="en-US" sz="1300" dirty="0" err="1" smtClean="0"/>
              <a:t>mất</a:t>
            </a:r>
            <a:r>
              <a:rPr lang="en-US" sz="1300" dirty="0" smtClean="0"/>
              <a:t> </a:t>
            </a:r>
            <a:r>
              <a:rPr lang="en-US" sz="1300" dirty="0" err="1" smtClean="0"/>
              <a:t>đi</a:t>
            </a:r>
            <a:r>
              <a:rPr lang="en-US" sz="1300" dirty="0" smtClean="0"/>
              <a:t> </a:t>
            </a:r>
            <a:r>
              <a:rPr lang="en-US" sz="1300" dirty="0" err="1" smtClean="0"/>
              <a:t>trong</a:t>
            </a:r>
            <a:r>
              <a:rPr lang="en-US" sz="1300" dirty="0" smtClean="0"/>
              <a:t> </a:t>
            </a:r>
            <a:r>
              <a:rPr lang="en-US" sz="1300" dirty="0" err="1" smtClean="0"/>
              <a:t>việc</a:t>
            </a:r>
            <a:r>
              <a:rPr lang="en-US" sz="1300" dirty="0" smtClean="0"/>
              <a:t> </a:t>
            </a:r>
            <a:r>
              <a:rPr lang="en-US" sz="1300" dirty="0" err="1" smtClean="0"/>
              <a:t>chuyển</a:t>
            </a:r>
            <a:r>
              <a:rPr lang="en-US" sz="1300" dirty="0" smtClean="0"/>
              <a:t> </a:t>
            </a:r>
            <a:r>
              <a:rPr lang="en-US" sz="1300" dirty="0" err="1" smtClean="0"/>
              <a:t>từ</a:t>
            </a:r>
            <a:r>
              <a:rPr lang="en-US" sz="1300" dirty="0" smtClean="0"/>
              <a:t> </a:t>
            </a:r>
            <a:r>
              <a:rPr lang="en-US" sz="1300" dirty="0" err="1" smtClean="0"/>
              <a:t>Phân</a:t>
            </a:r>
            <a:r>
              <a:rPr lang="en-US" sz="1300" dirty="0" smtClean="0"/>
              <a:t> </a:t>
            </a:r>
            <a:r>
              <a:rPr lang="en-US" sz="1300" dirty="0" err="1" smtClean="0"/>
              <a:t>tích</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và</a:t>
            </a:r>
            <a:r>
              <a:rPr lang="en-US" sz="1300" dirty="0" smtClean="0"/>
              <a:t> </a:t>
            </a:r>
            <a:r>
              <a:rPr lang="en-US" sz="1300" dirty="0" err="1" smtClean="0"/>
              <a:t>xác</a:t>
            </a:r>
            <a:r>
              <a:rPr lang="en-US" sz="1300" dirty="0" smtClean="0"/>
              <a:t> </a:t>
            </a:r>
            <a:r>
              <a:rPr lang="en-US" sz="1300" dirty="0" err="1" smtClean="0"/>
              <a:t>định</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tử</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và</a:t>
            </a:r>
            <a:r>
              <a:rPr lang="en-US" sz="1300" dirty="0" smtClean="0"/>
              <a:t> </a:t>
            </a:r>
            <a:r>
              <a:rPr lang="en-US" sz="1300" dirty="0" err="1" smtClean="0"/>
              <a:t>lớp</a:t>
            </a:r>
            <a:r>
              <a:rPr lang="en-US" sz="1300" dirty="0" smtClean="0"/>
              <a:t> </a:t>
            </a:r>
            <a:r>
              <a:rPr lang="en-US" sz="1300" dirty="0" err="1" smtClean="0"/>
              <a:t>thiết</a:t>
            </a:r>
            <a:r>
              <a:rPr lang="en-US" sz="1300" dirty="0" smtClean="0"/>
              <a:t> </a:t>
            </a:r>
            <a:r>
              <a:rPr lang="en-US" sz="1300" dirty="0" err="1" smtClean="0"/>
              <a:t>kế</a:t>
            </a:r>
            <a:r>
              <a:rPr lang="en-US" sz="1300" dirty="0" smtClean="0"/>
              <a:t>).</a:t>
            </a:r>
          </a:p>
          <a:p>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trở</a:t>
            </a:r>
            <a:r>
              <a:rPr lang="en-US" sz="1300" dirty="0" smtClean="0"/>
              <a:t> </a:t>
            </a:r>
            <a:r>
              <a:rPr lang="en-US" sz="1300" dirty="0" err="1" smtClean="0"/>
              <a:t>nên</a:t>
            </a:r>
            <a:r>
              <a:rPr lang="en-US" sz="1300" dirty="0" smtClean="0"/>
              <a:t> </a:t>
            </a:r>
            <a:r>
              <a:rPr lang="en-US" sz="1300" dirty="0" err="1" smtClean="0"/>
              <a:t>dễ</a:t>
            </a:r>
            <a:r>
              <a:rPr lang="en-US" sz="1300" dirty="0" smtClean="0"/>
              <a:t> </a:t>
            </a:r>
            <a:r>
              <a:rPr lang="en-US" sz="1300" dirty="0" err="1" smtClean="0"/>
              <a:t>dàng</a:t>
            </a:r>
            <a:r>
              <a:rPr lang="en-US" sz="1300" dirty="0" smtClean="0"/>
              <a:t> </a:t>
            </a:r>
            <a:r>
              <a:rPr lang="en-US" sz="1300" dirty="0" err="1" smtClean="0"/>
              <a:t>thay</a:t>
            </a:r>
            <a:r>
              <a:rPr lang="en-US" sz="1300" dirty="0" smtClean="0"/>
              <a:t> </a:t>
            </a:r>
            <a:r>
              <a:rPr lang="en-US" sz="1300" dirty="0" err="1" smtClean="0"/>
              <a:t>đổi</a:t>
            </a:r>
            <a:r>
              <a:rPr lang="en-US" sz="1300" dirty="0" smtClean="0"/>
              <a:t>, </a:t>
            </a:r>
            <a:r>
              <a:rPr lang="en-US" sz="1300" dirty="0" err="1" smtClean="0"/>
              <a:t>đặc</a:t>
            </a:r>
            <a:r>
              <a:rPr lang="en-US" sz="1300" dirty="0" smtClean="0"/>
              <a:t> </a:t>
            </a:r>
            <a:r>
              <a:rPr lang="en-US" sz="1300" dirty="0" err="1" smtClean="0"/>
              <a:t>biệt</a:t>
            </a:r>
            <a:r>
              <a:rPr lang="en-US" sz="1300" dirty="0" smtClean="0"/>
              <a:t> </a:t>
            </a:r>
            <a:r>
              <a:rPr lang="en-US" sz="1300" dirty="0" err="1" smtClean="0"/>
              <a:t>nếu</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cần</a:t>
            </a:r>
            <a:r>
              <a:rPr lang="en-US" sz="1300" dirty="0" smtClean="0"/>
              <a:t> </a:t>
            </a:r>
            <a:r>
              <a:rPr lang="en-US" sz="1300" dirty="0" err="1" smtClean="0"/>
              <a:t>thay</a:t>
            </a:r>
            <a:r>
              <a:rPr lang="en-US" sz="1300" dirty="0" smtClean="0"/>
              <a:t> </a:t>
            </a:r>
            <a:r>
              <a:rPr lang="en-US" sz="1300" dirty="0" err="1" smtClean="0"/>
              <a:t>thế</a:t>
            </a:r>
            <a:r>
              <a:rPr lang="en-US" sz="1300" dirty="0" smtClean="0"/>
              <a:t> </a:t>
            </a:r>
            <a:r>
              <a:rPr lang="en-US" sz="1300" dirty="0" err="1" smtClean="0"/>
              <a:t>cho</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khác</a:t>
            </a:r>
            <a:r>
              <a:rPr lang="en-US" sz="1300" dirty="0" smtClean="0"/>
              <a:t>.</a:t>
            </a:r>
          </a:p>
          <a:p>
            <a:endParaRPr lang="en-US" sz="1000" dirty="0">
              <a:latin typeface="ZapfHumnst BT" pitchFamily="34" charset="0"/>
            </a:endParaRPr>
          </a:p>
        </p:txBody>
      </p:sp>
    </p:spTree>
    <p:extLst>
      <p:ext uri="{BB962C8B-B14F-4D97-AF65-F5344CB8AC3E}">
        <p14:creationId xmlns:p14="http://schemas.microsoft.com/office/powerpoint/2010/main" val="104760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94242" name="Text Box 2"/>
          <p:cNvSpPr txBox="1">
            <a:spLocks noChangeArrowheads="1"/>
          </p:cNvSpPr>
          <p:nvPr/>
        </p:nvSpPr>
        <p:spPr bwMode="auto">
          <a:xfrm>
            <a:off x="607125" y="1257814"/>
            <a:ext cx="1882419" cy="4712915"/>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r>
              <a:rPr lang="en-US">
                <a:latin typeface="ZapfHumnst BT" pitchFamily="34" charset="0"/>
              </a:rPr>
              <a:t>This slide lists those instances when subsequences of messages (a.k.a. subflows) within interaction diagrams should be encapsulated within a subsystem.</a:t>
            </a:r>
          </a:p>
          <a:p>
            <a:r>
              <a:rPr lang="en-US">
                <a:latin typeface="ZapfHumnst BT" pitchFamily="34" charset="0"/>
              </a:rPr>
              <a:t>Sometimes you see repeated patterns of interaction in these early use-case realizations that give birth to new subsystems and some revisions in the use-case realizations.  It is important for the architect to look within and across subsystems for common behavior (common collaboration) within the subsystems, pulling it out where possible.  This is a reuse scavenging activity that falls under the Identify Design Elements umbrella.</a:t>
            </a:r>
          </a:p>
          <a:p>
            <a:r>
              <a:rPr lang="en-US">
                <a:latin typeface="ZapfHumnst BT" pitchFamily="34" charset="0"/>
              </a:rPr>
              <a:t>The subflow encapsulated within the subsystem becomes a behavior of that subsystem and should be defined in an interface that the subsystem realizes.  Existing dependencies need to be adjusted to support the new or refined interface.  Adjustment or refinement of subsystem interfaces and dependencies is an Identify Design Elements activity that should be performed by the architect.  The modeling of the collaborations within a subsystem is a Subsystem Design activity that should be performed by the subsystem Designer.</a:t>
            </a:r>
          </a:p>
        </p:txBody>
      </p:sp>
      <p:sp>
        <p:nvSpPr>
          <p:cNvPr id="394243"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94244"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Encapsulate a </a:t>
            </a:r>
            <a:r>
              <a:rPr lang="en-US" sz="1000" dirty="0" err="1">
                <a:latin typeface="ZapfHumnst BT" pitchFamily="34" charset="0"/>
              </a:rPr>
              <a:t>subflow</a:t>
            </a:r>
            <a:r>
              <a:rPr lang="en-US" sz="1000" dirty="0">
                <a:latin typeface="ZapfHumnst BT" pitchFamily="34" charset="0"/>
              </a:rPr>
              <a:t> within a subsystem when it:</a:t>
            </a:r>
          </a:p>
          <a:p>
            <a:pPr marL="238338" lvl="1" indent="-119169">
              <a:buFontTx/>
              <a:buChar char="•"/>
            </a:pPr>
            <a:r>
              <a:rPr lang="en-US" sz="1000" dirty="0">
                <a:latin typeface="ZapfHumnst BT" pitchFamily="34" charset="0"/>
              </a:rPr>
              <a:t>Occurs repeatedly in different use-case realizations: Similar messages are sent to similar objects, providing the same end result.  The word “similar” is used because some design work may be needed to make the behavior reusable.</a:t>
            </a:r>
          </a:p>
          <a:p>
            <a:pPr marL="238338" lvl="1" indent="-119169">
              <a:buFontTx/>
              <a:buChar char="•"/>
            </a:pPr>
            <a:r>
              <a:rPr lang="en-US" sz="1000" dirty="0">
                <a:latin typeface="ZapfHumnst BT" pitchFamily="34" charset="0"/>
              </a:rPr>
              <a:t>Occurs in only one use-case realization but it is expected to be performed repeatedly in future iterations, or in similar systems in the future. The behavior may make a good reusable component.</a:t>
            </a:r>
          </a:p>
          <a:p>
            <a:pPr marL="238338" lvl="1" indent="-119169">
              <a:buFontTx/>
              <a:buChar char="•"/>
            </a:pPr>
            <a:r>
              <a:rPr lang="en-US" sz="1000" dirty="0">
                <a:latin typeface="ZapfHumnst BT" pitchFamily="34" charset="0"/>
              </a:rPr>
              <a:t>Occurs in only one use-case realization but is complex and easily encapsulated, needs to be the responsibility of one person or a team, and provides a well-defined result. In these kinds of situations, the complex behavior usually requires special technical knowledge, or special domain knowledge. As a result, it is </a:t>
            </a:r>
            <a:r>
              <a:rPr lang="en-US" sz="1000" dirty="0" err="1">
                <a:latin typeface="ZapfHumnst BT" pitchFamily="34" charset="0"/>
              </a:rPr>
              <a:t>wellsuited</a:t>
            </a:r>
            <a:r>
              <a:rPr lang="en-US" sz="1000" dirty="0">
                <a:latin typeface="ZapfHumnst BT" pitchFamily="34" charset="0"/>
              </a:rPr>
              <a:t> to encapsulation within a subsystem.</a:t>
            </a:r>
          </a:p>
          <a:p>
            <a:pPr marL="238338" lvl="1" indent="-119169">
              <a:buFontTx/>
              <a:buChar char="•"/>
            </a:pPr>
            <a:r>
              <a:rPr lang="en-US" sz="1000" dirty="0">
                <a:latin typeface="ZapfHumnst BT" pitchFamily="34" charset="0"/>
              </a:rPr>
              <a:t>Is encapsulated within a component in the Implementation Model.  In this case, a subsystem is the appropriate representation for the component within the Design Model.</a:t>
            </a:r>
          </a:p>
          <a:p>
            <a:r>
              <a:rPr lang="en-US" sz="1000" dirty="0">
                <a:latin typeface="ZapfHumnst BT" pitchFamily="34" charset="0"/>
              </a:rPr>
              <a:t>Make sure that what you are abstracting is worth abstracting.</a:t>
            </a:r>
          </a:p>
        </p:txBody>
      </p:sp>
    </p:spTree>
    <p:extLst>
      <p:ext uri="{BB962C8B-B14F-4D97-AF65-F5344CB8AC3E}">
        <p14:creationId xmlns:p14="http://schemas.microsoft.com/office/powerpoint/2010/main" val="1490363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 Instructor Notes</a:t>
            </a:r>
          </a:p>
        </p:txBody>
      </p:sp>
      <p:sp>
        <p:nvSpPr>
          <p:cNvPr id="5"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40323"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40324"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To achieve true substitutability of subsystems that realize the same interface, only their interfaces can be visible in the interaction diagrams; otherwise all diagrams will need to be changed whenever a subsystem is substituted for another.</a:t>
            </a:r>
          </a:p>
          <a:p>
            <a:r>
              <a:rPr lang="en-US" sz="1000" dirty="0">
                <a:latin typeface="ZapfHumnst BT" pitchFamily="34" charset="0"/>
              </a:rPr>
              <a:t>On an interaction diagram, sending a message to an interface lifeline means that any subsystem that realizes the interface can be substituted for the interface in the diagram. </a:t>
            </a:r>
          </a:p>
          <a:p>
            <a:r>
              <a:rPr lang="en-US" sz="1000" dirty="0">
                <a:latin typeface="ZapfHumnst BT" pitchFamily="34" charset="0"/>
              </a:rPr>
              <a:t>In many cases, the interface lifeline does not have messages going out from it, since different subsystems realizing the interface may send different messages.  However, if you want to describe what messages should be sent (or are allowed to be sent) from any subsystem realizing the interface, such messages can originate from the interface lifeline.</a:t>
            </a:r>
          </a:p>
          <a:p>
            <a:r>
              <a:rPr lang="en-US" sz="1000" dirty="0">
                <a:latin typeface="ZapfHumnst BT" pitchFamily="34" charset="0"/>
              </a:rPr>
              <a:t>With this approach, when describing the interactions, the focus remains on the services, not on how the services are implemented within the design elements. This is known as “Design by Contract” and is one of the core tenets of robust software development using abstraction and encapsulation mechanisms.</a:t>
            </a:r>
          </a:p>
          <a:p>
            <a:r>
              <a:rPr lang="en-US" sz="1000" dirty="0">
                <a:latin typeface="ZapfHumnst BT" pitchFamily="34" charset="0"/>
              </a:rPr>
              <a:t>Describing how the services are implemented is the focus of Subsystem Design for the design subsystems and Class Design for the design classes.</a:t>
            </a:r>
          </a:p>
        </p:txBody>
      </p:sp>
    </p:spTree>
    <p:extLst>
      <p:ext uri="{BB962C8B-B14F-4D97-AF65-F5344CB8AC3E}">
        <p14:creationId xmlns:p14="http://schemas.microsoft.com/office/powerpoint/2010/main" val="3957632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98338" name="Text Box 2"/>
          <p:cNvSpPr txBox="1">
            <a:spLocks noChangeArrowheads="1"/>
          </p:cNvSpPr>
          <p:nvPr/>
        </p:nvSpPr>
        <p:spPr bwMode="auto">
          <a:xfrm>
            <a:off x="607125" y="1261133"/>
            <a:ext cx="1913765" cy="404044"/>
          </a:xfrm>
          <a:prstGeom prst="rect">
            <a:avLst/>
          </a:prstGeom>
          <a:noFill/>
          <a:ln w="12700">
            <a:noFill/>
            <a:miter lim="800000"/>
            <a:headEnd type="none" w="sm" len="sm"/>
            <a:tailEnd type="none" w="lg" len="lg"/>
          </a:ln>
          <a:effectLst/>
        </p:spPr>
        <p:txBody>
          <a:bodyPr lIns="95335" tIns="47668" rIns="95335" bIns="47668">
            <a:spAutoFit/>
          </a:bodyPr>
          <a:lstStyle/>
          <a:p>
            <a:r>
              <a:rPr lang="en-US">
                <a:latin typeface="ZapfHumnst BT" pitchFamily="34" charset="0"/>
              </a:rPr>
              <a:t>Parallel subsystem development is discussed in more detail on the next slide.</a:t>
            </a:r>
          </a:p>
        </p:txBody>
      </p:sp>
      <p:sp>
        <p:nvSpPr>
          <p:cNvPr id="398339"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98340"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The advantages of encapsulating subsystem interactions over modeling the entire system at once are:</a:t>
            </a:r>
          </a:p>
          <a:p>
            <a:pPr marL="238338" lvl="1" indent="-119169">
              <a:buFontTx/>
              <a:buChar char="•"/>
            </a:pPr>
            <a:r>
              <a:rPr lang="en-US" sz="1000" dirty="0">
                <a:latin typeface="ZapfHumnst BT" pitchFamily="34" charset="0"/>
              </a:rPr>
              <a:t>Use-case realizations become less cluttered, especially if the internal design of some subsystems is complex.</a:t>
            </a:r>
          </a:p>
          <a:p>
            <a:pPr marL="238338" lvl="1" indent="-119169">
              <a:buFontTx/>
              <a:buChar char="•"/>
            </a:pPr>
            <a:r>
              <a:rPr lang="en-US" sz="1000" dirty="0">
                <a:latin typeface="ZapfHumnst BT" pitchFamily="34" charset="0"/>
              </a:rPr>
              <a:t>Use-case realizations can be created before the internal designs of subsystems are created.  This can be used to make sure that use-case functionality has not been “lost” between the allocation of use-case responsibility in Use-Case Analysis and the identification of design elements (subsystems and design classes) in Identify Design Elements, and before Subsystem Design is performed.</a:t>
            </a:r>
          </a:p>
          <a:p>
            <a:pPr marL="238338" lvl="1" indent="-119169">
              <a:buFontTx/>
              <a:buChar char="•"/>
            </a:pPr>
            <a:r>
              <a:rPr lang="en-US" sz="1000" dirty="0">
                <a:latin typeface="ZapfHumnst BT" pitchFamily="34" charset="0"/>
              </a:rPr>
              <a:t>Use-case realizations become more generic and easier to change, especially if a subsystem needs to be substituted for another subsystem.  </a:t>
            </a:r>
          </a:p>
          <a:p>
            <a:r>
              <a:rPr lang="en-US" sz="1000" dirty="0">
                <a:latin typeface="ZapfHumnst BT" pitchFamily="34" charset="0"/>
              </a:rPr>
              <a:t>Encapsulating subsystem interactions raises the level of abstraction of the use-case realization flows of events.</a:t>
            </a:r>
          </a:p>
        </p:txBody>
      </p:sp>
    </p:spTree>
    <p:extLst>
      <p:ext uri="{BB962C8B-B14F-4D97-AF65-F5344CB8AC3E}">
        <p14:creationId xmlns:p14="http://schemas.microsoft.com/office/powerpoint/2010/main" val="528845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00386" name="Rectangle 2"/>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00387" name="Rectangle 3"/>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In some cases, it is appropriate to develop a subsystem more or less independently and in parallel with the development of other subsystems. To achieve this, we must first find subsystem dependencies by identifying the interfaces between them. </a:t>
            </a:r>
          </a:p>
          <a:p>
            <a:r>
              <a:rPr lang="en-US" sz="1000" dirty="0">
                <a:latin typeface="ZapfHumnst BT" pitchFamily="34" charset="0"/>
              </a:rPr>
              <a:t>This work can be done as follows: </a:t>
            </a:r>
          </a:p>
          <a:p>
            <a:pPr marL="238338" lvl="1" indent="-119169">
              <a:buFontTx/>
              <a:buAutoNum type="arabicPeriod"/>
            </a:pPr>
            <a:r>
              <a:rPr lang="en-US" sz="1000" dirty="0">
                <a:latin typeface="ZapfHumnst BT" pitchFamily="34" charset="0"/>
              </a:rPr>
              <a:t>Concentrate on the requirements that affect the interfaces between the subsystems. </a:t>
            </a:r>
          </a:p>
          <a:p>
            <a:pPr marL="238338" lvl="1" indent="-119169">
              <a:buFontTx/>
              <a:buAutoNum type="arabicPeriod"/>
            </a:pPr>
            <a:r>
              <a:rPr lang="en-US" sz="1000" dirty="0">
                <a:latin typeface="ZapfHumnst BT" pitchFamily="34" charset="0"/>
              </a:rPr>
              <a:t>Make outlines of the required interfaces, showing the messages that are going to pass over the subsystem borders. </a:t>
            </a:r>
          </a:p>
          <a:p>
            <a:pPr marL="238338" lvl="1" indent="-119169">
              <a:buFontTx/>
              <a:buAutoNum type="arabicPeriod"/>
            </a:pPr>
            <a:r>
              <a:rPr lang="en-US" sz="1000" dirty="0">
                <a:latin typeface="ZapfHumnst BT" pitchFamily="34" charset="0"/>
              </a:rPr>
              <a:t>Draw interaction diagrams in terms of subsystem interfaces for each use case. </a:t>
            </a:r>
          </a:p>
          <a:p>
            <a:pPr marL="238338" lvl="1" indent="-119169">
              <a:buFontTx/>
              <a:buAutoNum type="arabicPeriod"/>
            </a:pPr>
            <a:r>
              <a:rPr lang="en-US" sz="1000" dirty="0">
                <a:latin typeface="ZapfHumnst BT" pitchFamily="34" charset="0"/>
              </a:rPr>
              <a:t>Refine the interfaces needed to provide messages. </a:t>
            </a:r>
          </a:p>
          <a:p>
            <a:pPr marL="238338" lvl="1" indent="-119169">
              <a:buFontTx/>
              <a:buAutoNum type="arabicPeriod"/>
            </a:pPr>
            <a:r>
              <a:rPr lang="en-US" sz="1000" dirty="0">
                <a:latin typeface="ZapfHumnst BT" pitchFamily="34" charset="0"/>
              </a:rPr>
              <a:t>Develop each subsystem in parallel using the interfaces as synchronization instruments between development teams. </a:t>
            </a:r>
          </a:p>
          <a:p>
            <a:r>
              <a:rPr lang="en-US" sz="1000" dirty="0">
                <a:latin typeface="ZapfHumnst BT" pitchFamily="34" charset="0"/>
              </a:rPr>
              <a:t>You can also choose whether to arrange the interaction diagrams in terms of subsystems or in terms of their interfaces only. In some projects, it might even be necessary to implement the classes providing the interfaces before you continue with the rest of the modeling.</a:t>
            </a:r>
          </a:p>
          <a:p>
            <a:r>
              <a:rPr lang="en-US" sz="1000" dirty="0">
                <a:latin typeface="ZapfHumnst BT" pitchFamily="34" charset="0"/>
              </a:rPr>
              <a:t>The detailed design of the subsystem “internals” is done during Subsystem Design.  The interfaces are what ensure compatibility between the Use-Case Design and the Subsystem Design.</a:t>
            </a:r>
          </a:p>
        </p:txBody>
      </p:sp>
      <p:sp>
        <p:nvSpPr>
          <p:cNvPr id="400388" name="Text Box 4"/>
          <p:cNvSpPr txBox="1">
            <a:spLocks noChangeArrowheads="1"/>
          </p:cNvSpPr>
          <p:nvPr/>
        </p:nvSpPr>
        <p:spPr bwMode="auto">
          <a:xfrm>
            <a:off x="607126" y="1257814"/>
            <a:ext cx="1910465" cy="2327647"/>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r>
              <a:rPr lang="en-US">
                <a:latin typeface="ZapfHumnst BT" pitchFamily="34" charset="0"/>
              </a:rPr>
              <a:t>This is critical information. It really describes parallel software development, which is enabled via the establishment of a well-defined and stable architecture.</a:t>
            </a:r>
          </a:p>
          <a:p>
            <a:pPr>
              <a:spcBef>
                <a:spcPct val="50000"/>
              </a:spcBef>
            </a:pPr>
            <a:r>
              <a:rPr lang="en-US">
                <a:latin typeface="ZapfHumnst BT" pitchFamily="34" charset="0"/>
              </a:rPr>
              <a:t>Note: This discussion holds true for packages if you substitute “public classes” for “interfaces.”  That being said, anytime you find yourself wanting to define packages with some public classes and mostly implementation classes, you may want to consider using a subsystem instead — to employ a more robust modeling technique (no dependencies on anything inside subsystem).</a:t>
            </a:r>
          </a:p>
        </p:txBody>
      </p:sp>
    </p:spTree>
    <p:extLst>
      <p:ext uri="{BB962C8B-B14F-4D97-AF65-F5344CB8AC3E}">
        <p14:creationId xmlns:p14="http://schemas.microsoft.com/office/powerpoint/2010/main" val="428554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normAutofit fontScale="32500" lnSpcReduction="20000"/>
          </a:bodyPr>
          <a:lstStyle/>
          <a:p>
            <a:r>
              <a:rPr lang="en-US" sz="1000" dirty="0" smtClean="0">
                <a:latin typeface="ZapfHumnst BT" pitchFamily="34" charset="0"/>
              </a:rPr>
              <a:t>----------------------------------------------------------------------------------</a:t>
            </a:r>
          </a:p>
          <a:p>
            <a:r>
              <a:rPr lang="en-US" sz="1000" dirty="0" smtClean="0">
                <a:latin typeface="ZapfHumnst BT" pitchFamily="34" charset="0"/>
              </a:rPr>
              <a:t>The </a:t>
            </a:r>
            <a:r>
              <a:rPr lang="en-US" sz="1000" dirty="0">
                <a:latin typeface="ZapfHumnst BT" pitchFamily="34" charset="0"/>
              </a:rPr>
              <a:t>above slide shows the major steps of the </a:t>
            </a:r>
            <a:r>
              <a:rPr lang="en-US" sz="1000" b="1" dirty="0">
                <a:latin typeface="ZapfHumnst BT" pitchFamily="34" charset="0"/>
              </a:rPr>
              <a:t>Use-Case Design</a:t>
            </a:r>
            <a:r>
              <a:rPr lang="en-US" sz="1000" dirty="0">
                <a:latin typeface="ZapfHumnst BT" pitchFamily="34" charset="0"/>
              </a:rPr>
              <a:t> activity.</a:t>
            </a:r>
          </a:p>
          <a:p>
            <a:r>
              <a:rPr lang="en-US" sz="1000" dirty="0">
                <a:latin typeface="ZapfHumnst BT" pitchFamily="34" charset="0"/>
              </a:rPr>
              <a:t>Use-case realizations evolve from interactions among analysis classes to interactions among design elements (for example, design classes and subsystems).  </a:t>
            </a:r>
          </a:p>
          <a:p>
            <a:r>
              <a:rPr lang="en-US" sz="1000" dirty="0">
                <a:latin typeface="ZapfHumnst BT" pitchFamily="34" charset="0"/>
              </a:rPr>
              <a:t>The purpose of </a:t>
            </a:r>
            <a:r>
              <a:rPr lang="en-US" sz="1000" b="1" dirty="0">
                <a:latin typeface="ZapfHumnst BT" pitchFamily="34" charset="0"/>
              </a:rPr>
              <a:t>Use-Case Design</a:t>
            </a:r>
            <a:r>
              <a:rPr lang="en-US" sz="1000" dirty="0">
                <a:latin typeface="ZapfHumnst BT" pitchFamily="34" charset="0"/>
              </a:rPr>
              <a:t> is to make sure these are consistent and make sense.  During </a:t>
            </a:r>
            <a:r>
              <a:rPr lang="en-US" sz="1000" b="1" dirty="0">
                <a:latin typeface="ZapfHumnst BT" pitchFamily="34" charset="0"/>
              </a:rPr>
              <a:t>Use-Case Design</a:t>
            </a:r>
            <a:r>
              <a:rPr lang="en-US" sz="1000" dirty="0">
                <a:latin typeface="ZapfHumnst BT" pitchFamily="34" charset="0"/>
              </a:rPr>
              <a:t>, the focus is on the use case, and this includes crossing subsystem boundaries. The use-case designer needs to make sure the use case is implemented completely and consistently across the subsystems.</a:t>
            </a:r>
          </a:p>
          <a:p>
            <a:r>
              <a:rPr lang="en-US" sz="1000" dirty="0">
                <a:latin typeface="ZapfHumnst BT" pitchFamily="34" charset="0"/>
              </a:rPr>
              <a:t>Anything done from the use-case perspective is part of </a:t>
            </a:r>
            <a:r>
              <a:rPr lang="en-US" sz="1000" b="1" dirty="0">
                <a:latin typeface="ZapfHumnst BT" pitchFamily="34" charset="0"/>
              </a:rPr>
              <a:t>Use-Case Design</a:t>
            </a:r>
            <a:r>
              <a:rPr lang="en-US" sz="1000" dirty="0">
                <a:latin typeface="ZapfHumnst BT" pitchFamily="34" charset="0"/>
              </a:rPr>
              <a:t>.</a:t>
            </a:r>
          </a:p>
          <a:p>
            <a:r>
              <a:rPr lang="en-US" sz="1000" dirty="0">
                <a:latin typeface="ZapfHumnst BT" pitchFamily="34" charset="0"/>
              </a:rPr>
              <a:t>This module will address each of these steps listed on the slide.</a:t>
            </a:r>
          </a:p>
          <a:p>
            <a:r>
              <a:rPr lang="en-US" sz="1000" dirty="0" smtClean="0">
                <a:latin typeface="ZapfHumnst BT" pitchFamily="34" charset="0"/>
              </a:rPr>
              <a:t>----------------------------------------------------------------------------------</a:t>
            </a:r>
          </a:p>
          <a:p>
            <a:r>
              <a:rPr lang="en-US" sz="1300" b="1" dirty="0" smtClean="0"/>
              <a:t>5.5. </a:t>
            </a:r>
            <a:r>
              <a:rPr lang="en-US" sz="1300" b="1" dirty="0" err="1" smtClean="0"/>
              <a:t>Thiết</a:t>
            </a:r>
            <a:r>
              <a:rPr lang="en-US" sz="1300" b="1" dirty="0" smtClean="0"/>
              <a:t> </a:t>
            </a:r>
            <a:r>
              <a:rPr lang="en-US" sz="1300" b="1" dirty="0" err="1" smtClean="0"/>
              <a:t>kế</a:t>
            </a:r>
            <a:r>
              <a:rPr lang="en-US" sz="1300" b="1" dirty="0" smtClean="0"/>
              <a:t> ca </a:t>
            </a:r>
            <a:r>
              <a:rPr lang="en-US" sz="1300" b="1" dirty="0" err="1" smtClean="0"/>
              <a:t>sử</a:t>
            </a:r>
            <a:r>
              <a:rPr lang="en-US" sz="1300" b="1" dirty="0" smtClean="0"/>
              <a:t> </a:t>
            </a:r>
            <a:r>
              <a:rPr lang="en-US" sz="1300" b="1" dirty="0" err="1" smtClean="0"/>
              <a:t>dụng</a:t>
            </a:r>
            <a:endParaRPr lang="en-US" sz="1300" b="1" dirty="0" smtClean="0"/>
          </a:p>
          <a:p>
            <a:r>
              <a:rPr lang="en-US" sz="1300" dirty="0" smtClean="0"/>
              <a:t>Trong </a:t>
            </a:r>
            <a:r>
              <a:rPr lang="en-US" sz="1300" dirty="0" err="1" smtClean="0"/>
              <a:t>hoạt</a:t>
            </a:r>
            <a:r>
              <a:rPr lang="en-US" sz="1300" dirty="0" smtClean="0"/>
              <a:t> </a:t>
            </a:r>
            <a:r>
              <a:rPr lang="en-US" sz="1300" dirty="0" err="1" smtClean="0"/>
              <a:t>động</a:t>
            </a:r>
            <a:r>
              <a:rPr lang="en-US" sz="1300" dirty="0" smtClean="0"/>
              <a:t> </a:t>
            </a:r>
            <a:r>
              <a:rPr lang="en-US" sz="1300" dirty="0" err="1" smtClean="0"/>
              <a:t>Thiết</a:t>
            </a:r>
            <a:r>
              <a:rPr lang="en-US" sz="1300" dirty="0" smtClean="0"/>
              <a:t> </a:t>
            </a:r>
            <a:r>
              <a:rPr lang="en-US" sz="1300" dirty="0" err="1" smtClean="0"/>
              <a:t>kế</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i="1" dirty="0" smtClean="0"/>
              <a:t>Use-Case Design</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tập</a:t>
            </a:r>
            <a:r>
              <a:rPr lang="en-US" sz="1300" dirty="0" smtClean="0"/>
              <a:t> </a:t>
            </a:r>
            <a:r>
              <a:rPr lang="en-US" sz="1300" dirty="0" err="1" smtClean="0"/>
              <a:t>trung</a:t>
            </a:r>
            <a:r>
              <a:rPr lang="en-US" sz="1300" dirty="0" smtClean="0"/>
              <a:t> </a:t>
            </a:r>
            <a:r>
              <a:rPr lang="en-US" sz="1300" dirty="0" err="1" smtClean="0"/>
              <a:t>vào</a:t>
            </a:r>
            <a:r>
              <a:rPr lang="en-US" sz="1300" dirty="0" smtClean="0"/>
              <a:t> </a:t>
            </a:r>
            <a:r>
              <a:rPr lang="en-US" sz="1300" dirty="0" err="1" smtClean="0"/>
              <a:t>hoạt</a:t>
            </a:r>
            <a:r>
              <a:rPr lang="en-US" sz="1300" dirty="0" smtClean="0"/>
              <a:t> </a:t>
            </a:r>
            <a:r>
              <a:rPr lang="en-US" sz="1300" dirty="0" err="1" smtClean="0"/>
              <a:t>động</a:t>
            </a:r>
            <a:r>
              <a:rPr lang="en-US" sz="1300" dirty="0" smtClean="0"/>
              <a:t> </a:t>
            </a:r>
            <a:r>
              <a:rPr lang="en-US" sz="1300" dirty="0" err="1" smtClean="0"/>
              <a:t>làm</a:t>
            </a:r>
            <a:r>
              <a:rPr lang="en-US" sz="1300" dirty="0" smtClean="0"/>
              <a:t> </a:t>
            </a:r>
            <a:r>
              <a:rPr lang="en-US" sz="1300" dirty="0" err="1" smtClean="0"/>
              <a:t>thế</a:t>
            </a:r>
            <a:r>
              <a:rPr lang="en-US" sz="1300" dirty="0" smtClean="0"/>
              <a:t> </a:t>
            </a:r>
            <a:r>
              <a:rPr lang="en-US" sz="1300" dirty="0" err="1" smtClean="0"/>
              <a:t>nào</a:t>
            </a:r>
            <a:r>
              <a:rPr lang="en-US" sz="1300" dirty="0" smtClean="0"/>
              <a:t> </a:t>
            </a:r>
            <a:r>
              <a:rPr lang="en-US" sz="1300" dirty="0" err="1" smtClean="0"/>
              <a:t>mỗi</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được</a:t>
            </a:r>
            <a:r>
              <a:rPr lang="en-US" sz="1300" dirty="0" smtClean="0"/>
              <a:t> </a:t>
            </a:r>
            <a:r>
              <a:rPr lang="en-US" sz="1300" dirty="0" err="1" smtClean="0"/>
              <a:t>cài</a:t>
            </a:r>
            <a:r>
              <a:rPr lang="en-US" sz="1300" dirty="0" smtClean="0"/>
              <a:t> </a:t>
            </a:r>
            <a:r>
              <a:rPr lang="en-US" sz="1300" dirty="0" err="1" smtClean="0"/>
              <a:t>đặt</a:t>
            </a:r>
            <a:r>
              <a:rPr lang="en-US" sz="1300" dirty="0" smtClean="0"/>
              <a:t> </a:t>
            </a:r>
            <a:r>
              <a:rPr lang="en-US" sz="1300" dirty="0" err="1" smtClean="0"/>
              <a:t>và</a:t>
            </a:r>
            <a:r>
              <a:rPr lang="en-US" sz="1300" dirty="0" smtClean="0"/>
              <a:t> </a:t>
            </a:r>
            <a:r>
              <a:rPr lang="en-US" sz="1300" dirty="0" err="1" smtClean="0"/>
              <a:t>chắc</a:t>
            </a:r>
            <a:r>
              <a:rPr lang="en-US" sz="1300" dirty="0" smtClean="0"/>
              <a:t> </a:t>
            </a:r>
            <a:r>
              <a:rPr lang="en-US" sz="1300" dirty="0" err="1" smtClean="0"/>
              <a:t>chắn</a:t>
            </a:r>
            <a:r>
              <a:rPr lang="en-US" sz="1300" dirty="0" smtClean="0"/>
              <a:t> </a:t>
            </a:r>
            <a:r>
              <a:rPr lang="en-US" sz="1300" dirty="0" err="1" smtClean="0"/>
              <a:t>có</a:t>
            </a:r>
            <a:r>
              <a:rPr lang="en-US" sz="1300" dirty="0" smtClean="0"/>
              <a:t> </a:t>
            </a:r>
            <a:r>
              <a:rPr lang="en-US" sz="1300" dirty="0" err="1" smtClean="0"/>
              <a:t>sự</a:t>
            </a:r>
            <a:r>
              <a:rPr lang="en-US" sz="1300" dirty="0" smtClean="0"/>
              <a:t> </a:t>
            </a:r>
            <a:r>
              <a:rPr lang="en-US" sz="1300" dirty="0" err="1" smtClean="0"/>
              <a:t>đồng</a:t>
            </a:r>
            <a:r>
              <a:rPr lang="en-US" sz="1300" dirty="0" smtClean="0"/>
              <a:t> </a:t>
            </a:r>
            <a:r>
              <a:rPr lang="en-US" sz="1300" dirty="0" err="1" smtClean="0"/>
              <a:t>nhất</a:t>
            </a:r>
            <a:r>
              <a:rPr lang="en-US" sz="1300" dirty="0" smtClean="0"/>
              <a:t> </a:t>
            </a:r>
            <a:r>
              <a:rPr lang="en-US" sz="1300" dirty="0" err="1" smtClean="0"/>
              <a:t>từ</a:t>
            </a:r>
            <a:r>
              <a:rPr lang="en-US" sz="1300" dirty="0" smtClean="0"/>
              <a:t> </a:t>
            </a:r>
            <a:r>
              <a:rPr lang="en-US" sz="1300" dirty="0" err="1" smtClean="0"/>
              <a:t>đầu</a:t>
            </a:r>
            <a:r>
              <a:rPr lang="en-US" sz="1300" dirty="0" smtClean="0"/>
              <a:t> </a:t>
            </a:r>
            <a:r>
              <a:rPr lang="en-US" sz="1300" dirty="0" err="1" smtClean="0"/>
              <a:t>đến</a:t>
            </a:r>
            <a:r>
              <a:rPr lang="en-US" sz="1300" dirty="0" smtClean="0"/>
              <a:t> </a:t>
            </a:r>
            <a:r>
              <a:rPr lang="en-US" sz="1300" dirty="0" err="1" smtClean="0"/>
              <a:t>cuối</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cũng</a:t>
            </a:r>
            <a:r>
              <a:rPr lang="en-US" sz="1300" dirty="0" smtClean="0"/>
              <a:t> </a:t>
            </a:r>
            <a:r>
              <a:rPr lang="en-US" sz="1300" dirty="0" err="1" smtClean="0"/>
              <a:t>cần</a:t>
            </a:r>
            <a:r>
              <a:rPr lang="en-US" sz="1300" dirty="0" smtClean="0"/>
              <a:t> </a:t>
            </a:r>
            <a:r>
              <a:rPr lang="en-US" sz="1300" dirty="0" err="1" smtClean="0"/>
              <a:t>kiểm</a:t>
            </a:r>
            <a:r>
              <a:rPr lang="en-US" sz="1300" dirty="0" smtClean="0"/>
              <a:t> </a:t>
            </a:r>
            <a:r>
              <a:rPr lang="en-US" sz="1300" dirty="0" err="1" smtClean="0"/>
              <a:t>chứng</a:t>
            </a:r>
            <a:r>
              <a:rPr lang="en-US" sz="1300" dirty="0" smtClean="0"/>
              <a:t> </a:t>
            </a:r>
            <a:r>
              <a:rPr lang="en-US" sz="1300" dirty="0" err="1" smtClean="0"/>
              <a:t>các</a:t>
            </a:r>
            <a:r>
              <a:rPr lang="en-US" sz="1300" dirty="0" smtClean="0"/>
              <a:t> </a:t>
            </a:r>
            <a:r>
              <a:rPr lang="en-US" sz="1300" dirty="0" err="1" smtClean="0"/>
              <a:t>thông</a:t>
            </a:r>
            <a:r>
              <a:rPr lang="en-US" sz="1300" dirty="0" smtClean="0"/>
              <a:t> tin </a:t>
            </a:r>
            <a:r>
              <a:rPr lang="en-US" sz="1300" dirty="0" err="1" smtClean="0"/>
              <a:t>ko</a:t>
            </a:r>
            <a:r>
              <a:rPr lang="en-US" sz="1300" dirty="0" smtClean="0"/>
              <a:t> </a:t>
            </a:r>
            <a:r>
              <a:rPr lang="en-US" sz="1300" dirty="0" err="1" smtClean="0"/>
              <a:t>bị</a:t>
            </a:r>
            <a:r>
              <a:rPr lang="en-US" sz="1300" dirty="0" smtClean="0"/>
              <a:t> </a:t>
            </a:r>
            <a:r>
              <a:rPr lang="en-US" sz="1300" dirty="0" err="1" smtClean="0"/>
              <a:t>mất</a:t>
            </a:r>
            <a:r>
              <a:rPr lang="en-US" sz="1300" dirty="0" smtClean="0"/>
              <a:t> </a:t>
            </a:r>
            <a:r>
              <a:rPr lang="en-US" sz="1300" dirty="0" err="1" smtClean="0"/>
              <a:t>mát</a:t>
            </a:r>
            <a:r>
              <a:rPr lang="en-US" sz="1300" dirty="0" smtClean="0"/>
              <a:t> </a:t>
            </a:r>
            <a:r>
              <a:rPr lang="en-US" sz="1300" dirty="0" err="1" smtClean="0"/>
              <a:t>trong</a:t>
            </a:r>
            <a:r>
              <a:rPr lang="en-US" sz="1300" dirty="0" smtClean="0"/>
              <a:t> </a:t>
            </a:r>
            <a:r>
              <a:rPr lang="en-US" sz="1300" dirty="0" err="1" smtClean="0"/>
              <a:t>quá</a:t>
            </a:r>
            <a:r>
              <a:rPr lang="en-US" sz="1300" dirty="0" smtClean="0"/>
              <a:t> </a:t>
            </a:r>
            <a:r>
              <a:rPr lang="en-US" sz="1300" dirty="0" err="1" smtClean="0"/>
              <a:t>trình</a:t>
            </a:r>
            <a:r>
              <a:rPr lang="en-US" sz="1300" dirty="0" smtClean="0"/>
              <a:t> </a:t>
            </a:r>
            <a:r>
              <a:rPr lang="en-US" sz="1300" dirty="0" err="1" smtClean="0"/>
              <a:t>phân</a:t>
            </a:r>
            <a:r>
              <a:rPr lang="en-US" sz="1300" dirty="0" smtClean="0"/>
              <a:t> </a:t>
            </a:r>
            <a:r>
              <a:rPr lang="en-US" sz="1300" dirty="0" err="1" smtClean="0"/>
              <a:t>tích</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và</a:t>
            </a:r>
            <a:r>
              <a:rPr lang="en-US" sz="1300" dirty="0" smtClean="0"/>
              <a:t> </a:t>
            </a:r>
            <a:r>
              <a:rPr lang="en-US" sz="1300" dirty="0" err="1" smtClean="0"/>
              <a:t>cài</a:t>
            </a:r>
            <a:r>
              <a:rPr lang="en-US" sz="1300" dirty="0" smtClean="0"/>
              <a:t> </a:t>
            </a:r>
            <a:r>
              <a:rPr lang="en-US" sz="1300" dirty="0" err="1" smtClean="0"/>
              <a:t>đặt</a:t>
            </a:r>
            <a:r>
              <a:rPr lang="en-US" sz="1300" dirty="0" smtClean="0"/>
              <a:t>. </a:t>
            </a:r>
          </a:p>
          <a:p>
            <a:r>
              <a:rPr lang="en-US" sz="1300" dirty="0" err="1" smtClean="0"/>
              <a:t>Thiết</a:t>
            </a:r>
            <a:r>
              <a:rPr lang="en-US" sz="1300" dirty="0" smtClean="0"/>
              <a:t> </a:t>
            </a:r>
            <a:r>
              <a:rPr lang="en-US" sz="1300" dirty="0" err="1" smtClean="0"/>
              <a:t>kế</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là</a:t>
            </a:r>
            <a:r>
              <a:rPr lang="en-US" sz="1300" dirty="0" smtClean="0"/>
              <a:t> </a:t>
            </a:r>
            <a:r>
              <a:rPr lang="en-US" sz="1300" dirty="0" err="1" smtClean="0"/>
              <a:t>nơi</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tử</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phân</a:t>
            </a:r>
            <a:r>
              <a:rPr lang="en-US" sz="1300" dirty="0" smtClean="0"/>
              <a:t> </a:t>
            </a:r>
            <a:r>
              <a:rPr lang="en-US" sz="1300" dirty="0" err="1" smtClean="0"/>
              <a:t>tích</a:t>
            </a:r>
            <a:r>
              <a:rPr lang="en-US" sz="1300" dirty="0" smtClean="0"/>
              <a:t> </a:t>
            </a:r>
            <a:r>
              <a:rPr lang="en-US" sz="1300" dirty="0" err="1" smtClean="0"/>
              <a:t>và</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gặp</a:t>
            </a:r>
            <a:r>
              <a:rPr lang="en-US" sz="1300" dirty="0" smtClean="0"/>
              <a:t> </a:t>
            </a:r>
            <a:r>
              <a:rPr lang="en-US" sz="1300" dirty="0" err="1" smtClean="0"/>
              <a:t>được</a:t>
            </a:r>
            <a:r>
              <a:rPr lang="en-US" sz="1300" dirty="0" smtClean="0"/>
              <a:t> </a:t>
            </a:r>
            <a:r>
              <a:rPr lang="en-US" sz="1300" dirty="0" err="1" smtClean="0"/>
              <a:t>các</a:t>
            </a:r>
            <a:r>
              <a:rPr lang="en-US" sz="1300" dirty="0" smtClean="0"/>
              <a:t> </a:t>
            </a:r>
            <a:r>
              <a:rPr lang="en-US" sz="1300" dirty="0" err="1" smtClean="0"/>
              <a:t>cơ</a:t>
            </a:r>
            <a:r>
              <a:rPr lang="en-US" sz="1300" dirty="0" smtClean="0"/>
              <a:t> </a:t>
            </a:r>
            <a:r>
              <a:rPr lang="en-US" sz="1300" dirty="0" err="1" smtClean="0"/>
              <a:t>chế</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được</a:t>
            </a:r>
            <a:r>
              <a:rPr lang="en-US" sz="1300" dirty="0" smtClean="0"/>
              <a:t> </a:t>
            </a:r>
            <a:r>
              <a:rPr lang="en-US" sz="1300" dirty="0" err="1" smtClean="0"/>
              <a:t>khởi</a:t>
            </a:r>
            <a:r>
              <a:rPr lang="en-US" sz="1300" dirty="0" smtClean="0"/>
              <a:t> </a:t>
            </a:r>
            <a:r>
              <a:rPr lang="en-US" sz="1300" dirty="0" err="1" smtClean="0"/>
              <a:t>tạo</a:t>
            </a:r>
            <a:r>
              <a:rPr lang="en-US" sz="1300" dirty="0" smtClean="0"/>
              <a:t> </a:t>
            </a:r>
            <a:r>
              <a:rPr lang="en-US" sz="1300" dirty="0" err="1" smtClean="0"/>
              <a:t>trong</a:t>
            </a:r>
            <a:r>
              <a:rPr lang="en-US" sz="1300" dirty="0" smtClean="0"/>
              <a:t> </a:t>
            </a:r>
            <a:r>
              <a:rPr lang="en-US" sz="1300" dirty="0" err="1" smtClean="0"/>
              <a:t>Phân</a:t>
            </a:r>
            <a:r>
              <a:rPr lang="en-US" sz="1300" dirty="0" smtClean="0"/>
              <a:t> </a:t>
            </a:r>
            <a:r>
              <a:rPr lang="en-US" sz="1300" dirty="0" err="1" smtClean="0"/>
              <a:t>tích</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được</a:t>
            </a:r>
            <a:r>
              <a:rPr lang="en-US" sz="1300" dirty="0" smtClean="0"/>
              <a:t> </a:t>
            </a:r>
            <a:r>
              <a:rPr lang="en-US" sz="1300" dirty="0" err="1" smtClean="0"/>
              <a:t>làm</a:t>
            </a:r>
            <a:r>
              <a:rPr lang="en-US" sz="1300" dirty="0" smtClean="0"/>
              <a:t> </a:t>
            </a:r>
            <a:r>
              <a:rPr lang="en-US" sz="1300" dirty="0" err="1" smtClean="0"/>
              <a:t>mịn</a:t>
            </a:r>
            <a:r>
              <a:rPr lang="en-US" sz="1300" dirty="0" smtClean="0"/>
              <a:t> </a:t>
            </a:r>
            <a:r>
              <a:rPr lang="en-US" sz="1300" dirty="0" err="1" smtClean="0"/>
              <a:t>đến</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tử</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sử</a:t>
            </a:r>
            <a:r>
              <a:rPr lang="en-US" sz="1300" dirty="0" smtClean="0"/>
              <a:t> </a:t>
            </a:r>
            <a:r>
              <a:rPr lang="en-US" sz="1300" dirty="0" err="1" smtClean="0"/>
              <a:t>dụng</a:t>
            </a:r>
            <a:r>
              <a:rPr lang="en-US" sz="1300" dirty="0" smtClean="0"/>
              <a:t> </a:t>
            </a:r>
            <a:r>
              <a:rPr lang="en-US" sz="1300" dirty="0" err="1" smtClean="0"/>
              <a:t>các</a:t>
            </a:r>
            <a:r>
              <a:rPr lang="en-US" sz="1300" dirty="0" smtClean="0"/>
              <a:t> </a:t>
            </a:r>
            <a:r>
              <a:rPr lang="en-US" sz="1300" dirty="0" err="1" smtClean="0"/>
              <a:t>mẫu</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định</a:t>
            </a:r>
            <a:r>
              <a:rPr lang="en-US" sz="1300" dirty="0" smtClean="0"/>
              <a:t> </a:t>
            </a:r>
            <a:r>
              <a:rPr lang="en-US" sz="1300" dirty="0" err="1" smtClean="0"/>
              <a:t>nghĩa</a:t>
            </a:r>
            <a:r>
              <a:rPr lang="en-US" sz="1300" dirty="0" smtClean="0"/>
              <a:t> </a:t>
            </a:r>
            <a:r>
              <a:rPr lang="en-US" sz="1300" dirty="0" err="1" smtClean="0"/>
              <a:t>cho</a:t>
            </a:r>
            <a:r>
              <a:rPr lang="en-US" sz="1300" dirty="0" smtClean="0"/>
              <a:t> </a:t>
            </a:r>
            <a:r>
              <a:rPr lang="en-US" sz="1300" dirty="0" err="1" smtClean="0"/>
              <a:t>cơ</a:t>
            </a:r>
            <a:r>
              <a:rPr lang="en-US" sz="1300" dirty="0" smtClean="0"/>
              <a:t> </a:t>
            </a:r>
            <a:r>
              <a:rPr lang="en-US" sz="1300" dirty="0" err="1" smtClean="0"/>
              <a:t>chế</a:t>
            </a:r>
            <a:r>
              <a:rPr lang="en-US" sz="1300" dirty="0" smtClean="0"/>
              <a:t> </a:t>
            </a:r>
            <a:r>
              <a:rPr lang="en-US" sz="1300" dirty="0" err="1" smtClean="0"/>
              <a:t>kiến</a:t>
            </a:r>
            <a:r>
              <a:rPr lang="en-US" sz="1300" dirty="0" smtClean="0"/>
              <a:t> </a:t>
            </a:r>
            <a:r>
              <a:rPr lang="en-US" sz="1300" dirty="0" err="1" smtClean="0"/>
              <a:t>trúc</a:t>
            </a:r>
            <a:r>
              <a:rPr lang="en-US" sz="1300" dirty="0" smtClean="0"/>
              <a:t>.</a:t>
            </a:r>
          </a:p>
          <a:p>
            <a:r>
              <a:rPr lang="en-US" sz="1300" dirty="0" err="1" smtClean="0"/>
              <a:t>Mục</a:t>
            </a:r>
            <a:r>
              <a:rPr lang="en-US" sz="1300" dirty="0" smtClean="0"/>
              <a:t> </a:t>
            </a:r>
            <a:r>
              <a:rPr lang="en-US" sz="1300" dirty="0" err="1" smtClean="0"/>
              <a:t>đích</a:t>
            </a:r>
            <a:r>
              <a:rPr lang="en-US" sz="1300" dirty="0" smtClean="0"/>
              <a:t> </a:t>
            </a:r>
            <a:r>
              <a:rPr lang="en-US" sz="1300" dirty="0" err="1" smtClean="0"/>
              <a:t>của</a:t>
            </a:r>
            <a:r>
              <a:rPr lang="en-US" sz="1300" dirty="0" smtClean="0"/>
              <a:t> </a:t>
            </a:r>
            <a:r>
              <a:rPr lang="en-US" sz="1300" dirty="0" err="1" smtClean="0"/>
              <a:t>thiết</a:t>
            </a:r>
            <a:r>
              <a:rPr lang="en-US" sz="1300" dirty="0" smtClean="0"/>
              <a:t> </a:t>
            </a:r>
            <a:r>
              <a:rPr lang="en-US" sz="1300" dirty="0" err="1" smtClean="0"/>
              <a:t>kế</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là</a:t>
            </a:r>
            <a:r>
              <a:rPr lang="en-US" sz="1300" dirty="0" smtClean="0"/>
              <a:t> </a:t>
            </a:r>
            <a:r>
              <a:rPr lang="en-US" sz="1300" dirty="0" err="1" smtClean="0"/>
              <a:t>để</a:t>
            </a:r>
            <a:r>
              <a:rPr lang="en-US" sz="1300" dirty="0" smtClean="0"/>
              <a:t> </a:t>
            </a:r>
            <a:r>
              <a:rPr lang="en-US" sz="1300" dirty="0" err="1" smtClean="0"/>
              <a:t>làm</a:t>
            </a:r>
            <a:r>
              <a:rPr lang="en-US" sz="1300" dirty="0" smtClean="0"/>
              <a:t> </a:t>
            </a:r>
            <a:r>
              <a:rPr lang="en-US" sz="1300" dirty="0" err="1" smtClean="0"/>
              <a:t>mịn</a:t>
            </a:r>
            <a:r>
              <a:rPr lang="en-US" sz="1300" dirty="0" smtClean="0"/>
              <a:t> </a:t>
            </a:r>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và</a:t>
            </a:r>
            <a:r>
              <a:rPr lang="en-US" sz="1300" dirty="0" smtClean="0"/>
              <a:t> </a:t>
            </a:r>
            <a:r>
              <a:rPr lang="en-US" sz="1300" dirty="0" err="1" smtClean="0"/>
              <a:t>các</a:t>
            </a:r>
            <a:r>
              <a:rPr lang="en-US" sz="1300" dirty="0" smtClean="0"/>
              <a:t> </a:t>
            </a:r>
            <a:r>
              <a:rPr lang="en-US" sz="1300" dirty="0" err="1" smtClean="0"/>
              <a:t>yêu</a:t>
            </a:r>
            <a:r>
              <a:rPr lang="en-US" sz="1300" dirty="0" smtClean="0"/>
              <a:t> </a:t>
            </a:r>
            <a:r>
              <a:rPr lang="en-US" sz="1300" dirty="0" err="1" smtClean="0"/>
              <a:t>cầu</a:t>
            </a:r>
            <a:r>
              <a:rPr lang="en-US" sz="1300" dirty="0" smtClean="0"/>
              <a:t> lien </a:t>
            </a:r>
            <a:r>
              <a:rPr lang="en-US" sz="1300" dirty="0" err="1" smtClean="0"/>
              <a:t>quan</a:t>
            </a:r>
            <a:r>
              <a:rPr lang="en-US" sz="1300" dirty="0" smtClean="0"/>
              <a:t> </a:t>
            </a:r>
            <a:r>
              <a:rPr lang="en-US" sz="1300" dirty="0" err="1" smtClean="0"/>
              <a:t>đến</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và</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Các</a:t>
            </a:r>
            <a:r>
              <a:rPr lang="en-US" sz="1300" dirty="0" smtClean="0"/>
              <a:t> </a:t>
            </a:r>
            <a:r>
              <a:rPr lang="en-US" sz="1300" dirty="0" err="1" smtClean="0"/>
              <a:t>chế</a:t>
            </a:r>
            <a:r>
              <a:rPr lang="en-US" sz="1300" dirty="0" smtClean="0"/>
              <a:t> </a:t>
            </a:r>
            <a:r>
              <a:rPr lang="en-US" sz="1300" dirty="0" err="1" smtClean="0"/>
              <a:t>tác</a:t>
            </a:r>
            <a:r>
              <a:rPr lang="en-US" sz="1300" dirty="0" smtClean="0"/>
              <a:t> </a:t>
            </a:r>
            <a:r>
              <a:rPr lang="en-US" sz="1300" dirty="0" err="1" smtClean="0"/>
              <a:t>đầu</a:t>
            </a:r>
            <a:r>
              <a:rPr lang="en-US" sz="1300" dirty="0" smtClean="0"/>
              <a:t> </a:t>
            </a:r>
            <a:r>
              <a:rPr lang="en-US" sz="1300" dirty="0" err="1" smtClean="0"/>
              <a:t>vào</a:t>
            </a:r>
            <a:r>
              <a:rPr lang="en-US" sz="1300" dirty="0" smtClean="0"/>
              <a:t> </a:t>
            </a:r>
            <a:r>
              <a:rPr lang="en-US" sz="1300" dirty="0" err="1" smtClean="0"/>
              <a:t>của</a:t>
            </a:r>
            <a:r>
              <a:rPr lang="en-US" sz="1300" dirty="0" smtClean="0"/>
              <a:t> </a:t>
            </a:r>
            <a:r>
              <a:rPr lang="en-US" sz="1300" dirty="0" err="1" smtClean="0"/>
              <a:t>hoạt</a:t>
            </a:r>
            <a:r>
              <a:rPr lang="en-US" sz="1300" dirty="0" smtClean="0"/>
              <a:t> </a:t>
            </a:r>
            <a:r>
              <a:rPr lang="en-US" sz="1300" dirty="0" err="1" smtClean="0"/>
              <a:t>động</a:t>
            </a:r>
            <a:r>
              <a:rPr lang="en-US" sz="1300" dirty="0" smtClean="0"/>
              <a:t> </a:t>
            </a:r>
            <a:r>
              <a:rPr lang="en-US" sz="1300" dirty="0" err="1" smtClean="0"/>
              <a:t>này</a:t>
            </a:r>
            <a:r>
              <a:rPr lang="en-US" sz="1300" dirty="0" smtClean="0"/>
              <a:t> </a:t>
            </a:r>
            <a:r>
              <a:rPr lang="en-US" sz="1300" dirty="0" err="1" smtClean="0"/>
              <a:t>bao</a:t>
            </a:r>
            <a:r>
              <a:rPr lang="en-US" sz="1300" dirty="0" smtClean="0"/>
              <a:t> </a:t>
            </a:r>
            <a:r>
              <a:rPr lang="en-US" sz="1300" dirty="0" err="1" smtClean="0"/>
              <a:t>gồm</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phân</a:t>
            </a:r>
            <a:r>
              <a:rPr lang="en-US" sz="1300" dirty="0" smtClean="0"/>
              <a:t> </a:t>
            </a:r>
            <a:r>
              <a:rPr lang="en-US" sz="1300" dirty="0" err="1" smtClean="0"/>
              <a:t>tích</a:t>
            </a:r>
            <a:r>
              <a:rPr lang="en-US" sz="1300" dirty="0" smtClean="0"/>
              <a:t>, </a:t>
            </a:r>
            <a:r>
              <a:rPr lang="en-US" sz="1300" dirty="0" err="1" smtClean="0"/>
              <a:t>các</a:t>
            </a:r>
            <a:r>
              <a:rPr lang="en-US" sz="1300" dirty="0" smtClean="0"/>
              <a:t> </a:t>
            </a:r>
            <a:r>
              <a:rPr lang="en-US" sz="1300" dirty="0" err="1" smtClean="0"/>
              <a:t>đặc</a:t>
            </a:r>
            <a:r>
              <a:rPr lang="en-US" sz="1300" dirty="0" smtClean="0"/>
              <a:t> </a:t>
            </a:r>
            <a:r>
              <a:rPr lang="en-US" sz="1300" dirty="0" err="1" smtClean="0"/>
              <a:t>tả</a:t>
            </a:r>
            <a:r>
              <a:rPr lang="en-US" sz="1300" dirty="0" smtClean="0"/>
              <a:t> </a:t>
            </a:r>
            <a:r>
              <a:rPr lang="en-US" sz="1300" dirty="0" err="1" smtClean="0"/>
              <a:t>bổ</a:t>
            </a:r>
            <a:r>
              <a:rPr lang="en-US" sz="1300" dirty="0" smtClean="0"/>
              <a:t> sung, </a:t>
            </a:r>
            <a:r>
              <a:rPr lang="en-US" sz="1300" dirty="0" err="1" smtClean="0"/>
              <a:t>các</a:t>
            </a:r>
            <a:r>
              <a:rPr lang="en-US" sz="1300" dirty="0" smtClean="0"/>
              <a:t> </a:t>
            </a:r>
            <a:r>
              <a:rPr lang="en-US" sz="1300" dirty="0" err="1" smtClean="0"/>
              <a:t>lớp</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và</a:t>
            </a:r>
            <a:r>
              <a:rPr lang="en-US" sz="1300" dirty="0" smtClean="0"/>
              <a:t> </a:t>
            </a:r>
            <a:r>
              <a:rPr lang="en-US" sz="1300" dirty="0" err="1" smtClean="0"/>
              <a:t>kết</a:t>
            </a:r>
            <a:r>
              <a:rPr lang="en-US" sz="1300" dirty="0" smtClean="0"/>
              <a:t> </a:t>
            </a:r>
            <a:r>
              <a:rPr lang="en-US" sz="1300" dirty="0" err="1" smtClean="0"/>
              <a:t>quả</a:t>
            </a:r>
            <a:r>
              <a:rPr lang="en-US" sz="1300" dirty="0" smtClean="0"/>
              <a:t> </a:t>
            </a:r>
            <a:r>
              <a:rPr lang="en-US" sz="1300" dirty="0" err="1" smtClean="0"/>
              <a:t>của</a:t>
            </a:r>
            <a:r>
              <a:rPr lang="en-US" sz="1300" dirty="0" smtClean="0"/>
              <a:t> </a:t>
            </a:r>
            <a:r>
              <a:rPr lang="en-US" sz="1300" dirty="0" err="1" smtClean="0"/>
              <a:t>hoạt</a:t>
            </a:r>
            <a:r>
              <a:rPr lang="en-US" sz="1300" dirty="0" smtClean="0"/>
              <a:t> </a:t>
            </a:r>
            <a:r>
              <a:rPr lang="en-US" sz="1300" dirty="0" err="1" smtClean="0"/>
              <a:t>động</a:t>
            </a:r>
            <a:r>
              <a:rPr lang="en-US" sz="1300" dirty="0" smtClean="0"/>
              <a:t> </a:t>
            </a:r>
            <a:r>
              <a:rPr lang="en-US" sz="1300" dirty="0" err="1" smtClean="0"/>
              <a:t>này</a:t>
            </a:r>
            <a:r>
              <a:rPr lang="en-US" sz="1300" dirty="0" smtClean="0"/>
              <a:t> </a:t>
            </a:r>
            <a:r>
              <a:rPr lang="en-US" sz="1300" dirty="0" err="1" smtClean="0"/>
              <a:t>là</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với</a:t>
            </a:r>
            <a:r>
              <a:rPr lang="en-US" sz="1300" dirty="0" smtClean="0"/>
              <a:t> </a:t>
            </a:r>
            <a:r>
              <a:rPr lang="en-US" sz="1300" dirty="0" err="1" smtClean="0"/>
              <a:t>các</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đã</a:t>
            </a:r>
            <a:r>
              <a:rPr lang="en-US" sz="1300" dirty="0" smtClean="0"/>
              <a:t> </a:t>
            </a:r>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ở </a:t>
            </a:r>
            <a:r>
              <a:rPr lang="en-US" sz="1300" dirty="0" err="1" smtClean="0"/>
              <a:t>mức</a:t>
            </a:r>
            <a:r>
              <a:rPr lang="en-US" sz="1300" dirty="0" smtClean="0"/>
              <a:t> </a:t>
            </a:r>
            <a:r>
              <a:rPr lang="en-US" sz="1300" dirty="0" err="1" smtClean="0"/>
              <a:t>thiết</a:t>
            </a:r>
            <a:r>
              <a:rPr lang="en-US" sz="1300" dirty="0" smtClean="0"/>
              <a:t> </a:t>
            </a:r>
            <a:r>
              <a:rPr lang="en-US" sz="1300" dirty="0" err="1" smtClean="0"/>
              <a:t>kế</a:t>
            </a:r>
            <a:r>
              <a:rPr lang="en-US" sz="1300" dirty="0" smtClean="0"/>
              <a:t>.</a:t>
            </a:r>
          </a:p>
          <a:p>
            <a:r>
              <a:rPr lang="en-US" sz="1300" b="1" dirty="0" smtClean="0"/>
              <a:t>5.5.1. </a:t>
            </a:r>
            <a:r>
              <a:rPr lang="en-US" sz="1300" b="1" dirty="0" err="1" smtClean="0"/>
              <a:t>Mô</a:t>
            </a:r>
            <a:r>
              <a:rPr lang="en-US" sz="1300" b="1" dirty="0" smtClean="0"/>
              <a:t> </a:t>
            </a:r>
            <a:r>
              <a:rPr lang="en-US" sz="1300" b="1" dirty="0" err="1" smtClean="0"/>
              <a:t>tả</a:t>
            </a:r>
            <a:r>
              <a:rPr lang="en-US" sz="1300" b="1" dirty="0" smtClean="0"/>
              <a:t> </a:t>
            </a:r>
            <a:r>
              <a:rPr lang="en-US" sz="1300" b="1" dirty="0" err="1" smtClean="0"/>
              <a:t>sự</a:t>
            </a:r>
            <a:r>
              <a:rPr lang="en-US" sz="1300" b="1" dirty="0" smtClean="0"/>
              <a:t> </a:t>
            </a:r>
            <a:r>
              <a:rPr lang="en-US" sz="1300" b="1" dirty="0" err="1" smtClean="0"/>
              <a:t>tương</a:t>
            </a:r>
            <a:r>
              <a:rPr lang="en-US" sz="1300" b="1" dirty="0" smtClean="0"/>
              <a:t> </a:t>
            </a:r>
            <a:r>
              <a:rPr lang="en-US" sz="1300" b="1" dirty="0" err="1" smtClean="0"/>
              <a:t>tác</a:t>
            </a:r>
            <a:r>
              <a:rPr lang="en-US" sz="1300" b="1" dirty="0" smtClean="0"/>
              <a:t> </a:t>
            </a:r>
            <a:r>
              <a:rPr lang="en-US" sz="1300" b="1" dirty="0" err="1" smtClean="0"/>
              <a:t>giữa</a:t>
            </a:r>
            <a:r>
              <a:rPr lang="en-US" sz="1300" b="1" dirty="0" smtClean="0"/>
              <a:t> </a:t>
            </a:r>
            <a:r>
              <a:rPr lang="en-US" sz="1300" b="1" dirty="0" err="1" smtClean="0"/>
              <a:t>các</a:t>
            </a:r>
            <a:r>
              <a:rPr lang="en-US" sz="1300" b="1" dirty="0" smtClean="0"/>
              <a:t> </a:t>
            </a:r>
            <a:r>
              <a:rPr lang="en-US" sz="1300" b="1" dirty="0" err="1" smtClean="0"/>
              <a:t>đối</a:t>
            </a:r>
            <a:r>
              <a:rPr lang="en-US" sz="1300" b="1" dirty="0" smtClean="0"/>
              <a:t> </a:t>
            </a:r>
            <a:r>
              <a:rPr lang="en-US" sz="1300" b="1" dirty="0" err="1" smtClean="0"/>
              <a:t>tượng</a:t>
            </a:r>
            <a:r>
              <a:rPr lang="en-US" sz="1300" b="1" dirty="0" smtClean="0"/>
              <a:t> </a:t>
            </a:r>
            <a:r>
              <a:rPr lang="en-US" sz="1300" b="1" dirty="0" err="1" smtClean="0"/>
              <a:t>thiết</a:t>
            </a:r>
            <a:r>
              <a:rPr lang="en-US" sz="1300" b="1" dirty="0" smtClean="0"/>
              <a:t> </a:t>
            </a:r>
            <a:r>
              <a:rPr lang="en-US" sz="1300" b="1" dirty="0" err="1" smtClean="0"/>
              <a:t>kế</a:t>
            </a:r>
            <a:endParaRPr lang="en-US" sz="1300" b="1" dirty="0" smtClean="0"/>
          </a:p>
          <a:p>
            <a:r>
              <a:rPr lang="en-US" sz="1300" dirty="0" err="1" smtClean="0"/>
              <a:t>Mỗi</a:t>
            </a:r>
            <a:r>
              <a:rPr lang="en-US" sz="1300" dirty="0" smtClean="0"/>
              <a:t> </a:t>
            </a:r>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a:t>
            </a:r>
            <a:r>
              <a:rPr lang="en-US" sz="1300" dirty="0" err="1" smtClean="0"/>
              <a:t>của</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cần</a:t>
            </a:r>
            <a:r>
              <a:rPr lang="en-US" sz="1300" dirty="0" smtClean="0"/>
              <a:t> </a:t>
            </a:r>
            <a:r>
              <a:rPr lang="en-US" sz="1300" dirty="0" err="1" smtClean="0"/>
              <a:t>được</a:t>
            </a:r>
            <a:r>
              <a:rPr lang="en-US" sz="1300" dirty="0" smtClean="0"/>
              <a:t> </a:t>
            </a:r>
            <a:r>
              <a:rPr lang="en-US" sz="1300" dirty="0" err="1" smtClean="0"/>
              <a:t>làm</a:t>
            </a:r>
            <a:r>
              <a:rPr lang="en-US" sz="1300" dirty="0" smtClean="0"/>
              <a:t> </a:t>
            </a:r>
            <a:r>
              <a:rPr lang="en-US" sz="1300" dirty="0" err="1" smtClean="0"/>
              <a:t>mịn</a:t>
            </a:r>
            <a:r>
              <a:rPr lang="en-US" sz="1300" dirty="0" smtClean="0"/>
              <a:t> </a:t>
            </a:r>
            <a:r>
              <a:rPr lang="en-US" sz="1300" dirty="0" err="1" smtClean="0"/>
              <a:t>để</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giữa</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tham</a:t>
            </a:r>
            <a:r>
              <a:rPr lang="en-US" sz="1300" dirty="0" smtClean="0"/>
              <a:t> </a:t>
            </a:r>
            <a:r>
              <a:rPr lang="en-US" sz="1300" dirty="0" err="1" smtClean="0"/>
              <a:t>gia</a:t>
            </a:r>
            <a:r>
              <a:rPr lang="en-US" sz="1300" dirty="0" smtClean="0"/>
              <a:t>. </a:t>
            </a:r>
            <a:r>
              <a:rPr lang="en-US" sz="1300" dirty="0" err="1" smtClean="0"/>
              <a:t>Quy</a:t>
            </a:r>
            <a:r>
              <a:rPr lang="en-US" sz="1300" dirty="0" smtClean="0"/>
              <a:t> </a:t>
            </a:r>
            <a:r>
              <a:rPr lang="en-US" sz="1300" dirty="0" err="1" smtClean="0"/>
              <a:t>trình</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của</a:t>
            </a:r>
            <a:r>
              <a:rPr lang="en-US" sz="1300" dirty="0" smtClean="0"/>
              <a:t> </a:t>
            </a:r>
            <a:r>
              <a:rPr lang="en-US" sz="1300" dirty="0" err="1" smtClean="0"/>
              <a:t>nó</a:t>
            </a:r>
            <a:r>
              <a:rPr lang="en-US" sz="1300" dirty="0" smtClean="0"/>
              <a:t> </a:t>
            </a:r>
            <a:r>
              <a:rPr lang="en-US" sz="1300" dirty="0" err="1" smtClean="0"/>
              <a:t>có</a:t>
            </a:r>
            <a:r>
              <a:rPr lang="en-US" sz="1300" dirty="0" smtClean="0"/>
              <a:t> </a:t>
            </a:r>
            <a:r>
              <a:rPr lang="en-US" sz="1300" dirty="0" err="1" smtClean="0"/>
              <a:t>thể</a:t>
            </a:r>
            <a:r>
              <a:rPr lang="en-US" sz="1300" dirty="0" smtClean="0"/>
              <a:t> </a:t>
            </a:r>
            <a:r>
              <a:rPr lang="en-US" sz="1300" dirty="0" err="1" smtClean="0"/>
              <a:t>được</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như</a:t>
            </a:r>
            <a:r>
              <a:rPr lang="en-US" sz="1300" dirty="0" smtClean="0"/>
              <a:t> </a:t>
            </a:r>
            <a:r>
              <a:rPr lang="en-US" sz="1300" dirty="0" err="1" smtClean="0"/>
              <a:t>sau</a:t>
            </a:r>
            <a:r>
              <a:rPr lang="en-US" sz="1300" dirty="0" smtClean="0"/>
              <a:t>:</a:t>
            </a:r>
          </a:p>
          <a:p>
            <a:r>
              <a:rPr lang="en-US" sz="1300" dirty="0" err="1" smtClean="0"/>
              <a:t>Xác</a:t>
            </a:r>
            <a:r>
              <a:rPr lang="en-US" sz="1300" dirty="0" smtClean="0"/>
              <a:t> </a:t>
            </a:r>
            <a:r>
              <a:rPr lang="en-US" sz="1300" dirty="0" err="1" smtClean="0"/>
              <a:t>định</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tham</a:t>
            </a:r>
            <a:r>
              <a:rPr lang="en-US" sz="1300" dirty="0" smtClean="0"/>
              <a:t> </a:t>
            </a:r>
            <a:r>
              <a:rPr lang="en-US" sz="1300" dirty="0" err="1" smtClean="0"/>
              <a:t>gia</a:t>
            </a:r>
            <a:r>
              <a:rPr lang="en-US" sz="1300" dirty="0" smtClean="0"/>
              <a:t> </a:t>
            </a:r>
            <a:r>
              <a:rPr lang="en-US" sz="1300" dirty="0" err="1" smtClean="0"/>
              <a:t>trong</a:t>
            </a:r>
            <a:r>
              <a:rPr lang="en-US" sz="1300" dirty="0" smtClean="0"/>
              <a:t> </a:t>
            </a:r>
            <a:r>
              <a:rPr lang="en-US" sz="1300" dirty="0" err="1" smtClean="0"/>
              <a:t>luồng</a:t>
            </a:r>
            <a:r>
              <a:rPr lang="en-US" sz="1300" dirty="0" smtClean="0"/>
              <a:t> </a:t>
            </a:r>
            <a:r>
              <a:rPr lang="en-US" sz="1300" dirty="0" err="1" smtClean="0"/>
              <a:t>các</a:t>
            </a:r>
            <a:r>
              <a:rPr lang="en-US" sz="1300" dirty="0" smtClean="0"/>
              <a:t> </a:t>
            </a:r>
            <a:r>
              <a:rPr lang="en-US" sz="1300" dirty="0" err="1" smtClean="0"/>
              <a:t>sự</a:t>
            </a:r>
            <a:r>
              <a:rPr lang="en-US" sz="1300" dirty="0" smtClean="0"/>
              <a:t> </a:t>
            </a:r>
            <a:r>
              <a:rPr lang="en-US" sz="1300" dirty="0" err="1" smtClean="0"/>
              <a:t>kiện</a:t>
            </a:r>
            <a:r>
              <a:rPr lang="en-US" sz="1300" dirty="0" smtClean="0"/>
              <a:t> </a:t>
            </a:r>
            <a:r>
              <a:rPr lang="en-US" sz="1300" dirty="0" err="1" smtClean="0"/>
              <a:t>của</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có</a:t>
            </a:r>
            <a:r>
              <a:rPr lang="en-US" sz="1300" dirty="0" smtClean="0"/>
              <a:t> </a:t>
            </a:r>
            <a:r>
              <a:rPr lang="en-US" sz="1300" dirty="0" err="1" smtClean="0"/>
              <a:t>thể</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thể</a:t>
            </a:r>
            <a:r>
              <a:rPr lang="en-US" sz="1300" dirty="0" smtClean="0"/>
              <a:t> </a:t>
            </a:r>
            <a:r>
              <a:rPr lang="en-US" sz="1300" dirty="0" err="1" smtClean="0"/>
              <a:t>hiệncủa</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và</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hoặc</a:t>
            </a:r>
            <a:r>
              <a:rPr lang="en-US" sz="1300" dirty="0" smtClean="0"/>
              <a:t> </a:t>
            </a:r>
            <a:r>
              <a:rPr lang="en-US" sz="1300" dirty="0" err="1" smtClean="0"/>
              <a:t>chúng</a:t>
            </a:r>
            <a:r>
              <a:rPr lang="en-US" sz="1300" dirty="0" smtClean="0"/>
              <a:t> </a:t>
            </a:r>
            <a:r>
              <a:rPr lang="en-US" sz="1300" dirty="0" err="1" smtClean="0"/>
              <a:t>cũng</a:t>
            </a:r>
            <a:r>
              <a:rPr lang="en-US" sz="1300" dirty="0" smtClean="0"/>
              <a:t> </a:t>
            </a:r>
            <a:r>
              <a:rPr lang="en-US" sz="1300" dirty="0" err="1" smtClean="0"/>
              <a:t>có</a:t>
            </a:r>
            <a:r>
              <a:rPr lang="en-US" sz="1300" dirty="0" smtClean="0"/>
              <a:t> </a:t>
            </a:r>
            <a:r>
              <a:rPr lang="en-US" sz="1300" dirty="0" err="1" smtClean="0"/>
              <a:t>thể</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thể</a:t>
            </a:r>
            <a:r>
              <a:rPr lang="en-US" sz="1300" dirty="0" smtClean="0"/>
              <a:t> </a:t>
            </a:r>
            <a:r>
              <a:rPr lang="en-US" sz="1300" dirty="0" err="1" smtClean="0"/>
              <a:t>hiện</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tác</a:t>
            </a:r>
            <a:r>
              <a:rPr lang="en-US" sz="1300" dirty="0" smtClean="0"/>
              <a:t> </a:t>
            </a:r>
            <a:r>
              <a:rPr lang="en-US" sz="1300" dirty="0" err="1" smtClean="0"/>
              <a:t>nhân</a:t>
            </a:r>
            <a:r>
              <a:rPr lang="en-US" sz="1300" dirty="0" smtClean="0"/>
              <a:t> </a:t>
            </a:r>
            <a:r>
              <a:rPr lang="en-US" sz="1300" dirty="0" err="1" smtClean="0"/>
              <a:t>tham</a:t>
            </a:r>
            <a:r>
              <a:rPr lang="en-US" sz="1300" dirty="0" smtClean="0"/>
              <a:t> </a:t>
            </a:r>
            <a:r>
              <a:rPr lang="en-US" sz="1300" dirty="0" err="1" smtClean="0"/>
              <a:t>gia</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với</a:t>
            </a:r>
            <a:r>
              <a:rPr lang="en-US" sz="1300" dirty="0" smtClean="0"/>
              <a:t> ca </a:t>
            </a:r>
            <a:r>
              <a:rPr lang="en-US" sz="1300" dirty="0" err="1" smtClean="0"/>
              <a:t>sủ</a:t>
            </a:r>
            <a:r>
              <a:rPr lang="en-US" sz="1300" dirty="0" smtClean="0"/>
              <a:t> </a:t>
            </a:r>
            <a:r>
              <a:rPr lang="en-US" sz="1300" dirty="0" err="1" smtClean="0"/>
              <a:t>dụng</a:t>
            </a:r>
            <a:r>
              <a:rPr lang="en-US" sz="1300" dirty="0" smtClean="0"/>
              <a:t>.</a:t>
            </a:r>
          </a:p>
          <a:p>
            <a:r>
              <a:rPr lang="en-US" sz="1300" dirty="0" err="1" smtClean="0"/>
              <a:t>Biểu</a:t>
            </a:r>
            <a:r>
              <a:rPr lang="en-US" sz="1300" dirty="0" smtClean="0"/>
              <a:t> </a:t>
            </a:r>
            <a:r>
              <a:rPr lang="en-US" sz="1300" dirty="0" err="1" smtClean="0"/>
              <a:t>diễn</a:t>
            </a:r>
            <a:r>
              <a:rPr lang="en-US" sz="1300" dirty="0" smtClean="0"/>
              <a:t> </a:t>
            </a:r>
            <a:r>
              <a:rPr lang="en-US" sz="1300" dirty="0" err="1" smtClean="0"/>
              <a:t>mỗi</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tham</a:t>
            </a:r>
            <a:r>
              <a:rPr lang="en-US" sz="1300" dirty="0" smtClean="0"/>
              <a:t> </a:t>
            </a:r>
            <a:r>
              <a:rPr lang="en-US" sz="1300" dirty="0" err="1" smtClean="0"/>
              <a:t>gia</a:t>
            </a:r>
            <a:r>
              <a:rPr lang="en-US" sz="1300" dirty="0" smtClean="0"/>
              <a:t> </a:t>
            </a:r>
            <a:r>
              <a:rPr lang="en-US" sz="1300" dirty="0" err="1" smtClean="0"/>
              <a:t>trong</a:t>
            </a:r>
            <a:r>
              <a:rPr lang="en-US" sz="1300" dirty="0" smtClean="0"/>
              <a:t> 1 </a:t>
            </a:r>
            <a:r>
              <a:rPr lang="en-US" sz="1300" dirty="0" err="1" smtClean="0"/>
              <a:t>biểu</a:t>
            </a:r>
            <a:r>
              <a:rPr lang="en-US" sz="1300" dirty="0" smtClean="0"/>
              <a:t> </a:t>
            </a:r>
            <a:r>
              <a:rPr lang="en-US" sz="1300" dirty="0" err="1" smtClean="0"/>
              <a:t>đồ</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được</a:t>
            </a:r>
            <a:r>
              <a:rPr lang="en-US" sz="1300" dirty="0" smtClean="0"/>
              <a:t> </a:t>
            </a:r>
            <a:r>
              <a:rPr lang="en-US" sz="1300" dirty="0" err="1" smtClean="0"/>
              <a:t>biểu</a:t>
            </a:r>
            <a:r>
              <a:rPr lang="en-US" sz="1300" dirty="0" smtClean="0"/>
              <a:t> </a:t>
            </a:r>
            <a:r>
              <a:rPr lang="en-US" sz="1300" dirty="0" err="1" smtClean="0"/>
              <a:t>diễn</a:t>
            </a:r>
            <a:r>
              <a:rPr lang="en-US" sz="1300" dirty="0" smtClean="0"/>
              <a:t> </a:t>
            </a:r>
            <a:r>
              <a:rPr lang="en-US" sz="1300" dirty="0" err="1" smtClean="0"/>
              <a:t>bởi</a:t>
            </a:r>
            <a:r>
              <a:rPr lang="en-US" sz="1300" dirty="0" smtClean="0"/>
              <a:t> </a:t>
            </a:r>
            <a:r>
              <a:rPr lang="en-US" sz="1300" dirty="0" err="1" smtClean="0"/>
              <a:t>các</a:t>
            </a:r>
            <a:r>
              <a:rPr lang="en-US" sz="1300" dirty="0" smtClean="0"/>
              <a:t> </a:t>
            </a:r>
            <a:r>
              <a:rPr lang="en-US" sz="1300" dirty="0" err="1" smtClean="0"/>
              <a:t>thể</a:t>
            </a:r>
            <a:r>
              <a:rPr lang="en-US" sz="1300" dirty="0" smtClean="0"/>
              <a:t> </a:t>
            </a:r>
            <a:r>
              <a:rPr lang="en-US" sz="1300" dirty="0" err="1" smtClean="0"/>
              <a:t>hiện</a:t>
            </a:r>
            <a:r>
              <a:rPr lang="en-US" sz="1300" dirty="0" smtClean="0"/>
              <a:t> </a:t>
            </a:r>
            <a:r>
              <a:rPr lang="en-US" sz="1300" dirty="0" err="1" smtClean="0"/>
              <a:t>của</a:t>
            </a:r>
            <a:r>
              <a:rPr lang="en-US" sz="1300" dirty="0" smtClean="0"/>
              <a:t> </a:t>
            </a:r>
            <a:r>
              <a:rPr lang="en-US" sz="1300" dirty="0" err="1" smtClean="0"/>
              <a:t>giao</a:t>
            </a:r>
            <a:r>
              <a:rPr lang="en-US" sz="1300" dirty="0" smtClean="0"/>
              <a:t> </a:t>
            </a:r>
            <a:r>
              <a:rPr lang="en-US" sz="1300" dirty="0" err="1" smtClean="0"/>
              <a:t>diện</a:t>
            </a:r>
            <a:r>
              <a:rPr lang="en-US" sz="1300" dirty="0" smtClean="0"/>
              <a:t> </a:t>
            </a:r>
            <a:r>
              <a:rPr lang="en-US" sz="1300" dirty="0" err="1" smtClean="0"/>
              <a:t>hệ</a:t>
            </a:r>
            <a:r>
              <a:rPr lang="en-US" sz="1300" dirty="0" smtClean="0"/>
              <a:t> </a:t>
            </a:r>
            <a:r>
              <a:rPr lang="en-US" sz="1300" dirty="0" err="1" smtClean="0"/>
              <a:t>thống</a:t>
            </a:r>
            <a:r>
              <a:rPr lang="en-US" sz="1300" dirty="0" smtClean="0"/>
              <a:t> con.</a:t>
            </a:r>
          </a:p>
          <a:p>
            <a:r>
              <a:rPr lang="en-US" sz="1300" dirty="0" smtClean="0"/>
              <a:t>Minh </a:t>
            </a:r>
            <a:r>
              <a:rPr lang="en-US" sz="1300" dirty="0" err="1" smtClean="0"/>
              <a:t>hoạ</a:t>
            </a:r>
            <a:r>
              <a:rPr lang="en-US" sz="1300" dirty="0" smtClean="0"/>
              <a:t> </a:t>
            </a:r>
            <a:r>
              <a:rPr lang="en-US" sz="1300" dirty="0" err="1" smtClean="0"/>
              <a:t>việc</a:t>
            </a:r>
            <a:r>
              <a:rPr lang="en-US" sz="1300" dirty="0" smtClean="0"/>
              <a:t> </a:t>
            </a:r>
            <a:r>
              <a:rPr lang="en-US" sz="1300" dirty="0" err="1" smtClean="0"/>
              <a:t>gửi</a:t>
            </a:r>
            <a:r>
              <a:rPr lang="en-US" sz="1300" dirty="0" smtClean="0"/>
              <a:t> </a:t>
            </a:r>
            <a:r>
              <a:rPr lang="en-US" sz="1300" dirty="0" err="1" smtClean="0"/>
              <a:t>thông</a:t>
            </a:r>
            <a:r>
              <a:rPr lang="en-US" sz="1300" dirty="0" smtClean="0"/>
              <a:t> </a:t>
            </a:r>
            <a:r>
              <a:rPr lang="en-US" sz="1300" dirty="0" err="1" smtClean="0"/>
              <a:t>điẹp</a:t>
            </a:r>
            <a:r>
              <a:rPr lang="en-US" sz="1300" dirty="0" smtClean="0"/>
              <a:t> </a:t>
            </a:r>
            <a:r>
              <a:rPr lang="en-US" sz="1300" dirty="0" err="1" smtClean="0"/>
              <a:t>giữa</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sử</a:t>
            </a:r>
            <a:r>
              <a:rPr lang="en-US" sz="1300" dirty="0" smtClean="0"/>
              <a:t> </a:t>
            </a:r>
            <a:r>
              <a:rPr lang="en-US" sz="1300" dirty="0" err="1" smtClean="0"/>
              <a:t>dụng</a:t>
            </a:r>
            <a:r>
              <a:rPr lang="en-US" sz="1300" dirty="0" smtClean="0"/>
              <a:t> </a:t>
            </a:r>
            <a:r>
              <a:rPr lang="en-US" sz="1300" dirty="0" err="1" smtClean="0"/>
              <a:t>các</a:t>
            </a:r>
            <a:r>
              <a:rPr lang="en-US" sz="1300" dirty="0" smtClean="0"/>
              <a:t> </a:t>
            </a:r>
            <a:r>
              <a:rPr lang="en-US" sz="1300" dirty="0" err="1" smtClean="0"/>
              <a:t>hình</a:t>
            </a:r>
            <a:r>
              <a:rPr lang="en-US" sz="1300" dirty="0" smtClean="0"/>
              <a:t> </a:t>
            </a:r>
            <a:r>
              <a:rPr lang="en-US" sz="1300" dirty="0" err="1" smtClean="0"/>
              <a:t>mũi</a:t>
            </a:r>
            <a:r>
              <a:rPr lang="en-US" sz="1300" dirty="0" smtClean="0"/>
              <a:t> </a:t>
            </a:r>
            <a:r>
              <a:rPr lang="en-US" sz="1300" dirty="0" err="1" smtClean="0"/>
              <a:t>tên</a:t>
            </a:r>
            <a:r>
              <a:rPr lang="en-US" sz="1300" dirty="0" smtClean="0"/>
              <a:t>. </a:t>
            </a:r>
            <a:r>
              <a:rPr lang="en-US" sz="1300" dirty="0" err="1" smtClean="0"/>
              <a:t>Tên</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nên</a:t>
            </a:r>
            <a:r>
              <a:rPr lang="en-US" sz="1300" dirty="0" smtClean="0"/>
              <a:t> </a:t>
            </a:r>
            <a:r>
              <a:rPr lang="en-US" sz="1300" dirty="0" err="1" smtClean="0"/>
              <a:t>đặt</a:t>
            </a:r>
            <a:r>
              <a:rPr lang="en-US" sz="1300" dirty="0" smtClean="0"/>
              <a:t> </a:t>
            </a:r>
            <a:r>
              <a:rPr lang="en-US" sz="1300" dirty="0" err="1" smtClean="0"/>
              <a:t>theo</a:t>
            </a:r>
            <a:r>
              <a:rPr lang="en-US" sz="1300" dirty="0" smtClean="0"/>
              <a:t> </a:t>
            </a:r>
            <a:r>
              <a:rPr lang="en-US" sz="1300" dirty="0" err="1" smtClean="0"/>
              <a:t>tên</a:t>
            </a:r>
            <a:r>
              <a:rPr lang="en-US" sz="1300" dirty="0" smtClean="0"/>
              <a:t> </a:t>
            </a:r>
            <a:r>
              <a:rPr lang="en-US" sz="1300" dirty="0" err="1" smtClean="0"/>
              <a:t>của</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được</a:t>
            </a:r>
            <a:r>
              <a:rPr lang="en-US" sz="1300" dirty="0" smtClean="0"/>
              <a:t> </a:t>
            </a:r>
            <a:r>
              <a:rPr lang="en-US" sz="1300" dirty="0" err="1" smtClean="0"/>
              <a:t>gọi</a:t>
            </a:r>
            <a:r>
              <a:rPr lang="en-US" sz="1300" dirty="0" smtClean="0"/>
              <a:t>. </a:t>
            </a:r>
            <a:r>
              <a:rPr lang="en-US" sz="1300" dirty="0" err="1" smtClean="0"/>
              <a:t>Với</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đến</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các</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chính</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của</a:t>
            </a:r>
            <a:r>
              <a:rPr lang="en-US" sz="1300" dirty="0" smtClean="0"/>
              <a:t> </a:t>
            </a:r>
            <a:r>
              <a:rPr lang="en-US" sz="1300" dirty="0" err="1" smtClean="0"/>
              <a:t>lớp</a:t>
            </a:r>
            <a:r>
              <a:rPr lang="en-US" sz="1300" dirty="0" smtClean="0"/>
              <a:t>, </a:t>
            </a:r>
            <a:r>
              <a:rPr lang="en-US" sz="1300" dirty="0" err="1" smtClean="0"/>
              <a:t>với</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đến</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các</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giao</a:t>
            </a:r>
            <a:r>
              <a:rPr lang="en-US" sz="1300" dirty="0" smtClean="0"/>
              <a:t> </a:t>
            </a:r>
            <a:r>
              <a:rPr lang="en-US" sz="1300" dirty="0" err="1" smtClean="0"/>
              <a:t>diện</a:t>
            </a:r>
            <a:r>
              <a:rPr lang="en-US" sz="1300" dirty="0" smtClean="0"/>
              <a:t>. </a:t>
            </a:r>
          </a:p>
          <a:p>
            <a:r>
              <a:rPr lang="en-US" sz="1300" dirty="0" err="1" smtClean="0"/>
              <a:t>Mô</a:t>
            </a:r>
            <a:r>
              <a:rPr lang="en-US" sz="1300" dirty="0" smtClean="0"/>
              <a:t> </a:t>
            </a:r>
            <a:r>
              <a:rPr lang="en-US" sz="1300" dirty="0" err="1" smtClean="0"/>
              <a:t>tả</a:t>
            </a:r>
            <a:r>
              <a:rPr lang="en-US" sz="1300" dirty="0" smtClean="0"/>
              <a:t> </a:t>
            </a:r>
            <a:r>
              <a:rPr lang="en-US" sz="1300" dirty="0" err="1" smtClean="0"/>
              <a:t>những</a:t>
            </a:r>
            <a:r>
              <a:rPr lang="en-US" sz="1300" dirty="0" smtClean="0"/>
              <a:t> </a:t>
            </a:r>
            <a:r>
              <a:rPr lang="en-US" sz="1300" dirty="0" err="1" smtClean="0"/>
              <a:t>gì</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khi</a:t>
            </a:r>
            <a:r>
              <a:rPr lang="en-US" sz="1300" dirty="0" smtClean="0"/>
              <a:t> </a:t>
            </a:r>
            <a:r>
              <a:rPr lang="en-US" sz="1300" dirty="0" err="1" smtClean="0"/>
              <a:t>nó</a:t>
            </a:r>
            <a:r>
              <a:rPr lang="en-US" sz="1300" dirty="0" smtClean="0"/>
              <a:t> </a:t>
            </a:r>
            <a:r>
              <a:rPr lang="en-US" sz="1300" dirty="0" err="1" smtClean="0"/>
              <a:t>nhận</a:t>
            </a:r>
            <a:r>
              <a:rPr lang="en-US" sz="1300" dirty="0" smtClean="0"/>
              <a:t> </a:t>
            </a:r>
            <a:r>
              <a:rPr lang="en-US" sz="1300" dirty="0" err="1" smtClean="0"/>
              <a:t>một</a:t>
            </a:r>
            <a:r>
              <a:rPr lang="en-US" sz="1300" dirty="0" smtClean="0"/>
              <a:t> </a:t>
            </a:r>
            <a:r>
              <a:rPr lang="en-US" sz="1300" dirty="0" err="1" smtClean="0"/>
              <a:t>thông</a:t>
            </a:r>
            <a:r>
              <a:rPr lang="en-US" sz="1300" dirty="0" smtClean="0"/>
              <a:t> </a:t>
            </a:r>
            <a:r>
              <a:rPr lang="en-US" sz="1300" dirty="0" err="1" smtClean="0"/>
              <a:t>điệp</a:t>
            </a:r>
            <a:r>
              <a:rPr lang="en-US" sz="1300" dirty="0" smtClean="0"/>
              <a:t>.</a:t>
            </a:r>
          </a:p>
          <a:p>
            <a:r>
              <a:rPr lang="en-US" sz="1300" dirty="0" err="1" smtClean="0"/>
              <a:t>Với</a:t>
            </a:r>
            <a:r>
              <a:rPr lang="en-US" sz="1300" dirty="0" smtClean="0"/>
              <a:t> </a:t>
            </a:r>
            <a:r>
              <a:rPr lang="en-US" sz="1300" dirty="0" err="1" smtClean="0"/>
              <a:t>sự</a:t>
            </a:r>
            <a:r>
              <a:rPr lang="en-US" sz="1300" dirty="0" smtClean="0"/>
              <a:t> </a:t>
            </a:r>
            <a:r>
              <a:rPr lang="en-US" sz="1300" dirty="0" err="1" smtClean="0"/>
              <a:t>thực</a:t>
            </a:r>
            <a:r>
              <a:rPr lang="en-US" sz="1300" dirty="0" smtClean="0"/>
              <a:t> </a:t>
            </a:r>
            <a:r>
              <a:rPr lang="en-US" sz="1300" dirty="0" err="1" smtClean="0"/>
              <a:t>thi</a:t>
            </a:r>
            <a:r>
              <a:rPr lang="en-US" sz="1300" dirty="0" smtClean="0"/>
              <a:t> </a:t>
            </a:r>
            <a:r>
              <a:rPr lang="en-US" sz="1300" dirty="0" err="1" smtClean="0"/>
              <a:t>của</a:t>
            </a:r>
            <a:r>
              <a:rPr lang="en-US" sz="1300" dirty="0" smtClean="0"/>
              <a:t> </a:t>
            </a:r>
            <a:r>
              <a:rPr lang="en-US" sz="1300" dirty="0" err="1" smtClean="0"/>
              <a:t>mỗi</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chúng</a:t>
            </a:r>
            <a:r>
              <a:rPr lang="en-US" sz="1300" dirty="0" smtClean="0"/>
              <a:t> </a:t>
            </a:r>
            <a:r>
              <a:rPr lang="en-US" sz="1300" dirty="0" err="1" smtClean="0"/>
              <a:t>ta</a:t>
            </a:r>
            <a:r>
              <a:rPr lang="en-US" sz="1300" dirty="0" smtClean="0"/>
              <a:t> minh </a:t>
            </a:r>
            <a:r>
              <a:rPr lang="en-US" sz="1300" dirty="0" err="1" smtClean="0"/>
              <a:t>hoạ</a:t>
            </a:r>
            <a:r>
              <a:rPr lang="en-US" sz="1300" dirty="0" smtClean="0"/>
              <a:t> </a:t>
            </a:r>
            <a:r>
              <a:rPr lang="en-US" sz="1300" dirty="0" err="1" smtClean="0"/>
              <a:t>quan</a:t>
            </a:r>
            <a:r>
              <a:rPr lang="en-US" sz="1300" dirty="0" smtClean="0"/>
              <a:t> </a:t>
            </a:r>
            <a:r>
              <a:rPr lang="en-US" sz="1300" dirty="0" err="1" smtClean="0"/>
              <a:t>hệ</a:t>
            </a:r>
            <a:r>
              <a:rPr lang="en-US" sz="1300" dirty="0" smtClean="0"/>
              <a:t> </a:t>
            </a:r>
            <a:r>
              <a:rPr lang="en-US" sz="1300" dirty="0" err="1" smtClean="0"/>
              <a:t>giữa</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bằng</a:t>
            </a:r>
            <a:r>
              <a:rPr lang="en-US" sz="1300" dirty="0" smtClean="0"/>
              <a:t> 1 </a:t>
            </a:r>
            <a:r>
              <a:rPr lang="en-US" sz="1300" dirty="0" err="1" smtClean="0"/>
              <a:t>hoặc</a:t>
            </a:r>
            <a:r>
              <a:rPr lang="en-US" sz="1300" dirty="0" smtClean="0"/>
              <a:t> </a:t>
            </a:r>
            <a:r>
              <a:rPr lang="en-US" sz="1300" dirty="0" err="1" smtClean="0"/>
              <a:t>nhiều</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lớp</a:t>
            </a:r>
            <a:r>
              <a:rPr lang="en-US" sz="1300" dirty="0" smtClean="0"/>
              <a:t>.</a:t>
            </a:r>
          </a:p>
          <a:p>
            <a:r>
              <a:rPr lang="en-US" sz="1300" dirty="0" smtClean="0"/>
              <a:t>Trong </a:t>
            </a:r>
            <a:r>
              <a:rPr lang="en-US" sz="1300" dirty="0" err="1" smtClean="0"/>
              <a:t>phần</a:t>
            </a:r>
            <a:r>
              <a:rPr lang="en-US" sz="1300" dirty="0" smtClean="0"/>
              <a:t> </a:t>
            </a:r>
            <a:r>
              <a:rPr lang="en-US" sz="1300" i="1" dirty="0" err="1" smtClean="0"/>
              <a:t>Xác</a:t>
            </a:r>
            <a:r>
              <a:rPr lang="en-US" sz="1300" i="1" dirty="0" smtClean="0"/>
              <a:t> </a:t>
            </a:r>
            <a:r>
              <a:rPr lang="en-US" sz="1300" i="1" dirty="0" err="1" smtClean="0"/>
              <a:t>định</a:t>
            </a:r>
            <a:r>
              <a:rPr lang="en-US" sz="1300" i="1" dirty="0" smtClean="0"/>
              <a:t> </a:t>
            </a:r>
            <a:r>
              <a:rPr lang="en-US" sz="1300" i="1" dirty="0" err="1" smtClean="0"/>
              <a:t>các</a:t>
            </a:r>
            <a:r>
              <a:rPr lang="en-US" sz="1300" i="1" dirty="0" smtClean="0"/>
              <a:t> </a:t>
            </a:r>
            <a:r>
              <a:rPr lang="en-US" sz="1300" i="1" dirty="0" err="1" smtClean="0"/>
              <a:t>phần</a:t>
            </a:r>
            <a:r>
              <a:rPr lang="en-US" sz="1300" i="1" dirty="0" smtClean="0"/>
              <a:t> </a:t>
            </a:r>
            <a:r>
              <a:rPr lang="en-US" sz="1300" i="1" dirty="0" err="1" smtClean="0"/>
              <a:t>tử</a:t>
            </a:r>
            <a:r>
              <a:rPr lang="en-US" sz="1300" i="1" dirty="0" smtClean="0"/>
              <a:t> </a:t>
            </a:r>
            <a:r>
              <a:rPr lang="en-US" sz="1300" i="1" dirty="0" err="1" smtClean="0"/>
              <a:t>thiết</a:t>
            </a:r>
            <a:r>
              <a:rPr lang="en-US" sz="1300" i="1" dirty="0" smtClean="0"/>
              <a:t> </a:t>
            </a:r>
            <a:r>
              <a:rPr lang="en-US" sz="1300" i="1" dirty="0" err="1" smtClean="0"/>
              <a:t>kế</a:t>
            </a:r>
            <a:r>
              <a:rPr lang="en-US" sz="1300" dirty="0" smtClean="0"/>
              <a:t> (</a:t>
            </a:r>
            <a:r>
              <a:rPr lang="en-US" sz="1300" dirty="0" err="1" smtClean="0"/>
              <a:t>mục</a:t>
            </a:r>
            <a:r>
              <a:rPr lang="en-US" sz="1300" dirty="0" smtClean="0"/>
              <a:t> 5.1), </a:t>
            </a:r>
            <a:r>
              <a:rPr lang="en-US" sz="1300" dirty="0" err="1" smtClean="0"/>
              <a:t>chúng</a:t>
            </a:r>
            <a:r>
              <a:rPr lang="en-US" sz="1300" dirty="0" smtClean="0"/>
              <a:t> </a:t>
            </a:r>
            <a:r>
              <a:rPr lang="en-US" sz="1300" dirty="0" err="1" smtClean="0"/>
              <a:t>ta</a:t>
            </a:r>
            <a:r>
              <a:rPr lang="en-US" sz="1300" dirty="0" smtClean="0"/>
              <a:t> </a:t>
            </a:r>
            <a:r>
              <a:rPr lang="en-US" sz="1300" dirty="0" err="1" smtClean="0"/>
              <a:t>đã</a:t>
            </a:r>
            <a:r>
              <a:rPr lang="en-US" sz="1300" dirty="0" smtClean="0"/>
              <a:t> </a:t>
            </a:r>
            <a:r>
              <a:rPr lang="en-US" sz="1300" dirty="0" err="1" smtClean="0"/>
              <a:t>xác</a:t>
            </a:r>
            <a:r>
              <a:rPr lang="en-US" sz="1300" dirty="0" smtClean="0"/>
              <a:t> </a:t>
            </a:r>
            <a:r>
              <a:rPr lang="en-US" sz="1300" dirty="0" err="1" smtClean="0"/>
              <a:t>định</a:t>
            </a:r>
            <a:r>
              <a:rPr lang="en-US" sz="1300" dirty="0" smtClean="0"/>
              <a:t> </a:t>
            </a:r>
            <a:r>
              <a:rPr lang="en-US" sz="1300" dirty="0" err="1" smtClean="0"/>
              <a:t>kiến</a:t>
            </a:r>
            <a:r>
              <a:rPr lang="en-US" sz="1300" dirty="0" smtClean="0"/>
              <a:t> </a:t>
            </a:r>
            <a:r>
              <a:rPr lang="en-US" sz="1300" dirty="0" err="1" smtClean="0"/>
              <a:t>trúc</a:t>
            </a:r>
            <a:r>
              <a:rPr lang="en-US" sz="1300" dirty="0" smtClean="0"/>
              <a:t> </a:t>
            </a:r>
            <a:r>
              <a:rPr lang="en-US" sz="1300" dirty="0" err="1" smtClean="0"/>
              <a:t>của</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Đăng</a:t>
            </a:r>
            <a:r>
              <a:rPr lang="en-US" sz="1300" dirty="0" smtClean="0"/>
              <a:t> </a:t>
            </a:r>
            <a:r>
              <a:rPr lang="en-US" sz="1300" dirty="0" err="1" smtClean="0"/>
              <a:t>ký</a:t>
            </a:r>
            <a:r>
              <a:rPr lang="en-US" sz="1300" dirty="0" smtClean="0"/>
              <a:t> </a:t>
            </a:r>
            <a:r>
              <a:rPr lang="en-US" sz="1300" dirty="0" err="1" smtClean="0"/>
              <a:t>lớp</a:t>
            </a:r>
            <a:r>
              <a:rPr lang="en-US" sz="1300" dirty="0" smtClean="0"/>
              <a:t> </a:t>
            </a:r>
            <a:r>
              <a:rPr lang="en-US" sz="1300" dirty="0" err="1" smtClean="0"/>
              <a:t>môn</a:t>
            </a:r>
            <a:r>
              <a:rPr lang="en-US" sz="1300" dirty="0" smtClean="0"/>
              <a:t> </a:t>
            </a:r>
            <a:r>
              <a:rPr lang="en-US" sz="1300" dirty="0" err="1" smtClean="0"/>
              <a:t>học</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cho</a:t>
            </a:r>
            <a:r>
              <a:rPr lang="en-US" sz="1300" dirty="0" smtClean="0"/>
              <a:t> </a:t>
            </a:r>
            <a:r>
              <a:rPr lang="en-US" sz="1300" dirty="0" err="1" smtClean="0"/>
              <a:t>phép</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với</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ngoài</a:t>
            </a:r>
            <a:r>
              <a:rPr lang="en-US" sz="1300" dirty="0" smtClean="0"/>
              <a:t> </a:t>
            </a:r>
            <a:r>
              <a:rPr lang="en-US" sz="1300" dirty="0" err="1" smtClean="0"/>
              <a:t>là</a:t>
            </a:r>
            <a:r>
              <a:rPr lang="en-US" sz="1300" dirty="0" smtClean="0"/>
              <a:t> </a:t>
            </a:r>
            <a:r>
              <a:rPr lang="en-US" sz="1300" i="1" dirty="0" smtClean="0"/>
              <a:t>Billing System</a:t>
            </a:r>
            <a:r>
              <a:rPr lang="en-US" sz="1300" dirty="0" smtClean="0"/>
              <a:t> </a:t>
            </a:r>
            <a:r>
              <a:rPr lang="en-US" sz="1300" dirty="0" err="1" smtClean="0"/>
              <a:t>và</a:t>
            </a:r>
            <a:r>
              <a:rPr lang="en-US" sz="1300" dirty="0" smtClean="0"/>
              <a:t> </a:t>
            </a:r>
            <a:r>
              <a:rPr lang="en-US" sz="1300" i="1" dirty="0" err="1" smtClean="0"/>
              <a:t>CourseCatalogSystem</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này</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phân</a:t>
            </a:r>
            <a:r>
              <a:rPr lang="en-US" sz="1300" dirty="0" smtClean="0"/>
              <a:t> </a:t>
            </a:r>
            <a:r>
              <a:rPr lang="en-US" sz="1300" dirty="0" err="1" smtClean="0"/>
              <a:t>tích</a:t>
            </a:r>
            <a:r>
              <a:rPr lang="en-US" sz="1300" dirty="0" smtClean="0"/>
              <a:t> </a:t>
            </a:r>
            <a:r>
              <a:rPr lang="en-US" sz="1300" dirty="0" err="1" smtClean="0"/>
              <a:t>trong</a:t>
            </a:r>
            <a:r>
              <a:rPr lang="en-US" sz="1300" dirty="0" smtClean="0"/>
              <a:t> </a:t>
            </a:r>
            <a:r>
              <a:rPr lang="en-US" sz="1300" dirty="0" err="1" smtClean="0"/>
              <a:t>giai</a:t>
            </a:r>
            <a:r>
              <a:rPr lang="en-US" sz="1300" dirty="0" smtClean="0"/>
              <a:t> </a:t>
            </a:r>
            <a:r>
              <a:rPr lang="en-US" sz="1300" dirty="0" err="1" smtClean="0"/>
              <a:t>đoạn</a:t>
            </a:r>
            <a:r>
              <a:rPr lang="en-US" sz="1300" dirty="0" smtClean="0"/>
              <a:t> </a:t>
            </a:r>
            <a:r>
              <a:rPr lang="en-US" sz="1300" dirty="0" err="1" smtClean="0"/>
              <a:t>phân</a:t>
            </a:r>
            <a:r>
              <a:rPr lang="en-US" sz="1300" dirty="0" smtClean="0"/>
              <a:t> </a:t>
            </a:r>
            <a:r>
              <a:rPr lang="en-US" sz="1300" dirty="0" err="1" smtClean="0"/>
              <a:t>tích</a:t>
            </a:r>
            <a:r>
              <a:rPr lang="en-US" sz="1300" dirty="0" smtClean="0"/>
              <a:t> </a:t>
            </a:r>
            <a:r>
              <a:rPr lang="en-US" sz="1300" dirty="0" err="1" smtClean="0"/>
              <a:t>hệ</a:t>
            </a:r>
            <a:r>
              <a:rPr lang="en-US" sz="1300" dirty="0" smtClean="0"/>
              <a:t> </a:t>
            </a:r>
            <a:r>
              <a:rPr lang="en-US" sz="1300" dirty="0" err="1" smtClean="0"/>
              <a:t>thống</a:t>
            </a:r>
            <a:r>
              <a:rPr lang="en-US" sz="1300" dirty="0" smtClean="0"/>
              <a:t>. Ở </a:t>
            </a:r>
            <a:r>
              <a:rPr lang="en-US" sz="1300" dirty="0" err="1" smtClean="0"/>
              <a:t>giai</a:t>
            </a:r>
            <a:r>
              <a:rPr lang="en-US" sz="1300" dirty="0" smtClean="0"/>
              <a:t> </a:t>
            </a:r>
            <a:r>
              <a:rPr lang="en-US" sz="1300" dirty="0" err="1" smtClean="0"/>
              <a:t>đoạn</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này</a:t>
            </a:r>
            <a:r>
              <a:rPr lang="en-US" sz="1300" dirty="0" smtClean="0"/>
              <a:t> </a:t>
            </a:r>
            <a:r>
              <a:rPr lang="en-US" sz="1300" dirty="0" err="1" smtClean="0"/>
              <a:t>được</a:t>
            </a:r>
            <a:r>
              <a:rPr lang="en-US" sz="1300" dirty="0" smtClean="0"/>
              <a:t> </a:t>
            </a:r>
            <a:r>
              <a:rPr lang="en-US" sz="1300" dirty="0" err="1" smtClean="0"/>
              <a:t>xác</a:t>
            </a:r>
            <a:r>
              <a:rPr lang="en-US" sz="1300" dirty="0" smtClean="0"/>
              <a:t> </a:t>
            </a:r>
            <a:r>
              <a:rPr lang="en-US" sz="1300" dirty="0" err="1" smtClean="0"/>
              <a:t>định</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Hình</a:t>
            </a:r>
            <a:r>
              <a:rPr lang="en-US" sz="1300" dirty="0" smtClean="0"/>
              <a:t> 5.4 </a:t>
            </a:r>
            <a:r>
              <a:rPr lang="en-US" sz="1300" dirty="0" err="1" smtClean="0"/>
              <a:t>đã</a:t>
            </a:r>
            <a:r>
              <a:rPr lang="en-US" sz="1300" dirty="0" smtClean="0"/>
              <a:t> </a:t>
            </a:r>
            <a:r>
              <a:rPr lang="en-US" sz="1300" dirty="0" err="1" smtClean="0"/>
              <a:t>biểu</a:t>
            </a:r>
            <a:r>
              <a:rPr lang="en-US" sz="1300" dirty="0" smtClean="0"/>
              <a:t> </a:t>
            </a:r>
            <a:r>
              <a:rPr lang="en-US" sz="1300" dirty="0" err="1" smtClean="0"/>
              <a:t>diễn</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này</a:t>
            </a:r>
            <a:r>
              <a:rPr lang="en-US" sz="1300" dirty="0" smtClean="0"/>
              <a:t> </a:t>
            </a:r>
            <a:r>
              <a:rPr lang="en-US" sz="1300" dirty="0" err="1" smtClean="0"/>
              <a:t>cũng</a:t>
            </a:r>
            <a:r>
              <a:rPr lang="en-US" sz="1300" dirty="0" smtClean="0"/>
              <a:t> </a:t>
            </a:r>
            <a:r>
              <a:rPr lang="en-US" sz="1300" dirty="0" err="1" smtClean="0"/>
              <a:t>như</a:t>
            </a:r>
            <a:r>
              <a:rPr lang="en-US" sz="1300" dirty="0" smtClean="0"/>
              <a:t> </a:t>
            </a:r>
            <a:r>
              <a:rPr lang="en-US" sz="1300" dirty="0" err="1" smtClean="0"/>
              <a:t>các</a:t>
            </a:r>
            <a:r>
              <a:rPr lang="en-US" sz="1300" dirty="0" smtClean="0"/>
              <a:t> </a:t>
            </a:r>
            <a:r>
              <a:rPr lang="en-US" sz="1300" dirty="0" err="1" smtClean="0"/>
              <a:t>giao</a:t>
            </a:r>
            <a:r>
              <a:rPr lang="en-US" sz="1300" dirty="0" smtClean="0"/>
              <a:t> </a:t>
            </a:r>
            <a:r>
              <a:rPr lang="en-US" sz="1300" dirty="0" err="1" smtClean="0"/>
              <a:t>diện</a:t>
            </a:r>
            <a:r>
              <a:rPr lang="en-US" sz="1300" dirty="0" smtClean="0"/>
              <a:t> </a:t>
            </a:r>
            <a:r>
              <a:rPr lang="en-US" sz="1300" dirty="0" err="1" smtClean="0"/>
              <a:t>của</a:t>
            </a:r>
            <a:r>
              <a:rPr lang="en-US" sz="1300" dirty="0" smtClean="0"/>
              <a:t> </a:t>
            </a:r>
            <a:r>
              <a:rPr lang="en-US" sz="1300" dirty="0" err="1" smtClean="0"/>
              <a:t>nó</a:t>
            </a:r>
            <a:r>
              <a:rPr lang="en-US" sz="1300" dirty="0" smtClean="0"/>
              <a:t>.</a:t>
            </a:r>
          </a:p>
          <a:p>
            <a:r>
              <a:rPr lang="en-US" sz="1300" dirty="0" err="1" smtClean="0"/>
              <a:t>Hệ</a:t>
            </a:r>
            <a:r>
              <a:rPr lang="en-US" sz="1300" dirty="0" smtClean="0"/>
              <a:t> </a:t>
            </a:r>
            <a:r>
              <a:rPr lang="en-US" sz="1300" dirty="0" err="1" smtClean="0"/>
              <a:t>thống</a:t>
            </a:r>
            <a:r>
              <a:rPr lang="en-US" sz="1300" dirty="0" smtClean="0"/>
              <a:t> con </a:t>
            </a:r>
            <a:r>
              <a:rPr lang="en-US" sz="1300" i="1" dirty="0" err="1" smtClean="0"/>
              <a:t>BillingSystem</a:t>
            </a:r>
            <a:r>
              <a:rPr lang="en-US" sz="1300" dirty="0" smtClean="0"/>
              <a:t> </a:t>
            </a:r>
            <a:r>
              <a:rPr lang="en-US" sz="1300" dirty="0" err="1" smtClean="0"/>
              <a:t>cung</a:t>
            </a:r>
            <a:r>
              <a:rPr lang="en-US" sz="1300" dirty="0" smtClean="0"/>
              <a:t> </a:t>
            </a:r>
            <a:r>
              <a:rPr lang="en-US" sz="1300" dirty="0" err="1" smtClean="0"/>
              <a:t>cấp</a:t>
            </a:r>
            <a:r>
              <a:rPr lang="en-US" sz="1300" dirty="0" smtClean="0"/>
              <a:t> </a:t>
            </a:r>
            <a:r>
              <a:rPr lang="en-US" sz="1300" dirty="0" err="1" smtClean="0"/>
              <a:t>một</a:t>
            </a:r>
            <a:r>
              <a:rPr lang="en-US" sz="1300" dirty="0" smtClean="0"/>
              <a:t> </a:t>
            </a:r>
            <a:r>
              <a:rPr lang="en-US" sz="1300" dirty="0" err="1" smtClean="0"/>
              <a:t>giao</a:t>
            </a:r>
            <a:r>
              <a:rPr lang="en-US" sz="1300" dirty="0" smtClean="0"/>
              <a:t> </a:t>
            </a:r>
            <a:r>
              <a:rPr lang="en-US" sz="1300" dirty="0" err="1" smtClean="0"/>
              <a:t>diện</a:t>
            </a:r>
            <a:r>
              <a:rPr lang="en-US" sz="1300" dirty="0" smtClean="0"/>
              <a:t> </a:t>
            </a:r>
            <a:r>
              <a:rPr lang="en-US" sz="1300" dirty="0" err="1" smtClean="0"/>
              <a:t>để</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với</a:t>
            </a:r>
            <a:r>
              <a:rPr lang="en-US" sz="1300" dirty="0" smtClean="0"/>
              <a:t> </a:t>
            </a:r>
            <a:r>
              <a:rPr lang="en-US" sz="1300" dirty="0" err="1" smtClean="0"/>
              <a:t>bên</a:t>
            </a:r>
            <a:r>
              <a:rPr lang="en-US" sz="1300" dirty="0" smtClean="0"/>
              <a:t> </a:t>
            </a:r>
            <a:r>
              <a:rPr lang="en-US" sz="1300" dirty="0" err="1" smtClean="0"/>
              <a:t>ngoài</a:t>
            </a:r>
            <a:r>
              <a:rPr lang="en-US" sz="1300" dirty="0" smtClean="0"/>
              <a:t> , </a:t>
            </a:r>
            <a:r>
              <a:rPr lang="en-US" sz="1300" dirty="0" err="1" smtClean="0"/>
              <a:t>hệ</a:t>
            </a:r>
            <a:r>
              <a:rPr lang="en-US" sz="1300" dirty="0" smtClean="0"/>
              <a:t> </a:t>
            </a:r>
            <a:r>
              <a:rPr lang="en-US" sz="1300" dirty="0" err="1" smtClean="0"/>
              <a:t>thống</a:t>
            </a:r>
            <a:r>
              <a:rPr lang="en-US" sz="1300" dirty="0" smtClean="0"/>
              <a:t> </a:t>
            </a:r>
            <a:r>
              <a:rPr lang="en-US" sz="1300" dirty="0" err="1" smtClean="0"/>
              <a:t>này</a:t>
            </a:r>
            <a:r>
              <a:rPr lang="en-US" sz="1300" dirty="0" smtClean="0"/>
              <a:t> dung </a:t>
            </a:r>
            <a:r>
              <a:rPr lang="en-US" sz="1300" dirty="0" err="1" smtClean="0"/>
              <a:t>để</a:t>
            </a:r>
            <a:r>
              <a:rPr lang="en-US" sz="1300" dirty="0" smtClean="0"/>
              <a:t> </a:t>
            </a:r>
            <a:r>
              <a:rPr lang="en-US" sz="1300" dirty="0" err="1" smtClean="0"/>
              <a:t>nộp</a:t>
            </a:r>
            <a:r>
              <a:rPr lang="en-US" sz="1300" dirty="0" smtClean="0"/>
              <a:t> </a:t>
            </a:r>
            <a:r>
              <a:rPr lang="en-US" sz="1300" dirty="0" err="1" smtClean="0"/>
              <a:t>hoá</a:t>
            </a:r>
            <a:r>
              <a:rPr lang="en-US" sz="1300" dirty="0" smtClean="0"/>
              <a:t> </a:t>
            </a:r>
            <a:r>
              <a:rPr lang="en-US" sz="1300" dirty="0" err="1" smtClean="0"/>
              <a:t>đơn</a:t>
            </a:r>
            <a:r>
              <a:rPr lang="en-US" sz="1300" dirty="0" smtClean="0"/>
              <a:t> </a:t>
            </a:r>
            <a:r>
              <a:rPr lang="en-US" sz="1300" dirty="0" err="1" smtClean="0"/>
              <a:t>khi</a:t>
            </a:r>
            <a:r>
              <a:rPr lang="en-US" sz="1300" dirty="0" smtClean="0"/>
              <a:t> </a:t>
            </a:r>
            <a:r>
              <a:rPr lang="en-US" sz="1300" dirty="0" err="1" smtClean="0"/>
              <a:t>sự</a:t>
            </a:r>
            <a:r>
              <a:rPr lang="en-US" sz="1300" dirty="0" smtClean="0"/>
              <a:t> </a:t>
            </a:r>
            <a:r>
              <a:rPr lang="en-US" sz="1300" dirty="0" err="1" smtClean="0"/>
              <a:t>đăng</a:t>
            </a:r>
            <a:r>
              <a:rPr lang="en-US" sz="1300" dirty="0" smtClean="0"/>
              <a:t> </a:t>
            </a:r>
            <a:r>
              <a:rPr lang="en-US" sz="1300" dirty="0" err="1" smtClean="0"/>
              <a:t>ký</a:t>
            </a:r>
            <a:r>
              <a:rPr lang="en-US" sz="1300" dirty="0" smtClean="0"/>
              <a:t> </a:t>
            </a:r>
            <a:r>
              <a:rPr lang="en-US" sz="1300" dirty="0" err="1" smtClean="0"/>
              <a:t>hoàn</a:t>
            </a:r>
            <a:r>
              <a:rPr lang="en-US" sz="1300" dirty="0" smtClean="0"/>
              <a:t> </a:t>
            </a:r>
            <a:r>
              <a:rPr lang="en-US" sz="1300" dirty="0" err="1" smtClean="0"/>
              <a:t>thành</a:t>
            </a:r>
            <a:r>
              <a:rPr lang="en-US" sz="1300" dirty="0" smtClean="0"/>
              <a:t> </a:t>
            </a:r>
            <a:r>
              <a:rPr lang="en-US" sz="1300" dirty="0" err="1" smtClean="0"/>
              <a:t>và</a:t>
            </a:r>
            <a:r>
              <a:rPr lang="en-US" sz="1300" dirty="0" smtClean="0"/>
              <a:t> </a:t>
            </a:r>
            <a:r>
              <a:rPr lang="en-US" sz="1300" dirty="0" err="1" smtClean="0"/>
              <a:t>sinh</a:t>
            </a:r>
            <a:r>
              <a:rPr lang="en-US" sz="1300" dirty="0" smtClean="0"/>
              <a:t> </a:t>
            </a:r>
            <a:r>
              <a:rPr lang="en-US" sz="1300" dirty="0" err="1" smtClean="0"/>
              <a:t>viên</a:t>
            </a:r>
            <a:r>
              <a:rPr lang="en-US" sz="1300" dirty="0" smtClean="0"/>
              <a:t> </a:t>
            </a:r>
            <a:r>
              <a:rPr lang="en-US" sz="1300" dirty="0" err="1" smtClean="0"/>
              <a:t>đã</a:t>
            </a:r>
            <a:r>
              <a:rPr lang="en-US" sz="1300" dirty="0" smtClean="0"/>
              <a:t> </a:t>
            </a:r>
            <a:r>
              <a:rPr lang="en-US" sz="1300" dirty="0" err="1" smtClean="0"/>
              <a:t>được</a:t>
            </a:r>
            <a:r>
              <a:rPr lang="en-US" sz="1300" dirty="0" smtClean="0"/>
              <a:t> </a:t>
            </a:r>
            <a:r>
              <a:rPr lang="en-US" sz="1300" dirty="0" err="1" smtClean="0"/>
              <a:t>đăng</a:t>
            </a:r>
            <a:r>
              <a:rPr lang="en-US" sz="1300" dirty="0" smtClean="0"/>
              <a:t> </a:t>
            </a:r>
            <a:r>
              <a:rPr lang="en-US" sz="1300" dirty="0" err="1" smtClean="0"/>
              <a:t>ký</a:t>
            </a:r>
            <a:r>
              <a:rPr lang="en-US" sz="1300" dirty="0" smtClean="0"/>
              <a:t> </a:t>
            </a:r>
            <a:r>
              <a:rPr lang="en-US" sz="1300" dirty="0" err="1" smtClean="0"/>
              <a:t>môn</a:t>
            </a:r>
            <a:r>
              <a:rPr lang="en-US" sz="1300" dirty="0" smtClean="0"/>
              <a:t> </a:t>
            </a:r>
            <a:r>
              <a:rPr lang="en-US" sz="1300" dirty="0" err="1" smtClean="0"/>
              <a:t>học</a:t>
            </a:r>
            <a:r>
              <a:rPr lang="en-US" sz="1300" dirty="0" smtClean="0"/>
              <a:t>. </a:t>
            </a:r>
          </a:p>
          <a:p>
            <a:r>
              <a:rPr lang="en-US" sz="1300" dirty="0" err="1" smtClean="0"/>
              <a:t>Hệ</a:t>
            </a:r>
            <a:r>
              <a:rPr lang="en-US" sz="1300" dirty="0" smtClean="0"/>
              <a:t> </a:t>
            </a:r>
            <a:r>
              <a:rPr lang="en-US" sz="1300" dirty="0" err="1" smtClean="0"/>
              <a:t>thống</a:t>
            </a:r>
            <a:r>
              <a:rPr lang="en-US" sz="1300" dirty="0" smtClean="0"/>
              <a:t> con </a:t>
            </a:r>
            <a:r>
              <a:rPr lang="en-US" sz="1300" i="1" dirty="0" err="1" smtClean="0"/>
              <a:t>CourseCatalogSystem</a:t>
            </a:r>
            <a:r>
              <a:rPr lang="en-US" sz="1300" dirty="0" smtClean="0"/>
              <a:t> lien </a:t>
            </a:r>
            <a:r>
              <a:rPr lang="en-US" sz="1300" dirty="0" err="1" smtClean="0"/>
              <a:t>quan</a:t>
            </a:r>
            <a:r>
              <a:rPr lang="en-US" sz="1300" dirty="0" smtClean="0"/>
              <a:t> </a:t>
            </a:r>
            <a:r>
              <a:rPr lang="en-US" sz="1300" dirty="0" err="1" smtClean="0"/>
              <a:t>đến</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cung</a:t>
            </a:r>
            <a:r>
              <a:rPr lang="en-US" sz="1300" dirty="0" smtClean="0"/>
              <a:t> </a:t>
            </a:r>
            <a:r>
              <a:rPr lang="en-US" sz="1300" dirty="0" err="1" smtClean="0"/>
              <a:t>cấp</a:t>
            </a:r>
            <a:r>
              <a:rPr lang="en-US" sz="1300" dirty="0" smtClean="0"/>
              <a:t> </a:t>
            </a:r>
            <a:r>
              <a:rPr lang="en-US" sz="1300" dirty="0" err="1" smtClean="0"/>
              <a:t>danh</a:t>
            </a:r>
            <a:r>
              <a:rPr lang="en-US" sz="1300" dirty="0" smtClean="0"/>
              <a:t> </a:t>
            </a:r>
            <a:r>
              <a:rPr lang="en-US" sz="1300" dirty="0" err="1" smtClean="0"/>
              <a:t>sách</a:t>
            </a:r>
            <a:r>
              <a:rPr lang="en-US" sz="1300" dirty="0" smtClean="0"/>
              <a:t> </a:t>
            </a:r>
            <a:r>
              <a:rPr lang="en-US" sz="1300" dirty="0" err="1" smtClean="0"/>
              <a:t>môn</a:t>
            </a:r>
            <a:r>
              <a:rPr lang="en-US" sz="1300" dirty="0" smtClean="0"/>
              <a:t> </a:t>
            </a:r>
            <a:r>
              <a:rPr lang="en-US" sz="1300" dirty="0" err="1" smtClean="0"/>
              <a:t>học</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này</a:t>
            </a:r>
            <a:r>
              <a:rPr lang="en-US" sz="1300" dirty="0" smtClean="0"/>
              <a:t> </a:t>
            </a:r>
            <a:r>
              <a:rPr lang="en-US" sz="1300" dirty="0" err="1" smtClean="0"/>
              <a:t>cung</a:t>
            </a:r>
            <a:r>
              <a:rPr lang="en-US" sz="1300" dirty="0" smtClean="0"/>
              <a:t> </a:t>
            </a:r>
            <a:r>
              <a:rPr lang="en-US" sz="1300" dirty="0" err="1" smtClean="0"/>
              <a:t>cấp</a:t>
            </a:r>
            <a:r>
              <a:rPr lang="en-US" sz="1300" dirty="0" smtClean="0"/>
              <a:t> </a:t>
            </a:r>
            <a:r>
              <a:rPr lang="en-US" sz="1300" dirty="0" err="1" smtClean="0"/>
              <a:t>tất</a:t>
            </a:r>
            <a:r>
              <a:rPr lang="en-US" sz="1300" dirty="0" smtClean="0"/>
              <a:t> </a:t>
            </a:r>
            <a:r>
              <a:rPr lang="en-US" sz="1300" dirty="0" err="1" smtClean="0"/>
              <a:t>cả</a:t>
            </a:r>
            <a:r>
              <a:rPr lang="en-US" sz="1300" dirty="0" smtClean="0"/>
              <a:t> </a:t>
            </a:r>
            <a:r>
              <a:rPr lang="en-US" sz="1300" dirty="0" err="1" smtClean="0"/>
              <a:t>các</a:t>
            </a:r>
            <a:r>
              <a:rPr lang="en-US" sz="1300" dirty="0" smtClean="0"/>
              <a:t> </a:t>
            </a:r>
            <a:r>
              <a:rPr lang="en-US" sz="1300" dirty="0" err="1" smtClean="0"/>
              <a:t>môn</a:t>
            </a:r>
            <a:r>
              <a:rPr lang="en-US" sz="1300" dirty="0" smtClean="0"/>
              <a:t> </a:t>
            </a:r>
            <a:r>
              <a:rPr lang="en-US" sz="1300" dirty="0" err="1" smtClean="0"/>
              <a:t>học</a:t>
            </a:r>
            <a:r>
              <a:rPr lang="en-US" sz="1300" dirty="0" smtClean="0"/>
              <a:t> </a:t>
            </a:r>
            <a:r>
              <a:rPr lang="en-US" sz="1300" dirty="0" err="1" smtClean="0"/>
              <a:t>có</a:t>
            </a:r>
            <a:r>
              <a:rPr lang="en-US" sz="1300" dirty="0" smtClean="0"/>
              <a:t> </a:t>
            </a:r>
            <a:r>
              <a:rPr lang="en-US" sz="1300" dirty="0" err="1" smtClean="0"/>
              <a:t>trong</a:t>
            </a:r>
            <a:r>
              <a:rPr lang="en-US" sz="1300" dirty="0" smtClean="0"/>
              <a:t> </a:t>
            </a:r>
            <a:r>
              <a:rPr lang="en-US" sz="1300" dirty="0" err="1" smtClean="0"/>
              <a:t>trường</a:t>
            </a:r>
            <a:r>
              <a:rPr lang="en-US" sz="1300" dirty="0" smtClean="0"/>
              <a:t>, </a:t>
            </a:r>
            <a:r>
              <a:rPr lang="en-US" sz="1300" dirty="0" err="1" smtClean="0"/>
              <a:t>các</a:t>
            </a:r>
            <a:r>
              <a:rPr lang="en-US" sz="1300" dirty="0" smtClean="0"/>
              <a:t> </a:t>
            </a:r>
            <a:r>
              <a:rPr lang="en-US" sz="1300" dirty="0" err="1" smtClean="0"/>
              <a:t>môn</a:t>
            </a:r>
            <a:r>
              <a:rPr lang="en-US" sz="1300" dirty="0" smtClean="0"/>
              <a:t> </a:t>
            </a:r>
            <a:r>
              <a:rPr lang="en-US" sz="1300" dirty="0" err="1" smtClean="0"/>
              <a:t>học</a:t>
            </a:r>
            <a:r>
              <a:rPr lang="en-US" sz="1300" dirty="0" smtClean="0"/>
              <a:t> </a:t>
            </a:r>
            <a:r>
              <a:rPr lang="en-US" sz="1300" dirty="0" err="1" smtClean="0"/>
              <a:t>đưa</a:t>
            </a:r>
            <a:r>
              <a:rPr lang="en-US" sz="1300" dirty="0" smtClean="0"/>
              <a:t> </a:t>
            </a:r>
            <a:r>
              <a:rPr lang="en-US" sz="1300" dirty="0" err="1" smtClean="0"/>
              <a:t>ra</a:t>
            </a:r>
            <a:r>
              <a:rPr lang="en-US" sz="1300" dirty="0" smtClean="0"/>
              <a:t> </a:t>
            </a:r>
            <a:r>
              <a:rPr lang="en-US" sz="1300" dirty="0" err="1" smtClean="0"/>
              <a:t>để</a:t>
            </a:r>
            <a:r>
              <a:rPr lang="en-US" sz="1300" dirty="0" smtClean="0"/>
              <a:t> </a:t>
            </a:r>
            <a:r>
              <a:rPr lang="en-US" sz="1300" dirty="0" err="1" smtClean="0"/>
              <a:t>lựa</a:t>
            </a:r>
            <a:r>
              <a:rPr lang="en-US" sz="1300" dirty="0" smtClean="0"/>
              <a:t> </a:t>
            </a:r>
            <a:r>
              <a:rPr lang="en-US" sz="1300" dirty="0" err="1" smtClean="0"/>
              <a:t>chọn</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phân</a:t>
            </a:r>
            <a:r>
              <a:rPr lang="en-US" sz="1300" dirty="0" smtClean="0"/>
              <a:t> </a:t>
            </a:r>
            <a:r>
              <a:rPr lang="en-US" sz="1300" dirty="0" err="1" smtClean="0"/>
              <a:t>tích</a:t>
            </a:r>
            <a:r>
              <a:rPr lang="en-US" sz="1300" dirty="0" smtClean="0"/>
              <a:t> </a:t>
            </a:r>
            <a:r>
              <a:rPr lang="en-US" sz="1300" dirty="0" err="1" smtClean="0"/>
              <a:t>khác</a:t>
            </a:r>
            <a:r>
              <a:rPr lang="en-US" sz="1300" dirty="0" smtClean="0"/>
              <a:t> </a:t>
            </a:r>
            <a:r>
              <a:rPr lang="en-US" sz="1300" dirty="0" err="1" smtClean="0"/>
              <a:t>ánh</a:t>
            </a:r>
            <a:r>
              <a:rPr lang="en-US" sz="1300" dirty="0" smtClean="0"/>
              <a:t> </a:t>
            </a:r>
            <a:r>
              <a:rPr lang="en-US" sz="1300" dirty="0" err="1" smtClean="0"/>
              <a:t>xạ</a:t>
            </a:r>
            <a:r>
              <a:rPr lang="en-US" sz="1300" dirty="0" smtClean="0"/>
              <a:t> </a:t>
            </a:r>
            <a:r>
              <a:rPr lang="en-US" sz="1300" dirty="0" err="1" smtClean="0"/>
              <a:t>trực</a:t>
            </a:r>
            <a:r>
              <a:rPr lang="en-US" sz="1300" dirty="0" smtClean="0"/>
              <a:t> </a:t>
            </a:r>
            <a:r>
              <a:rPr lang="en-US" sz="1300" dirty="0" err="1" smtClean="0"/>
              <a:t>tiếp</a:t>
            </a:r>
            <a:r>
              <a:rPr lang="en-US" sz="1300" dirty="0" smtClean="0"/>
              <a:t>  sang </a:t>
            </a:r>
            <a:r>
              <a:rPr lang="en-US" sz="1300" dirty="0" err="1" smtClean="0"/>
              <a:t>các</a:t>
            </a:r>
            <a:r>
              <a:rPr lang="en-US" sz="1300" dirty="0" smtClean="0"/>
              <a:t> </a:t>
            </a:r>
            <a:r>
              <a:rPr lang="en-US" sz="1300" dirty="0" err="1" smtClean="0"/>
              <a:t>lớp</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trong</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thiết</a:t>
            </a:r>
            <a:r>
              <a:rPr lang="en-US" sz="1300" dirty="0" smtClean="0"/>
              <a:t> </a:t>
            </a:r>
            <a:r>
              <a:rPr lang="en-US" sz="1300" dirty="0" err="1" smtClean="0"/>
              <a:t>kế</a:t>
            </a:r>
            <a:r>
              <a:rPr lang="en-US" sz="1300" dirty="0" smtClean="0"/>
              <a:t>.</a:t>
            </a:r>
          </a:p>
          <a:p>
            <a:r>
              <a:rPr lang="en-US" sz="1300" b="1" dirty="0" smtClean="0"/>
              <a:t>5.5.2. </a:t>
            </a:r>
            <a:r>
              <a:rPr lang="en-US" sz="1300" b="1" dirty="0" err="1" smtClean="0"/>
              <a:t>Đơn</a:t>
            </a:r>
            <a:r>
              <a:rPr lang="en-US" sz="1300" b="1" dirty="0" smtClean="0"/>
              <a:t> </a:t>
            </a:r>
            <a:r>
              <a:rPr lang="en-US" sz="1300" b="1" dirty="0" err="1" smtClean="0"/>
              <a:t>giản</a:t>
            </a:r>
            <a:r>
              <a:rPr lang="en-US" sz="1300" b="1" dirty="0" smtClean="0"/>
              <a:t> </a:t>
            </a:r>
            <a:r>
              <a:rPr lang="en-US" sz="1300" b="1" dirty="0" err="1" smtClean="0"/>
              <a:t>hoá</a:t>
            </a:r>
            <a:r>
              <a:rPr lang="en-US" sz="1300" b="1" dirty="0" smtClean="0"/>
              <a:t> </a:t>
            </a:r>
            <a:r>
              <a:rPr lang="en-US" sz="1300" b="1" dirty="0" err="1" smtClean="0"/>
              <a:t>biểu</a:t>
            </a:r>
            <a:r>
              <a:rPr lang="en-US" sz="1300" b="1" dirty="0" smtClean="0"/>
              <a:t> </a:t>
            </a:r>
            <a:r>
              <a:rPr lang="en-US" sz="1300" b="1" dirty="0" err="1" smtClean="0"/>
              <a:t>đồ</a:t>
            </a:r>
            <a:r>
              <a:rPr lang="en-US" sz="1300" b="1" dirty="0" smtClean="0"/>
              <a:t> </a:t>
            </a:r>
            <a:r>
              <a:rPr lang="en-US" sz="1300" b="1" dirty="0" err="1" smtClean="0"/>
              <a:t>tuần</a:t>
            </a:r>
            <a:r>
              <a:rPr lang="en-US" sz="1300" b="1" dirty="0" smtClean="0"/>
              <a:t> </a:t>
            </a:r>
            <a:r>
              <a:rPr lang="en-US" sz="1300" b="1" dirty="0" err="1" smtClean="0"/>
              <a:t>tự</a:t>
            </a:r>
            <a:r>
              <a:rPr lang="en-US" sz="1300" b="1" dirty="0" smtClean="0"/>
              <a:t> </a:t>
            </a:r>
            <a:r>
              <a:rPr lang="en-US" sz="1300" b="1" dirty="0" err="1" smtClean="0"/>
              <a:t>sử</a:t>
            </a:r>
            <a:r>
              <a:rPr lang="en-US" sz="1300" b="1" dirty="0" smtClean="0"/>
              <a:t> </a:t>
            </a:r>
            <a:r>
              <a:rPr lang="en-US" sz="1300" b="1" dirty="0" err="1" smtClean="0"/>
              <a:t>dụng</a:t>
            </a:r>
            <a:r>
              <a:rPr lang="en-US" sz="1300" b="1" dirty="0" smtClean="0"/>
              <a:t> </a:t>
            </a:r>
            <a:r>
              <a:rPr lang="en-US" sz="1300" b="1" dirty="0" err="1" smtClean="0"/>
              <a:t>hệ</a:t>
            </a:r>
            <a:r>
              <a:rPr lang="en-US" sz="1300" b="1" dirty="0" smtClean="0"/>
              <a:t> </a:t>
            </a:r>
            <a:r>
              <a:rPr lang="en-US" sz="1300" b="1" dirty="0" err="1" smtClean="0"/>
              <a:t>thống</a:t>
            </a:r>
            <a:r>
              <a:rPr lang="en-US" sz="1300" b="1" dirty="0" smtClean="0"/>
              <a:t> con</a:t>
            </a:r>
          </a:p>
          <a:p>
            <a:r>
              <a:rPr lang="en-US" sz="1300" dirty="0" err="1" smtClean="0"/>
              <a:t>Khi</a:t>
            </a:r>
            <a:r>
              <a:rPr lang="en-US" sz="1300" dirty="0" smtClean="0"/>
              <a:t> </a:t>
            </a:r>
            <a:r>
              <a:rPr lang="en-US" sz="1300" dirty="0" err="1" smtClean="0"/>
              <a:t>một</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được</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luồng</a:t>
            </a:r>
            <a:r>
              <a:rPr lang="en-US" sz="1300" dirty="0" smtClean="0"/>
              <a:t> </a:t>
            </a:r>
            <a:r>
              <a:rPr lang="en-US" sz="1300" dirty="0" err="1" smtClean="0"/>
              <a:t>các</a:t>
            </a:r>
            <a:r>
              <a:rPr lang="en-US" sz="1300" dirty="0" smtClean="0"/>
              <a:t> </a:t>
            </a:r>
            <a:r>
              <a:rPr lang="en-US" sz="1300" dirty="0" err="1" smtClean="0"/>
              <a:t>sự</a:t>
            </a:r>
            <a:r>
              <a:rPr lang="en-US" sz="1300" dirty="0" smtClean="0"/>
              <a:t> </a:t>
            </a:r>
            <a:r>
              <a:rPr lang="en-US" sz="1300" dirty="0" err="1" smtClean="0"/>
              <a:t>kiện</a:t>
            </a:r>
            <a:r>
              <a:rPr lang="en-US" sz="1300" dirty="0" smtClean="0"/>
              <a:t> </a:t>
            </a:r>
            <a:r>
              <a:rPr lang="en-US" sz="1300" dirty="0" err="1" smtClean="0"/>
              <a:t>thường</a:t>
            </a:r>
            <a:r>
              <a:rPr lang="en-US" sz="1300" dirty="0" smtClean="0"/>
              <a:t> </a:t>
            </a:r>
            <a:r>
              <a:rPr lang="en-US" sz="1300" dirty="0" err="1" smtClean="0"/>
              <a:t>được</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bởi</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đó</a:t>
            </a:r>
            <a:r>
              <a:rPr lang="en-US" sz="1300" dirty="0" smtClean="0"/>
              <a:t> </a:t>
            </a:r>
            <a:r>
              <a:rPr lang="en-US" sz="1300" dirty="0" err="1" smtClean="0"/>
              <a:t>là</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giữa</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Để</a:t>
            </a:r>
            <a:r>
              <a:rPr lang="en-US" sz="1300" dirty="0" smtClean="0"/>
              <a:t> </a:t>
            </a:r>
            <a:r>
              <a:rPr lang="en-US" sz="1300" dirty="0" err="1" smtClean="0"/>
              <a:t>đơn</a:t>
            </a:r>
            <a:r>
              <a:rPr lang="en-US" sz="1300" dirty="0" smtClean="0"/>
              <a:t> </a:t>
            </a:r>
            <a:r>
              <a:rPr lang="en-US" sz="1300" dirty="0" err="1" smtClean="0"/>
              <a:t>giản</a:t>
            </a:r>
            <a:r>
              <a:rPr lang="en-US" sz="1300" dirty="0" smtClean="0"/>
              <a:t> </a:t>
            </a:r>
            <a:r>
              <a:rPr lang="en-US" sz="1300" dirty="0" err="1" smtClean="0"/>
              <a:t>hoá</a:t>
            </a:r>
            <a:r>
              <a:rPr lang="en-US" sz="1300" dirty="0" smtClean="0"/>
              <a:t> </a:t>
            </a:r>
            <a:r>
              <a:rPr lang="en-US" sz="1300" dirty="0" err="1" smtClean="0"/>
              <a:t>các</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và</a:t>
            </a:r>
            <a:r>
              <a:rPr lang="en-US" sz="1300" dirty="0" smtClean="0"/>
              <a:t> </a:t>
            </a:r>
            <a:r>
              <a:rPr lang="en-US" sz="1300" dirty="0" err="1" smtClean="0"/>
              <a:t>định</a:t>
            </a:r>
            <a:r>
              <a:rPr lang="en-US" sz="1300" dirty="0" smtClean="0"/>
              <a:t> </a:t>
            </a:r>
            <a:r>
              <a:rPr lang="en-US" sz="1300" dirty="0" err="1" smtClean="0"/>
              <a:t>nghĩa</a:t>
            </a:r>
            <a:r>
              <a:rPr lang="en-US" sz="1300" dirty="0" smtClean="0"/>
              <a:t> </a:t>
            </a:r>
            <a:r>
              <a:rPr lang="en-US" sz="1300" dirty="0" err="1" smtClean="0"/>
              <a:t>các</a:t>
            </a:r>
            <a:r>
              <a:rPr lang="en-US" sz="1300" dirty="0" smtClean="0"/>
              <a:t> </a:t>
            </a:r>
            <a:r>
              <a:rPr lang="en-US" sz="1300" dirty="0" err="1" smtClean="0"/>
              <a:t>hành</a:t>
            </a:r>
            <a:r>
              <a:rPr lang="en-US" sz="1300" dirty="0" smtClean="0"/>
              <a:t> vi </a:t>
            </a:r>
            <a:r>
              <a:rPr lang="en-US" sz="1300" dirty="0" err="1" smtClean="0"/>
              <a:t>có</a:t>
            </a:r>
            <a:r>
              <a:rPr lang="en-US" sz="1300" dirty="0" smtClean="0"/>
              <a:t> </a:t>
            </a:r>
            <a:r>
              <a:rPr lang="en-US" sz="1300" dirty="0" err="1" smtClean="0"/>
              <a:t>thể</a:t>
            </a:r>
            <a:r>
              <a:rPr lang="en-US" sz="1300" dirty="0" smtClean="0"/>
              <a:t> </a:t>
            </a:r>
            <a:r>
              <a:rPr lang="en-US" sz="1300" dirty="0" err="1" smtClean="0"/>
              <a:t>sử</a:t>
            </a:r>
            <a:r>
              <a:rPr lang="en-US" sz="1300" dirty="0" smtClean="0"/>
              <a:t> </a:t>
            </a:r>
            <a:r>
              <a:rPr lang="en-US" sz="1300" dirty="0" err="1" smtClean="0"/>
              <a:t>dụng</a:t>
            </a:r>
            <a:r>
              <a:rPr lang="en-US" sz="1300" dirty="0" smtClean="0"/>
              <a:t> </a:t>
            </a:r>
            <a:r>
              <a:rPr lang="en-US" sz="1300" dirty="0" err="1" smtClean="0"/>
              <a:t>lại</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cần</a:t>
            </a:r>
            <a:r>
              <a:rPr lang="en-US" sz="1300" dirty="0" smtClean="0"/>
              <a:t> </a:t>
            </a:r>
            <a:r>
              <a:rPr lang="en-US" sz="1300" dirty="0" err="1" smtClean="0"/>
              <a:t>đóng</a:t>
            </a:r>
            <a:r>
              <a:rPr lang="en-US" sz="1300" dirty="0" smtClean="0"/>
              <a:t> </a:t>
            </a:r>
            <a:r>
              <a:rPr lang="en-US" sz="1300" dirty="0" err="1" smtClean="0"/>
              <a:t>gói</a:t>
            </a:r>
            <a:r>
              <a:rPr lang="en-US" sz="1300" dirty="0" smtClean="0"/>
              <a:t> </a:t>
            </a:r>
            <a:r>
              <a:rPr lang="en-US" sz="1300" dirty="0" err="1" smtClean="0"/>
              <a:t>các</a:t>
            </a:r>
            <a:r>
              <a:rPr lang="en-US" sz="1300" dirty="0" smtClean="0"/>
              <a:t> </a:t>
            </a:r>
            <a:r>
              <a:rPr lang="en-US" sz="1300" dirty="0" err="1" smtClean="0"/>
              <a:t>luồng</a:t>
            </a:r>
            <a:r>
              <a:rPr lang="en-US" sz="1300" dirty="0" smtClean="0"/>
              <a:t> con </a:t>
            </a:r>
            <a:r>
              <a:rPr lang="en-US" sz="1300" dirty="0" err="1" smtClean="0"/>
              <a:t>của</a:t>
            </a:r>
            <a:r>
              <a:rPr lang="en-US" sz="1300" dirty="0" smtClean="0"/>
              <a:t> </a:t>
            </a:r>
            <a:r>
              <a:rPr lang="en-US" sz="1300" dirty="0" err="1" smtClean="0"/>
              <a:t>các</a:t>
            </a:r>
            <a:r>
              <a:rPr lang="en-US" sz="1300" dirty="0" smtClean="0"/>
              <a:t> </a:t>
            </a:r>
            <a:r>
              <a:rPr lang="en-US" sz="1300" dirty="0" err="1" smtClean="0"/>
              <a:t>sự</a:t>
            </a:r>
            <a:r>
              <a:rPr lang="en-US" sz="1300" dirty="0" smtClean="0"/>
              <a:t> </a:t>
            </a:r>
            <a:r>
              <a:rPr lang="en-US" sz="1300" dirty="0" err="1" smtClean="0"/>
              <a:t>kiện</a:t>
            </a:r>
            <a:r>
              <a:rPr lang="en-US" sz="1300" dirty="0" smtClean="0"/>
              <a:t> </a:t>
            </a:r>
            <a:r>
              <a:rPr lang="en-US" sz="1300" dirty="0" err="1" smtClean="0"/>
              <a:t>vào</a:t>
            </a:r>
            <a:r>
              <a:rPr lang="en-US" sz="1300" dirty="0" smtClean="0"/>
              <a:t> </a:t>
            </a:r>
            <a:r>
              <a:rPr lang="en-US" sz="1300" dirty="0" err="1" smtClean="0"/>
              <a:t>trong</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Với</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các</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có</a:t>
            </a:r>
            <a:r>
              <a:rPr lang="en-US" sz="1300" dirty="0" smtClean="0"/>
              <a:t> </a:t>
            </a:r>
            <a:r>
              <a:rPr lang="en-US" sz="1300" dirty="0" err="1" smtClean="0"/>
              <a:t>thể</a:t>
            </a:r>
            <a:r>
              <a:rPr lang="en-US" sz="1300" dirty="0" smtClean="0"/>
              <a:t> minh </a:t>
            </a:r>
            <a:r>
              <a:rPr lang="en-US" sz="1300" dirty="0" err="1" smtClean="0"/>
              <a:t>hoạ</a:t>
            </a:r>
            <a:r>
              <a:rPr lang="en-US" sz="1300" dirty="0" smtClean="0"/>
              <a:t> </a:t>
            </a:r>
            <a:r>
              <a:rPr lang="en-US" sz="1300" dirty="0" err="1" smtClean="0"/>
              <a:t>cho</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bên</a:t>
            </a:r>
            <a:r>
              <a:rPr lang="en-US" sz="1300" dirty="0" smtClean="0"/>
              <a:t> </a:t>
            </a:r>
            <a:r>
              <a:rPr lang="en-US" sz="1300" dirty="0" err="1" smtClean="0"/>
              <a:t>trong</a:t>
            </a:r>
            <a:r>
              <a:rPr lang="en-US" sz="1300" dirty="0" smtClean="0"/>
              <a:t>, </a:t>
            </a:r>
            <a:r>
              <a:rPr lang="en-US" sz="1300" dirty="0" err="1" smtClean="0"/>
              <a:t>cũng</a:t>
            </a:r>
            <a:r>
              <a:rPr lang="en-US" sz="1300" dirty="0" smtClean="0"/>
              <a:t> </a:t>
            </a:r>
            <a:r>
              <a:rPr lang="en-US" sz="1300" dirty="0" err="1" smtClean="0"/>
              <a:t>chính</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yêu</a:t>
            </a:r>
            <a:r>
              <a:rPr lang="en-US" sz="1300" dirty="0" smtClean="0"/>
              <a:t> </a:t>
            </a:r>
            <a:r>
              <a:rPr lang="en-US" sz="1300" dirty="0" err="1" smtClean="0"/>
              <a:t>cầu</a:t>
            </a:r>
            <a:r>
              <a:rPr lang="en-US" sz="1300" dirty="0" smtClean="0"/>
              <a:t> </a:t>
            </a:r>
            <a:r>
              <a:rPr lang="en-US" sz="1300" dirty="0" err="1" smtClean="0"/>
              <a:t>hành</a:t>
            </a:r>
            <a:r>
              <a:rPr lang="en-US" sz="1300" dirty="0" smtClean="0"/>
              <a:t> vi </a:t>
            </a:r>
            <a:r>
              <a:rPr lang="en-US" sz="1300" dirty="0" err="1" smtClean="0"/>
              <a:t>của</a:t>
            </a:r>
            <a:r>
              <a:rPr lang="en-US" sz="1300" dirty="0" smtClean="0"/>
              <a:t> </a:t>
            </a:r>
            <a:r>
              <a:rPr lang="en-US" sz="1300" dirty="0" err="1" smtClean="0"/>
              <a:t>nó</a:t>
            </a:r>
            <a:r>
              <a:rPr lang="en-US" sz="1300" dirty="0" smtClean="0"/>
              <a:t>. </a:t>
            </a:r>
            <a:r>
              <a:rPr lang="en-US" sz="1300" dirty="0" err="1" smtClean="0"/>
              <a:t>Các</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này</a:t>
            </a:r>
            <a:r>
              <a:rPr lang="en-US" sz="1300" dirty="0" smtClean="0"/>
              <a:t> </a:t>
            </a:r>
            <a:r>
              <a:rPr lang="en-US" sz="1300" dirty="0" err="1" smtClean="0"/>
              <a:t>được</a:t>
            </a:r>
            <a:r>
              <a:rPr lang="en-US" sz="1300" dirty="0" smtClean="0"/>
              <a:t> </a:t>
            </a:r>
            <a:r>
              <a:rPr lang="en-US" sz="1300" dirty="0" err="1" smtClean="0"/>
              <a:t>phát</a:t>
            </a:r>
            <a:r>
              <a:rPr lang="en-US" sz="1300" dirty="0" smtClean="0"/>
              <a:t> </a:t>
            </a:r>
            <a:r>
              <a:rPr lang="en-US" sz="1300" dirty="0" err="1" smtClean="0"/>
              <a:t>triển</a:t>
            </a:r>
            <a:r>
              <a:rPr lang="en-US" sz="1300" dirty="0" smtClean="0"/>
              <a:t> ở </a:t>
            </a:r>
            <a:r>
              <a:rPr lang="en-US" sz="1300" dirty="0" err="1" smtClean="0"/>
              <a:t>giai</a:t>
            </a:r>
            <a:r>
              <a:rPr lang="en-US" sz="1300" dirty="0" smtClean="0"/>
              <a:t> </a:t>
            </a:r>
            <a:r>
              <a:rPr lang="en-US" sz="1300" dirty="0" err="1" smtClean="0"/>
              <a:t>đoạn</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hệ</a:t>
            </a:r>
            <a:r>
              <a:rPr lang="en-US" sz="1300" dirty="0" smtClean="0"/>
              <a:t> </a:t>
            </a:r>
            <a:r>
              <a:rPr lang="en-US" sz="1300" dirty="0" err="1" smtClean="0"/>
              <a:t>thống</a:t>
            </a:r>
            <a:r>
              <a:rPr lang="en-US" sz="1300" dirty="0" smtClean="0"/>
              <a:t> con.</a:t>
            </a:r>
          </a:p>
          <a:p>
            <a:r>
              <a:rPr lang="en-US" sz="1300" dirty="0" smtClean="0"/>
              <a:t>Trong </a:t>
            </a:r>
            <a:r>
              <a:rPr lang="en-US" sz="1300" dirty="0" err="1" smtClean="0"/>
              <a:t>biểu</a:t>
            </a:r>
            <a:r>
              <a:rPr lang="en-US" sz="1300" dirty="0" smtClean="0"/>
              <a:t> </a:t>
            </a:r>
            <a:r>
              <a:rPr lang="en-US" sz="1300" dirty="0" err="1" smtClean="0"/>
              <a:t>diễn</a:t>
            </a:r>
            <a:r>
              <a:rPr lang="en-US" sz="1300" dirty="0" smtClean="0"/>
              <a:t> </a:t>
            </a:r>
            <a:r>
              <a:rPr lang="en-US" sz="1300" dirty="0" err="1" smtClean="0"/>
              <a:t>các</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các</a:t>
            </a:r>
            <a:r>
              <a:rPr lang="en-US" sz="1300" dirty="0" smtClean="0"/>
              <a:t> </a:t>
            </a:r>
            <a:r>
              <a:rPr lang="en-US" sz="1300" dirty="0" err="1" smtClean="0"/>
              <a:t>giao</a:t>
            </a:r>
            <a:r>
              <a:rPr lang="en-US" sz="1300" dirty="0" smtClean="0"/>
              <a:t> </a:t>
            </a:r>
            <a:r>
              <a:rPr lang="en-US" sz="1300" dirty="0" err="1" smtClean="0"/>
              <a:t>diện</a:t>
            </a:r>
            <a:r>
              <a:rPr lang="en-US" sz="1300" dirty="0" smtClean="0"/>
              <a:t> </a:t>
            </a:r>
            <a:r>
              <a:rPr lang="en-US" sz="1300" dirty="0" err="1" smtClean="0"/>
              <a:t>dùng</a:t>
            </a:r>
            <a:r>
              <a:rPr lang="en-US" sz="1300" dirty="0" smtClean="0"/>
              <a:t> </a:t>
            </a:r>
            <a:r>
              <a:rPr lang="en-US" sz="1300" dirty="0" err="1" smtClean="0"/>
              <a:t>để</a:t>
            </a:r>
            <a:r>
              <a:rPr lang="en-US" sz="1300" dirty="0" smtClean="0"/>
              <a:t> </a:t>
            </a:r>
            <a:r>
              <a:rPr lang="en-US" sz="1300" dirty="0" err="1" smtClean="0"/>
              <a:t>thay</a:t>
            </a:r>
            <a:r>
              <a:rPr lang="en-US" sz="1300" dirty="0" smtClean="0"/>
              <a:t> </a:t>
            </a:r>
            <a:r>
              <a:rPr lang="en-US" sz="1300" dirty="0" err="1" smtClean="0"/>
              <a:t>thế</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Các</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trong</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vì</a:t>
            </a:r>
            <a:r>
              <a:rPr lang="en-US" sz="1300" dirty="0" smtClean="0"/>
              <a:t> </a:t>
            </a:r>
            <a:r>
              <a:rPr lang="en-US" sz="1300" dirty="0" err="1" smtClean="0"/>
              <a:t>vậy</a:t>
            </a:r>
            <a:r>
              <a:rPr lang="en-US" sz="1300" dirty="0" smtClean="0"/>
              <a:t> </a:t>
            </a:r>
            <a:r>
              <a:rPr lang="en-US" sz="1300" dirty="0" err="1" smtClean="0"/>
              <a:t>được</a:t>
            </a:r>
            <a:r>
              <a:rPr lang="en-US" sz="1300" dirty="0" smtClean="0"/>
              <a:t> </a:t>
            </a:r>
            <a:r>
              <a:rPr lang="en-US" sz="1300" dirty="0" err="1" smtClean="0"/>
              <a:t>các</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gửi</a:t>
            </a:r>
            <a:r>
              <a:rPr lang="en-US" sz="1300" dirty="0" smtClean="0"/>
              <a:t> </a:t>
            </a:r>
            <a:r>
              <a:rPr lang="en-US" sz="1300" dirty="0" err="1" smtClean="0"/>
              <a:t>đến</a:t>
            </a:r>
            <a:r>
              <a:rPr lang="en-US" sz="1300" dirty="0" smtClean="0"/>
              <a:t> </a:t>
            </a:r>
            <a:r>
              <a:rPr lang="en-US" sz="1300" dirty="0" err="1" smtClean="0"/>
              <a:t>các</a:t>
            </a:r>
            <a:r>
              <a:rPr lang="en-US" sz="1300" dirty="0" smtClean="0"/>
              <a:t> </a:t>
            </a:r>
            <a:r>
              <a:rPr lang="en-US" sz="1300" dirty="0" err="1" smtClean="0"/>
              <a:t>giao</a:t>
            </a:r>
            <a:r>
              <a:rPr lang="en-US" sz="1300" dirty="0" smtClean="0"/>
              <a:t> </a:t>
            </a:r>
            <a:r>
              <a:rPr lang="en-US" sz="1300" dirty="0" err="1" smtClean="0"/>
              <a:t>diện</a:t>
            </a:r>
            <a:r>
              <a:rPr lang="en-US" sz="1300" dirty="0" smtClean="0"/>
              <a:t> </a:t>
            </a:r>
            <a:r>
              <a:rPr lang="en-US" sz="1300" dirty="0" err="1" smtClean="0"/>
              <a:t>hệ</a:t>
            </a:r>
            <a:r>
              <a:rPr lang="en-US" sz="1300" dirty="0" smtClean="0"/>
              <a:t> </a:t>
            </a:r>
            <a:r>
              <a:rPr lang="en-US" sz="1300" dirty="0" err="1" smtClean="0"/>
              <a:t>thống</a:t>
            </a:r>
            <a:r>
              <a:rPr lang="en-US" sz="1300" dirty="0" smtClean="0"/>
              <a:t> con.</a:t>
            </a:r>
          </a:p>
          <a:p>
            <a:r>
              <a:rPr lang="en-US" sz="1300" dirty="0" err="1" smtClean="0"/>
              <a:t>Với</a:t>
            </a:r>
            <a:r>
              <a:rPr lang="en-US" sz="1300" dirty="0" smtClean="0"/>
              <a:t> </a:t>
            </a:r>
            <a:r>
              <a:rPr lang="en-US" sz="1300" dirty="0" err="1" smtClean="0"/>
              <a:t>phương</a:t>
            </a:r>
            <a:r>
              <a:rPr lang="en-US" sz="1300" dirty="0" smtClean="0"/>
              <a:t> </a:t>
            </a:r>
            <a:r>
              <a:rPr lang="en-US" sz="1300" dirty="0" err="1" smtClean="0"/>
              <a:t>pháp</a:t>
            </a:r>
            <a:r>
              <a:rPr lang="en-US" sz="1300" dirty="0" smtClean="0"/>
              <a:t> </a:t>
            </a:r>
            <a:r>
              <a:rPr lang="en-US" sz="1300" dirty="0" err="1" smtClean="0"/>
              <a:t>này</a:t>
            </a:r>
            <a:r>
              <a:rPr lang="en-US" sz="1300" dirty="0" smtClean="0"/>
              <a:t>, </a:t>
            </a:r>
            <a:r>
              <a:rPr lang="en-US" sz="1300" dirty="0" err="1" smtClean="0"/>
              <a:t>khi</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vào</a:t>
            </a:r>
            <a:r>
              <a:rPr lang="en-US" sz="1300" dirty="0" smtClean="0"/>
              <a:t> </a:t>
            </a:r>
            <a:r>
              <a:rPr lang="en-US" sz="1300" dirty="0" err="1" smtClean="0"/>
              <a:t>các</a:t>
            </a:r>
            <a:r>
              <a:rPr lang="en-US" sz="1300" dirty="0" smtClean="0"/>
              <a:t> </a:t>
            </a:r>
            <a:r>
              <a:rPr lang="en-US" sz="1300" dirty="0" err="1" smtClean="0"/>
              <a:t>dịch</a:t>
            </a:r>
            <a:r>
              <a:rPr lang="en-US" sz="1300" dirty="0" smtClean="0"/>
              <a:t> </a:t>
            </a:r>
            <a:r>
              <a:rPr lang="en-US" sz="1300" dirty="0" err="1" smtClean="0"/>
              <a:t>vụ</a:t>
            </a:r>
            <a:r>
              <a:rPr lang="en-US" sz="1300" dirty="0" smtClean="0"/>
              <a:t> </a:t>
            </a:r>
            <a:r>
              <a:rPr lang="en-US" sz="1300" dirty="0" err="1" smtClean="0"/>
              <a:t>mà</a:t>
            </a:r>
            <a:r>
              <a:rPr lang="en-US" sz="1300" dirty="0" smtClean="0"/>
              <a:t> </a:t>
            </a:r>
            <a:r>
              <a:rPr lang="en-US" sz="1300" dirty="0" err="1" smtClean="0"/>
              <a:t>ko</a:t>
            </a:r>
            <a:r>
              <a:rPr lang="en-US" sz="1300" dirty="0" smtClean="0"/>
              <a:t> </a:t>
            </a:r>
            <a:r>
              <a:rPr lang="en-US" sz="1300" dirty="0" err="1" smtClean="0"/>
              <a:t>phải</a:t>
            </a:r>
            <a:r>
              <a:rPr lang="en-US" sz="1300" dirty="0" smtClean="0"/>
              <a:t> </a:t>
            </a:r>
            <a:r>
              <a:rPr lang="en-US" sz="1300" dirty="0" err="1" smtClean="0"/>
              <a:t>sự</a:t>
            </a:r>
            <a:r>
              <a:rPr lang="en-US" sz="1300" dirty="0" smtClean="0"/>
              <a:t> </a:t>
            </a:r>
            <a:r>
              <a:rPr lang="en-US" sz="1300" dirty="0" err="1" smtClean="0"/>
              <a:t>cài</a:t>
            </a:r>
            <a:r>
              <a:rPr lang="en-US" sz="1300" dirty="0" smtClean="0"/>
              <a:t> </a:t>
            </a:r>
            <a:r>
              <a:rPr lang="en-US" sz="1300" dirty="0" err="1" smtClean="0"/>
              <a:t>đặt</a:t>
            </a:r>
            <a:r>
              <a:rPr lang="en-US" sz="1300" dirty="0" smtClean="0"/>
              <a:t> </a:t>
            </a:r>
            <a:r>
              <a:rPr lang="en-US" sz="1300" dirty="0" err="1" smtClean="0"/>
              <a:t>dịch</a:t>
            </a:r>
            <a:r>
              <a:rPr lang="en-US" sz="1300" dirty="0" smtClean="0"/>
              <a:t> </a:t>
            </a:r>
            <a:r>
              <a:rPr lang="en-US" sz="1300" dirty="0" err="1" smtClean="0"/>
              <a:t>vụ</a:t>
            </a:r>
            <a:r>
              <a:rPr lang="en-US" sz="1300" dirty="0" smtClean="0"/>
              <a:t> </a:t>
            </a:r>
            <a:r>
              <a:rPr lang="en-US" sz="1300" dirty="0" err="1" smtClean="0"/>
              <a:t>trong</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Vấn</a:t>
            </a:r>
            <a:r>
              <a:rPr lang="en-US" sz="1300" dirty="0" smtClean="0"/>
              <a:t> </a:t>
            </a:r>
            <a:r>
              <a:rPr lang="en-US" sz="1300" dirty="0" err="1" smtClean="0"/>
              <a:t>đề</a:t>
            </a:r>
            <a:r>
              <a:rPr lang="en-US" sz="1300" dirty="0" smtClean="0"/>
              <a:t> </a:t>
            </a:r>
            <a:r>
              <a:rPr lang="en-US" sz="1300" dirty="0" err="1" smtClean="0"/>
              <a:t>này</a:t>
            </a:r>
            <a:r>
              <a:rPr lang="en-US" sz="1300" dirty="0" smtClean="0"/>
              <a:t> </a:t>
            </a:r>
            <a:r>
              <a:rPr lang="en-US" sz="1300" dirty="0" err="1" smtClean="0"/>
              <a:t>là</a:t>
            </a:r>
            <a:r>
              <a:rPr lang="en-US" sz="1300" dirty="0" smtClean="0"/>
              <a:t> </a:t>
            </a:r>
            <a:r>
              <a:rPr lang="en-US" sz="1300" dirty="0" err="1" smtClean="0"/>
              <a:t>một</a:t>
            </a:r>
            <a:r>
              <a:rPr lang="en-US" sz="1300" dirty="0" smtClean="0"/>
              <a:t> </a:t>
            </a:r>
            <a:r>
              <a:rPr lang="en-US" sz="1300" dirty="0" err="1" smtClean="0"/>
              <a:t>phần</a:t>
            </a:r>
            <a:r>
              <a:rPr lang="en-US" sz="1300" dirty="0" smtClean="0"/>
              <a:t> </a:t>
            </a:r>
            <a:r>
              <a:rPr lang="en-US" sz="1300" dirty="0" err="1" smtClean="0"/>
              <a:t>trong</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theo</a:t>
            </a:r>
            <a:r>
              <a:rPr lang="en-US" sz="1300" dirty="0" smtClean="0"/>
              <a:t> </a:t>
            </a:r>
            <a:r>
              <a:rPr lang="en-US" sz="1300" dirty="0" err="1" smtClean="0"/>
              <a:t>hợp</a:t>
            </a:r>
            <a:r>
              <a:rPr lang="en-US" sz="1300" dirty="0" smtClean="0"/>
              <a:t> </a:t>
            </a:r>
            <a:r>
              <a:rPr lang="en-US" sz="1300" dirty="0" err="1" smtClean="0"/>
              <a:t>đồng</a:t>
            </a:r>
            <a:r>
              <a:rPr lang="en-US" sz="1300" dirty="0" smtClean="0"/>
              <a:t>” (“</a:t>
            </a:r>
            <a:r>
              <a:rPr lang="en-US" sz="1300" i="1" dirty="0" smtClean="0"/>
              <a:t>Design by Contract</a:t>
            </a:r>
            <a:r>
              <a:rPr lang="en-US" sz="1300" dirty="0" smtClean="0"/>
              <a:t>”), </a:t>
            </a:r>
            <a:r>
              <a:rPr lang="en-US" sz="1300" dirty="0" err="1" smtClean="0"/>
              <a:t>một</a:t>
            </a:r>
            <a:r>
              <a:rPr lang="en-US" sz="1300" dirty="0" smtClean="0"/>
              <a:t> </a:t>
            </a:r>
            <a:r>
              <a:rPr lang="en-US" sz="1300" dirty="0" err="1" smtClean="0"/>
              <a:t>phương</a:t>
            </a:r>
            <a:r>
              <a:rPr lang="en-US" sz="1300" dirty="0" smtClean="0"/>
              <a:t> </a:t>
            </a:r>
            <a:r>
              <a:rPr lang="en-US" sz="1300" dirty="0" err="1" smtClean="0"/>
              <a:t>pháp</a:t>
            </a:r>
            <a:r>
              <a:rPr lang="en-US" sz="1300" dirty="0" smtClean="0"/>
              <a:t> </a:t>
            </a:r>
            <a:r>
              <a:rPr lang="en-US" sz="1300" dirty="0" err="1" smtClean="0"/>
              <a:t>phát</a:t>
            </a:r>
            <a:r>
              <a:rPr lang="en-US" sz="1300" dirty="0" smtClean="0"/>
              <a:t> </a:t>
            </a:r>
            <a:r>
              <a:rPr lang="en-US" sz="1300" dirty="0" err="1" smtClean="0"/>
              <a:t>triển</a:t>
            </a:r>
            <a:r>
              <a:rPr lang="en-US" sz="1300" dirty="0" smtClean="0"/>
              <a:t> </a:t>
            </a:r>
            <a:r>
              <a:rPr lang="en-US" sz="1300" dirty="0" err="1" smtClean="0"/>
              <a:t>phần</a:t>
            </a:r>
            <a:r>
              <a:rPr lang="en-US" sz="1300" dirty="0" smtClean="0"/>
              <a:t> </a:t>
            </a:r>
            <a:r>
              <a:rPr lang="en-US" sz="1300" dirty="0" err="1" smtClean="0"/>
              <a:t>mềm</a:t>
            </a:r>
            <a:r>
              <a:rPr lang="en-US" sz="1300" dirty="0" smtClean="0"/>
              <a:t> </a:t>
            </a:r>
            <a:r>
              <a:rPr lang="en-US" sz="1300" dirty="0" err="1" smtClean="0"/>
              <a:t>một</a:t>
            </a:r>
            <a:r>
              <a:rPr lang="en-US" sz="1300" dirty="0" smtClean="0"/>
              <a:t> </a:t>
            </a:r>
            <a:r>
              <a:rPr lang="en-US" sz="1300" dirty="0" err="1" smtClean="0"/>
              <a:t>cách</a:t>
            </a:r>
            <a:r>
              <a:rPr lang="en-US" sz="1300" dirty="0" smtClean="0"/>
              <a:t> </a:t>
            </a:r>
            <a:r>
              <a:rPr lang="en-US" sz="1300" dirty="0" err="1" smtClean="0"/>
              <a:t>chặt</a:t>
            </a:r>
            <a:r>
              <a:rPr lang="en-US" sz="1300" dirty="0" smtClean="0"/>
              <a:t> </a:t>
            </a:r>
            <a:r>
              <a:rPr lang="en-US" sz="1300" dirty="0" err="1" smtClean="0"/>
              <a:t>chẽ</a:t>
            </a:r>
            <a:r>
              <a:rPr lang="en-US" sz="1300" dirty="0" smtClean="0"/>
              <a:t> </a:t>
            </a:r>
            <a:r>
              <a:rPr lang="en-US" sz="1300" dirty="0" err="1" smtClean="0"/>
              <a:t>sử</a:t>
            </a:r>
            <a:r>
              <a:rPr lang="en-US" sz="1300" dirty="0" smtClean="0"/>
              <a:t> </a:t>
            </a:r>
            <a:r>
              <a:rPr lang="en-US" sz="1300" dirty="0" err="1" smtClean="0"/>
              <a:t>dụng</a:t>
            </a:r>
            <a:r>
              <a:rPr lang="en-US" sz="1300" dirty="0" smtClean="0"/>
              <a:t> </a:t>
            </a:r>
            <a:r>
              <a:rPr lang="en-US" sz="1300" dirty="0" err="1" smtClean="0"/>
              <a:t>cơ</a:t>
            </a:r>
            <a:r>
              <a:rPr lang="en-US" sz="1300" dirty="0" smtClean="0"/>
              <a:t> </a:t>
            </a:r>
            <a:r>
              <a:rPr lang="en-US" sz="1300" dirty="0" err="1" smtClean="0"/>
              <a:t>chế</a:t>
            </a:r>
            <a:r>
              <a:rPr lang="en-US" sz="1300" dirty="0" smtClean="0"/>
              <a:t> </a:t>
            </a:r>
            <a:r>
              <a:rPr lang="en-US" sz="1300" dirty="0" err="1" smtClean="0"/>
              <a:t>trừu</a:t>
            </a:r>
            <a:r>
              <a:rPr lang="en-US" sz="1300" dirty="0" smtClean="0"/>
              <a:t> </a:t>
            </a:r>
            <a:r>
              <a:rPr lang="en-US" sz="1300" dirty="0" err="1" smtClean="0"/>
              <a:t>tượng</a:t>
            </a:r>
            <a:r>
              <a:rPr lang="en-US" sz="1300" dirty="0" smtClean="0"/>
              <a:t> </a:t>
            </a:r>
            <a:r>
              <a:rPr lang="en-US" sz="1300" dirty="0" err="1" smtClean="0"/>
              <a:t>và</a:t>
            </a:r>
            <a:r>
              <a:rPr lang="en-US" sz="1300" dirty="0" smtClean="0"/>
              <a:t> </a:t>
            </a:r>
            <a:r>
              <a:rPr lang="en-US" sz="1300" dirty="0" err="1" smtClean="0"/>
              <a:t>đóng</a:t>
            </a:r>
            <a:r>
              <a:rPr lang="en-US" sz="1300" dirty="0" smtClean="0"/>
              <a:t> </a:t>
            </a:r>
            <a:r>
              <a:rPr lang="en-US" sz="1300" dirty="0" err="1" smtClean="0"/>
              <a:t>gói</a:t>
            </a:r>
            <a:r>
              <a:rPr lang="en-US" sz="1300" dirty="0" smtClean="0"/>
              <a:t>. </a:t>
            </a:r>
          </a:p>
          <a:p>
            <a:r>
              <a:rPr lang="en-US" sz="1300" dirty="0" err="1" smtClean="0"/>
              <a:t>Việc</a:t>
            </a:r>
            <a:r>
              <a:rPr lang="en-US" sz="1300" dirty="0" smtClean="0"/>
              <a:t> </a:t>
            </a:r>
            <a:r>
              <a:rPr lang="en-US" sz="1300" dirty="0" err="1" smtClean="0"/>
              <a:t>đóng</a:t>
            </a:r>
            <a:r>
              <a:rPr lang="en-US" sz="1300" dirty="0" smtClean="0"/>
              <a:t> </a:t>
            </a:r>
            <a:r>
              <a:rPr lang="en-US" sz="1300" dirty="0" err="1" smtClean="0"/>
              <a:t>gói</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trong</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hoá</a:t>
            </a:r>
            <a:r>
              <a:rPr lang="en-US" sz="1300" dirty="0" smtClean="0"/>
              <a:t> </a:t>
            </a:r>
            <a:r>
              <a:rPr lang="en-US" sz="1300" dirty="0" err="1" smtClean="0"/>
              <a:t>toàn</a:t>
            </a:r>
            <a:r>
              <a:rPr lang="en-US" sz="1300" dirty="0" smtClean="0"/>
              <a:t> </a:t>
            </a:r>
            <a:r>
              <a:rPr lang="en-US" sz="1300" dirty="0" err="1" smtClean="0"/>
              <a:t>bộ</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có</a:t>
            </a:r>
            <a:r>
              <a:rPr lang="en-US" sz="1300" dirty="0" smtClean="0"/>
              <a:t> </a:t>
            </a:r>
            <a:r>
              <a:rPr lang="en-US" sz="1300" dirty="0" err="1" smtClean="0"/>
              <a:t>những</a:t>
            </a:r>
            <a:r>
              <a:rPr lang="en-US" sz="1300" dirty="0" smtClean="0"/>
              <a:t> </a:t>
            </a:r>
            <a:r>
              <a:rPr lang="en-US" sz="1300" dirty="0" err="1" smtClean="0"/>
              <a:t>ưu</a:t>
            </a:r>
            <a:r>
              <a:rPr lang="en-US" sz="1300" dirty="0" smtClean="0"/>
              <a:t> </a:t>
            </a:r>
            <a:r>
              <a:rPr lang="en-US" sz="1300" dirty="0" err="1" smtClean="0"/>
              <a:t>điểm</a:t>
            </a:r>
            <a:r>
              <a:rPr lang="en-US" sz="1300" dirty="0" smtClean="0"/>
              <a:t> </a:t>
            </a:r>
            <a:r>
              <a:rPr lang="en-US" sz="1300" dirty="0" err="1" smtClean="0"/>
              <a:t>như</a:t>
            </a:r>
            <a:r>
              <a:rPr lang="en-US" sz="1300" dirty="0" smtClean="0"/>
              <a:t> </a:t>
            </a:r>
            <a:r>
              <a:rPr lang="en-US" sz="1300" dirty="0" err="1" smtClean="0"/>
              <a:t>sau</a:t>
            </a:r>
            <a:r>
              <a:rPr lang="en-US" sz="1300" dirty="0" smtClean="0"/>
              <a:t>:</a:t>
            </a:r>
          </a:p>
          <a:p>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(realization) ca </a:t>
            </a:r>
            <a:r>
              <a:rPr lang="en-US" sz="1300" dirty="0" err="1" smtClean="0"/>
              <a:t>sử</a:t>
            </a:r>
            <a:r>
              <a:rPr lang="en-US" sz="1300" dirty="0" smtClean="0"/>
              <a:t> </a:t>
            </a:r>
            <a:r>
              <a:rPr lang="en-US" sz="1300" dirty="0" err="1" smtClean="0"/>
              <a:t>dụng</a:t>
            </a:r>
            <a:r>
              <a:rPr lang="en-US" sz="1300" dirty="0" smtClean="0"/>
              <a:t> </a:t>
            </a:r>
            <a:r>
              <a:rPr lang="en-US" sz="1300" dirty="0" err="1" smtClean="0"/>
              <a:t>trở</a:t>
            </a:r>
            <a:r>
              <a:rPr lang="en-US" sz="1300" dirty="0" smtClean="0"/>
              <a:t> </a:t>
            </a:r>
            <a:r>
              <a:rPr lang="en-US" sz="1300" dirty="0" err="1" smtClean="0"/>
              <a:t>nên</a:t>
            </a:r>
            <a:r>
              <a:rPr lang="en-US" sz="1300" dirty="0" smtClean="0"/>
              <a:t> </a:t>
            </a:r>
            <a:r>
              <a:rPr lang="en-US" sz="1300" dirty="0" err="1" smtClean="0"/>
              <a:t>ít</a:t>
            </a:r>
            <a:r>
              <a:rPr lang="en-US" sz="1300" dirty="0" smtClean="0"/>
              <a:t> </a:t>
            </a:r>
            <a:r>
              <a:rPr lang="en-US" sz="1300" dirty="0" err="1" smtClean="0"/>
              <a:t>nhầm</a:t>
            </a:r>
            <a:r>
              <a:rPr lang="en-US" sz="1300" dirty="0" smtClean="0"/>
              <a:t> </a:t>
            </a:r>
            <a:r>
              <a:rPr lang="en-US" sz="1300" dirty="0" err="1" smtClean="0"/>
              <a:t>lẫn</a:t>
            </a:r>
            <a:r>
              <a:rPr lang="en-US" sz="1300" dirty="0" smtClean="0"/>
              <a:t>, </a:t>
            </a:r>
            <a:r>
              <a:rPr lang="en-US" sz="1300" dirty="0" err="1" smtClean="0"/>
              <a:t>đặc</a:t>
            </a:r>
            <a:r>
              <a:rPr lang="en-US" sz="1300" dirty="0" smtClean="0"/>
              <a:t> </a:t>
            </a:r>
            <a:r>
              <a:rPr lang="en-US" sz="1300" dirty="0" err="1" smtClean="0"/>
              <a:t>biệt</a:t>
            </a:r>
            <a:r>
              <a:rPr lang="en-US" sz="1300" dirty="0" smtClean="0"/>
              <a:t> </a:t>
            </a:r>
            <a:r>
              <a:rPr lang="en-US" sz="1300" dirty="0" err="1" smtClean="0"/>
              <a:t>với</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bên</a:t>
            </a:r>
            <a:r>
              <a:rPr lang="en-US" sz="1300" dirty="0" smtClean="0"/>
              <a:t> </a:t>
            </a:r>
            <a:r>
              <a:rPr lang="en-US" sz="1300" dirty="0" err="1" smtClean="0"/>
              <a:t>trong</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phức</a:t>
            </a:r>
            <a:r>
              <a:rPr lang="en-US" sz="1300" dirty="0" smtClean="0"/>
              <a:t> </a:t>
            </a:r>
            <a:r>
              <a:rPr lang="en-US" sz="1300" dirty="0" err="1" smtClean="0"/>
              <a:t>tạp</a:t>
            </a:r>
            <a:r>
              <a:rPr lang="en-US" sz="1300" dirty="0" smtClean="0"/>
              <a:t>.</a:t>
            </a:r>
          </a:p>
          <a:p>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có</a:t>
            </a:r>
            <a:r>
              <a:rPr lang="en-US" sz="1300" dirty="0" smtClean="0"/>
              <a:t> </a:t>
            </a:r>
            <a:r>
              <a:rPr lang="en-US" sz="1300" dirty="0" err="1" smtClean="0"/>
              <a:t>thể</a:t>
            </a:r>
            <a:r>
              <a:rPr lang="en-US" sz="1300" dirty="0" smtClean="0"/>
              <a:t> </a:t>
            </a:r>
            <a:r>
              <a:rPr lang="en-US" sz="1300" dirty="0" err="1" smtClean="0"/>
              <a:t>được</a:t>
            </a:r>
            <a:r>
              <a:rPr lang="en-US" sz="1300" dirty="0" smtClean="0"/>
              <a:t> </a:t>
            </a:r>
            <a:r>
              <a:rPr lang="en-US" sz="1300" dirty="0" err="1" smtClean="0"/>
              <a:t>tạo</a:t>
            </a:r>
            <a:r>
              <a:rPr lang="en-US" sz="1300" dirty="0" smtClean="0"/>
              <a:t> </a:t>
            </a:r>
            <a:r>
              <a:rPr lang="en-US" sz="1300" dirty="0" err="1" smtClean="0"/>
              <a:t>ra</a:t>
            </a:r>
            <a:r>
              <a:rPr lang="en-US" sz="1300" dirty="0" smtClean="0"/>
              <a:t> </a:t>
            </a:r>
            <a:r>
              <a:rPr lang="en-US" sz="1300" dirty="0" err="1" smtClean="0"/>
              <a:t>trước</a:t>
            </a:r>
            <a:r>
              <a:rPr lang="en-US" sz="1300" dirty="0" smtClean="0"/>
              <a:t> </a:t>
            </a:r>
            <a:r>
              <a:rPr lang="en-US" sz="1300" dirty="0" err="1" smtClean="0"/>
              <a:t>các</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bên</a:t>
            </a:r>
            <a:r>
              <a:rPr lang="en-US" sz="1300" dirty="0" smtClean="0"/>
              <a:t> </a:t>
            </a:r>
            <a:r>
              <a:rPr lang="en-US" sz="1300" dirty="0" err="1" smtClean="0"/>
              <a:t>trong</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Điều</a:t>
            </a:r>
            <a:r>
              <a:rPr lang="en-US" sz="1300" dirty="0" smtClean="0"/>
              <a:t> </a:t>
            </a:r>
            <a:r>
              <a:rPr lang="en-US" sz="1300" dirty="0" err="1" smtClean="0"/>
              <a:t>này</a:t>
            </a:r>
            <a:r>
              <a:rPr lang="en-US" sz="1300" dirty="0" smtClean="0"/>
              <a:t> </a:t>
            </a:r>
            <a:r>
              <a:rPr lang="en-US" sz="1300" dirty="0" err="1" smtClean="0"/>
              <a:t>được</a:t>
            </a:r>
            <a:r>
              <a:rPr lang="en-US" sz="1300" dirty="0" smtClean="0"/>
              <a:t> </a:t>
            </a:r>
            <a:r>
              <a:rPr lang="en-US" sz="1300" dirty="0" err="1" smtClean="0"/>
              <a:t>sử</a:t>
            </a:r>
            <a:r>
              <a:rPr lang="en-US" sz="1300" dirty="0" smtClean="0"/>
              <a:t> </a:t>
            </a:r>
            <a:r>
              <a:rPr lang="en-US" sz="1300" dirty="0" err="1" smtClean="0"/>
              <a:t>dụng</a:t>
            </a:r>
            <a:r>
              <a:rPr lang="en-US" sz="1300" dirty="0" smtClean="0"/>
              <a:t> </a:t>
            </a:r>
            <a:r>
              <a:rPr lang="en-US" sz="1300" dirty="0" err="1" smtClean="0"/>
              <a:t>để</a:t>
            </a:r>
            <a:r>
              <a:rPr lang="en-US" sz="1300" dirty="0" smtClean="0"/>
              <a:t> </a:t>
            </a:r>
            <a:r>
              <a:rPr lang="en-US" sz="1300" dirty="0" err="1" smtClean="0"/>
              <a:t>đảm</a:t>
            </a:r>
            <a:r>
              <a:rPr lang="en-US" sz="1300" dirty="0" smtClean="0"/>
              <a:t> </a:t>
            </a:r>
            <a:r>
              <a:rPr lang="en-US" sz="1300" dirty="0" err="1" smtClean="0"/>
              <a:t>bảo</a:t>
            </a:r>
            <a:r>
              <a:rPr lang="en-US" sz="1300" dirty="0" smtClean="0"/>
              <a:t> </a:t>
            </a:r>
            <a:r>
              <a:rPr lang="en-US" sz="1300" dirty="0" err="1" smtClean="0"/>
              <a:t>rằng</a:t>
            </a:r>
            <a:r>
              <a:rPr lang="en-US" sz="1300" dirty="0" smtClean="0"/>
              <a:t> </a:t>
            </a:r>
            <a:r>
              <a:rPr lang="en-US" sz="1300" dirty="0" err="1" smtClean="0"/>
              <a:t>các</a:t>
            </a:r>
            <a:r>
              <a:rPr lang="en-US" sz="1300" dirty="0" smtClean="0"/>
              <a:t> </a:t>
            </a:r>
            <a:r>
              <a:rPr lang="en-US" sz="1300" dirty="0" err="1" smtClean="0"/>
              <a:t>chức</a:t>
            </a:r>
            <a:r>
              <a:rPr lang="en-US" sz="1300" dirty="0" smtClean="0"/>
              <a:t> </a:t>
            </a:r>
            <a:r>
              <a:rPr lang="en-US" sz="1300" dirty="0" err="1" smtClean="0"/>
              <a:t>năng</a:t>
            </a:r>
            <a:r>
              <a:rPr lang="en-US" sz="1300" dirty="0" smtClean="0"/>
              <a:t> </a:t>
            </a:r>
            <a:r>
              <a:rPr lang="en-US" sz="1300" dirty="0" err="1" smtClean="0"/>
              <a:t>của</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không</a:t>
            </a:r>
            <a:r>
              <a:rPr lang="en-US" sz="1300" dirty="0" smtClean="0"/>
              <a:t> </a:t>
            </a:r>
            <a:r>
              <a:rPr lang="en-US" sz="1300" dirty="0" err="1" smtClean="0"/>
              <a:t>mất</a:t>
            </a:r>
            <a:r>
              <a:rPr lang="en-US" sz="1300" dirty="0" smtClean="0"/>
              <a:t> </a:t>
            </a:r>
            <a:r>
              <a:rPr lang="en-US" sz="1300" dirty="0" err="1" smtClean="0"/>
              <a:t>đi</a:t>
            </a:r>
            <a:r>
              <a:rPr lang="en-US" sz="1300" dirty="0" smtClean="0"/>
              <a:t> </a:t>
            </a:r>
            <a:r>
              <a:rPr lang="en-US" sz="1300" dirty="0" err="1" smtClean="0"/>
              <a:t>trong</a:t>
            </a:r>
            <a:r>
              <a:rPr lang="en-US" sz="1300" dirty="0" smtClean="0"/>
              <a:t> </a:t>
            </a:r>
            <a:r>
              <a:rPr lang="en-US" sz="1300" dirty="0" err="1" smtClean="0"/>
              <a:t>việc</a:t>
            </a:r>
            <a:r>
              <a:rPr lang="en-US" sz="1300" dirty="0" smtClean="0"/>
              <a:t> </a:t>
            </a:r>
            <a:r>
              <a:rPr lang="en-US" sz="1300" dirty="0" err="1" smtClean="0"/>
              <a:t>chuyển</a:t>
            </a:r>
            <a:r>
              <a:rPr lang="en-US" sz="1300" dirty="0" smtClean="0"/>
              <a:t> </a:t>
            </a:r>
            <a:r>
              <a:rPr lang="en-US" sz="1300" dirty="0" err="1" smtClean="0"/>
              <a:t>từ</a:t>
            </a:r>
            <a:r>
              <a:rPr lang="en-US" sz="1300" dirty="0" smtClean="0"/>
              <a:t> </a:t>
            </a:r>
            <a:r>
              <a:rPr lang="en-US" sz="1300" dirty="0" err="1" smtClean="0"/>
              <a:t>Phân</a:t>
            </a:r>
            <a:r>
              <a:rPr lang="en-US" sz="1300" dirty="0" smtClean="0"/>
              <a:t> </a:t>
            </a:r>
            <a:r>
              <a:rPr lang="en-US" sz="1300" dirty="0" err="1" smtClean="0"/>
              <a:t>tích</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và</a:t>
            </a:r>
            <a:r>
              <a:rPr lang="en-US" sz="1300" dirty="0" smtClean="0"/>
              <a:t> </a:t>
            </a:r>
            <a:r>
              <a:rPr lang="en-US" sz="1300" dirty="0" err="1" smtClean="0"/>
              <a:t>xác</a:t>
            </a:r>
            <a:r>
              <a:rPr lang="en-US" sz="1300" dirty="0" smtClean="0"/>
              <a:t> </a:t>
            </a:r>
            <a:r>
              <a:rPr lang="en-US" sz="1300" dirty="0" err="1" smtClean="0"/>
              <a:t>định</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tử</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và</a:t>
            </a:r>
            <a:r>
              <a:rPr lang="en-US" sz="1300" dirty="0" smtClean="0"/>
              <a:t> </a:t>
            </a:r>
            <a:r>
              <a:rPr lang="en-US" sz="1300" dirty="0" err="1" smtClean="0"/>
              <a:t>lớp</a:t>
            </a:r>
            <a:r>
              <a:rPr lang="en-US" sz="1300" dirty="0" smtClean="0"/>
              <a:t> </a:t>
            </a:r>
            <a:r>
              <a:rPr lang="en-US" sz="1300" dirty="0" err="1" smtClean="0"/>
              <a:t>thiết</a:t>
            </a:r>
            <a:r>
              <a:rPr lang="en-US" sz="1300" dirty="0" smtClean="0"/>
              <a:t> </a:t>
            </a:r>
            <a:r>
              <a:rPr lang="en-US" sz="1300" dirty="0" err="1" smtClean="0"/>
              <a:t>kế</a:t>
            </a:r>
            <a:r>
              <a:rPr lang="en-US" sz="1300" dirty="0" smtClean="0"/>
              <a:t>).</a:t>
            </a:r>
          </a:p>
          <a:p>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trở</a:t>
            </a:r>
            <a:r>
              <a:rPr lang="en-US" sz="1300" dirty="0" smtClean="0"/>
              <a:t> </a:t>
            </a:r>
            <a:r>
              <a:rPr lang="en-US" sz="1300" dirty="0" err="1" smtClean="0"/>
              <a:t>nên</a:t>
            </a:r>
            <a:r>
              <a:rPr lang="en-US" sz="1300" dirty="0" smtClean="0"/>
              <a:t> </a:t>
            </a:r>
            <a:r>
              <a:rPr lang="en-US" sz="1300" dirty="0" err="1" smtClean="0"/>
              <a:t>dễ</a:t>
            </a:r>
            <a:r>
              <a:rPr lang="en-US" sz="1300" dirty="0" smtClean="0"/>
              <a:t> </a:t>
            </a:r>
            <a:r>
              <a:rPr lang="en-US" sz="1300" dirty="0" err="1" smtClean="0"/>
              <a:t>dàng</a:t>
            </a:r>
            <a:r>
              <a:rPr lang="en-US" sz="1300" dirty="0" smtClean="0"/>
              <a:t> </a:t>
            </a:r>
            <a:r>
              <a:rPr lang="en-US" sz="1300" dirty="0" err="1" smtClean="0"/>
              <a:t>thay</a:t>
            </a:r>
            <a:r>
              <a:rPr lang="en-US" sz="1300" dirty="0" smtClean="0"/>
              <a:t> </a:t>
            </a:r>
            <a:r>
              <a:rPr lang="en-US" sz="1300" dirty="0" err="1" smtClean="0"/>
              <a:t>đổi</a:t>
            </a:r>
            <a:r>
              <a:rPr lang="en-US" sz="1300" dirty="0" smtClean="0"/>
              <a:t>, </a:t>
            </a:r>
            <a:r>
              <a:rPr lang="en-US" sz="1300" dirty="0" err="1" smtClean="0"/>
              <a:t>đặc</a:t>
            </a:r>
            <a:r>
              <a:rPr lang="en-US" sz="1300" dirty="0" smtClean="0"/>
              <a:t> </a:t>
            </a:r>
            <a:r>
              <a:rPr lang="en-US" sz="1300" dirty="0" err="1" smtClean="0"/>
              <a:t>biệt</a:t>
            </a:r>
            <a:r>
              <a:rPr lang="en-US" sz="1300" dirty="0" smtClean="0"/>
              <a:t> </a:t>
            </a:r>
            <a:r>
              <a:rPr lang="en-US" sz="1300" dirty="0" err="1" smtClean="0"/>
              <a:t>nếu</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cần</a:t>
            </a:r>
            <a:r>
              <a:rPr lang="en-US" sz="1300" dirty="0" smtClean="0"/>
              <a:t> </a:t>
            </a:r>
            <a:r>
              <a:rPr lang="en-US" sz="1300" dirty="0" err="1" smtClean="0"/>
              <a:t>thay</a:t>
            </a:r>
            <a:r>
              <a:rPr lang="en-US" sz="1300" dirty="0" smtClean="0"/>
              <a:t> </a:t>
            </a:r>
            <a:r>
              <a:rPr lang="en-US" sz="1300" dirty="0" err="1" smtClean="0"/>
              <a:t>thế</a:t>
            </a:r>
            <a:r>
              <a:rPr lang="en-US" sz="1300" dirty="0" smtClean="0"/>
              <a:t> </a:t>
            </a:r>
            <a:r>
              <a:rPr lang="en-US" sz="1300" dirty="0" err="1" smtClean="0"/>
              <a:t>cho</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khác</a:t>
            </a:r>
            <a:r>
              <a:rPr lang="en-US" sz="1300" dirty="0" smtClean="0"/>
              <a:t>.</a:t>
            </a:r>
          </a:p>
          <a:p>
            <a:r>
              <a:rPr lang="en-US" sz="1300" b="1" dirty="0" smtClean="0"/>
              <a:t>5.5.3. </a:t>
            </a:r>
            <a:r>
              <a:rPr lang="en-US" sz="1300" b="1" dirty="0" err="1" smtClean="0"/>
              <a:t>Mô</a:t>
            </a:r>
            <a:r>
              <a:rPr lang="en-US" sz="1300" b="1" dirty="0" smtClean="0"/>
              <a:t> </a:t>
            </a:r>
            <a:r>
              <a:rPr lang="en-US" sz="1300" b="1" dirty="0" err="1" smtClean="0"/>
              <a:t>tả</a:t>
            </a:r>
            <a:r>
              <a:rPr lang="en-US" sz="1300" b="1" dirty="0" smtClean="0"/>
              <a:t> </a:t>
            </a:r>
            <a:r>
              <a:rPr lang="en-US" sz="1300" b="1" dirty="0" err="1" smtClean="0"/>
              <a:t>các</a:t>
            </a:r>
            <a:r>
              <a:rPr lang="en-US" sz="1300" b="1" dirty="0" smtClean="0"/>
              <a:t> </a:t>
            </a:r>
            <a:r>
              <a:rPr lang="en-US" sz="1300" b="1" dirty="0" err="1" smtClean="0"/>
              <a:t>hành</a:t>
            </a:r>
            <a:r>
              <a:rPr lang="en-US" sz="1300" b="1" dirty="0" smtClean="0"/>
              <a:t> vi </a:t>
            </a:r>
            <a:r>
              <a:rPr lang="en-US" sz="1300" b="1" dirty="0" err="1" smtClean="0"/>
              <a:t>liên</a:t>
            </a:r>
            <a:r>
              <a:rPr lang="en-US" sz="1300" b="1" dirty="0" smtClean="0"/>
              <a:t> </a:t>
            </a:r>
            <a:r>
              <a:rPr lang="en-US" sz="1300" b="1" dirty="0" err="1" smtClean="0"/>
              <a:t>quan</a:t>
            </a:r>
            <a:r>
              <a:rPr lang="en-US" sz="1300" b="1" dirty="0" smtClean="0"/>
              <a:t> </a:t>
            </a:r>
            <a:r>
              <a:rPr lang="en-US" sz="1300" b="1" dirty="0" err="1" smtClean="0"/>
              <a:t>dữ</a:t>
            </a:r>
            <a:r>
              <a:rPr lang="en-US" sz="1300" b="1" dirty="0" smtClean="0"/>
              <a:t> </a:t>
            </a:r>
            <a:r>
              <a:rPr lang="en-US" sz="1300" b="1" dirty="0" err="1" smtClean="0"/>
              <a:t>liệu</a:t>
            </a:r>
            <a:r>
              <a:rPr lang="en-US" sz="1300" b="1" dirty="0" smtClean="0"/>
              <a:t> </a:t>
            </a:r>
            <a:r>
              <a:rPr lang="en-US" sz="1300" b="1" dirty="0" err="1" smtClean="0"/>
              <a:t>bền</a:t>
            </a:r>
            <a:r>
              <a:rPr lang="en-US" sz="1300" b="1" dirty="0" smtClean="0"/>
              <a:t> </a:t>
            </a:r>
            <a:r>
              <a:rPr lang="en-US" sz="1300" b="1" dirty="0" err="1" smtClean="0"/>
              <a:t>vững</a:t>
            </a:r>
            <a:endParaRPr lang="en-US" sz="1300" b="1" dirty="0" smtClean="0"/>
          </a:p>
          <a:p>
            <a:r>
              <a:rPr lang="en-US" sz="1300" dirty="0" smtClean="0"/>
              <a:t>Trong </a:t>
            </a:r>
            <a:r>
              <a:rPr lang="en-US" sz="1300" dirty="0" err="1" smtClean="0"/>
              <a:t>thực</a:t>
            </a:r>
            <a:r>
              <a:rPr lang="en-US" sz="1300" dirty="0" smtClean="0"/>
              <a:t> </a:t>
            </a:r>
            <a:r>
              <a:rPr lang="en-US" sz="1300" dirty="0" err="1" smtClean="0"/>
              <a:t>tế</a:t>
            </a:r>
            <a:r>
              <a:rPr lang="en-US" sz="1300" dirty="0" smtClean="0"/>
              <a:t>, </a:t>
            </a:r>
            <a:r>
              <a:rPr lang="en-US" sz="1300" dirty="0" err="1" smtClean="0"/>
              <a:t>thỉnh</a:t>
            </a:r>
            <a:r>
              <a:rPr lang="en-US" sz="1300" dirty="0" smtClean="0"/>
              <a:t> </a:t>
            </a:r>
            <a:r>
              <a:rPr lang="en-US" sz="1300" dirty="0" err="1" smtClean="0"/>
              <a:t>thoảng</a:t>
            </a:r>
            <a:r>
              <a:rPr lang="en-US" sz="1300" dirty="0" smtClean="0"/>
              <a:t> </a:t>
            </a:r>
            <a:r>
              <a:rPr lang="en-US" sz="1300" dirty="0" err="1" smtClean="0"/>
              <a:t>ứng</a:t>
            </a:r>
            <a:r>
              <a:rPr lang="en-US" sz="1300" dirty="0" smtClean="0"/>
              <a:t> </a:t>
            </a:r>
            <a:r>
              <a:rPr lang="en-US" sz="1300" dirty="0" err="1" smtClean="0"/>
              <a:t>dụng</a:t>
            </a:r>
            <a:r>
              <a:rPr lang="en-US" sz="1300" dirty="0" smtClean="0"/>
              <a:t> </a:t>
            </a:r>
            <a:r>
              <a:rPr lang="en-US" sz="1300" dirty="0" err="1" smtClean="0"/>
              <a:t>cần</a:t>
            </a:r>
            <a:r>
              <a:rPr lang="en-US" sz="1300" dirty="0" smtClean="0"/>
              <a:t> </a:t>
            </a:r>
            <a:r>
              <a:rPr lang="en-US" sz="1300" dirty="0" err="1" smtClean="0"/>
              <a:t>kiểm</a:t>
            </a:r>
            <a:r>
              <a:rPr lang="en-US" sz="1300" dirty="0" smtClean="0"/>
              <a:t> </a:t>
            </a:r>
            <a:r>
              <a:rPr lang="en-US" sz="1300" dirty="0" err="1" smtClean="0"/>
              <a:t>soát</a:t>
            </a:r>
            <a:r>
              <a:rPr lang="en-US" sz="1300" dirty="0" smtClean="0"/>
              <a:t> </a:t>
            </a:r>
            <a:r>
              <a:rPr lang="en-US" sz="1300" dirty="0" err="1" smtClean="0"/>
              <a:t>các</a:t>
            </a:r>
            <a:r>
              <a:rPr lang="en-US" sz="1300" dirty="0" smtClean="0"/>
              <a:t> </a:t>
            </a:r>
            <a:r>
              <a:rPr lang="en-US" sz="1300" dirty="0" err="1" smtClean="0"/>
              <a:t>khía</a:t>
            </a:r>
            <a:r>
              <a:rPr lang="en-US" sz="1300" dirty="0" smtClean="0"/>
              <a:t> </a:t>
            </a:r>
            <a:r>
              <a:rPr lang="en-US" sz="1300" dirty="0" err="1" smtClean="0"/>
              <a:t>cạnh</a:t>
            </a:r>
            <a:r>
              <a:rPr lang="en-US" sz="1300" dirty="0" smtClean="0"/>
              <a:t> </a:t>
            </a:r>
            <a:r>
              <a:rPr lang="en-US" sz="1300" dirty="0" err="1" smtClean="0"/>
              <a:t>khác</a:t>
            </a:r>
            <a:r>
              <a:rPr lang="en-US" sz="1300" dirty="0" smtClean="0"/>
              <a:t> </a:t>
            </a:r>
            <a:r>
              <a:rPr lang="en-US" sz="1300" dirty="0" err="1" smtClean="0"/>
              <a:t>nhau</a:t>
            </a:r>
            <a:r>
              <a:rPr lang="en-US" sz="1300" dirty="0" smtClean="0"/>
              <a:t> </a:t>
            </a:r>
            <a:r>
              <a:rPr lang="en-US" sz="1300" dirty="0" err="1" smtClean="0"/>
              <a:t>của</a:t>
            </a:r>
            <a:r>
              <a:rPr lang="en-US" sz="1300" dirty="0" smtClean="0"/>
              <a:t> </a:t>
            </a:r>
            <a:r>
              <a:rPr lang="en-US" sz="1300" dirty="0" err="1" smtClean="0"/>
              <a:t>dữ</a:t>
            </a:r>
            <a:r>
              <a:rPr lang="en-US" sz="1300" dirty="0" smtClean="0"/>
              <a:t> </a:t>
            </a:r>
            <a:r>
              <a:rPr lang="en-US" sz="1300" dirty="0" err="1" smtClean="0"/>
              <a:t>liệu</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của</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Các</a:t>
            </a:r>
            <a:r>
              <a:rPr lang="en-US" sz="1300" dirty="0" smtClean="0"/>
              <a:t> </a:t>
            </a:r>
            <a:r>
              <a:rPr lang="en-US" sz="1300" dirty="0" err="1" smtClean="0"/>
              <a:t>khía</a:t>
            </a:r>
            <a:r>
              <a:rPr lang="en-US" sz="1300" dirty="0" smtClean="0"/>
              <a:t> </a:t>
            </a:r>
            <a:r>
              <a:rPr lang="en-US" sz="1300" dirty="0" err="1" smtClean="0"/>
              <a:t>cạch</a:t>
            </a:r>
            <a:r>
              <a:rPr lang="en-US" sz="1300" dirty="0" smtClean="0"/>
              <a:t> </a:t>
            </a:r>
            <a:r>
              <a:rPr lang="en-US" sz="1300" dirty="0" err="1" smtClean="0"/>
              <a:t>này</a:t>
            </a:r>
            <a:r>
              <a:rPr lang="en-US" sz="1300" dirty="0" smtClean="0"/>
              <a:t> </a:t>
            </a:r>
            <a:r>
              <a:rPr lang="en-US" sz="1300" dirty="0" err="1" smtClean="0"/>
              <a:t>bao</a:t>
            </a:r>
            <a:r>
              <a:rPr lang="en-US" sz="1300" dirty="0" smtClean="0"/>
              <a:t> </a:t>
            </a:r>
            <a:r>
              <a:rPr lang="en-US" sz="1300" dirty="0" err="1" smtClean="0"/>
              <a:t>gồm</a:t>
            </a:r>
            <a:r>
              <a:rPr lang="en-US" sz="1300" dirty="0" smtClean="0"/>
              <a:t>:</a:t>
            </a:r>
          </a:p>
          <a:p>
            <a:r>
              <a:rPr lang="en-US" sz="1300" dirty="0" err="1" smtClean="0"/>
              <a:t>Khi</a:t>
            </a:r>
            <a:r>
              <a:rPr lang="en-US" sz="1300" dirty="0" smtClean="0"/>
              <a:t> </a:t>
            </a:r>
            <a:r>
              <a:rPr lang="en-US" sz="1300" dirty="0" err="1" smtClean="0"/>
              <a:t>xác</a:t>
            </a:r>
            <a:r>
              <a:rPr lang="en-US" sz="1300" dirty="0" smtClean="0"/>
              <a:t> </a:t>
            </a:r>
            <a:r>
              <a:rPr lang="en-US" sz="1300" dirty="0" err="1" smtClean="0"/>
              <a:t>định</a:t>
            </a:r>
            <a:r>
              <a:rPr lang="en-US" sz="1300" dirty="0" smtClean="0"/>
              <a:t> </a:t>
            </a:r>
            <a:r>
              <a:rPr lang="en-US" sz="1300" dirty="0" err="1" smtClean="0"/>
              <a:t>làm</a:t>
            </a:r>
            <a:r>
              <a:rPr lang="en-US" sz="1300" dirty="0" smtClean="0"/>
              <a:t> </a:t>
            </a:r>
            <a:r>
              <a:rPr lang="en-US" sz="1300" dirty="0" err="1" smtClean="0"/>
              <a:t>thế</a:t>
            </a:r>
            <a:r>
              <a:rPr lang="en-US" sz="1300" dirty="0" smtClean="0"/>
              <a:t> </a:t>
            </a:r>
            <a:r>
              <a:rPr lang="en-US" sz="1300" dirty="0" err="1" smtClean="0"/>
              <a:t>nào</a:t>
            </a:r>
            <a:r>
              <a:rPr lang="en-US" sz="1300" dirty="0" smtClean="0"/>
              <a:t> </a:t>
            </a:r>
            <a:r>
              <a:rPr lang="en-US" sz="1300" dirty="0" err="1" smtClean="0"/>
              <a:t>các</a:t>
            </a:r>
            <a:r>
              <a:rPr lang="en-US" sz="1300" dirty="0" smtClean="0"/>
              <a:t> </a:t>
            </a:r>
            <a:r>
              <a:rPr lang="en-US" sz="1300" dirty="0" err="1" smtClean="0"/>
              <a:t>luồng</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được</a:t>
            </a:r>
            <a:r>
              <a:rPr lang="en-US" sz="1300" dirty="0" smtClean="0"/>
              <a:t> </a:t>
            </a:r>
            <a:r>
              <a:rPr lang="en-US" sz="1300" dirty="0" err="1" smtClean="0"/>
              <a:t>quản</a:t>
            </a:r>
            <a:r>
              <a:rPr lang="en-US" sz="1300" dirty="0" smtClean="0"/>
              <a:t> </a:t>
            </a:r>
            <a:r>
              <a:rPr lang="en-US" sz="1300" dirty="0" err="1" smtClean="0"/>
              <a:t>lý</a:t>
            </a:r>
            <a:r>
              <a:rPr lang="en-US" sz="1300" dirty="0" smtClean="0"/>
              <a:t>.</a:t>
            </a:r>
          </a:p>
          <a:p>
            <a:r>
              <a:rPr lang="en-US" sz="1300" dirty="0" err="1" smtClean="0"/>
              <a:t>Khi</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được</a:t>
            </a:r>
            <a:r>
              <a:rPr lang="en-US" sz="1300" dirty="0" smtClean="0"/>
              <a:t> </a:t>
            </a:r>
            <a:r>
              <a:rPr lang="en-US" sz="1300" dirty="0" err="1" smtClean="0"/>
              <a:t>viết</a:t>
            </a:r>
            <a:r>
              <a:rPr lang="en-US" sz="1300" dirty="0" smtClean="0"/>
              <a:t> </a:t>
            </a:r>
            <a:r>
              <a:rPr lang="en-US" sz="1300" dirty="0" err="1" smtClean="0"/>
              <a:t>ra</a:t>
            </a:r>
            <a:r>
              <a:rPr lang="en-US" sz="1300" dirty="0" smtClean="0"/>
              <a:t> – </a:t>
            </a:r>
            <a:r>
              <a:rPr lang="en-US" sz="1300" dirty="0" err="1" smtClean="0"/>
              <a:t>hoặc</a:t>
            </a:r>
            <a:r>
              <a:rPr lang="en-US" sz="1300" dirty="0" smtClean="0"/>
              <a:t> </a:t>
            </a:r>
            <a:r>
              <a:rPr lang="en-US" sz="1300" dirty="0" err="1" smtClean="0"/>
              <a:t>lúc</a:t>
            </a:r>
            <a:r>
              <a:rPr lang="en-US" sz="1300" dirty="0" smtClean="0"/>
              <a:t> ban </a:t>
            </a:r>
            <a:r>
              <a:rPr lang="en-US" sz="1300" dirty="0" err="1" smtClean="0"/>
              <a:t>đầu</a:t>
            </a:r>
            <a:r>
              <a:rPr lang="en-US" sz="1300" dirty="0" smtClean="0"/>
              <a:t> </a:t>
            </a:r>
            <a:r>
              <a:rPr lang="en-US" sz="1300" dirty="0" err="1" smtClean="0"/>
              <a:t>khi</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hoặc</a:t>
            </a:r>
            <a:r>
              <a:rPr lang="en-US" sz="1300" dirty="0" smtClean="0"/>
              <a:t> </a:t>
            </a:r>
            <a:r>
              <a:rPr lang="en-US" sz="1300" dirty="0" err="1" smtClean="0"/>
              <a:t>thời</a:t>
            </a:r>
            <a:r>
              <a:rPr lang="en-US" sz="1300" dirty="0" smtClean="0"/>
              <a:t> </a:t>
            </a:r>
            <a:r>
              <a:rPr lang="en-US" sz="1300" dirty="0" err="1" smtClean="0"/>
              <a:t>gian</a:t>
            </a:r>
            <a:r>
              <a:rPr lang="en-US" sz="1300" dirty="0" smtClean="0"/>
              <a:t> </a:t>
            </a:r>
            <a:r>
              <a:rPr lang="en-US" sz="1300" dirty="0" err="1" smtClean="0"/>
              <a:t>sau</a:t>
            </a:r>
            <a:r>
              <a:rPr lang="en-US" sz="1300" dirty="0" smtClean="0"/>
              <a:t> </a:t>
            </a:r>
            <a:r>
              <a:rPr lang="en-US" sz="1300" dirty="0" err="1" smtClean="0"/>
              <a:t>khi</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được</a:t>
            </a:r>
            <a:r>
              <a:rPr lang="en-US" sz="1300" dirty="0" smtClean="0"/>
              <a:t> </a:t>
            </a:r>
            <a:r>
              <a:rPr lang="en-US" sz="1300" dirty="0" err="1" smtClean="0"/>
              <a:t>cập</a:t>
            </a:r>
            <a:r>
              <a:rPr lang="en-US" sz="1300" dirty="0" smtClean="0"/>
              <a:t> </a:t>
            </a:r>
            <a:r>
              <a:rPr lang="en-US" sz="1300" dirty="0" err="1" smtClean="0"/>
              <a:t>nhật</a:t>
            </a:r>
            <a:r>
              <a:rPr lang="en-US" sz="1300" dirty="0" smtClean="0"/>
              <a:t>.</a:t>
            </a:r>
          </a:p>
          <a:p>
            <a:r>
              <a:rPr lang="en-US" sz="1300" dirty="0" err="1" smtClean="0"/>
              <a:t>Khi</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được</a:t>
            </a:r>
            <a:r>
              <a:rPr lang="en-US" sz="1300" dirty="0" smtClean="0"/>
              <a:t> </a:t>
            </a:r>
            <a:r>
              <a:rPr lang="en-US" sz="1300" dirty="0" err="1" smtClean="0"/>
              <a:t>đọc</a:t>
            </a:r>
            <a:r>
              <a:rPr lang="en-US" sz="1300" dirty="0" smtClean="0"/>
              <a:t>. </a:t>
            </a:r>
            <a:r>
              <a:rPr lang="en-US" sz="1300" dirty="0" err="1" smtClean="0"/>
              <a:t>Việc</a:t>
            </a:r>
            <a:r>
              <a:rPr lang="en-US" sz="1300" dirty="0" smtClean="0"/>
              <a:t> </a:t>
            </a:r>
            <a:r>
              <a:rPr lang="en-US" sz="1300" dirty="0" err="1" smtClean="0"/>
              <a:t>truy</a:t>
            </a:r>
            <a:r>
              <a:rPr lang="en-US" sz="1300" dirty="0" smtClean="0"/>
              <a:t> </a:t>
            </a:r>
            <a:r>
              <a:rPr lang="en-US" sz="1300" dirty="0" err="1" smtClean="0"/>
              <a:t>tìm</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từ</a:t>
            </a:r>
            <a:r>
              <a:rPr lang="en-US" sz="1300" dirty="0" smtClean="0"/>
              <a:t> </a:t>
            </a:r>
            <a:r>
              <a:rPr lang="en-US" sz="1300" dirty="0" err="1" smtClean="0"/>
              <a:t>kho</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lưu</a:t>
            </a:r>
            <a:r>
              <a:rPr lang="en-US" sz="1300" dirty="0" smtClean="0"/>
              <a:t> </a:t>
            </a:r>
            <a:r>
              <a:rPr lang="en-US" sz="1300" dirty="0" err="1" smtClean="0"/>
              <a:t>trữ</a:t>
            </a:r>
            <a:r>
              <a:rPr lang="en-US" sz="1300" dirty="0" smtClean="0"/>
              <a:t> </a:t>
            </a:r>
            <a:r>
              <a:rPr lang="en-US" sz="1300" dirty="0" err="1" smtClean="0"/>
              <a:t>là</a:t>
            </a:r>
            <a:r>
              <a:rPr lang="en-US" sz="1300" dirty="0" smtClean="0"/>
              <a:t> </a:t>
            </a:r>
            <a:r>
              <a:rPr lang="en-US" sz="1300" dirty="0" err="1" smtClean="0"/>
              <a:t>việc</a:t>
            </a:r>
            <a:r>
              <a:rPr lang="en-US" sz="1300" dirty="0" smtClean="0"/>
              <a:t> </a:t>
            </a:r>
            <a:r>
              <a:rPr lang="en-US" sz="1300" dirty="0" err="1" smtClean="0"/>
              <a:t>cần</a:t>
            </a:r>
            <a:r>
              <a:rPr lang="en-US" sz="1300" dirty="0" smtClean="0"/>
              <a:t> </a:t>
            </a:r>
            <a:r>
              <a:rPr lang="en-US" sz="1300" dirty="0" err="1" smtClean="0"/>
              <a:t>thiết</a:t>
            </a:r>
            <a:r>
              <a:rPr lang="en-US" sz="1300" dirty="0" smtClean="0"/>
              <a:t> </a:t>
            </a:r>
            <a:r>
              <a:rPr lang="en-US" sz="1300" dirty="0" err="1" smtClean="0"/>
              <a:t>trước</a:t>
            </a:r>
            <a:r>
              <a:rPr lang="en-US" sz="1300" dirty="0" smtClean="0"/>
              <a:t> </a:t>
            </a:r>
            <a:r>
              <a:rPr lang="en-US" sz="1300" dirty="0" err="1" smtClean="0"/>
              <a:t>khi</a:t>
            </a:r>
            <a:r>
              <a:rPr lang="en-US" sz="1300" dirty="0" smtClean="0"/>
              <a:t> </a:t>
            </a:r>
            <a:r>
              <a:rPr lang="en-US" sz="1300" dirty="0" err="1" smtClean="0"/>
              <a:t>ứng</a:t>
            </a:r>
            <a:r>
              <a:rPr lang="en-US" sz="1300" dirty="0" smtClean="0"/>
              <a:t> </a:t>
            </a:r>
            <a:r>
              <a:rPr lang="en-US" sz="1300" dirty="0" err="1" smtClean="0"/>
              <a:t>dụng</a:t>
            </a:r>
            <a:r>
              <a:rPr lang="en-US" sz="1300" dirty="0" smtClean="0"/>
              <a:t> </a:t>
            </a:r>
            <a:r>
              <a:rPr lang="en-US" sz="1300" dirty="0" err="1" smtClean="0"/>
              <a:t>có</a:t>
            </a:r>
            <a:r>
              <a:rPr lang="en-US" sz="1300" dirty="0" smtClean="0"/>
              <a:t> </a:t>
            </a:r>
            <a:r>
              <a:rPr lang="en-US" sz="1300" dirty="0" err="1" smtClean="0"/>
              <a:t>thể</a:t>
            </a:r>
            <a:r>
              <a:rPr lang="en-US" sz="1300" dirty="0" smtClean="0"/>
              <a:t> </a:t>
            </a:r>
            <a:r>
              <a:rPr lang="en-US" sz="1300" dirty="0" err="1" smtClean="0"/>
              <a:t>gửi</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đến</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cần</a:t>
            </a:r>
            <a:r>
              <a:rPr lang="en-US" sz="1300" dirty="0" smtClean="0"/>
              <a:t> </a:t>
            </a:r>
            <a:r>
              <a:rPr lang="en-US" sz="1300" dirty="0" err="1" smtClean="0"/>
              <a:t>gửi</a:t>
            </a:r>
            <a:r>
              <a:rPr lang="en-US" sz="1300" dirty="0" smtClean="0"/>
              <a:t> </a:t>
            </a:r>
            <a:r>
              <a:rPr lang="en-US" sz="1300" dirty="0" err="1" smtClean="0"/>
              <a:t>một</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đến</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cần</a:t>
            </a:r>
            <a:r>
              <a:rPr lang="en-US" sz="1300" dirty="0" smtClean="0"/>
              <a:t> </a:t>
            </a:r>
            <a:r>
              <a:rPr lang="en-US" sz="1300" dirty="0" err="1" smtClean="0"/>
              <a:t>gửi</a:t>
            </a:r>
            <a:r>
              <a:rPr lang="en-US" sz="1300" dirty="0" smtClean="0"/>
              <a:t> </a:t>
            </a:r>
            <a:r>
              <a:rPr lang="en-US" sz="1300" dirty="0" err="1" smtClean="0"/>
              <a:t>một</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đến</a:t>
            </a:r>
            <a:r>
              <a:rPr lang="en-US" sz="1300" dirty="0" smtClean="0"/>
              <a:t> </a:t>
            </a:r>
            <a:r>
              <a:rPr lang="en-US" sz="1300" dirty="0" err="1" smtClean="0"/>
              <a:t>một</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để</a:t>
            </a:r>
            <a:r>
              <a:rPr lang="en-US" sz="1300" dirty="0" smtClean="0"/>
              <a:t> </a:t>
            </a:r>
            <a:r>
              <a:rPr lang="en-US" sz="1300" dirty="0" err="1" smtClean="0"/>
              <a:t>truy</a:t>
            </a:r>
            <a:r>
              <a:rPr lang="en-US" sz="1300" dirty="0" smtClean="0"/>
              <a:t> </a:t>
            </a:r>
            <a:r>
              <a:rPr lang="en-US" sz="1300" dirty="0" err="1" smtClean="0"/>
              <a:t>vấn</a:t>
            </a:r>
            <a:r>
              <a:rPr lang="en-US" sz="1300" dirty="0" smtClean="0"/>
              <a:t> </a:t>
            </a:r>
            <a:r>
              <a:rPr lang="en-US" sz="1300" dirty="0" err="1" smtClean="0"/>
              <a:t>dữ</a:t>
            </a:r>
            <a:r>
              <a:rPr lang="en-US" sz="1300" dirty="0" smtClean="0"/>
              <a:t> </a:t>
            </a:r>
            <a:r>
              <a:rPr lang="en-US" sz="1300" dirty="0" err="1" smtClean="0"/>
              <a:t>liệu</a:t>
            </a:r>
            <a:r>
              <a:rPr lang="en-US" sz="1300" dirty="0" smtClean="0"/>
              <a:t>, </a:t>
            </a:r>
            <a:r>
              <a:rPr lang="en-US" sz="1300" dirty="0" err="1" smtClean="0"/>
              <a:t>sinh</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a:t>
            </a:r>
          </a:p>
          <a:p>
            <a:r>
              <a:rPr lang="en-US" sz="1300" dirty="0" err="1" smtClean="0"/>
              <a:t>Khi</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bị</a:t>
            </a:r>
            <a:r>
              <a:rPr lang="en-US" sz="1300" dirty="0" smtClean="0"/>
              <a:t> </a:t>
            </a:r>
            <a:r>
              <a:rPr lang="en-US" sz="1300" dirty="0" err="1" smtClean="0"/>
              <a:t>xoá</a:t>
            </a:r>
            <a:r>
              <a:rPr lang="en-US" sz="1300" dirty="0" smtClean="0"/>
              <a:t>. </a:t>
            </a:r>
            <a:r>
              <a:rPr lang="en-US" sz="1300" dirty="0" err="1" smtClean="0"/>
              <a:t>Không</a:t>
            </a:r>
            <a:r>
              <a:rPr lang="en-US" sz="1300" dirty="0" smtClean="0"/>
              <a:t> </a:t>
            </a:r>
            <a:r>
              <a:rPr lang="en-US" sz="1300" dirty="0" err="1" smtClean="0"/>
              <a:t>giống</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tạm</a:t>
            </a:r>
            <a:r>
              <a:rPr lang="en-US" sz="1300" dirty="0" smtClean="0"/>
              <a:t> </a:t>
            </a:r>
            <a:r>
              <a:rPr lang="en-US" sz="1300" dirty="0" err="1" smtClean="0"/>
              <a:t>thời</a:t>
            </a:r>
            <a:r>
              <a:rPr lang="en-US" sz="1300" dirty="0" smtClean="0"/>
              <a:t> (</a:t>
            </a:r>
            <a:r>
              <a:rPr lang="en-US" sz="1300" i="1" dirty="0" smtClean="0"/>
              <a:t>transient objects</a:t>
            </a:r>
            <a:r>
              <a:rPr lang="en-US" sz="1300" dirty="0" smtClean="0"/>
              <a:t>), </a:t>
            </a:r>
            <a:r>
              <a:rPr lang="en-US" sz="1300" dirty="0" err="1" smtClean="0"/>
              <a:t>nó</a:t>
            </a:r>
            <a:r>
              <a:rPr lang="en-US" sz="1300" dirty="0" smtClean="0"/>
              <a:t> </a:t>
            </a:r>
            <a:r>
              <a:rPr lang="en-US" sz="1300" dirty="0" err="1" smtClean="0"/>
              <a:t>sẽ</a:t>
            </a:r>
            <a:r>
              <a:rPr lang="en-US" sz="1300" dirty="0" smtClean="0"/>
              <a:t> </a:t>
            </a:r>
            <a:r>
              <a:rPr lang="en-US" sz="1300" dirty="0" err="1" smtClean="0"/>
              <a:t>biến</a:t>
            </a:r>
            <a:r>
              <a:rPr lang="en-US" sz="1300" dirty="0" smtClean="0"/>
              <a:t> </a:t>
            </a:r>
            <a:r>
              <a:rPr lang="en-US" sz="1300" dirty="0" err="1" smtClean="0"/>
              <a:t>mất</a:t>
            </a:r>
            <a:r>
              <a:rPr lang="en-US" sz="1300" dirty="0" smtClean="0"/>
              <a:t> </a:t>
            </a:r>
            <a:r>
              <a:rPr lang="en-US" sz="1300" dirty="0" err="1" smtClean="0"/>
              <a:t>khi</a:t>
            </a:r>
            <a:r>
              <a:rPr lang="en-US" sz="1300" dirty="0" smtClean="0"/>
              <a:t> </a:t>
            </a:r>
            <a:r>
              <a:rPr lang="en-US" sz="1300" dirty="0" err="1" smtClean="0"/>
              <a:t>tiến</a:t>
            </a:r>
            <a:r>
              <a:rPr lang="en-US" sz="1300" dirty="0" smtClean="0"/>
              <a:t> </a:t>
            </a:r>
            <a:r>
              <a:rPr lang="en-US" sz="1300" dirty="0" err="1" smtClean="0"/>
              <a:t>trình</a:t>
            </a:r>
            <a:r>
              <a:rPr lang="en-US" sz="1300" dirty="0" smtClean="0"/>
              <a:t> </a:t>
            </a:r>
            <a:r>
              <a:rPr lang="en-US" sz="1300" dirty="0" err="1" smtClean="0"/>
              <a:t>tạo</a:t>
            </a:r>
            <a:r>
              <a:rPr lang="en-US" sz="1300" dirty="0" smtClean="0"/>
              <a:t> </a:t>
            </a:r>
            <a:r>
              <a:rPr lang="en-US" sz="1300" dirty="0" err="1" smtClean="0"/>
              <a:t>ra</a:t>
            </a:r>
            <a:r>
              <a:rPr lang="en-US" sz="1300" dirty="0" smtClean="0"/>
              <a:t> </a:t>
            </a:r>
            <a:r>
              <a:rPr lang="en-US" sz="1300" dirty="0" err="1" smtClean="0"/>
              <a:t>nó</a:t>
            </a:r>
            <a:r>
              <a:rPr lang="en-US" sz="1300" dirty="0" smtClean="0"/>
              <a:t> </a:t>
            </a:r>
            <a:r>
              <a:rPr lang="en-US" sz="1300" dirty="0" err="1" smtClean="0"/>
              <a:t>mất</a:t>
            </a:r>
            <a:r>
              <a:rPr lang="en-US" sz="1300" dirty="0" smtClean="0"/>
              <a:t> </a:t>
            </a:r>
            <a:r>
              <a:rPr lang="en-US" sz="1300" dirty="0" err="1" smtClean="0"/>
              <a:t>đi</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tồn</a:t>
            </a:r>
            <a:r>
              <a:rPr lang="en-US" sz="1300" dirty="0" smtClean="0"/>
              <a:t> </a:t>
            </a:r>
            <a:r>
              <a:rPr lang="en-US" sz="1300" dirty="0" err="1" smtClean="0"/>
              <a:t>tại</a:t>
            </a:r>
            <a:r>
              <a:rPr lang="en-US" sz="1300" dirty="0" smtClean="0"/>
              <a:t> </a:t>
            </a:r>
            <a:r>
              <a:rPr lang="en-US" sz="1300" dirty="0" err="1" smtClean="0"/>
              <a:t>cho</a:t>
            </a:r>
            <a:r>
              <a:rPr lang="en-US" sz="1300" dirty="0" smtClean="0"/>
              <a:t> </a:t>
            </a:r>
            <a:r>
              <a:rPr lang="en-US" sz="1300" dirty="0" err="1" smtClean="0"/>
              <a:t>đến</a:t>
            </a:r>
            <a:r>
              <a:rPr lang="en-US" sz="1300" dirty="0" smtClean="0"/>
              <a:t> </a:t>
            </a:r>
            <a:r>
              <a:rPr lang="en-US" sz="1300" dirty="0" err="1" smtClean="0"/>
              <a:t>khi</a:t>
            </a:r>
            <a:r>
              <a:rPr lang="en-US" sz="1300" dirty="0" smtClean="0"/>
              <a:t> </a:t>
            </a:r>
            <a:r>
              <a:rPr lang="en-US" sz="1300" dirty="0" err="1" smtClean="0"/>
              <a:t>nó</a:t>
            </a:r>
            <a:r>
              <a:rPr lang="en-US" sz="1300" dirty="0" smtClean="0"/>
              <a:t> </a:t>
            </a:r>
            <a:r>
              <a:rPr lang="en-US" sz="1300" dirty="0" err="1" smtClean="0"/>
              <a:t>thực</a:t>
            </a:r>
            <a:r>
              <a:rPr lang="en-US" sz="1300" dirty="0" smtClean="0"/>
              <a:t> </a:t>
            </a:r>
            <a:r>
              <a:rPr lang="en-US" sz="1300" dirty="0" err="1" smtClean="0"/>
              <a:t>sự</a:t>
            </a:r>
            <a:r>
              <a:rPr lang="en-US" sz="1300" dirty="0" smtClean="0"/>
              <a:t> </a:t>
            </a:r>
            <a:r>
              <a:rPr lang="en-US" sz="1300" dirty="0" err="1" smtClean="0"/>
              <a:t>được</a:t>
            </a:r>
            <a:r>
              <a:rPr lang="en-US" sz="1300" dirty="0" smtClean="0"/>
              <a:t> </a:t>
            </a:r>
            <a:r>
              <a:rPr lang="en-US" sz="1300" dirty="0" err="1" smtClean="0"/>
              <a:t>xoá</a:t>
            </a:r>
            <a:r>
              <a:rPr lang="en-US" sz="1300" dirty="0" smtClean="0"/>
              <a:t>. Do </a:t>
            </a:r>
            <a:r>
              <a:rPr lang="en-US" sz="1300" dirty="0" err="1" smtClean="0"/>
              <a:t>đó</a:t>
            </a:r>
            <a:r>
              <a:rPr lang="en-US" sz="1300" dirty="0" smtClean="0"/>
              <a:t>, </a:t>
            </a:r>
            <a:r>
              <a:rPr lang="en-US" sz="1300" dirty="0" err="1" smtClean="0"/>
              <a:t>việc</a:t>
            </a:r>
            <a:r>
              <a:rPr lang="en-US" sz="1300" dirty="0" smtClean="0"/>
              <a:t> </a:t>
            </a:r>
            <a:r>
              <a:rPr lang="en-US" sz="1300" dirty="0" err="1" smtClean="0"/>
              <a:t>xoá</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khi</a:t>
            </a:r>
            <a:r>
              <a:rPr lang="en-US" sz="1300" dirty="0" smtClean="0"/>
              <a:t> </a:t>
            </a:r>
            <a:r>
              <a:rPr lang="en-US" sz="1300" dirty="0" err="1" smtClean="0"/>
              <a:t>không</a:t>
            </a:r>
            <a:r>
              <a:rPr lang="en-US" sz="1300" dirty="0" smtClean="0"/>
              <a:t> </a:t>
            </a:r>
            <a:r>
              <a:rPr lang="en-US" sz="1300" dirty="0" err="1" smtClean="0"/>
              <a:t>cần</a:t>
            </a:r>
            <a:r>
              <a:rPr lang="en-US" sz="1300" dirty="0" smtClean="0"/>
              <a:t> </a:t>
            </a:r>
            <a:r>
              <a:rPr lang="en-US" sz="1300" dirty="0" err="1" smtClean="0"/>
              <a:t>cần</a:t>
            </a:r>
            <a:r>
              <a:rPr lang="en-US" sz="1300" dirty="0" smtClean="0"/>
              <a:t> </a:t>
            </a:r>
            <a:r>
              <a:rPr lang="en-US" sz="1300" dirty="0" err="1" smtClean="0"/>
              <a:t>dùng</a:t>
            </a:r>
            <a:r>
              <a:rPr lang="en-US" sz="1300" dirty="0" smtClean="0"/>
              <a:t> </a:t>
            </a:r>
            <a:r>
              <a:rPr lang="en-US" sz="1300" dirty="0" err="1" smtClean="0"/>
              <a:t>đến</a:t>
            </a:r>
            <a:r>
              <a:rPr lang="en-US" sz="1300" dirty="0" smtClean="0"/>
              <a:t> </a:t>
            </a:r>
            <a:r>
              <a:rPr lang="en-US" sz="1300" dirty="0" err="1" smtClean="0"/>
              <a:t>là</a:t>
            </a:r>
            <a:r>
              <a:rPr lang="en-US" sz="1300" dirty="0" smtClean="0"/>
              <a:t> </a:t>
            </a:r>
            <a:r>
              <a:rPr lang="en-US" sz="1300" dirty="0" err="1" smtClean="0"/>
              <a:t>rất</a:t>
            </a:r>
            <a:r>
              <a:rPr lang="en-US" sz="1300" dirty="0" smtClean="0"/>
              <a:t> </a:t>
            </a:r>
            <a:r>
              <a:rPr lang="en-US" sz="1300" dirty="0" err="1" smtClean="0"/>
              <a:t>quan</a:t>
            </a:r>
            <a:r>
              <a:rPr lang="en-US" sz="1300" dirty="0" smtClean="0"/>
              <a:t> </a:t>
            </a:r>
            <a:r>
              <a:rPr lang="en-US" sz="1300" dirty="0" err="1" smtClean="0"/>
              <a:t>trọng</a:t>
            </a:r>
            <a:r>
              <a:rPr lang="en-US" sz="1300" dirty="0" smtClean="0"/>
              <a:t>. </a:t>
            </a:r>
            <a:r>
              <a:rPr lang="en-US" sz="1300" dirty="0" err="1" smtClean="0"/>
              <a:t>Tuy</a:t>
            </a:r>
            <a:r>
              <a:rPr lang="en-US" sz="1300" dirty="0" smtClean="0"/>
              <a:t> </a:t>
            </a:r>
            <a:r>
              <a:rPr lang="en-US" sz="1300" dirty="0" err="1" smtClean="0"/>
              <a:t>nhiên</a:t>
            </a:r>
            <a:r>
              <a:rPr lang="en-US" sz="1300" dirty="0" smtClean="0"/>
              <a:t>, </a:t>
            </a:r>
            <a:r>
              <a:rPr lang="en-US" sz="1300" dirty="0" err="1" smtClean="0"/>
              <a:t>rất</a:t>
            </a:r>
            <a:r>
              <a:rPr lang="en-US" sz="1300" dirty="0" smtClean="0"/>
              <a:t> </a:t>
            </a:r>
            <a:r>
              <a:rPr lang="en-US" sz="1300" dirty="0" err="1" smtClean="0"/>
              <a:t>khó</a:t>
            </a:r>
            <a:r>
              <a:rPr lang="en-US" sz="1300" dirty="0" smtClean="0"/>
              <a:t> </a:t>
            </a:r>
            <a:r>
              <a:rPr lang="en-US" sz="1300" dirty="0" err="1" smtClean="0"/>
              <a:t>xác</a:t>
            </a:r>
            <a:r>
              <a:rPr lang="en-US" sz="1300" dirty="0" smtClean="0"/>
              <a:t> </a:t>
            </a:r>
            <a:r>
              <a:rPr lang="en-US" sz="1300" dirty="0" err="1" smtClean="0"/>
              <a:t>định</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nào</a:t>
            </a:r>
            <a:r>
              <a:rPr lang="en-US" sz="1300" dirty="0" smtClean="0"/>
              <a:t> </a:t>
            </a:r>
            <a:r>
              <a:rPr lang="en-US" sz="1300" dirty="0" err="1" smtClean="0"/>
              <a:t>là</a:t>
            </a:r>
            <a:r>
              <a:rPr lang="en-US" sz="1300" dirty="0" smtClean="0"/>
              <a:t> </a:t>
            </a:r>
            <a:r>
              <a:rPr lang="en-US" sz="1300" dirty="0" err="1" smtClean="0"/>
              <a:t>không</a:t>
            </a:r>
            <a:r>
              <a:rPr lang="en-US" sz="1300" dirty="0" smtClean="0"/>
              <a:t> </a:t>
            </a:r>
            <a:r>
              <a:rPr lang="en-US" sz="1300" dirty="0" err="1" smtClean="0"/>
              <a:t>còn</a:t>
            </a:r>
            <a:r>
              <a:rPr lang="en-US" sz="1300" dirty="0" smtClean="0"/>
              <a:t> </a:t>
            </a:r>
            <a:r>
              <a:rPr lang="en-US" sz="1300" dirty="0" err="1" smtClean="0"/>
              <a:t>sủ</a:t>
            </a:r>
            <a:r>
              <a:rPr lang="en-US" sz="1300" dirty="0" smtClean="0"/>
              <a:t> </a:t>
            </a:r>
            <a:r>
              <a:rPr lang="en-US" sz="1300" dirty="0" err="1" smtClean="0"/>
              <a:t>dụng</a:t>
            </a:r>
            <a:r>
              <a:rPr lang="en-US" sz="1300" dirty="0" smtClean="0"/>
              <a:t>.</a:t>
            </a:r>
          </a:p>
          <a:p>
            <a:r>
              <a:rPr lang="en-US" sz="1300" dirty="0" err="1" smtClean="0"/>
              <a:t>Trước</a:t>
            </a:r>
            <a:r>
              <a:rPr lang="en-US" sz="1300" dirty="0" smtClean="0"/>
              <a:t> </a:t>
            </a:r>
            <a:r>
              <a:rPr lang="en-US" sz="1300" dirty="0" err="1" smtClean="0"/>
              <a:t>khi</a:t>
            </a:r>
            <a:r>
              <a:rPr lang="en-US" sz="1300" dirty="0" smtClean="0"/>
              <a:t> </a:t>
            </a:r>
            <a:r>
              <a:rPr lang="en-US" sz="1300" dirty="0" err="1" smtClean="0"/>
              <a:t>nói</a:t>
            </a:r>
            <a:r>
              <a:rPr lang="en-US" sz="1300" dirty="0" smtClean="0"/>
              <a:t> </a:t>
            </a:r>
            <a:r>
              <a:rPr lang="en-US" sz="1300" dirty="0" err="1" smtClean="0"/>
              <a:t>đến</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hoá</a:t>
            </a:r>
            <a:r>
              <a:rPr lang="en-US" sz="1300" dirty="0" smtClean="0"/>
              <a:t> </a:t>
            </a:r>
            <a:r>
              <a:rPr lang="en-US" sz="1300" dirty="0" err="1" smtClean="0"/>
              <a:t>các</a:t>
            </a:r>
            <a:r>
              <a:rPr lang="en-US" sz="1300" dirty="0" smtClean="0"/>
              <a:t> </a:t>
            </a:r>
            <a:r>
              <a:rPr lang="en-US" sz="1300" dirty="0" err="1" smtClean="0"/>
              <a:t>hành</a:t>
            </a:r>
            <a:r>
              <a:rPr lang="en-US" sz="1300" dirty="0" smtClean="0"/>
              <a:t> vi </a:t>
            </a:r>
            <a:r>
              <a:rPr lang="en-US" sz="1300" dirty="0" err="1" smtClean="0"/>
              <a:t>liên</a:t>
            </a:r>
            <a:r>
              <a:rPr lang="en-US" sz="1300" dirty="0" smtClean="0"/>
              <a:t> </a:t>
            </a:r>
            <a:r>
              <a:rPr lang="en-US" sz="1300" dirty="0" err="1" smtClean="0"/>
              <a:t>quan</a:t>
            </a:r>
            <a:r>
              <a:rPr lang="en-US" sz="1300" dirty="0" smtClean="0"/>
              <a:t> </a:t>
            </a:r>
            <a:r>
              <a:rPr lang="en-US" sz="1300" dirty="0" err="1" smtClean="0"/>
              <a:t>đến</a:t>
            </a:r>
            <a:r>
              <a:rPr lang="en-US" sz="1300" dirty="0" smtClean="0"/>
              <a:t> </a:t>
            </a:r>
            <a:r>
              <a:rPr lang="en-US" sz="1300" dirty="0" err="1" smtClean="0"/>
              <a:t>sự</a:t>
            </a:r>
            <a:r>
              <a:rPr lang="en-US" sz="1300" dirty="0" smtClean="0"/>
              <a:t> </a:t>
            </a:r>
            <a:r>
              <a:rPr lang="en-US" sz="1300" dirty="0" err="1" smtClean="0"/>
              <a:t>lưu</a:t>
            </a:r>
            <a:r>
              <a:rPr lang="en-US" sz="1300" dirty="0" smtClean="0"/>
              <a:t> </a:t>
            </a:r>
            <a:r>
              <a:rPr lang="en-US" sz="1300" dirty="0" err="1" smtClean="0"/>
              <a:t>trữ</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cần</a:t>
            </a:r>
            <a:r>
              <a:rPr lang="en-US" sz="1300" dirty="0" smtClean="0"/>
              <a:t> </a:t>
            </a:r>
            <a:r>
              <a:rPr lang="en-US" sz="1300" dirty="0" err="1" smtClean="0"/>
              <a:t>định</a:t>
            </a:r>
            <a:r>
              <a:rPr lang="en-US" sz="1300" dirty="0" smtClean="0"/>
              <a:t> </a:t>
            </a:r>
            <a:r>
              <a:rPr lang="en-US" sz="1300" dirty="0" err="1" smtClean="0"/>
              <a:t>nghĩa</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định</a:t>
            </a:r>
            <a:r>
              <a:rPr lang="en-US" sz="1300" dirty="0" smtClean="0"/>
              <a:t> </a:t>
            </a:r>
            <a:r>
              <a:rPr lang="en-US" sz="1300" dirty="0" err="1" smtClean="0"/>
              <a:t>nghĩa</a:t>
            </a:r>
            <a:r>
              <a:rPr lang="en-US" sz="1300" dirty="0" smtClean="0"/>
              <a:t> </a:t>
            </a:r>
            <a:r>
              <a:rPr lang="en-US" sz="1300" dirty="0" err="1" smtClean="0"/>
              <a:t>một</a:t>
            </a:r>
            <a:r>
              <a:rPr lang="en-US" sz="1300" dirty="0" smtClean="0"/>
              <a:t> </a:t>
            </a:r>
            <a:r>
              <a:rPr lang="en-US" sz="1300" dirty="0" err="1" smtClean="0"/>
              <a:t>tập</a:t>
            </a:r>
            <a:r>
              <a:rPr lang="en-US" sz="1300" dirty="0" smtClean="0"/>
              <a:t> </a:t>
            </a:r>
            <a:r>
              <a:rPr lang="en-US" sz="1300" dirty="0" err="1" smtClean="0"/>
              <a:t>các</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nguyên</a:t>
            </a:r>
            <a:r>
              <a:rPr lang="en-US" sz="1300" dirty="0" smtClean="0"/>
              <a:t> </a:t>
            </a:r>
            <a:r>
              <a:rPr lang="en-US" sz="1300" dirty="0" err="1" smtClean="0"/>
              <a:t>tử</a:t>
            </a:r>
            <a:r>
              <a:rPr lang="en-US" sz="1300" dirty="0" smtClean="0"/>
              <a:t>: </a:t>
            </a:r>
            <a:r>
              <a:rPr lang="en-US" sz="1300" dirty="0" err="1" smtClean="0"/>
              <a:t>tất</a:t>
            </a:r>
            <a:r>
              <a:rPr lang="en-US" sz="1300" dirty="0" smtClean="0"/>
              <a:t> </a:t>
            </a:r>
            <a:r>
              <a:rPr lang="en-US" sz="1300" dirty="0" err="1" smtClean="0"/>
              <a:t>cả</a:t>
            </a:r>
            <a:r>
              <a:rPr lang="en-US" sz="1300" dirty="0" smtClean="0"/>
              <a:t> </a:t>
            </a:r>
            <a:r>
              <a:rPr lang="en-US" sz="1300" dirty="0" err="1" smtClean="0"/>
              <a:t>hoặc</a:t>
            </a:r>
            <a:r>
              <a:rPr lang="en-US" sz="1300" dirty="0" smtClean="0"/>
              <a:t> </a:t>
            </a:r>
            <a:r>
              <a:rPr lang="en-US" sz="1300" dirty="0" err="1" smtClean="0"/>
              <a:t>không</a:t>
            </a:r>
            <a:r>
              <a:rPr lang="en-US" sz="1300" dirty="0" smtClean="0"/>
              <a:t> </a:t>
            </a:r>
            <a:r>
              <a:rPr lang="en-US" sz="1300" dirty="0" err="1" smtClean="0"/>
              <a:t>có</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nào</a:t>
            </a:r>
            <a:r>
              <a:rPr lang="en-US" sz="1300" dirty="0" smtClean="0"/>
              <a:t> </a:t>
            </a:r>
            <a:r>
              <a:rPr lang="en-US" sz="1300" dirty="0" err="1" smtClean="0"/>
              <a:t>thực</a:t>
            </a:r>
            <a:r>
              <a:rPr lang="en-US" sz="1300" dirty="0" smtClean="0"/>
              <a:t> </a:t>
            </a:r>
            <a:r>
              <a:rPr lang="en-US" sz="1300" dirty="0" err="1" smtClean="0"/>
              <a:t>hiện</a:t>
            </a:r>
            <a:r>
              <a:rPr lang="en-US" sz="1300" dirty="0" smtClean="0"/>
              <a:t>. Trong </a:t>
            </a:r>
            <a:r>
              <a:rPr lang="en-US" sz="1300" dirty="0" err="1" smtClean="0"/>
              <a:t>ngữ</a:t>
            </a:r>
            <a:r>
              <a:rPr lang="en-US" sz="1300" dirty="0" smtClean="0"/>
              <a:t> </a:t>
            </a:r>
            <a:r>
              <a:rPr lang="en-US" sz="1300" dirty="0" err="1" smtClean="0"/>
              <a:t>cảnh</a:t>
            </a:r>
            <a:r>
              <a:rPr lang="en-US" sz="1300" dirty="0" smtClean="0"/>
              <a:t> </a:t>
            </a:r>
            <a:r>
              <a:rPr lang="en-US" sz="1300" dirty="0" err="1" smtClean="0"/>
              <a:t>lưu</a:t>
            </a:r>
            <a:r>
              <a:rPr lang="en-US" sz="1300" dirty="0" smtClean="0"/>
              <a:t> </a:t>
            </a:r>
            <a:r>
              <a:rPr lang="en-US" sz="1300" dirty="0" err="1" smtClean="0"/>
              <a:t>trữ</a:t>
            </a:r>
            <a:r>
              <a:rPr lang="en-US" sz="1300" dirty="0" smtClean="0"/>
              <a:t>, </a:t>
            </a:r>
            <a:r>
              <a:rPr lang="en-US" sz="1300" dirty="0" err="1" smtClean="0"/>
              <a:t>một</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i="1" dirty="0" err="1" smtClean="0"/>
              <a:t>tracsaction</a:t>
            </a:r>
            <a:r>
              <a:rPr lang="en-US" sz="1300" dirty="0" smtClean="0"/>
              <a:t>) </a:t>
            </a:r>
            <a:r>
              <a:rPr lang="en-US" sz="1300" dirty="0" err="1" smtClean="0"/>
              <a:t>định</a:t>
            </a:r>
            <a:r>
              <a:rPr lang="en-US" sz="1300" dirty="0" smtClean="0"/>
              <a:t> </a:t>
            </a:r>
            <a:r>
              <a:rPr lang="en-US" sz="1300" dirty="0" err="1" smtClean="0"/>
              <a:t>nghĩa</a:t>
            </a:r>
            <a:r>
              <a:rPr lang="en-US" sz="1300" dirty="0" smtClean="0"/>
              <a:t> </a:t>
            </a:r>
            <a:r>
              <a:rPr lang="en-US" sz="1300" dirty="0" err="1" smtClean="0"/>
              <a:t>một</a:t>
            </a:r>
            <a:r>
              <a:rPr lang="en-US" sz="1300" dirty="0" smtClean="0"/>
              <a:t> </a:t>
            </a:r>
            <a:r>
              <a:rPr lang="en-US" sz="1300" dirty="0" err="1" smtClean="0"/>
              <a:t>tập</a:t>
            </a:r>
            <a:r>
              <a:rPr lang="en-US" sz="1300" dirty="0" smtClean="0"/>
              <a:t> </a:t>
            </a:r>
            <a:r>
              <a:rPr lang="en-US" sz="1300" dirty="0" err="1" smtClean="0"/>
              <a:t>các</a:t>
            </a:r>
            <a:r>
              <a:rPr lang="en-US" sz="1300" dirty="0" smtClean="0"/>
              <a:t> </a:t>
            </a:r>
            <a:r>
              <a:rPr lang="en-US" sz="1300" dirty="0" err="1" smtClean="0"/>
              <a:t>thay</a:t>
            </a:r>
            <a:r>
              <a:rPr lang="en-US" sz="1300" dirty="0" smtClean="0"/>
              <a:t> </a:t>
            </a:r>
            <a:r>
              <a:rPr lang="en-US" sz="1300" dirty="0" err="1" smtClean="0"/>
              <a:t>đổi</a:t>
            </a:r>
            <a:r>
              <a:rPr lang="en-US" sz="1300" dirty="0" smtClean="0"/>
              <a:t> </a:t>
            </a:r>
            <a:r>
              <a:rPr lang="en-US" sz="1300" dirty="0" err="1" smtClean="0"/>
              <a:t>của</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cung</a:t>
            </a:r>
            <a:r>
              <a:rPr lang="en-US" sz="1300" dirty="0" smtClean="0"/>
              <a:t> </a:t>
            </a:r>
            <a:r>
              <a:rPr lang="en-US" sz="1300" dirty="0" err="1" smtClean="0"/>
              <a:t>cấp</a:t>
            </a:r>
            <a:r>
              <a:rPr lang="en-US" sz="1300" dirty="0" smtClean="0"/>
              <a:t> </a:t>
            </a:r>
            <a:r>
              <a:rPr lang="en-US" sz="1300" dirty="0" err="1" smtClean="0"/>
              <a:t>một</a:t>
            </a:r>
            <a:r>
              <a:rPr lang="en-US" sz="1300" dirty="0" smtClean="0"/>
              <a:t> </a:t>
            </a:r>
            <a:r>
              <a:rPr lang="en-US" sz="1300" dirty="0" err="1" smtClean="0"/>
              <a:t>tập</a:t>
            </a:r>
            <a:r>
              <a:rPr lang="en-US" sz="1300" dirty="0" smtClean="0"/>
              <a:t> </a:t>
            </a:r>
            <a:r>
              <a:rPr lang="en-US" sz="1300" dirty="0" err="1" smtClean="0"/>
              <a:t>các</a:t>
            </a:r>
            <a:r>
              <a:rPr lang="en-US" sz="1300" dirty="0" smtClean="0"/>
              <a:t> </a:t>
            </a:r>
            <a:r>
              <a:rPr lang="en-US" sz="1300" dirty="0" err="1" smtClean="0"/>
              <a:t>thay</a:t>
            </a:r>
            <a:r>
              <a:rPr lang="en-US" sz="1300" dirty="0" smtClean="0"/>
              <a:t> </a:t>
            </a:r>
            <a:r>
              <a:rPr lang="en-US" sz="1300" dirty="0" err="1" smtClean="0"/>
              <a:t>đổi</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cung</a:t>
            </a:r>
            <a:r>
              <a:rPr lang="en-US" sz="1300" dirty="0" smtClean="0"/>
              <a:t> </a:t>
            </a:r>
            <a:r>
              <a:rPr lang="en-US" sz="1300" dirty="0" err="1" smtClean="0"/>
              <a:t>cấp</a:t>
            </a:r>
            <a:r>
              <a:rPr lang="en-US" sz="1300" dirty="0" smtClean="0"/>
              <a:t> 1 </a:t>
            </a:r>
            <a:r>
              <a:rPr lang="en-US" sz="1300" dirty="0" err="1" smtClean="0"/>
              <a:t>sự</a:t>
            </a:r>
            <a:r>
              <a:rPr lang="en-US" sz="1300" dirty="0" smtClean="0"/>
              <a:t> </a:t>
            </a:r>
            <a:r>
              <a:rPr lang="en-US" sz="1300" dirty="0" err="1" smtClean="0"/>
              <a:t>nhất</a:t>
            </a:r>
            <a:r>
              <a:rPr lang="en-US" sz="1300" dirty="0" smtClean="0"/>
              <a:t> </a:t>
            </a:r>
            <a:r>
              <a:rPr lang="en-US" sz="1300" dirty="0" err="1" smtClean="0"/>
              <a:t>quán</a:t>
            </a:r>
            <a:r>
              <a:rPr lang="en-US" sz="1300" dirty="0" smtClean="0"/>
              <a:t>, </a:t>
            </a:r>
            <a:r>
              <a:rPr lang="en-US" sz="1300" dirty="0" err="1" smtClean="0"/>
              <a:t>đảm</a:t>
            </a:r>
            <a:r>
              <a:rPr lang="en-US" sz="1300" dirty="0" smtClean="0"/>
              <a:t> </a:t>
            </a:r>
            <a:r>
              <a:rPr lang="en-US" sz="1300" dirty="0" err="1" smtClean="0"/>
              <a:t>bảo</a:t>
            </a:r>
            <a:r>
              <a:rPr lang="en-US" sz="1300" dirty="0" smtClean="0"/>
              <a:t> </a:t>
            </a:r>
            <a:r>
              <a:rPr lang="en-US" sz="1300" dirty="0" err="1" smtClean="0"/>
              <a:t>tập</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chuyển</a:t>
            </a:r>
            <a:r>
              <a:rPr lang="en-US" sz="1300" dirty="0" smtClean="0"/>
              <a:t> </a:t>
            </a:r>
            <a:r>
              <a:rPr lang="en-US" sz="1300" dirty="0" err="1" smtClean="0"/>
              <a:t>từ</a:t>
            </a:r>
            <a:r>
              <a:rPr lang="en-US" sz="1300" dirty="0" smtClean="0"/>
              <a:t> </a:t>
            </a:r>
            <a:r>
              <a:rPr lang="en-US" sz="1300" dirty="0" err="1" smtClean="0"/>
              <a:t>trạng</a:t>
            </a:r>
            <a:r>
              <a:rPr lang="en-US" sz="1300" dirty="0" smtClean="0"/>
              <a:t> </a:t>
            </a:r>
            <a:r>
              <a:rPr lang="en-US" sz="1300" dirty="0" err="1" smtClean="0"/>
              <a:t>thái</a:t>
            </a:r>
            <a:r>
              <a:rPr lang="en-US" sz="1300" dirty="0" smtClean="0"/>
              <a:t> </a:t>
            </a:r>
            <a:r>
              <a:rPr lang="en-US" sz="1300" dirty="0" err="1" smtClean="0"/>
              <a:t>này</a:t>
            </a:r>
            <a:r>
              <a:rPr lang="en-US" sz="1300" dirty="0" smtClean="0"/>
              <a:t> sang </a:t>
            </a:r>
            <a:r>
              <a:rPr lang="en-US" sz="1300" dirty="0" err="1" smtClean="0"/>
              <a:t>trạng</a:t>
            </a:r>
            <a:r>
              <a:rPr lang="en-US" sz="1300" dirty="0" smtClean="0"/>
              <a:t> </a:t>
            </a:r>
            <a:r>
              <a:rPr lang="en-US" sz="1300" dirty="0" err="1" smtClean="0"/>
              <a:t>thái</a:t>
            </a:r>
            <a:r>
              <a:rPr lang="en-US" sz="1300" dirty="0" smtClean="0"/>
              <a:t> </a:t>
            </a:r>
            <a:r>
              <a:rPr lang="en-US" sz="1300" dirty="0" err="1" smtClean="0"/>
              <a:t>khác</a:t>
            </a:r>
            <a:r>
              <a:rPr lang="en-US" sz="1300" dirty="0" smtClean="0"/>
              <a:t> </a:t>
            </a:r>
            <a:r>
              <a:rPr lang="en-US" sz="1300" dirty="0" err="1" smtClean="0"/>
              <a:t>một</a:t>
            </a:r>
            <a:r>
              <a:rPr lang="en-US" sz="1300" dirty="0" smtClean="0"/>
              <a:t> </a:t>
            </a:r>
            <a:r>
              <a:rPr lang="en-US" sz="1300" dirty="0" err="1" smtClean="0"/>
              <a:t>cách</a:t>
            </a:r>
            <a:r>
              <a:rPr lang="en-US" sz="1300" dirty="0" smtClean="0"/>
              <a:t> </a:t>
            </a:r>
            <a:r>
              <a:rPr lang="en-US" sz="1300" dirty="0" err="1" smtClean="0"/>
              <a:t>thống</a:t>
            </a:r>
            <a:r>
              <a:rPr lang="en-US" sz="1300" dirty="0" smtClean="0"/>
              <a:t> </a:t>
            </a:r>
            <a:r>
              <a:rPr lang="en-US" sz="1300" dirty="0" err="1" smtClean="0"/>
              <a:t>nhất</a:t>
            </a:r>
            <a:r>
              <a:rPr lang="en-US" sz="1300" dirty="0" smtClean="0"/>
              <a:t>. </a:t>
            </a:r>
            <a:r>
              <a:rPr lang="en-US" sz="1300" dirty="0" err="1" smtClean="0"/>
              <a:t>Nếu</a:t>
            </a:r>
            <a:r>
              <a:rPr lang="en-US" sz="1300" dirty="0" smtClean="0"/>
              <a:t> </a:t>
            </a:r>
            <a:r>
              <a:rPr lang="en-US" sz="1300" dirty="0" err="1" smtClean="0"/>
              <a:t>tất</a:t>
            </a:r>
            <a:r>
              <a:rPr lang="en-US" sz="1300" dirty="0" smtClean="0"/>
              <a:t> </a:t>
            </a:r>
            <a:r>
              <a:rPr lang="en-US" sz="1300" dirty="0" err="1" smtClean="0"/>
              <a:t>cả</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đặc</a:t>
            </a:r>
            <a:r>
              <a:rPr lang="en-US" sz="1300" dirty="0" smtClean="0"/>
              <a:t> </a:t>
            </a:r>
            <a:r>
              <a:rPr lang="en-US" sz="1300" dirty="0" err="1" smtClean="0"/>
              <a:t>tả</a:t>
            </a:r>
            <a:r>
              <a:rPr lang="en-US" sz="1300" dirty="0" smtClean="0"/>
              <a:t> </a:t>
            </a:r>
            <a:r>
              <a:rPr lang="en-US" sz="1300" dirty="0" err="1" smtClean="0"/>
              <a:t>trong</a:t>
            </a:r>
            <a:r>
              <a:rPr lang="en-US" sz="1300" dirty="0" smtClean="0"/>
              <a:t> </a:t>
            </a:r>
            <a:r>
              <a:rPr lang="en-US" sz="1300" dirty="0" err="1" smtClean="0"/>
              <a:t>một</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không</a:t>
            </a:r>
            <a:r>
              <a:rPr lang="en-US" sz="1300" dirty="0" smtClean="0"/>
              <a:t> </a:t>
            </a:r>
            <a:r>
              <a:rPr lang="en-US" sz="1300" dirty="0" err="1" smtClean="0"/>
              <a:t>thể</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thường</a:t>
            </a:r>
            <a:r>
              <a:rPr lang="en-US" sz="1300" dirty="0" smtClean="0"/>
              <a:t> do </a:t>
            </a:r>
            <a:r>
              <a:rPr lang="en-US" sz="1300" dirty="0" err="1" smtClean="0"/>
              <a:t>lỗi</a:t>
            </a:r>
            <a:r>
              <a:rPr lang="en-US" sz="1300" dirty="0" smtClean="0"/>
              <a:t> </a:t>
            </a:r>
            <a:r>
              <a:rPr lang="en-US" sz="1300" dirty="0" err="1" smtClean="0"/>
              <a:t>xảy</a:t>
            </a:r>
            <a:r>
              <a:rPr lang="en-US" sz="1300" dirty="0" smtClean="0"/>
              <a:t> </a:t>
            </a:r>
            <a:r>
              <a:rPr lang="en-US" sz="1300" dirty="0" err="1" smtClean="0"/>
              <a:t>ra</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sẽ</a:t>
            </a:r>
            <a:r>
              <a:rPr lang="en-US" sz="1300" dirty="0" smtClean="0"/>
              <a:t> </a:t>
            </a:r>
            <a:r>
              <a:rPr lang="en-US" sz="1300" dirty="0" err="1" smtClean="0"/>
              <a:t>bị</a:t>
            </a:r>
            <a:r>
              <a:rPr lang="en-US" sz="1300" dirty="0" smtClean="0"/>
              <a:t> </a:t>
            </a:r>
            <a:r>
              <a:rPr lang="en-US" sz="1300" dirty="0" err="1" smtClean="0"/>
              <a:t>bỏ</a:t>
            </a:r>
            <a:r>
              <a:rPr lang="en-US" sz="1300" dirty="0" smtClean="0"/>
              <a:t> qua </a:t>
            </a:r>
            <a:r>
              <a:rPr lang="en-US" sz="1300" dirty="0" err="1" smtClean="0"/>
              <a:t>và</a:t>
            </a:r>
            <a:r>
              <a:rPr lang="en-US" sz="1300" dirty="0" smtClean="0"/>
              <a:t> </a:t>
            </a:r>
            <a:r>
              <a:rPr lang="en-US" sz="1300" dirty="0" err="1" smtClean="0"/>
              <a:t>sự</a:t>
            </a:r>
            <a:r>
              <a:rPr lang="en-US" sz="1300" dirty="0" smtClean="0"/>
              <a:t> </a:t>
            </a:r>
            <a:r>
              <a:rPr lang="en-US" sz="1300" dirty="0" err="1" smtClean="0"/>
              <a:t>thay</a:t>
            </a:r>
            <a:r>
              <a:rPr lang="en-US" sz="1300" dirty="0" smtClean="0"/>
              <a:t> </a:t>
            </a:r>
            <a:r>
              <a:rPr lang="en-US" sz="1300" dirty="0" err="1" smtClean="0"/>
              <a:t>đổi</a:t>
            </a:r>
            <a:r>
              <a:rPr lang="en-US" sz="1300" dirty="0" smtClean="0"/>
              <a:t> </a:t>
            </a:r>
            <a:r>
              <a:rPr lang="en-US" sz="1300" dirty="0" err="1" smtClean="0"/>
              <a:t>xảy</a:t>
            </a:r>
            <a:r>
              <a:rPr lang="en-US" sz="1300" dirty="0" smtClean="0"/>
              <a:t> </a:t>
            </a:r>
            <a:r>
              <a:rPr lang="en-US" sz="1300" dirty="0" err="1" smtClean="0"/>
              <a:t>ra</a:t>
            </a:r>
            <a:r>
              <a:rPr lang="en-US" sz="1300" dirty="0" smtClean="0"/>
              <a:t> </a:t>
            </a:r>
            <a:r>
              <a:rPr lang="en-US" sz="1300" dirty="0" err="1" smtClean="0"/>
              <a:t>trong</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được</a:t>
            </a:r>
            <a:r>
              <a:rPr lang="en-US" sz="1300" dirty="0" smtClean="0"/>
              <a:t> </a:t>
            </a:r>
            <a:r>
              <a:rPr lang="en-US" sz="1300" dirty="0" err="1" smtClean="0"/>
              <a:t>giữ</a:t>
            </a:r>
            <a:r>
              <a:rPr lang="en-US" sz="1300" dirty="0" smtClean="0"/>
              <a:t> </a:t>
            </a:r>
            <a:r>
              <a:rPr lang="en-US" sz="1300" dirty="0" err="1" smtClean="0"/>
              <a:t>nguyên</a:t>
            </a:r>
            <a:r>
              <a:rPr lang="en-US" sz="1300" dirty="0" smtClean="0"/>
              <a:t>.</a:t>
            </a:r>
          </a:p>
          <a:p>
            <a:r>
              <a:rPr lang="en-US" sz="1300" dirty="0" smtClean="0"/>
              <a:t>	</a:t>
            </a:r>
            <a:r>
              <a:rPr lang="en-US" sz="1300" dirty="0" err="1" smtClean="0"/>
              <a:t>Các</a:t>
            </a:r>
            <a:r>
              <a:rPr lang="en-US" sz="1300" dirty="0" smtClean="0"/>
              <a:t> </a:t>
            </a:r>
            <a:r>
              <a:rPr lang="en-US" sz="1300" dirty="0" err="1" smtClean="0"/>
              <a:t>lỗi</a:t>
            </a:r>
            <a:r>
              <a:rPr lang="en-US" sz="1300" dirty="0" smtClean="0"/>
              <a:t> </a:t>
            </a:r>
            <a:r>
              <a:rPr lang="en-US" sz="1300" dirty="0" err="1" smtClean="0"/>
              <a:t>điều</a:t>
            </a:r>
            <a:r>
              <a:rPr lang="en-US" sz="1300" dirty="0" smtClean="0"/>
              <a:t> </a:t>
            </a:r>
            <a:r>
              <a:rPr lang="en-US" sz="1300" dirty="0" err="1" smtClean="0"/>
              <a:t>kiện</a:t>
            </a:r>
            <a:r>
              <a:rPr lang="en-US" sz="1300" dirty="0" smtClean="0"/>
              <a:t> </a:t>
            </a:r>
            <a:r>
              <a:rPr lang="en-US" sz="1300" dirty="0" err="1" smtClean="0"/>
              <a:t>được</a:t>
            </a:r>
            <a:r>
              <a:rPr lang="en-US" sz="1300" dirty="0" smtClean="0"/>
              <a:t> </a:t>
            </a:r>
            <a:r>
              <a:rPr lang="en-US" sz="1300" dirty="0" err="1" smtClean="0"/>
              <a:t>đoán</a:t>
            </a:r>
            <a:r>
              <a:rPr lang="en-US" sz="1300" dirty="0" smtClean="0"/>
              <a:t> </a:t>
            </a:r>
            <a:r>
              <a:rPr lang="en-US" sz="1300" dirty="0" err="1" smtClean="0"/>
              <a:t>trước</a:t>
            </a:r>
            <a:r>
              <a:rPr lang="en-US" sz="1300" dirty="0" smtClean="0"/>
              <a:t> </a:t>
            </a:r>
            <a:r>
              <a:rPr lang="en-US" sz="1300" dirty="0" err="1" smtClean="0"/>
              <a:t>thường</a:t>
            </a:r>
            <a:r>
              <a:rPr lang="en-US" sz="1300" dirty="0" smtClean="0"/>
              <a:t> </a:t>
            </a:r>
            <a:r>
              <a:rPr lang="en-US" sz="1300" dirty="0" err="1" smtClean="0"/>
              <a:t>biểu</a:t>
            </a:r>
            <a:r>
              <a:rPr lang="en-US" sz="1300" dirty="0" smtClean="0"/>
              <a:t> </a:t>
            </a:r>
            <a:r>
              <a:rPr lang="en-US" sz="1300" dirty="0" err="1" smtClean="0"/>
              <a:t>diễn</a:t>
            </a:r>
            <a:r>
              <a:rPr lang="en-US" sz="1300" dirty="0" smtClean="0"/>
              <a:t> </a:t>
            </a:r>
            <a:r>
              <a:rPr lang="en-US" sz="1300" dirty="0" err="1" smtClean="0"/>
              <a:t>các</a:t>
            </a:r>
            <a:r>
              <a:rPr lang="en-US" sz="1300" dirty="0" smtClean="0"/>
              <a:t> </a:t>
            </a:r>
            <a:r>
              <a:rPr lang="en-US" sz="1300" dirty="0" err="1" smtClean="0"/>
              <a:t>luồng</a:t>
            </a:r>
            <a:r>
              <a:rPr lang="en-US" sz="1300" dirty="0" smtClean="0"/>
              <a:t> </a:t>
            </a:r>
            <a:r>
              <a:rPr lang="en-US" sz="1300" dirty="0" err="1" smtClean="0"/>
              <a:t>ngoại</a:t>
            </a:r>
            <a:r>
              <a:rPr lang="en-US" sz="1300" dirty="0" smtClean="0"/>
              <a:t> </a:t>
            </a:r>
            <a:r>
              <a:rPr lang="en-US" sz="1300" dirty="0" err="1" smtClean="0"/>
              <a:t>lệ</a:t>
            </a:r>
            <a:r>
              <a:rPr lang="en-US" sz="1300" dirty="0" smtClean="0"/>
              <a:t> </a:t>
            </a:r>
            <a:r>
              <a:rPr lang="en-US" sz="1300" dirty="0" err="1" smtClean="0"/>
              <a:t>trong</a:t>
            </a:r>
            <a:r>
              <a:rPr lang="en-US" sz="1300" dirty="0" smtClean="0"/>
              <a:t> </a:t>
            </a:r>
            <a:r>
              <a:rPr lang="en-US" sz="1300" dirty="0" err="1" smtClean="0"/>
              <a:t>các</a:t>
            </a:r>
            <a:r>
              <a:rPr lang="en-US" sz="1300" dirty="0" smtClean="0"/>
              <a:t> ca </a:t>
            </a:r>
            <a:r>
              <a:rPr lang="en-US" sz="1300" dirty="0" err="1" smtClean="0"/>
              <a:t>sủ</a:t>
            </a:r>
            <a:r>
              <a:rPr lang="en-US" sz="1300" dirty="0" smtClean="0"/>
              <a:t> </a:t>
            </a:r>
            <a:r>
              <a:rPr lang="en-US" sz="1300" dirty="0" err="1" smtClean="0"/>
              <a:t>dụng</a:t>
            </a:r>
            <a:r>
              <a:rPr lang="en-US" sz="1300" dirty="0" smtClean="0"/>
              <a:t>. Trong </a:t>
            </a:r>
            <a:r>
              <a:rPr lang="en-US" sz="1300" dirty="0" err="1" smtClean="0"/>
              <a:t>các</a:t>
            </a:r>
            <a:r>
              <a:rPr lang="en-US" sz="1300" dirty="0" smtClean="0"/>
              <a:t> </a:t>
            </a:r>
            <a:r>
              <a:rPr lang="en-US" sz="1300" dirty="0" err="1" smtClean="0"/>
              <a:t>tình</a:t>
            </a:r>
            <a:r>
              <a:rPr lang="en-US" sz="1300" dirty="0" smtClean="0"/>
              <a:t> </a:t>
            </a:r>
            <a:r>
              <a:rPr lang="en-US" sz="1300" dirty="0" err="1" smtClean="0"/>
              <a:t>huống</a:t>
            </a:r>
            <a:r>
              <a:rPr lang="en-US" sz="1300" dirty="0" smtClean="0"/>
              <a:t> </a:t>
            </a:r>
            <a:r>
              <a:rPr lang="en-US" sz="1300" dirty="0" err="1" smtClean="0"/>
              <a:t>khác</a:t>
            </a:r>
            <a:r>
              <a:rPr lang="en-US" sz="1300" dirty="0" smtClean="0"/>
              <a:t>, </a:t>
            </a:r>
            <a:r>
              <a:rPr lang="en-US" sz="1300" dirty="0" err="1" smtClean="0"/>
              <a:t>các</a:t>
            </a:r>
            <a:r>
              <a:rPr lang="en-US" sz="1300" dirty="0" smtClean="0"/>
              <a:t> </a:t>
            </a:r>
            <a:r>
              <a:rPr lang="en-US" sz="1300" dirty="0" err="1" smtClean="0"/>
              <a:t>lỗi</a:t>
            </a:r>
            <a:r>
              <a:rPr lang="en-US" sz="1300" dirty="0" smtClean="0"/>
              <a:t> </a:t>
            </a:r>
            <a:r>
              <a:rPr lang="en-US" sz="1300" dirty="0" err="1" smtClean="0"/>
              <a:t>điều</a:t>
            </a:r>
            <a:r>
              <a:rPr lang="en-US" sz="1300" dirty="0" smtClean="0"/>
              <a:t> </a:t>
            </a:r>
            <a:r>
              <a:rPr lang="en-US" sz="1300" dirty="0" err="1" smtClean="0"/>
              <a:t>kiện</a:t>
            </a:r>
            <a:r>
              <a:rPr lang="en-US" sz="1300" dirty="0" smtClean="0"/>
              <a:t> </a:t>
            </a:r>
            <a:r>
              <a:rPr lang="en-US" sz="1300" dirty="0" err="1" smtClean="0"/>
              <a:t>xuất</a:t>
            </a:r>
            <a:r>
              <a:rPr lang="en-US" sz="1300" dirty="0" smtClean="0"/>
              <a:t> </a:t>
            </a:r>
            <a:r>
              <a:rPr lang="en-US" sz="1300" dirty="0" err="1" smtClean="0"/>
              <a:t>hiện</a:t>
            </a:r>
            <a:r>
              <a:rPr lang="en-US" sz="1300" dirty="0" smtClean="0"/>
              <a:t> </a:t>
            </a:r>
            <a:r>
              <a:rPr lang="en-US" sz="1300" dirty="0" err="1" smtClean="0"/>
              <a:t>vì</a:t>
            </a:r>
            <a:r>
              <a:rPr lang="en-US" sz="1300" dirty="0" smtClean="0"/>
              <a:t> </a:t>
            </a:r>
            <a:r>
              <a:rPr lang="en-US" sz="1300" dirty="0" err="1" smtClean="0"/>
              <a:t>một</a:t>
            </a:r>
            <a:r>
              <a:rPr lang="en-US" sz="1300" dirty="0" smtClean="0"/>
              <a:t> </a:t>
            </a:r>
            <a:r>
              <a:rPr lang="en-US" sz="1300" dirty="0" err="1" smtClean="0"/>
              <a:t>số</a:t>
            </a:r>
            <a:r>
              <a:rPr lang="en-US" sz="1300" dirty="0" smtClean="0"/>
              <a:t> </a:t>
            </a:r>
            <a:r>
              <a:rPr lang="en-US" sz="1300" dirty="0" err="1" smtClean="0"/>
              <a:t>vấn</a:t>
            </a:r>
            <a:r>
              <a:rPr lang="en-US" sz="1300" dirty="0" smtClean="0"/>
              <a:t> </a:t>
            </a:r>
            <a:r>
              <a:rPr lang="en-US" sz="1300" dirty="0" err="1" smtClean="0"/>
              <a:t>đề</a:t>
            </a:r>
            <a:r>
              <a:rPr lang="en-US" sz="1300" dirty="0" smtClean="0"/>
              <a:t> </a:t>
            </a:r>
            <a:r>
              <a:rPr lang="en-US" sz="1300" dirty="0" err="1" smtClean="0"/>
              <a:t>xảy</a:t>
            </a:r>
            <a:r>
              <a:rPr lang="en-US" sz="1300" dirty="0" smtClean="0"/>
              <a:t> </a:t>
            </a:r>
            <a:r>
              <a:rPr lang="en-US" sz="1300" dirty="0" err="1" smtClean="0"/>
              <a:t>ra</a:t>
            </a:r>
            <a:r>
              <a:rPr lang="en-US" sz="1300" dirty="0" smtClean="0"/>
              <a:t> </a:t>
            </a:r>
            <a:r>
              <a:rPr lang="en-US" sz="1300" dirty="0" err="1" smtClean="0"/>
              <a:t>trong</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Các</a:t>
            </a:r>
            <a:r>
              <a:rPr lang="en-US" sz="1300" dirty="0" smtClean="0"/>
              <a:t> </a:t>
            </a:r>
            <a:r>
              <a:rPr lang="en-US" sz="1300" dirty="0" err="1" smtClean="0"/>
              <a:t>lỗi</a:t>
            </a:r>
            <a:r>
              <a:rPr lang="en-US" sz="1300" dirty="0" smtClean="0"/>
              <a:t> </a:t>
            </a:r>
            <a:r>
              <a:rPr lang="en-US" sz="1300" dirty="0" err="1" smtClean="0"/>
              <a:t>điều</a:t>
            </a:r>
            <a:r>
              <a:rPr lang="en-US" sz="1300" dirty="0" smtClean="0"/>
              <a:t> </a:t>
            </a:r>
            <a:r>
              <a:rPr lang="en-US" sz="1300" dirty="0" err="1" smtClean="0"/>
              <a:t>kiện</a:t>
            </a:r>
            <a:r>
              <a:rPr lang="en-US" sz="1300" dirty="0" smtClean="0"/>
              <a:t> </a:t>
            </a:r>
            <a:r>
              <a:rPr lang="en-US" sz="1300" dirty="0" err="1" smtClean="0"/>
              <a:t>cần</a:t>
            </a:r>
            <a:r>
              <a:rPr lang="en-US" sz="1300" dirty="0" smtClean="0"/>
              <a:t> </a:t>
            </a:r>
            <a:r>
              <a:rPr lang="en-US" sz="1300" dirty="0" err="1" smtClean="0"/>
              <a:t>phải</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rõ</a:t>
            </a:r>
            <a:r>
              <a:rPr lang="en-US" sz="1300" dirty="0" smtClean="0"/>
              <a:t> </a:t>
            </a:r>
            <a:r>
              <a:rPr lang="en-US" sz="1300" dirty="0" err="1" smtClean="0"/>
              <a:t>trong</a:t>
            </a:r>
            <a:r>
              <a:rPr lang="en-US" sz="1300" dirty="0" smtClean="0"/>
              <a:t> </a:t>
            </a:r>
            <a:r>
              <a:rPr lang="en-US" sz="1300" dirty="0" err="1" smtClean="0"/>
              <a:t>khi</a:t>
            </a:r>
            <a:r>
              <a:rPr lang="en-US" sz="1300" dirty="0" smtClean="0"/>
              <a:t> </a:t>
            </a:r>
            <a:r>
              <a:rPr lang="en-US" sz="1300" dirty="0" err="1" smtClean="0"/>
              <a:t>đặc</a:t>
            </a:r>
            <a:r>
              <a:rPr lang="en-US" sz="1300" dirty="0" smtClean="0"/>
              <a:t> </a:t>
            </a:r>
            <a:r>
              <a:rPr lang="en-US" sz="1300" dirty="0" err="1" smtClean="0"/>
              <a:t>tả</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a:t>
            </a:r>
          </a:p>
          <a:p>
            <a:r>
              <a:rPr lang="en-US" sz="1300" b="1" dirty="0" smtClean="0"/>
              <a:t>5.5.4. </a:t>
            </a:r>
            <a:r>
              <a:rPr lang="en-US" sz="1300" b="1" dirty="0" err="1" smtClean="0"/>
              <a:t>Làm</a:t>
            </a:r>
            <a:r>
              <a:rPr lang="en-US" sz="1300" b="1" dirty="0" smtClean="0"/>
              <a:t> </a:t>
            </a:r>
            <a:r>
              <a:rPr lang="en-US" sz="1300" b="1" dirty="0" err="1" smtClean="0"/>
              <a:t>mịn</a:t>
            </a:r>
            <a:r>
              <a:rPr lang="en-US" sz="1300" b="1" dirty="0" smtClean="0"/>
              <a:t> </a:t>
            </a:r>
            <a:r>
              <a:rPr lang="en-US" sz="1300" b="1" dirty="0" err="1" smtClean="0"/>
              <a:t>sự</a:t>
            </a:r>
            <a:r>
              <a:rPr lang="en-US" sz="1300" b="1" dirty="0" smtClean="0"/>
              <a:t> </a:t>
            </a:r>
            <a:r>
              <a:rPr lang="en-US" sz="1300" b="1" dirty="0" err="1" smtClean="0"/>
              <a:t>mô</a:t>
            </a:r>
            <a:r>
              <a:rPr lang="en-US" sz="1300" b="1" dirty="0" smtClean="0"/>
              <a:t> </a:t>
            </a:r>
            <a:r>
              <a:rPr lang="en-US" sz="1300" b="1" dirty="0" err="1" smtClean="0"/>
              <a:t>tả</a:t>
            </a:r>
            <a:r>
              <a:rPr lang="en-US" sz="1300" b="1" dirty="0" smtClean="0"/>
              <a:t> </a:t>
            </a:r>
            <a:r>
              <a:rPr lang="en-US" sz="1300" b="1" dirty="0" err="1" smtClean="0"/>
              <a:t>luồng</a:t>
            </a:r>
            <a:r>
              <a:rPr lang="en-US" sz="1300" b="1" dirty="0" smtClean="0"/>
              <a:t> </a:t>
            </a:r>
            <a:r>
              <a:rPr lang="en-US" sz="1300" b="1" dirty="0" err="1" smtClean="0"/>
              <a:t>các</a:t>
            </a:r>
            <a:r>
              <a:rPr lang="en-US" sz="1300" b="1" dirty="0" smtClean="0"/>
              <a:t> </a:t>
            </a:r>
            <a:r>
              <a:rPr lang="en-US" sz="1300" b="1" dirty="0" err="1" smtClean="0"/>
              <a:t>sự</a:t>
            </a:r>
            <a:r>
              <a:rPr lang="en-US" sz="1300" b="1" dirty="0" smtClean="0"/>
              <a:t> </a:t>
            </a:r>
            <a:r>
              <a:rPr lang="en-US" sz="1300" b="1" dirty="0" err="1" smtClean="0"/>
              <a:t>kiện</a:t>
            </a:r>
            <a:endParaRPr lang="en-US" sz="1300" b="1" dirty="0" smtClean="0"/>
          </a:p>
          <a:p>
            <a:r>
              <a:rPr lang="en-US" sz="1300" dirty="0" smtClean="0"/>
              <a:t>Trong </a:t>
            </a:r>
            <a:r>
              <a:rPr lang="en-US" sz="1300" dirty="0" err="1" smtClean="0"/>
              <a:t>các</a:t>
            </a:r>
            <a:r>
              <a:rPr lang="en-US" sz="1300" dirty="0" smtClean="0"/>
              <a:t> </a:t>
            </a:r>
            <a:r>
              <a:rPr lang="en-US" sz="1300" dirty="0" err="1" smtClean="0"/>
              <a:t>trường</a:t>
            </a:r>
            <a:r>
              <a:rPr lang="en-US" sz="1300" dirty="0" smtClean="0"/>
              <a:t> </a:t>
            </a:r>
            <a:r>
              <a:rPr lang="en-US" sz="1300" dirty="0" err="1" smtClean="0"/>
              <a:t>hợp</a:t>
            </a:r>
            <a:r>
              <a:rPr lang="en-US" sz="1300" dirty="0" smtClean="0"/>
              <a:t> </a:t>
            </a:r>
            <a:r>
              <a:rPr lang="en-US" sz="1300" dirty="0" err="1" smtClean="0"/>
              <a:t>mà</a:t>
            </a:r>
            <a:r>
              <a:rPr lang="en-US" sz="1300" dirty="0" smtClean="0"/>
              <a:t> </a:t>
            </a:r>
            <a:r>
              <a:rPr lang="en-US" sz="1300" dirty="0" err="1" smtClean="0"/>
              <a:t>luồng</a:t>
            </a:r>
            <a:r>
              <a:rPr lang="en-US" sz="1300" dirty="0" smtClean="0"/>
              <a:t> </a:t>
            </a:r>
            <a:r>
              <a:rPr lang="en-US" sz="1300" dirty="0" err="1" smtClean="0"/>
              <a:t>các</a:t>
            </a:r>
            <a:r>
              <a:rPr lang="en-US" sz="1300" dirty="0" smtClean="0"/>
              <a:t> </a:t>
            </a:r>
            <a:r>
              <a:rPr lang="en-US" sz="1300" dirty="0" err="1" smtClean="0"/>
              <a:t>sự</a:t>
            </a:r>
            <a:r>
              <a:rPr lang="en-US" sz="1300" dirty="0" smtClean="0"/>
              <a:t> </a:t>
            </a:r>
            <a:r>
              <a:rPr lang="en-US" sz="1300" dirty="0" err="1" smtClean="0"/>
              <a:t>kiện</a:t>
            </a:r>
            <a:r>
              <a:rPr lang="en-US" sz="1300" dirty="0" smtClean="0"/>
              <a:t> </a:t>
            </a:r>
            <a:r>
              <a:rPr lang="en-US" sz="1300" dirty="0" err="1" smtClean="0"/>
              <a:t>chưa</a:t>
            </a:r>
            <a:r>
              <a:rPr lang="en-US" sz="1300" dirty="0" smtClean="0"/>
              <a:t> </a:t>
            </a:r>
            <a:r>
              <a:rPr lang="en-US" sz="1300" dirty="0" err="1" smtClean="0"/>
              <a:t>rõ</a:t>
            </a:r>
            <a:r>
              <a:rPr lang="en-US" sz="1300" dirty="0" smtClean="0"/>
              <a:t> </a:t>
            </a:r>
            <a:r>
              <a:rPr lang="en-US" sz="1300" dirty="0" err="1" smtClean="0"/>
              <a:t>hoàn</a:t>
            </a:r>
            <a:r>
              <a:rPr lang="en-US" sz="1300" dirty="0" smtClean="0"/>
              <a:t> </a:t>
            </a:r>
            <a:r>
              <a:rPr lang="en-US" sz="1300" dirty="0" err="1" smtClean="0"/>
              <a:t>toàn</a:t>
            </a:r>
            <a:r>
              <a:rPr lang="en-US" sz="1300" dirty="0" smtClean="0"/>
              <a:t> </a:t>
            </a:r>
            <a:r>
              <a:rPr lang="en-US" sz="1300" dirty="0" err="1" smtClean="0"/>
              <a:t>khi</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các</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được</a:t>
            </a:r>
            <a:r>
              <a:rPr lang="en-US" sz="1300" dirty="0" smtClean="0"/>
              <a:t> </a:t>
            </a:r>
            <a:r>
              <a:rPr lang="en-US" sz="1300" dirty="0" err="1" smtClean="0"/>
              <a:t>gửi</a:t>
            </a:r>
            <a:r>
              <a:rPr lang="en-US" sz="1300" dirty="0" smtClean="0"/>
              <a:t> </a:t>
            </a:r>
            <a:r>
              <a:rPr lang="en-US" sz="1300" dirty="0" err="1" smtClean="0"/>
              <a:t>giữa</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cần</a:t>
            </a:r>
            <a:r>
              <a:rPr lang="en-US" sz="1300" dirty="0" smtClean="0"/>
              <a:t> </a:t>
            </a:r>
            <a:r>
              <a:rPr lang="en-US" sz="1300" dirty="0" err="1" smtClean="0"/>
              <a:t>mô</a:t>
            </a:r>
            <a:r>
              <a:rPr lang="en-US" sz="1300" dirty="0" smtClean="0"/>
              <a:t> </a:t>
            </a:r>
            <a:r>
              <a:rPr lang="en-US" sz="1300" dirty="0" err="1" smtClean="0"/>
              <a:t>tả</a:t>
            </a:r>
            <a:r>
              <a:rPr lang="en-US" sz="1300" dirty="0" smtClean="0"/>
              <a:t> them </a:t>
            </a:r>
            <a:r>
              <a:rPr lang="en-US" sz="1300" dirty="0" err="1" smtClean="0"/>
              <a:t>các</a:t>
            </a:r>
            <a:r>
              <a:rPr lang="en-US" sz="1300" dirty="0" smtClean="0"/>
              <a:t> </a:t>
            </a:r>
            <a:r>
              <a:rPr lang="en-US" sz="1300" dirty="0" err="1" smtClean="0"/>
              <a:t>thông</a:t>
            </a:r>
            <a:r>
              <a:rPr lang="en-US" sz="1300" dirty="0" smtClean="0"/>
              <a:t> tin </a:t>
            </a:r>
            <a:r>
              <a:rPr lang="en-US" sz="1300" dirty="0" err="1" smtClean="0"/>
              <a:t>cho</a:t>
            </a:r>
            <a:r>
              <a:rPr lang="en-US" sz="1300" dirty="0" smtClean="0"/>
              <a:t> </a:t>
            </a:r>
            <a:r>
              <a:rPr lang="en-US" sz="1300" dirty="0" err="1" smtClean="0"/>
              <a:t>các</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tương</a:t>
            </a:r>
            <a:r>
              <a:rPr lang="en-US" sz="1300" dirty="0" smtClean="0"/>
              <a:t> </a:t>
            </a:r>
            <a:r>
              <a:rPr lang="en-US" sz="1300" dirty="0" err="1" smtClean="0"/>
              <a:t>tác</a:t>
            </a:r>
            <a:r>
              <a:rPr lang="en-US" sz="1300" dirty="0" smtClean="0"/>
              <a:t>.</a:t>
            </a:r>
          </a:p>
          <a:p>
            <a:r>
              <a:rPr lang="en-US" sz="1300" dirty="0" err="1" smtClean="0"/>
              <a:t>Các</a:t>
            </a:r>
            <a:r>
              <a:rPr lang="en-US" sz="1300" dirty="0" smtClean="0"/>
              <a:t> </a:t>
            </a:r>
            <a:r>
              <a:rPr lang="en-US" sz="1300" dirty="0" err="1" smtClean="0"/>
              <a:t>bước</a:t>
            </a:r>
            <a:r>
              <a:rPr lang="en-US" sz="1300" dirty="0" smtClean="0"/>
              <a:t> </a:t>
            </a:r>
            <a:r>
              <a:rPr lang="en-US" sz="1300" dirty="0" err="1" smtClean="0"/>
              <a:t>này</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nhờ</a:t>
            </a:r>
            <a:r>
              <a:rPr lang="en-US" sz="1300" dirty="0" smtClean="0"/>
              <a:t> </a:t>
            </a:r>
            <a:r>
              <a:rPr lang="en-US" sz="1300" dirty="0" err="1" smtClean="0"/>
              <a:t>có</a:t>
            </a:r>
            <a:r>
              <a:rPr lang="en-US" sz="1300" dirty="0" smtClean="0"/>
              <a:t> </a:t>
            </a:r>
            <a:r>
              <a:rPr lang="en-US" sz="1300" dirty="0" err="1" smtClean="0"/>
              <a:t>các</a:t>
            </a:r>
            <a:r>
              <a:rPr lang="en-US" sz="1300" dirty="0" smtClean="0"/>
              <a:t> </a:t>
            </a:r>
            <a:r>
              <a:rPr lang="en-US" sz="1300" dirty="0" err="1" smtClean="0"/>
              <a:t>ký</a:t>
            </a:r>
            <a:r>
              <a:rPr lang="en-US" sz="1300" dirty="0" smtClean="0"/>
              <a:t> </a:t>
            </a:r>
            <a:r>
              <a:rPr lang="en-US" sz="1300" dirty="0" err="1" smtClean="0"/>
              <a:t>hiệu</a:t>
            </a:r>
            <a:r>
              <a:rPr lang="en-US" sz="1300" dirty="0" smtClean="0"/>
              <a:t> </a:t>
            </a:r>
            <a:r>
              <a:rPr lang="en-US" sz="1300" dirty="0" err="1" smtClean="0"/>
              <a:t>về</a:t>
            </a:r>
            <a:r>
              <a:rPr lang="en-US" sz="1300" dirty="0" smtClean="0"/>
              <a:t> </a:t>
            </a:r>
            <a:r>
              <a:rPr lang="en-US" sz="1300" dirty="0" err="1" smtClean="0"/>
              <a:t>thời</a:t>
            </a:r>
            <a:r>
              <a:rPr lang="en-US" sz="1300" dirty="0" smtClean="0"/>
              <a:t> </a:t>
            </a:r>
            <a:r>
              <a:rPr lang="en-US" sz="1300" dirty="0" err="1" smtClean="0"/>
              <a:t>gian</a:t>
            </a:r>
            <a:r>
              <a:rPr lang="en-US" sz="1300" dirty="0" smtClean="0"/>
              <a:t>, </a:t>
            </a:r>
            <a:r>
              <a:rPr lang="en-US" sz="1300" dirty="0" err="1" smtClean="0"/>
              <a:t>các</a:t>
            </a:r>
            <a:r>
              <a:rPr lang="en-US" sz="1300" dirty="0" smtClean="0"/>
              <a:t> </a:t>
            </a:r>
            <a:r>
              <a:rPr lang="en-US" sz="1300" dirty="0" err="1" smtClean="0"/>
              <a:t>chú</a:t>
            </a:r>
            <a:r>
              <a:rPr lang="en-US" sz="1300" dirty="0" smtClean="0"/>
              <a:t> </a:t>
            </a:r>
            <a:r>
              <a:rPr lang="en-US" sz="1300" dirty="0" err="1" smtClean="0"/>
              <a:t>giải</a:t>
            </a:r>
            <a:r>
              <a:rPr lang="en-US" sz="1300" dirty="0" smtClean="0"/>
              <a:t> </a:t>
            </a:r>
            <a:r>
              <a:rPr lang="en-US" sz="1300" dirty="0" err="1" smtClean="0"/>
              <a:t>về</a:t>
            </a:r>
            <a:r>
              <a:rPr lang="en-US" sz="1300" dirty="0" smtClean="0"/>
              <a:t> </a:t>
            </a:r>
            <a:r>
              <a:rPr lang="en-US" sz="1300" dirty="0" err="1" smtClean="0"/>
              <a:t>điều</a:t>
            </a:r>
            <a:r>
              <a:rPr lang="en-US" sz="1300" dirty="0" smtClean="0"/>
              <a:t> </a:t>
            </a:r>
            <a:r>
              <a:rPr lang="en-US" sz="1300" dirty="0" err="1" smtClean="0"/>
              <a:t>kiện</a:t>
            </a:r>
            <a:r>
              <a:rPr lang="en-US" sz="1300" dirty="0" smtClean="0"/>
              <a:t> </a:t>
            </a:r>
            <a:r>
              <a:rPr lang="en-US" sz="1300" dirty="0" err="1" smtClean="0"/>
              <a:t>hành</a:t>
            </a:r>
            <a:r>
              <a:rPr lang="en-US" sz="1300" dirty="0" smtClean="0"/>
              <a:t> vi </a:t>
            </a:r>
            <a:r>
              <a:rPr lang="en-US" sz="1300" dirty="0" err="1" smtClean="0"/>
              <a:t>hoặc</a:t>
            </a:r>
            <a:r>
              <a:rPr lang="en-US" sz="1300" dirty="0" smtClean="0"/>
              <a:t> </a:t>
            </a:r>
            <a:r>
              <a:rPr lang="en-US" sz="1300" dirty="0" err="1" smtClean="0"/>
              <a:t>sự</a:t>
            </a:r>
            <a:r>
              <a:rPr lang="en-US" sz="1300" dirty="0" smtClean="0"/>
              <a:t> minh </a:t>
            </a:r>
            <a:r>
              <a:rPr lang="en-US" sz="1300" dirty="0" err="1" smtClean="0"/>
              <a:t>bạch</a:t>
            </a:r>
            <a:r>
              <a:rPr lang="en-US" sz="1300" dirty="0" smtClean="0"/>
              <a:t> </a:t>
            </a:r>
            <a:r>
              <a:rPr lang="en-US" sz="1300" dirty="0" err="1" smtClean="0"/>
              <a:t>các</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hành</a:t>
            </a:r>
            <a:r>
              <a:rPr lang="en-US" sz="1300" dirty="0" smtClean="0"/>
              <a:t> vi </a:t>
            </a:r>
            <a:r>
              <a:rPr lang="en-US" sz="1300" dirty="0" err="1" smtClean="0"/>
              <a:t>để</a:t>
            </a:r>
            <a:r>
              <a:rPr lang="en-US" sz="1300" dirty="0" smtClean="0"/>
              <a:t> </a:t>
            </a:r>
            <a:r>
              <a:rPr lang="en-US" sz="1300" dirty="0" err="1" smtClean="0"/>
              <a:t>người</a:t>
            </a:r>
            <a:r>
              <a:rPr lang="en-US" sz="1300" dirty="0" smtClean="0"/>
              <a:t> </a:t>
            </a:r>
            <a:r>
              <a:rPr lang="en-US" sz="1300" dirty="0" err="1" smtClean="0"/>
              <a:t>đọc</a:t>
            </a:r>
            <a:r>
              <a:rPr lang="en-US" sz="1300" dirty="0" smtClean="0"/>
              <a:t> </a:t>
            </a:r>
            <a:r>
              <a:rPr lang="en-US" sz="1300" dirty="0" err="1" smtClean="0"/>
              <a:t>dễ</a:t>
            </a:r>
            <a:r>
              <a:rPr lang="en-US" sz="1300" dirty="0" smtClean="0"/>
              <a:t> </a:t>
            </a:r>
            <a:r>
              <a:rPr lang="en-US" sz="1300" dirty="0" err="1" smtClean="0"/>
              <a:t>dàng</a:t>
            </a:r>
            <a:r>
              <a:rPr lang="en-US" sz="1300" dirty="0" smtClean="0"/>
              <a:t> </a:t>
            </a:r>
            <a:r>
              <a:rPr lang="en-US" sz="1300" dirty="0" err="1" smtClean="0"/>
              <a:t>hiểu</a:t>
            </a:r>
            <a:r>
              <a:rPr lang="en-US" sz="1300" dirty="0" smtClean="0"/>
              <a:t> </a:t>
            </a:r>
            <a:r>
              <a:rPr lang="en-US" sz="1300" dirty="0" err="1" smtClean="0"/>
              <a:t>được</a:t>
            </a:r>
            <a:r>
              <a:rPr lang="en-US" sz="1300" dirty="0" smtClean="0"/>
              <a:t>.</a:t>
            </a:r>
          </a:p>
          <a:p>
            <a:r>
              <a:rPr lang="en-US" sz="1300" dirty="0" err="1" smtClean="0"/>
              <a:t>Thông</a:t>
            </a:r>
            <a:r>
              <a:rPr lang="en-US" sz="1300" dirty="0" smtClean="0"/>
              <a:t> </a:t>
            </a:r>
            <a:r>
              <a:rPr lang="en-US" sz="1300" dirty="0" err="1" smtClean="0"/>
              <a:t>thường</a:t>
            </a:r>
            <a:r>
              <a:rPr lang="en-US" sz="1300" dirty="0" smtClean="0"/>
              <a:t> </a:t>
            </a:r>
            <a:r>
              <a:rPr lang="en-US" sz="1300" dirty="0" err="1" smtClean="0"/>
              <a:t>tên</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không</a:t>
            </a:r>
            <a:r>
              <a:rPr lang="en-US" sz="1300" dirty="0" smtClean="0"/>
              <a:t> </a:t>
            </a:r>
            <a:r>
              <a:rPr lang="en-US" sz="1300" dirty="0" err="1" smtClean="0"/>
              <a:t>thể</a:t>
            </a:r>
            <a:r>
              <a:rPr lang="en-US" sz="1300" dirty="0" smtClean="0"/>
              <a:t> </a:t>
            </a:r>
            <a:r>
              <a:rPr lang="en-US" sz="1300" dirty="0" err="1" smtClean="0"/>
              <a:t>hiện</a:t>
            </a:r>
            <a:r>
              <a:rPr lang="en-US" sz="1300" dirty="0" smtClean="0"/>
              <a:t> </a:t>
            </a:r>
            <a:r>
              <a:rPr lang="en-US" sz="1300" dirty="0" err="1" smtClean="0"/>
              <a:t>được</a:t>
            </a:r>
            <a:r>
              <a:rPr lang="en-US" sz="1300" dirty="0" smtClean="0"/>
              <a:t> </a:t>
            </a:r>
            <a:r>
              <a:rPr lang="en-US" sz="1300" dirty="0" err="1" smtClean="0"/>
              <a:t>đầy</a:t>
            </a:r>
            <a:r>
              <a:rPr lang="en-US" sz="1300" dirty="0" smtClean="0"/>
              <a:t> </a:t>
            </a:r>
            <a:r>
              <a:rPr lang="en-US" sz="1300" dirty="0" err="1" smtClean="0"/>
              <a:t>đủ</a:t>
            </a:r>
            <a:r>
              <a:rPr lang="en-US" sz="1300" dirty="0" smtClean="0"/>
              <a:t> </a:t>
            </a:r>
            <a:r>
              <a:rPr lang="en-US" sz="1300" dirty="0" err="1" smtClean="0"/>
              <a:t>những</a:t>
            </a:r>
            <a:r>
              <a:rPr lang="en-US" sz="1300" dirty="0" smtClean="0"/>
              <a:t> </a:t>
            </a:r>
            <a:r>
              <a:rPr lang="en-US" sz="1300" dirty="0" err="1" smtClean="0"/>
              <a:t>gì</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Các</a:t>
            </a:r>
            <a:r>
              <a:rPr lang="en-US" sz="1300" dirty="0" smtClean="0"/>
              <a:t> </a:t>
            </a:r>
            <a:r>
              <a:rPr lang="en-US" sz="1300" dirty="0" err="1" smtClean="0"/>
              <a:t>chú</a:t>
            </a:r>
            <a:r>
              <a:rPr lang="en-US" sz="1300" dirty="0" smtClean="0"/>
              <a:t> </a:t>
            </a:r>
            <a:r>
              <a:rPr lang="en-US" sz="1300" dirty="0" err="1" smtClean="0"/>
              <a:t>thích</a:t>
            </a:r>
            <a:r>
              <a:rPr lang="en-US" sz="1300" dirty="0" smtClean="0"/>
              <a:t> </a:t>
            </a:r>
            <a:r>
              <a:rPr lang="en-US" sz="1300" dirty="0" err="1" smtClean="0"/>
              <a:t>đi</a:t>
            </a:r>
            <a:r>
              <a:rPr lang="en-US" sz="1300" dirty="0" smtClean="0"/>
              <a:t> </a:t>
            </a:r>
            <a:r>
              <a:rPr lang="en-US" sz="1300" dirty="0" err="1" smtClean="0"/>
              <a:t>kèm</a:t>
            </a:r>
            <a:r>
              <a:rPr lang="en-US" sz="1300" dirty="0" smtClean="0"/>
              <a:t> </a:t>
            </a:r>
            <a:r>
              <a:rPr lang="en-US" sz="1300" dirty="0" err="1" smtClean="0"/>
              <a:t>làm</a:t>
            </a:r>
            <a:r>
              <a:rPr lang="en-US" sz="1300" dirty="0" smtClean="0"/>
              <a:t> </a:t>
            </a:r>
            <a:r>
              <a:rPr lang="en-US" sz="1300" dirty="0" err="1" smtClean="0"/>
              <a:t>rõ</a:t>
            </a:r>
            <a:r>
              <a:rPr lang="en-US" sz="1300" dirty="0" smtClean="0"/>
              <a:t> </a:t>
            </a:r>
            <a:r>
              <a:rPr lang="en-US" sz="1300" dirty="0" err="1" smtClean="0"/>
              <a:t>hơn</a:t>
            </a:r>
            <a:r>
              <a:rPr lang="en-US" sz="1300" dirty="0" smtClean="0"/>
              <a:t> </a:t>
            </a:r>
            <a:r>
              <a:rPr lang="en-US" sz="1300" dirty="0" err="1" smtClean="0"/>
              <a:t>các</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ngoài</a:t>
            </a:r>
            <a:r>
              <a:rPr lang="en-US" sz="1300" dirty="0" smtClean="0"/>
              <a:t> </a:t>
            </a:r>
            <a:r>
              <a:rPr lang="en-US" sz="1300" dirty="0" err="1" smtClean="0"/>
              <a:t>ra</a:t>
            </a:r>
            <a:r>
              <a:rPr lang="en-US" sz="1300" dirty="0" smtClean="0"/>
              <a:t> </a:t>
            </a:r>
            <a:r>
              <a:rPr lang="en-US" sz="1300" dirty="0" err="1" smtClean="0"/>
              <a:t>nó</a:t>
            </a:r>
            <a:r>
              <a:rPr lang="en-US" sz="1300" dirty="0" smtClean="0"/>
              <a:t> </a:t>
            </a:r>
            <a:r>
              <a:rPr lang="en-US" sz="1300" dirty="0" err="1" smtClean="0"/>
              <a:t>có</a:t>
            </a:r>
            <a:r>
              <a:rPr lang="en-US" sz="1300" dirty="0" smtClean="0"/>
              <a:t> </a:t>
            </a:r>
            <a:r>
              <a:rPr lang="en-US" sz="1300" dirty="0" err="1" smtClean="0"/>
              <a:t>thể</a:t>
            </a:r>
            <a:r>
              <a:rPr lang="en-US" sz="1300" dirty="0" smtClean="0"/>
              <a:t> </a:t>
            </a:r>
            <a:r>
              <a:rPr lang="en-US" sz="1300" dirty="0" err="1" smtClean="0"/>
              <a:t>dùng</a:t>
            </a:r>
            <a:r>
              <a:rPr lang="en-US" sz="1300" dirty="0" smtClean="0"/>
              <a:t> </a:t>
            </a:r>
            <a:r>
              <a:rPr lang="en-US" sz="1300" dirty="0" err="1" smtClean="0"/>
              <a:t>để</a:t>
            </a:r>
            <a:r>
              <a:rPr lang="en-US" sz="1300" dirty="0" smtClean="0"/>
              <a:t> </a:t>
            </a:r>
            <a:r>
              <a:rPr lang="en-US" sz="1300" dirty="0" err="1" smtClean="0"/>
              <a:t>biêu</a:t>
            </a:r>
            <a:r>
              <a:rPr lang="en-US" sz="1300" dirty="0" smtClean="0"/>
              <a:t> </a:t>
            </a:r>
            <a:r>
              <a:rPr lang="en-US" sz="1300" dirty="0" err="1" smtClean="0"/>
              <a:t>diễn</a:t>
            </a:r>
            <a:r>
              <a:rPr lang="en-US" sz="1300" dirty="0" smtClean="0"/>
              <a:t> them </a:t>
            </a:r>
            <a:r>
              <a:rPr lang="en-US" sz="1300" dirty="0" err="1" smtClean="0"/>
              <a:t>các</a:t>
            </a:r>
            <a:r>
              <a:rPr lang="en-US" sz="1300" dirty="0" smtClean="0"/>
              <a:t> </a:t>
            </a:r>
            <a:r>
              <a:rPr lang="en-US" sz="1300" dirty="0" err="1" smtClean="0"/>
              <a:t>luồng</a:t>
            </a:r>
            <a:r>
              <a:rPr lang="en-US" sz="1300" dirty="0" smtClean="0"/>
              <a:t> </a:t>
            </a:r>
            <a:r>
              <a:rPr lang="en-US" sz="1300" dirty="0" err="1" smtClean="0"/>
              <a:t>điều</a:t>
            </a:r>
            <a:r>
              <a:rPr lang="en-US" sz="1300" dirty="0" smtClean="0"/>
              <a:t> </a:t>
            </a:r>
            <a:r>
              <a:rPr lang="en-US" sz="1300" dirty="0" err="1" smtClean="0"/>
              <a:t>khiển</a:t>
            </a:r>
            <a:r>
              <a:rPr lang="en-US" sz="1300" dirty="0" smtClean="0"/>
              <a:t> </a:t>
            </a:r>
            <a:r>
              <a:rPr lang="en-US" sz="1300" dirty="0" err="1" smtClean="0"/>
              <a:t>như</a:t>
            </a:r>
            <a:r>
              <a:rPr lang="en-US" sz="1300" dirty="0" smtClean="0"/>
              <a:t> </a:t>
            </a:r>
            <a:r>
              <a:rPr lang="en-US" sz="1300" dirty="0" err="1" smtClean="0"/>
              <a:t>các</a:t>
            </a:r>
            <a:r>
              <a:rPr lang="en-US" sz="1300" dirty="0" smtClean="0"/>
              <a:t> </a:t>
            </a:r>
            <a:r>
              <a:rPr lang="en-US" sz="1300" dirty="0" err="1" smtClean="0"/>
              <a:t>quyết</a:t>
            </a:r>
            <a:r>
              <a:rPr lang="en-US" sz="1300" dirty="0" smtClean="0"/>
              <a:t> </a:t>
            </a:r>
            <a:r>
              <a:rPr lang="en-US" sz="1300" dirty="0" err="1" smtClean="0"/>
              <a:t>định</a:t>
            </a:r>
            <a:r>
              <a:rPr lang="en-US" sz="1300" dirty="0" smtClean="0"/>
              <a:t>, </a:t>
            </a:r>
            <a:r>
              <a:rPr lang="en-US" sz="1300" dirty="0" err="1" smtClean="0"/>
              <a:t>vòng</a:t>
            </a:r>
            <a:r>
              <a:rPr lang="en-US" sz="1300" dirty="0" smtClean="0"/>
              <a:t> </a:t>
            </a:r>
            <a:r>
              <a:rPr lang="en-US" sz="1300" dirty="0" err="1" smtClean="0"/>
              <a:t>lặp</a:t>
            </a:r>
            <a:r>
              <a:rPr lang="en-US" sz="1300" dirty="0" smtClean="0"/>
              <a:t>, </a:t>
            </a:r>
            <a:r>
              <a:rPr lang="en-US" sz="1300" dirty="0" err="1" smtClean="0"/>
              <a:t>rẽ</a:t>
            </a:r>
            <a:r>
              <a:rPr lang="en-US" sz="1300" dirty="0" smtClean="0"/>
              <a:t> </a:t>
            </a:r>
            <a:r>
              <a:rPr lang="en-US" sz="1300" dirty="0" err="1" smtClean="0"/>
              <a:t>nhánh</a:t>
            </a:r>
            <a:r>
              <a:rPr lang="en-US" sz="1300" dirty="0" smtClean="0"/>
              <a:t>.</a:t>
            </a:r>
          </a:p>
          <a:p>
            <a:r>
              <a:rPr lang="en-US" sz="1300" b="1" dirty="0" smtClean="0"/>
              <a:t>5.5.5. </a:t>
            </a:r>
            <a:r>
              <a:rPr lang="en-US" sz="1300" b="1" dirty="0" err="1" smtClean="0"/>
              <a:t>Thống</a:t>
            </a:r>
            <a:r>
              <a:rPr lang="en-US" sz="1300" b="1" dirty="0" smtClean="0"/>
              <a:t> </a:t>
            </a:r>
            <a:r>
              <a:rPr lang="en-US" sz="1300" b="1" dirty="0" err="1" smtClean="0"/>
              <a:t>nhất</a:t>
            </a:r>
            <a:r>
              <a:rPr lang="en-US" sz="1300" b="1" dirty="0" smtClean="0"/>
              <a:t> </a:t>
            </a:r>
            <a:r>
              <a:rPr lang="en-US" sz="1300" b="1" dirty="0" err="1" smtClean="0"/>
              <a:t>các</a:t>
            </a:r>
            <a:r>
              <a:rPr lang="en-US" sz="1300" b="1" dirty="0" smtClean="0"/>
              <a:t> </a:t>
            </a:r>
            <a:r>
              <a:rPr lang="en-US" sz="1300" b="1" dirty="0" err="1" smtClean="0"/>
              <a:t>lớp</a:t>
            </a:r>
            <a:r>
              <a:rPr lang="en-US" sz="1300" b="1" dirty="0" smtClean="0"/>
              <a:t> </a:t>
            </a:r>
            <a:r>
              <a:rPr lang="en-US" sz="1300" b="1" dirty="0" err="1" smtClean="0"/>
              <a:t>và</a:t>
            </a:r>
            <a:r>
              <a:rPr lang="en-US" sz="1300" b="1" dirty="0" smtClean="0"/>
              <a:t> </a:t>
            </a:r>
            <a:r>
              <a:rPr lang="en-US" sz="1300" b="1" dirty="0" err="1" smtClean="0"/>
              <a:t>các</a:t>
            </a:r>
            <a:r>
              <a:rPr lang="en-US" sz="1300" b="1" dirty="0" smtClean="0"/>
              <a:t> </a:t>
            </a:r>
            <a:r>
              <a:rPr lang="en-US" sz="1300" b="1" dirty="0" err="1" smtClean="0"/>
              <a:t>hệ</a:t>
            </a:r>
            <a:r>
              <a:rPr lang="en-US" sz="1300" b="1" dirty="0" smtClean="0"/>
              <a:t> </a:t>
            </a:r>
            <a:r>
              <a:rPr lang="en-US" sz="1300" b="1" dirty="0" err="1" smtClean="0"/>
              <a:t>thống</a:t>
            </a:r>
            <a:r>
              <a:rPr lang="en-US" sz="1300" b="1" dirty="0" smtClean="0"/>
              <a:t> con</a:t>
            </a:r>
          </a:p>
          <a:p>
            <a:r>
              <a:rPr lang="en-US" sz="1300" dirty="0" err="1" smtClean="0"/>
              <a:t>Đến</a:t>
            </a:r>
            <a:r>
              <a:rPr lang="en-US" sz="1300" dirty="0" smtClean="0"/>
              <a:t> </a:t>
            </a:r>
            <a:r>
              <a:rPr lang="en-US" sz="1300" dirty="0" err="1" smtClean="0"/>
              <a:t>thời</a:t>
            </a:r>
            <a:r>
              <a:rPr lang="en-US" sz="1300" dirty="0" smtClean="0"/>
              <a:t> </a:t>
            </a:r>
            <a:r>
              <a:rPr lang="en-US" sz="1300" dirty="0" err="1" smtClean="0"/>
              <a:t>điểm</a:t>
            </a:r>
            <a:r>
              <a:rPr lang="en-US" sz="1300" dirty="0" smtClean="0"/>
              <a:t> </a:t>
            </a:r>
            <a:r>
              <a:rPr lang="en-US" sz="1300" dirty="0" err="1" smtClean="0"/>
              <a:t>này</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đã</a:t>
            </a:r>
            <a:r>
              <a:rPr lang="en-US" sz="1300" dirty="0" smtClean="0"/>
              <a:t> </a:t>
            </a:r>
            <a:r>
              <a:rPr lang="en-US" sz="1300" dirty="0" err="1" smtClean="0"/>
              <a:t>hiểu</a:t>
            </a:r>
            <a:r>
              <a:rPr lang="en-US" sz="1300" dirty="0" smtClean="0"/>
              <a:t> </a:t>
            </a:r>
            <a:r>
              <a:rPr lang="en-US" sz="1300" dirty="0" err="1" smtClean="0"/>
              <a:t>rõ</a:t>
            </a:r>
            <a:r>
              <a:rPr lang="en-US" sz="1300" dirty="0" smtClean="0"/>
              <a:t> </a:t>
            </a:r>
            <a:r>
              <a:rPr lang="en-US" sz="1300" dirty="0" err="1" smtClean="0"/>
              <a:t>hơn</a:t>
            </a:r>
            <a:r>
              <a:rPr lang="en-US" sz="1300" dirty="0" smtClean="0"/>
              <a:t> </a:t>
            </a:r>
            <a:r>
              <a:rPr lang="en-US" sz="1300" dirty="0" err="1" smtClean="0"/>
              <a:t>về</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tử</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các</a:t>
            </a:r>
            <a:r>
              <a:rPr lang="en-US" sz="1300" dirty="0" smtClean="0"/>
              <a:t> </a:t>
            </a:r>
            <a:r>
              <a:rPr lang="en-US" sz="1300" dirty="0" err="1" smtClean="0"/>
              <a:t>trách</a:t>
            </a:r>
            <a:r>
              <a:rPr lang="en-US" sz="1300" dirty="0" smtClean="0"/>
              <a:t> </a:t>
            </a:r>
            <a:r>
              <a:rPr lang="en-US" sz="1300" dirty="0" err="1" smtClean="0"/>
              <a:t>nhiểm</a:t>
            </a:r>
            <a:r>
              <a:rPr lang="en-US" sz="1300" dirty="0" smtClean="0"/>
              <a:t> </a:t>
            </a:r>
            <a:r>
              <a:rPr lang="en-US" sz="1300" dirty="0" err="1" smtClean="0"/>
              <a:t>của</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và</a:t>
            </a:r>
            <a:r>
              <a:rPr lang="en-US" sz="1300" dirty="0" smtClean="0"/>
              <a:t> </a:t>
            </a:r>
            <a:r>
              <a:rPr lang="en-US" sz="1300" dirty="0" err="1" smtClean="0"/>
              <a:t>sự</a:t>
            </a:r>
            <a:r>
              <a:rPr lang="en-US" sz="1300" dirty="0" smtClean="0"/>
              <a:t> </a:t>
            </a:r>
            <a:r>
              <a:rPr lang="en-US" sz="1300" dirty="0" err="1" smtClean="0"/>
              <a:t>hợp</a:t>
            </a:r>
            <a:r>
              <a:rPr lang="en-US" sz="1300" dirty="0" smtClean="0"/>
              <a:t> </a:t>
            </a:r>
            <a:r>
              <a:rPr lang="en-US" sz="1300" dirty="0" err="1" smtClean="0"/>
              <a:t>tác</a:t>
            </a:r>
            <a:r>
              <a:rPr lang="en-US" sz="1300" dirty="0" smtClean="0"/>
              <a:t> </a:t>
            </a:r>
            <a:r>
              <a:rPr lang="en-US" sz="1300" dirty="0" err="1" smtClean="0"/>
              <a:t>cần</a:t>
            </a:r>
            <a:r>
              <a:rPr lang="en-US" sz="1300" dirty="0" smtClean="0"/>
              <a:t> </a:t>
            </a:r>
            <a:r>
              <a:rPr lang="en-US" sz="1300" dirty="0" err="1" smtClean="0"/>
              <a:t>có</a:t>
            </a:r>
            <a:r>
              <a:rPr lang="en-US" sz="1300" dirty="0" smtClean="0"/>
              <a:t> </a:t>
            </a:r>
            <a:r>
              <a:rPr lang="en-US" sz="1300" dirty="0" err="1" smtClean="0"/>
              <a:t>để</a:t>
            </a:r>
            <a:r>
              <a:rPr lang="en-US" sz="1300" dirty="0" smtClean="0"/>
              <a:t> </a:t>
            </a:r>
            <a:r>
              <a:rPr lang="en-US" sz="1300" dirty="0" err="1" smtClean="0"/>
              <a:t>hỗ</a:t>
            </a:r>
            <a:r>
              <a:rPr lang="en-US" sz="1300" dirty="0" smtClean="0"/>
              <a:t> </a:t>
            </a:r>
            <a:r>
              <a:rPr lang="en-US" sz="1300" dirty="0" err="1" smtClean="0"/>
              <a:t>trợ</a:t>
            </a:r>
            <a:r>
              <a:rPr lang="en-US" sz="1300" dirty="0" smtClean="0"/>
              <a:t> </a:t>
            </a:r>
            <a:r>
              <a:rPr lang="en-US" sz="1300" dirty="0" err="1" smtClean="0"/>
              <a:t>các</a:t>
            </a:r>
            <a:r>
              <a:rPr lang="en-US" sz="1300" dirty="0" smtClean="0"/>
              <a:t> </a:t>
            </a:r>
            <a:r>
              <a:rPr lang="en-US" sz="1300" dirty="0" err="1" smtClean="0"/>
              <a:t>chức</a:t>
            </a:r>
            <a:r>
              <a:rPr lang="en-US" sz="1300" dirty="0" smtClean="0"/>
              <a:t> </a:t>
            </a:r>
            <a:r>
              <a:rPr lang="en-US" sz="1300" dirty="0" err="1" smtClean="0"/>
              <a:t>năng</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trong</a:t>
            </a:r>
            <a:r>
              <a:rPr lang="en-US" sz="1300" dirty="0" smtClean="0"/>
              <a:t> </a:t>
            </a:r>
            <a:r>
              <a:rPr lang="en-US" sz="1300" dirty="0" err="1" smtClean="0"/>
              <a:t>các</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cần</a:t>
            </a:r>
            <a:r>
              <a:rPr lang="en-US" sz="1300" dirty="0" smtClean="0"/>
              <a:t> </a:t>
            </a:r>
            <a:r>
              <a:rPr lang="en-US" sz="1300" dirty="0" err="1" smtClean="0"/>
              <a:t>nhìn</a:t>
            </a:r>
            <a:r>
              <a:rPr lang="en-US" sz="1300" dirty="0" smtClean="0"/>
              <a:t> </a:t>
            </a:r>
            <a:r>
              <a:rPr lang="en-US" sz="1300" dirty="0" err="1" smtClean="0"/>
              <a:t>lại</a:t>
            </a:r>
            <a:r>
              <a:rPr lang="en-US" sz="1300" dirty="0" smtClean="0"/>
              <a:t> </a:t>
            </a:r>
            <a:r>
              <a:rPr lang="en-US" sz="1300" dirty="0" err="1" smtClean="0"/>
              <a:t>để</a:t>
            </a:r>
            <a:r>
              <a:rPr lang="en-US" sz="1300" dirty="0" smtClean="0"/>
              <a:t> </a:t>
            </a:r>
            <a:r>
              <a:rPr lang="en-US" sz="1300" dirty="0" err="1" smtClean="0"/>
              <a:t>chắc</a:t>
            </a:r>
            <a:r>
              <a:rPr lang="en-US" sz="1300" dirty="0" smtClean="0"/>
              <a:t> </a:t>
            </a:r>
            <a:r>
              <a:rPr lang="en-US" sz="1300" dirty="0" err="1" smtClean="0"/>
              <a:t>chắn</a:t>
            </a:r>
            <a:r>
              <a:rPr lang="en-US" sz="1300" dirty="0" smtClean="0"/>
              <a:t> </a:t>
            </a:r>
            <a:r>
              <a:rPr lang="en-US" sz="1300" dirty="0" err="1" smtClean="0"/>
              <a:t>rằng</a:t>
            </a:r>
            <a:r>
              <a:rPr lang="en-US" sz="1300" dirty="0" smtClean="0"/>
              <a:t> </a:t>
            </a:r>
            <a:r>
              <a:rPr lang="en-US" sz="1300" dirty="0" err="1" smtClean="0"/>
              <a:t>công</a:t>
            </a:r>
            <a:r>
              <a:rPr lang="en-US" sz="1300" dirty="0" smtClean="0"/>
              <a:t> </a:t>
            </a:r>
            <a:r>
              <a:rPr lang="en-US" sz="1300" dirty="0" err="1" smtClean="0"/>
              <a:t>việc</a:t>
            </a:r>
            <a:r>
              <a:rPr lang="en-US" sz="1300" dirty="0" smtClean="0"/>
              <a:t> </a:t>
            </a:r>
            <a:r>
              <a:rPr lang="en-US" sz="1300" dirty="0" err="1" smtClean="0"/>
              <a:t>đã</a:t>
            </a:r>
            <a:r>
              <a:rPr lang="en-US" sz="1300" dirty="0" smtClean="0"/>
              <a:t> </a:t>
            </a:r>
            <a:r>
              <a:rPr lang="en-US" sz="1300" dirty="0" err="1" smtClean="0"/>
              <a:t>hoàn</a:t>
            </a:r>
            <a:r>
              <a:rPr lang="en-US" sz="1300" dirty="0" smtClean="0"/>
              <a:t> </a:t>
            </a:r>
            <a:r>
              <a:rPr lang="en-US" sz="1300" dirty="0" err="1" smtClean="0"/>
              <a:t>thiện</a:t>
            </a:r>
            <a:r>
              <a:rPr lang="en-US" sz="1300" dirty="0" smtClean="0"/>
              <a:t> </a:t>
            </a:r>
            <a:r>
              <a:rPr lang="en-US" sz="1300" dirty="0" err="1" smtClean="0"/>
              <a:t>và</a:t>
            </a:r>
            <a:r>
              <a:rPr lang="en-US" sz="1300" dirty="0" smtClean="0"/>
              <a:t> </a:t>
            </a:r>
            <a:r>
              <a:rPr lang="en-US" sz="1300" dirty="0" err="1" smtClean="0"/>
              <a:t>thống</a:t>
            </a:r>
            <a:r>
              <a:rPr lang="en-US" sz="1300" dirty="0" smtClean="0"/>
              <a:t> </a:t>
            </a:r>
            <a:r>
              <a:rPr lang="en-US" sz="1300" dirty="0" err="1" smtClean="0"/>
              <a:t>nhất</a:t>
            </a:r>
            <a:r>
              <a:rPr lang="en-US" sz="1300" dirty="0" smtClean="0"/>
              <a:t> </a:t>
            </a:r>
            <a:r>
              <a:rPr lang="en-US" sz="1300" dirty="0" err="1" smtClean="0"/>
              <a:t>trước</a:t>
            </a:r>
            <a:r>
              <a:rPr lang="en-US" sz="1300" dirty="0" smtClean="0"/>
              <a:t> </a:t>
            </a:r>
            <a:r>
              <a:rPr lang="en-US" sz="1300" dirty="0" err="1" smtClean="0"/>
              <a:t>khi</a:t>
            </a:r>
            <a:r>
              <a:rPr lang="en-US" sz="1300" dirty="0" smtClean="0"/>
              <a:t> </a:t>
            </a:r>
            <a:r>
              <a:rPr lang="en-US" sz="1300" dirty="0" err="1" smtClean="0"/>
              <a:t>chuyển</a:t>
            </a:r>
            <a:r>
              <a:rPr lang="en-US" sz="1300" dirty="0" smtClean="0"/>
              <a:t> sang </a:t>
            </a:r>
            <a:r>
              <a:rPr lang="en-US" sz="1300" dirty="0" err="1" smtClean="0"/>
              <a:t>các</a:t>
            </a:r>
            <a:r>
              <a:rPr lang="en-US" sz="1300" dirty="0" smtClean="0"/>
              <a:t> </a:t>
            </a:r>
            <a:r>
              <a:rPr lang="en-US" sz="1300" dirty="0" err="1" smtClean="0"/>
              <a:t>hoạt</a:t>
            </a:r>
            <a:r>
              <a:rPr lang="en-US" sz="1300" dirty="0" smtClean="0"/>
              <a:t> </a:t>
            </a:r>
            <a:r>
              <a:rPr lang="en-US" sz="1300" dirty="0" err="1" smtClean="0"/>
              <a:t>động</a:t>
            </a:r>
            <a:r>
              <a:rPr lang="en-US" sz="1300" dirty="0" smtClean="0"/>
              <a:t> </a:t>
            </a:r>
            <a:r>
              <a:rPr lang="en-US" sz="1300" dirty="0" err="1" smtClean="0"/>
              <a:t>thiết</a:t>
            </a:r>
            <a:r>
              <a:rPr lang="en-US" sz="1300" dirty="0" smtClean="0"/>
              <a:t> </a:t>
            </a:r>
            <a:r>
              <a:rPr lang="en-US" sz="1300" dirty="0" err="1" smtClean="0"/>
              <a:t>kế</a:t>
            </a:r>
            <a:r>
              <a:rPr lang="en-US" sz="1300" dirty="0" smtClean="0"/>
              <a:t> chi </a:t>
            </a:r>
            <a:r>
              <a:rPr lang="en-US" sz="1300" dirty="0" err="1" smtClean="0"/>
              <a:t>tiết</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và</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lớp</a:t>
            </a:r>
            <a:r>
              <a:rPr lang="en-US" sz="1300" dirty="0" smtClean="0"/>
              <a:t>.</a:t>
            </a:r>
          </a:p>
          <a:p>
            <a:r>
              <a:rPr lang="en-US" sz="1300" dirty="0" err="1" smtClean="0"/>
              <a:t>Mục</a:t>
            </a:r>
            <a:r>
              <a:rPr lang="en-US" sz="1300" dirty="0" smtClean="0"/>
              <a:t> </a:t>
            </a:r>
            <a:r>
              <a:rPr lang="en-US" sz="1300" dirty="0" err="1" smtClean="0"/>
              <a:t>đích</a:t>
            </a:r>
            <a:r>
              <a:rPr lang="en-US" sz="1300" dirty="0" smtClean="0"/>
              <a:t> </a:t>
            </a:r>
            <a:r>
              <a:rPr lang="en-US" sz="1300" dirty="0" err="1" smtClean="0"/>
              <a:t>của</a:t>
            </a:r>
            <a:r>
              <a:rPr lang="en-US" sz="1300" dirty="0" smtClean="0"/>
              <a:t> </a:t>
            </a:r>
            <a:r>
              <a:rPr lang="en-US" sz="1300" dirty="0" err="1" smtClean="0"/>
              <a:t>việc</a:t>
            </a:r>
            <a:r>
              <a:rPr lang="en-US" sz="1300" dirty="0" smtClean="0"/>
              <a:t> </a:t>
            </a:r>
            <a:r>
              <a:rPr lang="en-US" sz="1300" dirty="0" err="1" smtClean="0"/>
              <a:t>thống</a:t>
            </a:r>
            <a:r>
              <a:rPr lang="en-US" sz="1300" dirty="0" smtClean="0"/>
              <a:t> </a:t>
            </a:r>
            <a:r>
              <a:rPr lang="en-US" sz="1300" dirty="0" err="1" smtClean="0"/>
              <a:t>nhất</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và</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là</a:t>
            </a:r>
            <a:r>
              <a:rPr lang="en-US" sz="1300" dirty="0" smtClean="0"/>
              <a:t> </a:t>
            </a:r>
            <a:r>
              <a:rPr lang="en-US" sz="1300" dirty="0" err="1" smtClean="0"/>
              <a:t>để</a:t>
            </a:r>
            <a:r>
              <a:rPr lang="en-US" sz="1300" dirty="0" smtClean="0"/>
              <a:t> </a:t>
            </a:r>
            <a:r>
              <a:rPr lang="en-US" sz="1300" dirty="0" err="1" smtClean="0"/>
              <a:t>đảm</a:t>
            </a:r>
            <a:r>
              <a:rPr lang="en-US" sz="1300" dirty="0" smtClean="0"/>
              <a:t> </a:t>
            </a:r>
            <a:r>
              <a:rPr lang="en-US" sz="1300" dirty="0" err="1" smtClean="0"/>
              <a:t>bảo</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tử</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thể</a:t>
            </a:r>
            <a:r>
              <a:rPr lang="en-US" sz="1300" dirty="0" smtClean="0"/>
              <a:t> </a:t>
            </a:r>
            <a:r>
              <a:rPr lang="en-US" sz="1300" dirty="0" err="1" smtClean="0"/>
              <a:t>hiện</a:t>
            </a:r>
            <a:r>
              <a:rPr lang="en-US" sz="1300" dirty="0" smtClean="0"/>
              <a:t> </a:t>
            </a:r>
            <a:r>
              <a:rPr lang="en-US" sz="1300" dirty="0" err="1" smtClean="0"/>
              <a:t>một</a:t>
            </a:r>
            <a:r>
              <a:rPr lang="en-US" sz="1300" dirty="0" smtClean="0"/>
              <a:t> </a:t>
            </a:r>
            <a:r>
              <a:rPr lang="en-US" sz="1300" dirty="0" err="1" smtClean="0"/>
              <a:t>khái</a:t>
            </a:r>
            <a:r>
              <a:rPr lang="en-US" sz="1300" dirty="0" smtClean="0"/>
              <a:t> </a:t>
            </a:r>
            <a:r>
              <a:rPr lang="en-US" sz="1300" dirty="0" err="1" smtClean="0"/>
              <a:t>niệm</a:t>
            </a:r>
            <a:r>
              <a:rPr lang="en-US" sz="1300" dirty="0" smtClean="0"/>
              <a:t> </a:t>
            </a:r>
            <a:r>
              <a:rPr lang="en-US" sz="1300" dirty="0" err="1" smtClean="0"/>
              <a:t>chính</a:t>
            </a:r>
            <a:r>
              <a:rPr lang="en-US" sz="1300" dirty="0" smtClean="0"/>
              <a:t> </a:t>
            </a:r>
            <a:r>
              <a:rPr lang="en-US" sz="1300" dirty="0" err="1" smtClean="0"/>
              <a:t>xác</a:t>
            </a:r>
            <a:r>
              <a:rPr lang="en-US" sz="1300" dirty="0" smtClean="0"/>
              <a:t>, </a:t>
            </a:r>
            <a:r>
              <a:rPr lang="en-US" sz="1300" dirty="0" err="1" smtClean="0"/>
              <a:t>không</a:t>
            </a:r>
            <a:r>
              <a:rPr lang="en-US" sz="1300" dirty="0" smtClean="0"/>
              <a:t> </a:t>
            </a:r>
            <a:r>
              <a:rPr lang="en-US" sz="1300" dirty="0" err="1" smtClean="0"/>
              <a:t>trùng</a:t>
            </a:r>
            <a:r>
              <a:rPr lang="en-US" sz="1300" dirty="0" smtClean="0"/>
              <a:t> </a:t>
            </a:r>
            <a:r>
              <a:rPr lang="en-US" sz="1300" dirty="0" err="1" smtClean="0"/>
              <a:t>lặp</a:t>
            </a:r>
            <a:r>
              <a:rPr lang="en-US" sz="1300" dirty="0" smtClean="0"/>
              <a:t> </a:t>
            </a:r>
            <a:r>
              <a:rPr lang="en-US" sz="1300" dirty="0" err="1" smtClean="0"/>
              <a:t>về</a:t>
            </a:r>
            <a:r>
              <a:rPr lang="en-US" sz="1300" dirty="0" smtClean="0"/>
              <a:t> </a:t>
            </a:r>
            <a:r>
              <a:rPr lang="en-US" sz="1300" dirty="0" err="1" smtClean="0"/>
              <a:t>trách</a:t>
            </a:r>
            <a:r>
              <a:rPr lang="en-US" sz="1300" dirty="0" smtClean="0"/>
              <a:t> </a:t>
            </a:r>
            <a:r>
              <a:rPr lang="en-US" sz="1300" dirty="0" err="1" smtClean="0"/>
              <a:t>nhiệm</a:t>
            </a:r>
            <a:r>
              <a:rPr lang="en-US" sz="1300" dirty="0" smtClean="0"/>
              <a:t>, </a:t>
            </a:r>
            <a:r>
              <a:rPr lang="en-US" sz="1300" dirty="0" err="1" smtClean="0"/>
              <a:t>đảm</a:t>
            </a:r>
            <a:r>
              <a:rPr lang="en-US" sz="1300" dirty="0" smtClean="0"/>
              <a:t> </a:t>
            </a:r>
            <a:r>
              <a:rPr lang="en-US" sz="1300" dirty="0" err="1" smtClean="0"/>
              <a:t>bảo</a:t>
            </a:r>
            <a:r>
              <a:rPr lang="en-US" sz="1300" dirty="0" smtClean="0"/>
              <a:t> </a:t>
            </a:r>
            <a:r>
              <a:rPr lang="en-US" sz="1300" dirty="0" err="1" smtClean="0"/>
              <a:t>tính</a:t>
            </a:r>
            <a:r>
              <a:rPr lang="en-US" sz="1300" dirty="0" smtClean="0"/>
              <a:t> </a:t>
            </a:r>
            <a:r>
              <a:rPr lang="en-US" sz="1300" dirty="0" err="1" smtClean="0"/>
              <a:t>đồng</a:t>
            </a:r>
            <a:r>
              <a:rPr lang="en-US" sz="1300" dirty="0" smtClean="0"/>
              <a:t> </a:t>
            </a:r>
            <a:r>
              <a:rPr lang="en-US" sz="1300" dirty="0" err="1" smtClean="0"/>
              <a:t>nhất</a:t>
            </a:r>
            <a:r>
              <a:rPr lang="en-US" sz="1300" dirty="0" smtClean="0"/>
              <a:t> </a:t>
            </a:r>
            <a:r>
              <a:rPr lang="en-US" sz="1300" dirty="0" err="1" smtClean="0"/>
              <a:t>và</a:t>
            </a:r>
            <a:r>
              <a:rPr lang="en-US" sz="1300" dirty="0" smtClean="0"/>
              <a:t> </a:t>
            </a:r>
            <a:r>
              <a:rPr lang="en-US" sz="1300" dirty="0" err="1" smtClean="0"/>
              <a:t>nhất</a:t>
            </a:r>
            <a:r>
              <a:rPr lang="en-US" sz="1300" dirty="0" smtClean="0"/>
              <a:t> </a:t>
            </a:r>
            <a:r>
              <a:rPr lang="en-US" sz="1300" dirty="0" err="1" smtClean="0"/>
              <a:t>quán</a:t>
            </a:r>
            <a:r>
              <a:rPr lang="en-US" sz="1300" dirty="0" smtClean="0"/>
              <a:t> </a:t>
            </a:r>
            <a:r>
              <a:rPr lang="en-US" sz="1300" dirty="0" err="1" smtClean="0"/>
              <a:t>trong</a:t>
            </a:r>
            <a:r>
              <a:rPr lang="en-US" sz="1300" dirty="0" smtClean="0"/>
              <a:t> </a:t>
            </a:r>
            <a:r>
              <a:rPr lang="en-US" sz="1300" dirty="0" err="1" smtClean="0"/>
              <a:t>mô</a:t>
            </a:r>
            <a:r>
              <a:rPr lang="en-US" sz="1300" dirty="0" smtClean="0"/>
              <a:t> </a:t>
            </a:r>
            <a:r>
              <a:rPr lang="en-US" sz="1300" dirty="0" err="1" smtClean="0"/>
              <a:t>hình</a:t>
            </a:r>
            <a:r>
              <a:rPr lang="en-US" sz="1300" dirty="0" smtClean="0"/>
              <a:t>.</a:t>
            </a:r>
          </a:p>
          <a:p>
            <a:r>
              <a:rPr lang="en-US" sz="1300" dirty="0" err="1" smtClean="0"/>
              <a:t>Các</a:t>
            </a:r>
            <a:r>
              <a:rPr lang="en-US" sz="1300" dirty="0" smtClean="0"/>
              <a:t> </a:t>
            </a:r>
            <a:r>
              <a:rPr lang="en-US" sz="1300" dirty="0" err="1" smtClean="0"/>
              <a:t>vấn</a:t>
            </a:r>
            <a:r>
              <a:rPr lang="en-US" sz="1300" dirty="0" smtClean="0"/>
              <a:t> </a:t>
            </a:r>
            <a:r>
              <a:rPr lang="en-US" sz="1300" dirty="0" err="1" smtClean="0"/>
              <a:t>đề</a:t>
            </a:r>
            <a:r>
              <a:rPr lang="en-US" sz="1300" dirty="0" smtClean="0"/>
              <a:t> </a:t>
            </a:r>
            <a:r>
              <a:rPr lang="en-US" sz="1300" dirty="0" err="1" smtClean="0"/>
              <a:t>cần</a:t>
            </a:r>
            <a:r>
              <a:rPr lang="en-US" sz="1300" dirty="0" smtClean="0"/>
              <a:t> </a:t>
            </a:r>
            <a:r>
              <a:rPr lang="en-US" sz="1300" dirty="0" err="1" smtClean="0"/>
              <a:t>xem</a:t>
            </a:r>
            <a:r>
              <a:rPr lang="en-US" sz="1300" dirty="0" smtClean="0"/>
              <a:t> </a:t>
            </a:r>
            <a:r>
              <a:rPr lang="en-US" sz="1300" dirty="0" err="1" smtClean="0"/>
              <a:t>xét</a:t>
            </a:r>
            <a:r>
              <a:rPr lang="en-US" sz="1300" dirty="0" smtClean="0"/>
              <a:t> </a:t>
            </a:r>
            <a:r>
              <a:rPr lang="en-US" sz="1300" dirty="0" err="1" smtClean="0"/>
              <a:t>khi</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việc</a:t>
            </a:r>
            <a:r>
              <a:rPr lang="en-US" sz="1300" dirty="0" smtClean="0"/>
              <a:t> </a:t>
            </a:r>
            <a:r>
              <a:rPr lang="en-US" sz="1300" dirty="0" err="1" smtClean="0"/>
              <a:t>thống</a:t>
            </a:r>
            <a:r>
              <a:rPr lang="en-US" sz="1300" dirty="0" smtClean="0"/>
              <a:t> </a:t>
            </a:r>
            <a:r>
              <a:rPr lang="en-US" sz="1300" dirty="0" err="1" smtClean="0"/>
              <a:t>nhất</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và</a:t>
            </a:r>
            <a:r>
              <a:rPr lang="en-US" sz="1300" dirty="0" smtClean="0"/>
              <a:t> </a:t>
            </a:r>
            <a:r>
              <a:rPr lang="en-US" sz="1300" dirty="0" err="1" smtClean="0"/>
              <a:t>các</a:t>
            </a:r>
            <a:r>
              <a:rPr lang="en-US" sz="1300" dirty="0" smtClean="0"/>
              <a:t> </a:t>
            </a:r>
            <a:r>
              <a:rPr lang="en-US" sz="1300" dirty="0" err="1" smtClean="0"/>
              <a:t>hệthống</a:t>
            </a:r>
            <a:r>
              <a:rPr lang="en-US" sz="1300" dirty="0" smtClean="0"/>
              <a:t> con:</a:t>
            </a:r>
          </a:p>
          <a:p>
            <a:r>
              <a:rPr lang="en-US" sz="1300" dirty="0" err="1" smtClean="0"/>
              <a:t>Tên</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tử</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cần</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chức</a:t>
            </a:r>
            <a:r>
              <a:rPr lang="en-US" sz="1300" dirty="0" smtClean="0"/>
              <a:t> </a:t>
            </a:r>
            <a:r>
              <a:rPr lang="en-US" sz="1300" dirty="0" err="1" smtClean="0"/>
              <a:t>năng</a:t>
            </a:r>
            <a:r>
              <a:rPr lang="en-US" sz="1300" dirty="0" smtClean="0"/>
              <a:t> </a:t>
            </a:r>
            <a:r>
              <a:rPr lang="en-US" sz="1300" dirty="0" err="1" smtClean="0"/>
              <a:t>của</a:t>
            </a:r>
            <a:r>
              <a:rPr lang="en-US" sz="1300" dirty="0" smtClean="0"/>
              <a:t> </a:t>
            </a:r>
            <a:r>
              <a:rPr lang="en-US" sz="1300" dirty="0" err="1" smtClean="0"/>
              <a:t>nó</a:t>
            </a:r>
            <a:r>
              <a:rPr lang="en-US" sz="1300" dirty="0" smtClean="0"/>
              <a:t>, </a:t>
            </a:r>
            <a:r>
              <a:rPr lang="en-US" sz="1300" dirty="0" err="1" smtClean="0"/>
              <a:t>tránh</a:t>
            </a:r>
            <a:r>
              <a:rPr lang="en-US" sz="1300" dirty="0" smtClean="0"/>
              <a:t> </a:t>
            </a:r>
            <a:r>
              <a:rPr lang="en-US" sz="1300" dirty="0" err="1" smtClean="0"/>
              <a:t>các</a:t>
            </a:r>
            <a:r>
              <a:rPr lang="en-US" sz="1300" dirty="0" smtClean="0"/>
              <a:t> </a:t>
            </a:r>
            <a:r>
              <a:rPr lang="en-US" sz="1300" dirty="0" err="1" smtClean="0"/>
              <a:t>tên</a:t>
            </a:r>
            <a:r>
              <a:rPr lang="en-US" sz="1300" dirty="0" smtClean="0"/>
              <a:t> </a:t>
            </a:r>
            <a:r>
              <a:rPr lang="en-US" sz="1300" dirty="0" err="1" smtClean="0"/>
              <a:t>tương</a:t>
            </a:r>
            <a:r>
              <a:rPr lang="en-US" sz="1300" dirty="0" smtClean="0"/>
              <a:t> </a:t>
            </a:r>
            <a:r>
              <a:rPr lang="en-US" sz="1300" dirty="0" err="1" smtClean="0"/>
              <a:t>tự</a:t>
            </a:r>
            <a:r>
              <a:rPr lang="en-US" sz="1300" dirty="0" smtClean="0"/>
              <a:t> </a:t>
            </a:r>
            <a:r>
              <a:rPr lang="en-US" sz="1300" dirty="0" err="1" smtClean="0"/>
              <a:t>và</a:t>
            </a:r>
            <a:r>
              <a:rPr lang="en-US" sz="1300" dirty="0" smtClean="0"/>
              <a:t> </a:t>
            </a:r>
            <a:r>
              <a:rPr lang="en-US" sz="1300" dirty="0" err="1" smtClean="0"/>
              <a:t>đồng</a:t>
            </a:r>
            <a:r>
              <a:rPr lang="en-US" sz="1300" dirty="0" smtClean="0"/>
              <a:t> </a:t>
            </a:r>
            <a:r>
              <a:rPr lang="en-US" sz="1300" dirty="0" err="1" smtClean="0"/>
              <a:t>nghĩa</a:t>
            </a:r>
            <a:r>
              <a:rPr lang="en-US" sz="1300" dirty="0" smtClean="0"/>
              <a:t> </a:t>
            </a:r>
            <a:r>
              <a:rPr lang="en-US" sz="1300" dirty="0" err="1" smtClean="0"/>
              <a:t>bởi</a:t>
            </a:r>
            <a:r>
              <a:rPr lang="en-US" sz="1300" dirty="0" smtClean="0"/>
              <a:t> </a:t>
            </a:r>
            <a:r>
              <a:rPr lang="en-US" sz="1300" dirty="0" err="1" smtClean="0"/>
              <a:t>vì</a:t>
            </a:r>
            <a:r>
              <a:rPr lang="en-US" sz="1300" dirty="0" smtClean="0"/>
              <a:t> </a:t>
            </a:r>
            <a:r>
              <a:rPr lang="en-US" sz="1300" dirty="0" err="1" smtClean="0"/>
              <a:t>nó</a:t>
            </a:r>
            <a:r>
              <a:rPr lang="en-US" sz="1300" dirty="0" smtClean="0"/>
              <a:t> </a:t>
            </a:r>
            <a:r>
              <a:rPr lang="en-US" sz="1300" dirty="0" err="1" smtClean="0"/>
              <a:t>có</a:t>
            </a:r>
            <a:r>
              <a:rPr lang="en-US" sz="1300" dirty="0" smtClean="0"/>
              <a:t> </a:t>
            </a:r>
            <a:r>
              <a:rPr lang="en-US" sz="1300" dirty="0" err="1" smtClean="0"/>
              <a:t>khả</a:t>
            </a:r>
            <a:r>
              <a:rPr lang="en-US" sz="1300" dirty="0" smtClean="0"/>
              <a:t> </a:t>
            </a:r>
            <a:r>
              <a:rPr lang="en-US" sz="1300" dirty="0" err="1" smtClean="0"/>
              <a:t>năng</a:t>
            </a:r>
            <a:r>
              <a:rPr lang="en-US" sz="1300" dirty="0" smtClean="0"/>
              <a:t> </a:t>
            </a:r>
            <a:r>
              <a:rPr lang="en-US" sz="1300" dirty="0" err="1" smtClean="0"/>
              <a:t>gây</a:t>
            </a:r>
            <a:r>
              <a:rPr lang="en-US" sz="1300" dirty="0" smtClean="0"/>
              <a:t> </a:t>
            </a:r>
            <a:r>
              <a:rPr lang="en-US" sz="1300" dirty="0" err="1" smtClean="0"/>
              <a:t>khó</a:t>
            </a:r>
            <a:r>
              <a:rPr lang="en-US" sz="1300" dirty="0" smtClean="0"/>
              <a:t> </a:t>
            </a:r>
            <a:r>
              <a:rPr lang="en-US" sz="1300" dirty="0" err="1" smtClean="0"/>
              <a:t>khăn</a:t>
            </a:r>
            <a:r>
              <a:rPr lang="en-US" sz="1300" dirty="0" smtClean="0"/>
              <a:t> </a:t>
            </a:r>
            <a:r>
              <a:rPr lang="en-US" sz="1300" dirty="0" err="1" smtClean="0"/>
              <a:t>trong</a:t>
            </a:r>
            <a:r>
              <a:rPr lang="en-US" sz="1300" dirty="0" smtClean="0"/>
              <a:t> </a:t>
            </a:r>
            <a:r>
              <a:rPr lang="en-US" sz="1300" dirty="0" err="1" smtClean="0"/>
              <a:t>việc</a:t>
            </a:r>
            <a:r>
              <a:rPr lang="en-US" sz="1300" dirty="0" smtClean="0"/>
              <a:t> </a:t>
            </a:r>
            <a:r>
              <a:rPr lang="en-US" sz="1300" dirty="0" err="1" smtClean="0"/>
              <a:t>phân</a:t>
            </a:r>
            <a:r>
              <a:rPr lang="en-US" sz="1300" dirty="0" smtClean="0"/>
              <a:t> </a:t>
            </a:r>
            <a:r>
              <a:rPr lang="en-US" sz="1300" dirty="0" err="1" smtClean="0"/>
              <a:t>biệt</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tử</a:t>
            </a:r>
            <a:r>
              <a:rPr lang="en-US" sz="1300" dirty="0" smtClean="0"/>
              <a:t>.</a:t>
            </a:r>
          </a:p>
          <a:p>
            <a:r>
              <a:rPr lang="en-US" sz="1300" dirty="0" err="1" smtClean="0"/>
              <a:t>Kết</a:t>
            </a:r>
            <a:r>
              <a:rPr lang="en-US" sz="1300" dirty="0" smtClean="0"/>
              <a:t> </a:t>
            </a:r>
            <a:r>
              <a:rPr lang="en-US" sz="1300" dirty="0" err="1" smtClean="0"/>
              <a:t>hợp</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tử</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định</a:t>
            </a:r>
            <a:r>
              <a:rPr lang="en-US" sz="1300" dirty="0" smtClean="0"/>
              <a:t> </a:t>
            </a:r>
            <a:r>
              <a:rPr lang="en-US" sz="1300" dirty="0" err="1" smtClean="0"/>
              <a:t>nghĩa</a:t>
            </a:r>
            <a:r>
              <a:rPr lang="en-US" sz="1300" dirty="0" smtClean="0"/>
              <a:t> </a:t>
            </a:r>
            <a:r>
              <a:rPr lang="en-US" sz="1300" dirty="0" err="1" smtClean="0"/>
              <a:t>các</a:t>
            </a:r>
            <a:r>
              <a:rPr lang="en-US" sz="1300" dirty="0" smtClean="0"/>
              <a:t> </a:t>
            </a:r>
            <a:r>
              <a:rPr lang="en-US" sz="1300" dirty="0" err="1" smtClean="0"/>
              <a:t>hành</a:t>
            </a:r>
            <a:r>
              <a:rPr lang="en-US" sz="1300" dirty="0" smtClean="0"/>
              <a:t> vi </a:t>
            </a:r>
            <a:r>
              <a:rPr lang="en-US" sz="1300" dirty="0" err="1" smtClean="0"/>
              <a:t>tương</a:t>
            </a:r>
            <a:r>
              <a:rPr lang="en-US" sz="1300" dirty="0" smtClean="0"/>
              <a:t> </a:t>
            </a:r>
            <a:r>
              <a:rPr lang="en-US" sz="1300" dirty="0" err="1" smtClean="0"/>
              <a:t>tự</a:t>
            </a:r>
            <a:r>
              <a:rPr lang="en-US" sz="1300" dirty="0" smtClean="0"/>
              <a:t> </a:t>
            </a:r>
            <a:r>
              <a:rPr lang="en-US" sz="1300" dirty="0" err="1" smtClean="0"/>
              <a:t>nhau</a:t>
            </a:r>
            <a:r>
              <a:rPr lang="en-US" sz="1300" dirty="0" smtClean="0"/>
              <a:t>.</a:t>
            </a:r>
          </a:p>
          <a:p>
            <a:r>
              <a:rPr lang="en-US" sz="1300" dirty="0" err="1" smtClean="0"/>
              <a:t>Kêt</a:t>
            </a:r>
            <a:r>
              <a:rPr lang="en-US" sz="1300" dirty="0" smtClean="0"/>
              <a:t> </a:t>
            </a:r>
            <a:r>
              <a:rPr lang="en-US" sz="1300" dirty="0" err="1" smtClean="0"/>
              <a:t>hợp</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thể</a:t>
            </a:r>
            <a:r>
              <a:rPr lang="en-US" sz="1300" dirty="0" smtClean="0"/>
              <a:t> </a:t>
            </a:r>
            <a:r>
              <a:rPr lang="en-US" sz="1300" dirty="0" err="1" smtClean="0"/>
              <a:t>hiện</a:t>
            </a:r>
            <a:r>
              <a:rPr lang="en-US" sz="1300" dirty="0" smtClean="0"/>
              <a:t> </a:t>
            </a:r>
            <a:r>
              <a:rPr lang="en-US" sz="1300" dirty="0" err="1" smtClean="0"/>
              <a:t>có</a:t>
            </a:r>
            <a:r>
              <a:rPr lang="en-US" sz="1300" dirty="0" smtClean="0"/>
              <a:t> </a:t>
            </a:r>
            <a:r>
              <a:rPr lang="en-US" sz="1300" dirty="0" err="1" smtClean="0"/>
              <a:t>cùng</a:t>
            </a:r>
            <a:r>
              <a:rPr lang="en-US" sz="1300" dirty="0" smtClean="0"/>
              <a:t> </a:t>
            </a:r>
            <a:r>
              <a:rPr lang="en-US" sz="1300" dirty="0" err="1" smtClean="0"/>
              <a:t>khái</a:t>
            </a:r>
            <a:r>
              <a:rPr lang="en-US" sz="1300" dirty="0" smtClean="0"/>
              <a:t> </a:t>
            </a:r>
            <a:r>
              <a:rPr lang="en-US" sz="1300" dirty="0" err="1" smtClean="0"/>
              <a:t>niệm</a:t>
            </a:r>
            <a:r>
              <a:rPr lang="en-US" sz="1300" dirty="0" smtClean="0"/>
              <a:t> </a:t>
            </a:r>
            <a:r>
              <a:rPr lang="en-US" sz="1300" dirty="0" err="1" smtClean="0"/>
              <a:t>hoặc</a:t>
            </a:r>
            <a:r>
              <a:rPr lang="en-US" sz="1300" dirty="0" smtClean="0"/>
              <a:t> </a:t>
            </a:r>
            <a:r>
              <a:rPr lang="en-US" sz="1300" dirty="0" err="1" smtClean="0"/>
              <a:t>có</a:t>
            </a:r>
            <a:r>
              <a:rPr lang="en-US" sz="1300" dirty="0" smtClean="0"/>
              <a:t> </a:t>
            </a:r>
            <a:r>
              <a:rPr lang="en-US" sz="1300" dirty="0" err="1" smtClean="0"/>
              <a:t>cùng</a:t>
            </a:r>
            <a:r>
              <a:rPr lang="en-US" sz="1300" dirty="0" smtClean="0"/>
              <a:t> </a:t>
            </a:r>
            <a:r>
              <a:rPr lang="en-US" sz="1300" dirty="0" err="1" smtClean="0"/>
              <a:t>thuộc</a:t>
            </a:r>
            <a:r>
              <a:rPr lang="en-US" sz="1300" dirty="0" smtClean="0"/>
              <a:t> </a:t>
            </a:r>
            <a:r>
              <a:rPr lang="en-US" sz="1300" dirty="0" err="1" smtClean="0"/>
              <a:t>tính</a:t>
            </a:r>
            <a:r>
              <a:rPr lang="en-US" sz="1300" dirty="0" smtClean="0"/>
              <a:t>, </a:t>
            </a:r>
            <a:r>
              <a:rPr lang="en-US" sz="1300" dirty="0" err="1" smtClean="0"/>
              <a:t>thậm</a:t>
            </a:r>
            <a:r>
              <a:rPr lang="en-US" sz="1300" dirty="0" smtClean="0"/>
              <a:t> </a:t>
            </a:r>
            <a:r>
              <a:rPr lang="en-US" sz="1300" dirty="0" err="1" smtClean="0"/>
              <a:t>chí</a:t>
            </a:r>
            <a:r>
              <a:rPr lang="en-US" sz="1300" dirty="0" smtClean="0"/>
              <a:t> </a:t>
            </a:r>
            <a:r>
              <a:rPr lang="en-US" sz="1300" dirty="0" err="1" smtClean="0"/>
              <a:t>nếu</a:t>
            </a:r>
            <a:r>
              <a:rPr lang="en-US" sz="1300" dirty="0" smtClean="0"/>
              <a:t> </a:t>
            </a:r>
            <a:r>
              <a:rPr lang="en-US" sz="1300" dirty="0" err="1" smtClean="0"/>
              <a:t>các</a:t>
            </a:r>
            <a:r>
              <a:rPr lang="en-US" sz="1300" dirty="0" smtClean="0"/>
              <a:t> </a:t>
            </a:r>
            <a:r>
              <a:rPr lang="en-US" sz="1300" dirty="0" err="1" smtClean="0"/>
              <a:t>hành</a:t>
            </a:r>
            <a:r>
              <a:rPr lang="en-US" sz="1300" dirty="0" smtClean="0"/>
              <a:t> vi </a:t>
            </a:r>
            <a:r>
              <a:rPr lang="en-US" sz="1300" dirty="0" err="1" smtClean="0"/>
              <a:t>của</a:t>
            </a:r>
            <a:r>
              <a:rPr lang="en-US" sz="1300" dirty="0" smtClean="0"/>
              <a:t> </a:t>
            </a:r>
            <a:r>
              <a:rPr lang="en-US" sz="1300" dirty="0" err="1" smtClean="0"/>
              <a:t>chúng</a:t>
            </a:r>
            <a:r>
              <a:rPr lang="en-US" sz="1300" dirty="0" smtClean="0"/>
              <a:t> </a:t>
            </a:r>
            <a:r>
              <a:rPr lang="en-US" sz="1300" dirty="0" err="1" smtClean="0"/>
              <a:t>được</a:t>
            </a:r>
            <a:r>
              <a:rPr lang="en-US" sz="1300" dirty="0" smtClean="0"/>
              <a:t> </a:t>
            </a:r>
            <a:r>
              <a:rPr lang="en-US" sz="1300" dirty="0" err="1" smtClean="0"/>
              <a:t>định</a:t>
            </a:r>
            <a:r>
              <a:rPr lang="en-US" sz="1300" dirty="0" smtClean="0"/>
              <a:t> </a:t>
            </a:r>
            <a:r>
              <a:rPr lang="en-US" sz="1300" dirty="0" err="1" smtClean="0"/>
              <a:t>nghĩa</a:t>
            </a:r>
            <a:r>
              <a:rPr lang="en-US" sz="1300" dirty="0" smtClean="0"/>
              <a:t> </a:t>
            </a:r>
            <a:r>
              <a:rPr lang="en-US" sz="1300" dirty="0" err="1" smtClean="0"/>
              <a:t>khác</a:t>
            </a:r>
            <a:r>
              <a:rPr lang="en-US" sz="1300" dirty="0" smtClean="0"/>
              <a:t> </a:t>
            </a:r>
            <a:r>
              <a:rPr lang="en-US" sz="1300" dirty="0" err="1" smtClean="0"/>
              <a:t>nhau</a:t>
            </a:r>
            <a:r>
              <a:rPr lang="en-US" sz="1300" dirty="0" smtClean="0"/>
              <a:t>.</a:t>
            </a:r>
          </a:p>
          <a:p>
            <a:r>
              <a:rPr lang="en-US" sz="1300" dirty="0" err="1" smtClean="0"/>
              <a:t>Sử</a:t>
            </a:r>
            <a:r>
              <a:rPr lang="en-US" sz="1300" dirty="0" smtClean="0"/>
              <a:t> </a:t>
            </a:r>
            <a:r>
              <a:rPr lang="en-US" sz="1300" dirty="0" err="1" smtClean="0"/>
              <a:t>dụng</a:t>
            </a:r>
            <a:r>
              <a:rPr lang="en-US" sz="1300" dirty="0" smtClean="0"/>
              <a:t> </a:t>
            </a:r>
            <a:r>
              <a:rPr lang="en-US" sz="1300" dirty="0" err="1" smtClean="0"/>
              <a:t>quan</a:t>
            </a:r>
            <a:r>
              <a:rPr lang="en-US" sz="1300" dirty="0" smtClean="0"/>
              <a:t> </a:t>
            </a:r>
            <a:r>
              <a:rPr lang="en-US" sz="1300" dirty="0" err="1" smtClean="0"/>
              <a:t>hệ</a:t>
            </a:r>
            <a:r>
              <a:rPr lang="en-US" sz="1300" dirty="0" smtClean="0"/>
              <a:t> </a:t>
            </a:r>
            <a:r>
              <a:rPr lang="en-US" sz="1300" dirty="0" err="1" smtClean="0"/>
              <a:t>kế</a:t>
            </a:r>
            <a:r>
              <a:rPr lang="en-US" sz="1300" dirty="0" smtClean="0"/>
              <a:t> </a:t>
            </a:r>
            <a:r>
              <a:rPr lang="en-US" sz="1300" dirty="0" err="1" smtClean="0"/>
              <a:t>thừa</a:t>
            </a:r>
            <a:r>
              <a:rPr lang="en-US" sz="1300" dirty="0" smtClean="0"/>
              <a:t> </a:t>
            </a:r>
            <a:r>
              <a:rPr lang="en-US" sz="1300" dirty="0" err="1" smtClean="0"/>
              <a:t>cho</a:t>
            </a:r>
            <a:r>
              <a:rPr lang="en-US" sz="1300" dirty="0" smtClean="0"/>
              <a:t> </a:t>
            </a:r>
            <a:r>
              <a:rPr lang="en-US" sz="1300" dirty="0" err="1" smtClean="0"/>
              <a:t>các</a:t>
            </a:r>
            <a:r>
              <a:rPr lang="en-US" sz="1300" dirty="0" smtClean="0"/>
              <a:t> </a:t>
            </a:r>
            <a:r>
              <a:rPr lang="en-US" sz="1300" dirty="0" err="1" smtClean="0"/>
              <a:t>phần</a:t>
            </a:r>
            <a:r>
              <a:rPr lang="en-US" sz="1300" dirty="0" smtClean="0"/>
              <a:t> </a:t>
            </a:r>
            <a:r>
              <a:rPr lang="en-US" sz="1300" dirty="0" err="1" smtClean="0"/>
              <a:t>tử</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trừu</a:t>
            </a:r>
            <a:r>
              <a:rPr lang="en-US" sz="1300" dirty="0" smtClean="0"/>
              <a:t> </a:t>
            </a:r>
            <a:r>
              <a:rPr lang="en-US" sz="1300" dirty="0" err="1" smtClean="0"/>
              <a:t>tượng</a:t>
            </a:r>
            <a:r>
              <a:rPr lang="en-US" sz="1300" dirty="0" smtClean="0"/>
              <a:t>, </a:t>
            </a:r>
            <a:r>
              <a:rPr lang="en-US" sz="1300" dirty="0" err="1" smtClean="0"/>
              <a:t>làm</a:t>
            </a:r>
            <a:r>
              <a:rPr lang="en-US" sz="1300" dirty="0" smtClean="0"/>
              <a:t> </a:t>
            </a:r>
            <a:r>
              <a:rPr lang="en-US" sz="1300" dirty="0" err="1" smtClean="0"/>
              <a:t>cho</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trở</a:t>
            </a:r>
            <a:r>
              <a:rPr lang="en-US" sz="1300" dirty="0" smtClean="0"/>
              <a:t> </a:t>
            </a:r>
            <a:r>
              <a:rPr lang="en-US" sz="1300" dirty="0" err="1" smtClean="0"/>
              <a:t>nên</a:t>
            </a:r>
            <a:r>
              <a:rPr lang="en-US" sz="1300" dirty="0" smtClean="0"/>
              <a:t> </a:t>
            </a:r>
            <a:r>
              <a:rPr lang="en-US" sz="1300" dirty="0" err="1" smtClean="0"/>
              <a:t>chắc</a:t>
            </a:r>
            <a:r>
              <a:rPr lang="en-US" sz="1300" dirty="0" smtClean="0"/>
              <a:t> </a:t>
            </a:r>
            <a:r>
              <a:rPr lang="en-US" sz="1300" dirty="0" err="1" smtClean="0"/>
              <a:t>chắn</a:t>
            </a:r>
            <a:r>
              <a:rPr lang="en-US" sz="1300" dirty="0" smtClean="0"/>
              <a:t>.</a:t>
            </a:r>
          </a:p>
          <a:p>
            <a:r>
              <a:rPr lang="en-US" sz="1300" dirty="0" err="1" smtClean="0"/>
              <a:t>Khi</a:t>
            </a:r>
            <a:r>
              <a:rPr lang="en-US" sz="1300" dirty="0" smtClean="0"/>
              <a:t> </a:t>
            </a:r>
            <a:r>
              <a:rPr lang="en-US" sz="1300" dirty="0" err="1" smtClean="0"/>
              <a:t>cập</a:t>
            </a:r>
            <a:r>
              <a:rPr lang="en-US" sz="1300" dirty="0" smtClean="0"/>
              <a:t> </a:t>
            </a:r>
            <a:r>
              <a:rPr lang="en-US" sz="1300" dirty="0" err="1" smtClean="0"/>
              <a:t>nhật</a:t>
            </a:r>
            <a:r>
              <a:rPr lang="en-US" sz="1300" dirty="0" smtClean="0"/>
              <a:t> </a:t>
            </a:r>
            <a:r>
              <a:rPr lang="en-US" sz="1300" dirty="0" err="1" smtClean="0"/>
              <a:t>một</a:t>
            </a:r>
            <a:r>
              <a:rPr lang="en-US" sz="1300" dirty="0" smtClean="0"/>
              <a:t> </a:t>
            </a:r>
            <a:r>
              <a:rPr lang="en-US" sz="1300" dirty="0" err="1" smtClean="0"/>
              <a:t>phần</a:t>
            </a:r>
            <a:r>
              <a:rPr lang="en-US" sz="1300" dirty="0" smtClean="0"/>
              <a:t> </a:t>
            </a:r>
            <a:r>
              <a:rPr lang="en-US" sz="1300" dirty="0" err="1" smtClean="0"/>
              <a:t>tử</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cũng</a:t>
            </a:r>
            <a:r>
              <a:rPr lang="en-US" sz="1300" dirty="0" smtClean="0"/>
              <a:t> </a:t>
            </a:r>
            <a:r>
              <a:rPr lang="en-US" sz="1300" dirty="0" err="1" smtClean="0"/>
              <a:t>cần</a:t>
            </a:r>
            <a:r>
              <a:rPr lang="en-US" sz="1300" dirty="0" smtClean="0"/>
              <a:t> </a:t>
            </a:r>
            <a:r>
              <a:rPr lang="en-US" sz="1300" dirty="0" err="1" smtClean="0"/>
              <a:t>cập</a:t>
            </a:r>
            <a:r>
              <a:rPr lang="en-US" sz="1300" dirty="0" smtClean="0"/>
              <a:t> </a:t>
            </a:r>
            <a:r>
              <a:rPr lang="en-US" sz="1300" dirty="0" err="1" smtClean="0"/>
              <a:t>nhật</a:t>
            </a:r>
            <a:r>
              <a:rPr lang="en-US" sz="1300" dirty="0" smtClean="0"/>
              <a:t> </a:t>
            </a:r>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bị</a:t>
            </a:r>
            <a:r>
              <a:rPr lang="en-US" sz="1300" dirty="0" smtClean="0"/>
              <a:t> </a:t>
            </a:r>
            <a:r>
              <a:rPr lang="en-US" sz="1300" dirty="0" err="1" smtClean="0"/>
              <a:t>ảnh</a:t>
            </a:r>
            <a:r>
              <a:rPr lang="en-US" sz="1300" dirty="0" smtClean="0"/>
              <a:t> </a:t>
            </a:r>
            <a:r>
              <a:rPr lang="en-US" sz="1300" dirty="0" err="1" smtClean="0"/>
              <a:t>hưởng</a:t>
            </a:r>
            <a:r>
              <a:rPr lang="en-US" sz="1300" dirty="0" smtClean="0"/>
              <a:t>.</a:t>
            </a:r>
          </a:p>
          <a:p>
            <a:endParaRPr lang="en-US" sz="1000" dirty="0">
              <a:latin typeface="ZapfHumnst BT" pitchFamily="34" charset="0"/>
            </a:endParaRPr>
          </a:p>
        </p:txBody>
      </p:sp>
      <p:sp>
        <p:nvSpPr>
          <p:cNvPr id="347140" name="Text Box 4"/>
          <p:cNvSpPr txBox="1">
            <a:spLocks noChangeArrowheads="1"/>
          </p:cNvSpPr>
          <p:nvPr/>
        </p:nvSpPr>
        <p:spPr bwMode="auto">
          <a:xfrm>
            <a:off x="607126" y="1264451"/>
            <a:ext cx="1930263" cy="7168542"/>
          </a:xfrm>
          <a:prstGeom prst="rect">
            <a:avLst/>
          </a:prstGeom>
          <a:noFill/>
          <a:ln w="9525">
            <a:noFill/>
            <a:miter lim="800000"/>
            <a:headEnd/>
            <a:tailEnd/>
          </a:ln>
          <a:effectLst/>
        </p:spPr>
        <p:txBody>
          <a:bodyPr lIns="112549" tIns="56274" rIns="112549" bIns="56274"/>
          <a:lstStyle/>
          <a:p>
            <a:r>
              <a:rPr lang="en-US" dirty="0">
                <a:latin typeface="ZapfHumnst BT" pitchFamily="34" charset="0"/>
              </a:rPr>
              <a:t>In Use-Case Design, we basically do two things to the use-case realizations originally developed during Use-Case Analysis: </a:t>
            </a:r>
          </a:p>
          <a:p>
            <a:pPr marL="178754" lvl="1" indent="-59585">
              <a:buFontTx/>
              <a:buChar char="•"/>
            </a:pPr>
            <a:r>
              <a:rPr lang="en-US" dirty="0">
                <a:latin typeface="ZapfHumnst BT" pitchFamily="34" charset="0"/>
              </a:rPr>
              <a:t>Replace analysis classes with their corresponding design elements (for example, use subsystem interfaces, where applicable).</a:t>
            </a:r>
          </a:p>
          <a:p>
            <a:pPr marL="178754" lvl="1" indent="-59585">
              <a:buFontTx/>
              <a:buChar char="•"/>
            </a:pPr>
            <a:r>
              <a:rPr lang="en-US" dirty="0">
                <a:latin typeface="ZapfHumnst BT" pitchFamily="34" charset="0"/>
              </a:rPr>
              <a:t>Incorporate any applicable architectural mechanisms, using the sample interaction and class diagrams provided by the architects.  </a:t>
            </a:r>
          </a:p>
          <a:p>
            <a:pPr>
              <a:buFontTx/>
              <a:buChar char="-"/>
            </a:pPr>
            <a:endParaRPr lang="en-US" dirty="0">
              <a:latin typeface="ZapfHumnst BT" pitchFamily="34" charset="0"/>
            </a:endParaRPr>
          </a:p>
        </p:txBody>
      </p:sp>
    </p:spTree>
    <p:extLst>
      <p:ext uri="{BB962C8B-B14F-4D97-AF65-F5344CB8AC3E}">
        <p14:creationId xmlns:p14="http://schemas.microsoft.com/office/powerpoint/2010/main" val="240281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 Instructor Notes</a:t>
            </a:r>
          </a:p>
        </p:txBody>
      </p:sp>
      <p:sp>
        <p:nvSpPr>
          <p:cNvPr id="5"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r>
              <a:rPr lang="en-US" sz="1000" dirty="0">
                <a:latin typeface="ZapfHumnst BT" pitchFamily="34" charset="0"/>
              </a:rPr>
              <a:t>You will now take a closer look at the incorporation of the persistency mechanism.</a:t>
            </a:r>
          </a:p>
          <a:p>
            <a:endParaRPr lang="en-US" sz="1000" dirty="0">
              <a:latin typeface="ZapfHumnst BT" pitchFamily="34" charset="0"/>
            </a:endParaRPr>
          </a:p>
        </p:txBody>
      </p:sp>
    </p:spTree>
    <p:extLst>
      <p:ext uri="{BB962C8B-B14F-4D97-AF65-F5344CB8AC3E}">
        <p14:creationId xmlns:p14="http://schemas.microsoft.com/office/powerpoint/2010/main" val="3904568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04482" name="Text Box 2"/>
          <p:cNvSpPr txBox="1">
            <a:spLocks noChangeArrowheads="1"/>
          </p:cNvSpPr>
          <p:nvPr/>
        </p:nvSpPr>
        <p:spPr bwMode="auto">
          <a:xfrm>
            <a:off x="607126" y="1261133"/>
            <a:ext cx="1910465" cy="4251251"/>
          </a:xfrm>
          <a:prstGeom prst="rect">
            <a:avLst/>
          </a:prstGeom>
          <a:noFill/>
          <a:ln w="12700">
            <a:noFill/>
            <a:miter lim="800000"/>
            <a:headEnd type="none" w="sm" len="sm"/>
            <a:tailEnd type="none" w="lg" len="lg"/>
          </a:ln>
          <a:effectLst/>
        </p:spPr>
        <p:txBody>
          <a:bodyPr lIns="95335" tIns="47668" rIns="95335" bIns="47668">
            <a:spAutoFit/>
          </a:bodyPr>
          <a:lstStyle/>
          <a:p>
            <a:r>
              <a:rPr lang="en-US">
                <a:latin typeface="ZapfHumnst BT" pitchFamily="34" charset="0"/>
              </a:rPr>
              <a:t>Remind the students that we’re not trying to teach them how to design the persistency mechanism, but that we want them to merely be able to produce designs that can effectively </a:t>
            </a:r>
            <a:r>
              <a:rPr lang="en-US" i="1">
                <a:latin typeface="ZapfHumnst BT" pitchFamily="34" charset="0"/>
              </a:rPr>
              <a:t>use</a:t>
            </a:r>
            <a:r>
              <a:rPr lang="en-US">
                <a:latin typeface="ZapfHumnst BT" pitchFamily="34" charset="0"/>
              </a:rPr>
              <a:t> the persistency mechanism defined by the architect in Identify Design Mechanisms.</a:t>
            </a:r>
          </a:p>
          <a:p>
            <a:r>
              <a:rPr lang="en-US">
                <a:latin typeface="ZapfHumnst BT" pitchFamily="34" charset="0"/>
              </a:rPr>
              <a:t>In some cases, there may not be a visual model (or the visual model would add little value, since most of it is handled by implementation mechanisms).  In these cases, annotation of existing interaction diagrams with notes and scripts can be used to describe where the mechanisms come into play.</a:t>
            </a:r>
          </a:p>
          <a:p>
            <a:r>
              <a:rPr lang="en-US">
                <a:latin typeface="ZapfHumnst BT" pitchFamily="34" charset="0"/>
              </a:rPr>
              <a:t>In this activity, the abstract patterns of persistent behavior (examples of which were provided in Identify Design Mechanisms) get realized in terms of the actual design classes in the system. The examples on the slides demonstrate how implementation mechanisms (specifically, the persistence mechanisms) drive design activities and why it’s so important to establish such infrastructure early in the software lifecycle.</a:t>
            </a:r>
          </a:p>
          <a:p>
            <a:endParaRPr lang="en-US">
              <a:latin typeface="ZapfHumnst BT" pitchFamily="34" charset="0"/>
            </a:endParaRPr>
          </a:p>
        </p:txBody>
      </p:sp>
      <p:sp>
        <p:nvSpPr>
          <p:cNvPr id="404483"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04484"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normAutofit fontScale="62500" lnSpcReduction="20000"/>
          </a:bodyPr>
          <a:lstStyle/>
          <a:p>
            <a:r>
              <a:rPr lang="en-US" sz="1000" dirty="0">
                <a:latin typeface="ZapfHumnst BT" pitchFamily="34" charset="0"/>
              </a:rPr>
              <a:t>In practice, there may be times when the application needs to control various aspects of persistence. These include:</a:t>
            </a:r>
          </a:p>
          <a:p>
            <a:pPr marL="238338" lvl="1" indent="-119169">
              <a:buFontTx/>
              <a:buChar char="•"/>
            </a:pPr>
            <a:r>
              <a:rPr lang="en-US" sz="1000" dirty="0">
                <a:latin typeface="ZapfHumnst BT" pitchFamily="34" charset="0"/>
              </a:rPr>
              <a:t>When determining how transactions are managed.</a:t>
            </a:r>
          </a:p>
          <a:p>
            <a:pPr marL="238338" lvl="1" indent="-119169">
              <a:buFontTx/>
              <a:buChar char="•"/>
            </a:pPr>
            <a:r>
              <a:rPr lang="en-US" sz="1000" dirty="0">
                <a:latin typeface="ZapfHumnst BT" pitchFamily="34" charset="0"/>
              </a:rPr>
              <a:t>When persistent objects are written — either the initial time when the object is written to the persistent object store or the subsequent times when the object is updated. </a:t>
            </a:r>
          </a:p>
          <a:p>
            <a:pPr marL="238338" lvl="1" indent="-119169">
              <a:buFontTx/>
              <a:buChar char="•"/>
            </a:pPr>
            <a:r>
              <a:rPr lang="en-US" sz="1000" dirty="0">
                <a:latin typeface="ZapfHumnst BT" pitchFamily="34" charset="0"/>
              </a:rPr>
              <a:t>When persistent objects are read.  Retrieval of objects from the persistent object store is necessary before the application can send messages to that object.  You need to send a message to an object that knows how to query the database, retrieve the correct objects, and instantiate them.</a:t>
            </a:r>
          </a:p>
          <a:p>
            <a:pPr marL="238338" lvl="1" indent="-119169">
              <a:buFontTx/>
              <a:buChar char="•"/>
            </a:pPr>
            <a:r>
              <a:rPr lang="en-US" sz="1000" dirty="0">
                <a:latin typeface="ZapfHumnst BT" pitchFamily="34" charset="0"/>
              </a:rPr>
              <a:t>When persistent objects are deleted. Unlike transient objects, which simply disappear when the process that created them dies, persistent objects exist until they are explicitly deleted. So, it is important to delete the object when it is no longer being used. However, this is hard to determine.  Just because one application is done with an object does not mean that all applications, present and future, are done. And, because objects can and do have associations that even they do not know about, it is not always easy to figure out if it is okay to delete an object. The persistence framework may also provide support for this. </a:t>
            </a:r>
          </a:p>
          <a:p>
            <a:r>
              <a:rPr lang="en-US" sz="1000" dirty="0">
                <a:latin typeface="ZapfHumnst BT" pitchFamily="34" charset="0"/>
              </a:rPr>
              <a:t>We will look at each one of these situations on the next two slides</a:t>
            </a:r>
            <a:r>
              <a:rPr lang="en-US" sz="1000" dirty="0" smtClean="0">
                <a:latin typeface="ZapfHumnst BT" pitchFamily="34" charset="0"/>
              </a:rPr>
              <a:t>.</a:t>
            </a:r>
          </a:p>
          <a:p>
            <a:r>
              <a:rPr lang="en-US" sz="1000" dirty="0" smtClean="0">
                <a:latin typeface="ZapfHumnst BT" pitchFamily="34" charset="0"/>
              </a:rPr>
              <a:t>-----------------------------------------------------------------------------------------------------------</a:t>
            </a:r>
          </a:p>
          <a:p>
            <a:r>
              <a:rPr lang="en-US" sz="1300" b="1" dirty="0" smtClean="0"/>
              <a:t>5.5.3. </a:t>
            </a:r>
            <a:r>
              <a:rPr lang="en-US" sz="1300" b="1" dirty="0" err="1" smtClean="0"/>
              <a:t>Mô</a:t>
            </a:r>
            <a:r>
              <a:rPr lang="en-US" sz="1300" b="1" dirty="0" smtClean="0"/>
              <a:t> </a:t>
            </a:r>
            <a:r>
              <a:rPr lang="en-US" sz="1300" b="1" dirty="0" err="1" smtClean="0"/>
              <a:t>tả</a:t>
            </a:r>
            <a:r>
              <a:rPr lang="en-US" sz="1300" b="1" dirty="0" smtClean="0"/>
              <a:t> </a:t>
            </a:r>
            <a:r>
              <a:rPr lang="en-US" sz="1300" b="1" dirty="0" err="1" smtClean="0"/>
              <a:t>các</a:t>
            </a:r>
            <a:r>
              <a:rPr lang="en-US" sz="1300" b="1" dirty="0" smtClean="0"/>
              <a:t> </a:t>
            </a:r>
            <a:r>
              <a:rPr lang="en-US" sz="1300" b="1" dirty="0" err="1" smtClean="0"/>
              <a:t>hành</a:t>
            </a:r>
            <a:r>
              <a:rPr lang="en-US" sz="1300" b="1" dirty="0" smtClean="0"/>
              <a:t> vi </a:t>
            </a:r>
            <a:r>
              <a:rPr lang="en-US" sz="1300" b="1" dirty="0" err="1" smtClean="0"/>
              <a:t>liên</a:t>
            </a:r>
            <a:r>
              <a:rPr lang="en-US" sz="1300" b="1" dirty="0" smtClean="0"/>
              <a:t> </a:t>
            </a:r>
            <a:r>
              <a:rPr lang="en-US" sz="1300" b="1" dirty="0" err="1" smtClean="0"/>
              <a:t>quan</a:t>
            </a:r>
            <a:r>
              <a:rPr lang="en-US" sz="1300" b="1" dirty="0" smtClean="0"/>
              <a:t> </a:t>
            </a:r>
            <a:r>
              <a:rPr lang="en-US" sz="1300" b="1" dirty="0" err="1" smtClean="0"/>
              <a:t>dữ</a:t>
            </a:r>
            <a:r>
              <a:rPr lang="en-US" sz="1300" b="1" dirty="0" smtClean="0"/>
              <a:t> </a:t>
            </a:r>
            <a:r>
              <a:rPr lang="en-US" sz="1300" b="1" dirty="0" err="1" smtClean="0"/>
              <a:t>liệu</a:t>
            </a:r>
            <a:r>
              <a:rPr lang="en-US" sz="1300" b="1" dirty="0" smtClean="0"/>
              <a:t> </a:t>
            </a:r>
            <a:r>
              <a:rPr lang="en-US" sz="1300" b="1" dirty="0" err="1" smtClean="0"/>
              <a:t>bền</a:t>
            </a:r>
            <a:r>
              <a:rPr lang="en-US" sz="1300" b="1" dirty="0" smtClean="0"/>
              <a:t> </a:t>
            </a:r>
            <a:r>
              <a:rPr lang="en-US" sz="1300" b="1" dirty="0" err="1" smtClean="0"/>
              <a:t>vững</a:t>
            </a:r>
            <a:endParaRPr lang="en-US" sz="1300" b="1" dirty="0" smtClean="0"/>
          </a:p>
          <a:p>
            <a:r>
              <a:rPr lang="en-US" sz="1300" dirty="0" smtClean="0"/>
              <a:t>Trong </a:t>
            </a:r>
            <a:r>
              <a:rPr lang="en-US" sz="1300" dirty="0" err="1" smtClean="0"/>
              <a:t>thực</a:t>
            </a:r>
            <a:r>
              <a:rPr lang="en-US" sz="1300" dirty="0" smtClean="0"/>
              <a:t> </a:t>
            </a:r>
            <a:r>
              <a:rPr lang="en-US" sz="1300" dirty="0" err="1" smtClean="0"/>
              <a:t>tế</a:t>
            </a:r>
            <a:r>
              <a:rPr lang="en-US" sz="1300" dirty="0" smtClean="0"/>
              <a:t>, </a:t>
            </a:r>
            <a:r>
              <a:rPr lang="en-US" sz="1300" dirty="0" err="1" smtClean="0"/>
              <a:t>thỉnh</a:t>
            </a:r>
            <a:r>
              <a:rPr lang="en-US" sz="1300" dirty="0" smtClean="0"/>
              <a:t> </a:t>
            </a:r>
            <a:r>
              <a:rPr lang="en-US" sz="1300" dirty="0" err="1" smtClean="0"/>
              <a:t>thoảng</a:t>
            </a:r>
            <a:r>
              <a:rPr lang="en-US" sz="1300" dirty="0" smtClean="0"/>
              <a:t> </a:t>
            </a:r>
            <a:r>
              <a:rPr lang="en-US" sz="1300" dirty="0" err="1" smtClean="0"/>
              <a:t>ứng</a:t>
            </a:r>
            <a:r>
              <a:rPr lang="en-US" sz="1300" dirty="0" smtClean="0"/>
              <a:t> </a:t>
            </a:r>
            <a:r>
              <a:rPr lang="en-US" sz="1300" dirty="0" err="1" smtClean="0"/>
              <a:t>dụng</a:t>
            </a:r>
            <a:r>
              <a:rPr lang="en-US" sz="1300" dirty="0" smtClean="0"/>
              <a:t> </a:t>
            </a:r>
            <a:r>
              <a:rPr lang="en-US" sz="1300" dirty="0" err="1" smtClean="0"/>
              <a:t>cần</a:t>
            </a:r>
            <a:r>
              <a:rPr lang="en-US" sz="1300" dirty="0" smtClean="0"/>
              <a:t> </a:t>
            </a:r>
            <a:r>
              <a:rPr lang="en-US" sz="1300" dirty="0" err="1" smtClean="0"/>
              <a:t>kiểm</a:t>
            </a:r>
            <a:r>
              <a:rPr lang="en-US" sz="1300" dirty="0" smtClean="0"/>
              <a:t> </a:t>
            </a:r>
            <a:r>
              <a:rPr lang="en-US" sz="1300" dirty="0" err="1" smtClean="0"/>
              <a:t>soát</a:t>
            </a:r>
            <a:r>
              <a:rPr lang="en-US" sz="1300" dirty="0" smtClean="0"/>
              <a:t> </a:t>
            </a:r>
            <a:r>
              <a:rPr lang="en-US" sz="1300" dirty="0" err="1" smtClean="0"/>
              <a:t>các</a:t>
            </a:r>
            <a:r>
              <a:rPr lang="en-US" sz="1300" dirty="0" smtClean="0"/>
              <a:t> </a:t>
            </a:r>
            <a:r>
              <a:rPr lang="en-US" sz="1300" dirty="0" err="1" smtClean="0"/>
              <a:t>khía</a:t>
            </a:r>
            <a:r>
              <a:rPr lang="en-US" sz="1300" dirty="0" smtClean="0"/>
              <a:t> </a:t>
            </a:r>
            <a:r>
              <a:rPr lang="en-US" sz="1300" dirty="0" err="1" smtClean="0"/>
              <a:t>cạnh</a:t>
            </a:r>
            <a:r>
              <a:rPr lang="en-US" sz="1300" dirty="0" smtClean="0"/>
              <a:t> </a:t>
            </a:r>
            <a:r>
              <a:rPr lang="en-US" sz="1300" dirty="0" err="1" smtClean="0"/>
              <a:t>khác</a:t>
            </a:r>
            <a:r>
              <a:rPr lang="en-US" sz="1300" dirty="0" smtClean="0"/>
              <a:t> </a:t>
            </a:r>
            <a:r>
              <a:rPr lang="en-US" sz="1300" dirty="0" err="1" smtClean="0"/>
              <a:t>nhau</a:t>
            </a:r>
            <a:r>
              <a:rPr lang="en-US" sz="1300" dirty="0" smtClean="0"/>
              <a:t> </a:t>
            </a:r>
            <a:r>
              <a:rPr lang="en-US" sz="1300" dirty="0" err="1" smtClean="0"/>
              <a:t>của</a:t>
            </a:r>
            <a:r>
              <a:rPr lang="en-US" sz="1300" dirty="0" smtClean="0"/>
              <a:t> </a:t>
            </a:r>
            <a:r>
              <a:rPr lang="en-US" sz="1300" dirty="0" err="1" smtClean="0"/>
              <a:t>dữ</a:t>
            </a:r>
            <a:r>
              <a:rPr lang="en-US" sz="1300" dirty="0" smtClean="0"/>
              <a:t> </a:t>
            </a:r>
            <a:r>
              <a:rPr lang="en-US" sz="1300" dirty="0" err="1" smtClean="0"/>
              <a:t>liệu</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của</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Các</a:t>
            </a:r>
            <a:r>
              <a:rPr lang="en-US" sz="1300" dirty="0" smtClean="0"/>
              <a:t> </a:t>
            </a:r>
            <a:r>
              <a:rPr lang="en-US" sz="1300" dirty="0" err="1" smtClean="0"/>
              <a:t>khía</a:t>
            </a:r>
            <a:r>
              <a:rPr lang="en-US" sz="1300" dirty="0" smtClean="0"/>
              <a:t> </a:t>
            </a:r>
            <a:r>
              <a:rPr lang="en-US" sz="1300" dirty="0" err="1" smtClean="0"/>
              <a:t>cạch</a:t>
            </a:r>
            <a:r>
              <a:rPr lang="en-US" sz="1300" dirty="0" smtClean="0"/>
              <a:t> </a:t>
            </a:r>
            <a:r>
              <a:rPr lang="en-US" sz="1300" dirty="0" err="1" smtClean="0"/>
              <a:t>này</a:t>
            </a:r>
            <a:r>
              <a:rPr lang="en-US" sz="1300" dirty="0" smtClean="0"/>
              <a:t> </a:t>
            </a:r>
            <a:r>
              <a:rPr lang="en-US" sz="1300" dirty="0" err="1" smtClean="0"/>
              <a:t>bao</a:t>
            </a:r>
            <a:r>
              <a:rPr lang="en-US" sz="1300" dirty="0" smtClean="0"/>
              <a:t> </a:t>
            </a:r>
            <a:r>
              <a:rPr lang="en-US" sz="1300" dirty="0" err="1" smtClean="0"/>
              <a:t>gồm</a:t>
            </a:r>
            <a:r>
              <a:rPr lang="en-US" sz="1300" dirty="0" smtClean="0"/>
              <a:t>:</a:t>
            </a:r>
          </a:p>
          <a:p>
            <a:r>
              <a:rPr lang="en-US" sz="1300" dirty="0" err="1" smtClean="0"/>
              <a:t>Khi</a:t>
            </a:r>
            <a:r>
              <a:rPr lang="en-US" sz="1300" dirty="0" smtClean="0"/>
              <a:t> </a:t>
            </a:r>
            <a:r>
              <a:rPr lang="en-US" sz="1300" dirty="0" err="1" smtClean="0"/>
              <a:t>xác</a:t>
            </a:r>
            <a:r>
              <a:rPr lang="en-US" sz="1300" dirty="0" smtClean="0"/>
              <a:t> </a:t>
            </a:r>
            <a:r>
              <a:rPr lang="en-US" sz="1300" dirty="0" err="1" smtClean="0"/>
              <a:t>định</a:t>
            </a:r>
            <a:r>
              <a:rPr lang="en-US" sz="1300" dirty="0" smtClean="0"/>
              <a:t> </a:t>
            </a:r>
            <a:r>
              <a:rPr lang="en-US" sz="1300" dirty="0" err="1" smtClean="0"/>
              <a:t>làm</a:t>
            </a:r>
            <a:r>
              <a:rPr lang="en-US" sz="1300" dirty="0" smtClean="0"/>
              <a:t> </a:t>
            </a:r>
            <a:r>
              <a:rPr lang="en-US" sz="1300" dirty="0" err="1" smtClean="0"/>
              <a:t>thế</a:t>
            </a:r>
            <a:r>
              <a:rPr lang="en-US" sz="1300" dirty="0" smtClean="0"/>
              <a:t> </a:t>
            </a:r>
            <a:r>
              <a:rPr lang="en-US" sz="1300" dirty="0" err="1" smtClean="0"/>
              <a:t>nào</a:t>
            </a:r>
            <a:r>
              <a:rPr lang="en-US" sz="1300" dirty="0" smtClean="0"/>
              <a:t> </a:t>
            </a:r>
            <a:r>
              <a:rPr lang="en-US" sz="1300" dirty="0" err="1" smtClean="0"/>
              <a:t>các</a:t>
            </a:r>
            <a:r>
              <a:rPr lang="en-US" sz="1300" dirty="0" smtClean="0"/>
              <a:t> </a:t>
            </a:r>
            <a:r>
              <a:rPr lang="en-US" sz="1300" dirty="0" err="1" smtClean="0"/>
              <a:t>luồng</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được</a:t>
            </a:r>
            <a:r>
              <a:rPr lang="en-US" sz="1300" dirty="0" smtClean="0"/>
              <a:t> </a:t>
            </a:r>
            <a:r>
              <a:rPr lang="en-US" sz="1300" dirty="0" err="1" smtClean="0"/>
              <a:t>quản</a:t>
            </a:r>
            <a:r>
              <a:rPr lang="en-US" sz="1300" dirty="0" smtClean="0"/>
              <a:t> </a:t>
            </a:r>
            <a:r>
              <a:rPr lang="en-US" sz="1300" dirty="0" err="1" smtClean="0"/>
              <a:t>lý</a:t>
            </a:r>
            <a:r>
              <a:rPr lang="en-US" sz="1300" dirty="0" smtClean="0"/>
              <a:t>.</a:t>
            </a:r>
          </a:p>
          <a:p>
            <a:r>
              <a:rPr lang="en-US" sz="1300" dirty="0" err="1" smtClean="0"/>
              <a:t>Khi</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được</a:t>
            </a:r>
            <a:r>
              <a:rPr lang="en-US" sz="1300" dirty="0" smtClean="0"/>
              <a:t> </a:t>
            </a:r>
            <a:r>
              <a:rPr lang="en-US" sz="1300" dirty="0" err="1" smtClean="0"/>
              <a:t>viết</a:t>
            </a:r>
            <a:r>
              <a:rPr lang="en-US" sz="1300" dirty="0" smtClean="0"/>
              <a:t> </a:t>
            </a:r>
            <a:r>
              <a:rPr lang="en-US" sz="1300" dirty="0" err="1" smtClean="0"/>
              <a:t>ra</a:t>
            </a:r>
            <a:r>
              <a:rPr lang="en-US" sz="1300" dirty="0" smtClean="0"/>
              <a:t> – </a:t>
            </a:r>
            <a:r>
              <a:rPr lang="en-US" sz="1300" dirty="0" err="1" smtClean="0"/>
              <a:t>hoặc</a:t>
            </a:r>
            <a:r>
              <a:rPr lang="en-US" sz="1300" dirty="0" smtClean="0"/>
              <a:t> </a:t>
            </a:r>
            <a:r>
              <a:rPr lang="en-US" sz="1300" dirty="0" err="1" smtClean="0"/>
              <a:t>lúc</a:t>
            </a:r>
            <a:r>
              <a:rPr lang="en-US" sz="1300" dirty="0" smtClean="0"/>
              <a:t> ban </a:t>
            </a:r>
            <a:r>
              <a:rPr lang="en-US" sz="1300" dirty="0" err="1" smtClean="0"/>
              <a:t>đầu</a:t>
            </a:r>
            <a:r>
              <a:rPr lang="en-US" sz="1300" dirty="0" smtClean="0"/>
              <a:t> </a:t>
            </a:r>
            <a:r>
              <a:rPr lang="en-US" sz="1300" dirty="0" err="1" smtClean="0"/>
              <a:t>khi</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hoặc</a:t>
            </a:r>
            <a:r>
              <a:rPr lang="en-US" sz="1300" dirty="0" smtClean="0"/>
              <a:t> </a:t>
            </a:r>
            <a:r>
              <a:rPr lang="en-US" sz="1300" dirty="0" err="1" smtClean="0"/>
              <a:t>thời</a:t>
            </a:r>
            <a:r>
              <a:rPr lang="en-US" sz="1300" dirty="0" smtClean="0"/>
              <a:t> </a:t>
            </a:r>
            <a:r>
              <a:rPr lang="en-US" sz="1300" dirty="0" err="1" smtClean="0"/>
              <a:t>gian</a:t>
            </a:r>
            <a:r>
              <a:rPr lang="en-US" sz="1300" dirty="0" smtClean="0"/>
              <a:t> </a:t>
            </a:r>
            <a:r>
              <a:rPr lang="en-US" sz="1300" dirty="0" err="1" smtClean="0"/>
              <a:t>sau</a:t>
            </a:r>
            <a:r>
              <a:rPr lang="en-US" sz="1300" dirty="0" smtClean="0"/>
              <a:t> </a:t>
            </a:r>
            <a:r>
              <a:rPr lang="en-US" sz="1300" dirty="0" err="1" smtClean="0"/>
              <a:t>khi</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được</a:t>
            </a:r>
            <a:r>
              <a:rPr lang="en-US" sz="1300" dirty="0" smtClean="0"/>
              <a:t> </a:t>
            </a:r>
            <a:r>
              <a:rPr lang="en-US" sz="1300" dirty="0" err="1" smtClean="0"/>
              <a:t>cập</a:t>
            </a:r>
            <a:r>
              <a:rPr lang="en-US" sz="1300" dirty="0" smtClean="0"/>
              <a:t> </a:t>
            </a:r>
            <a:r>
              <a:rPr lang="en-US" sz="1300" dirty="0" err="1" smtClean="0"/>
              <a:t>nhật</a:t>
            </a:r>
            <a:r>
              <a:rPr lang="en-US" sz="1300" dirty="0" smtClean="0"/>
              <a:t>.</a:t>
            </a:r>
          </a:p>
          <a:p>
            <a:r>
              <a:rPr lang="en-US" sz="1300" dirty="0" err="1" smtClean="0"/>
              <a:t>Khi</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được</a:t>
            </a:r>
            <a:r>
              <a:rPr lang="en-US" sz="1300" dirty="0" smtClean="0"/>
              <a:t> </a:t>
            </a:r>
            <a:r>
              <a:rPr lang="en-US" sz="1300" dirty="0" err="1" smtClean="0"/>
              <a:t>đọc</a:t>
            </a:r>
            <a:r>
              <a:rPr lang="en-US" sz="1300" dirty="0" smtClean="0"/>
              <a:t>. </a:t>
            </a:r>
            <a:r>
              <a:rPr lang="en-US" sz="1300" dirty="0" err="1" smtClean="0"/>
              <a:t>Việc</a:t>
            </a:r>
            <a:r>
              <a:rPr lang="en-US" sz="1300" dirty="0" smtClean="0"/>
              <a:t> </a:t>
            </a:r>
            <a:r>
              <a:rPr lang="en-US" sz="1300" dirty="0" err="1" smtClean="0"/>
              <a:t>truy</a:t>
            </a:r>
            <a:r>
              <a:rPr lang="en-US" sz="1300" dirty="0" smtClean="0"/>
              <a:t> </a:t>
            </a:r>
            <a:r>
              <a:rPr lang="en-US" sz="1300" dirty="0" err="1" smtClean="0"/>
              <a:t>tìm</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từ</a:t>
            </a:r>
            <a:r>
              <a:rPr lang="en-US" sz="1300" dirty="0" smtClean="0"/>
              <a:t> </a:t>
            </a:r>
            <a:r>
              <a:rPr lang="en-US" sz="1300" dirty="0" err="1" smtClean="0"/>
              <a:t>kho</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lưu</a:t>
            </a:r>
            <a:r>
              <a:rPr lang="en-US" sz="1300" dirty="0" smtClean="0"/>
              <a:t> </a:t>
            </a:r>
            <a:r>
              <a:rPr lang="en-US" sz="1300" dirty="0" err="1" smtClean="0"/>
              <a:t>trữ</a:t>
            </a:r>
            <a:r>
              <a:rPr lang="en-US" sz="1300" dirty="0" smtClean="0"/>
              <a:t> </a:t>
            </a:r>
            <a:r>
              <a:rPr lang="en-US" sz="1300" dirty="0" err="1" smtClean="0"/>
              <a:t>là</a:t>
            </a:r>
            <a:r>
              <a:rPr lang="en-US" sz="1300" dirty="0" smtClean="0"/>
              <a:t> </a:t>
            </a:r>
            <a:r>
              <a:rPr lang="en-US" sz="1300" dirty="0" err="1" smtClean="0"/>
              <a:t>việc</a:t>
            </a:r>
            <a:r>
              <a:rPr lang="en-US" sz="1300" dirty="0" smtClean="0"/>
              <a:t> </a:t>
            </a:r>
            <a:r>
              <a:rPr lang="en-US" sz="1300" dirty="0" err="1" smtClean="0"/>
              <a:t>cần</a:t>
            </a:r>
            <a:r>
              <a:rPr lang="en-US" sz="1300" dirty="0" smtClean="0"/>
              <a:t> </a:t>
            </a:r>
            <a:r>
              <a:rPr lang="en-US" sz="1300" dirty="0" err="1" smtClean="0"/>
              <a:t>thiết</a:t>
            </a:r>
            <a:r>
              <a:rPr lang="en-US" sz="1300" dirty="0" smtClean="0"/>
              <a:t> </a:t>
            </a:r>
            <a:r>
              <a:rPr lang="en-US" sz="1300" dirty="0" err="1" smtClean="0"/>
              <a:t>trước</a:t>
            </a:r>
            <a:r>
              <a:rPr lang="en-US" sz="1300" dirty="0" smtClean="0"/>
              <a:t> </a:t>
            </a:r>
            <a:r>
              <a:rPr lang="en-US" sz="1300" dirty="0" err="1" smtClean="0"/>
              <a:t>khi</a:t>
            </a:r>
            <a:r>
              <a:rPr lang="en-US" sz="1300" dirty="0" smtClean="0"/>
              <a:t> </a:t>
            </a:r>
            <a:r>
              <a:rPr lang="en-US" sz="1300" dirty="0" err="1" smtClean="0"/>
              <a:t>ứng</a:t>
            </a:r>
            <a:r>
              <a:rPr lang="en-US" sz="1300" dirty="0" smtClean="0"/>
              <a:t> </a:t>
            </a:r>
            <a:r>
              <a:rPr lang="en-US" sz="1300" dirty="0" err="1" smtClean="0"/>
              <a:t>dụng</a:t>
            </a:r>
            <a:r>
              <a:rPr lang="en-US" sz="1300" dirty="0" smtClean="0"/>
              <a:t> </a:t>
            </a:r>
            <a:r>
              <a:rPr lang="en-US" sz="1300" dirty="0" err="1" smtClean="0"/>
              <a:t>có</a:t>
            </a:r>
            <a:r>
              <a:rPr lang="en-US" sz="1300" dirty="0" smtClean="0"/>
              <a:t> </a:t>
            </a:r>
            <a:r>
              <a:rPr lang="en-US" sz="1300" dirty="0" err="1" smtClean="0"/>
              <a:t>thể</a:t>
            </a:r>
            <a:r>
              <a:rPr lang="en-US" sz="1300" dirty="0" smtClean="0"/>
              <a:t> </a:t>
            </a:r>
            <a:r>
              <a:rPr lang="en-US" sz="1300" dirty="0" err="1" smtClean="0"/>
              <a:t>gửi</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đến</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cần</a:t>
            </a:r>
            <a:r>
              <a:rPr lang="en-US" sz="1300" dirty="0" smtClean="0"/>
              <a:t> </a:t>
            </a:r>
            <a:r>
              <a:rPr lang="en-US" sz="1300" dirty="0" err="1" smtClean="0"/>
              <a:t>gửi</a:t>
            </a:r>
            <a:r>
              <a:rPr lang="en-US" sz="1300" dirty="0" smtClean="0"/>
              <a:t> </a:t>
            </a:r>
            <a:r>
              <a:rPr lang="en-US" sz="1300" dirty="0" err="1" smtClean="0"/>
              <a:t>một</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đến</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cần</a:t>
            </a:r>
            <a:r>
              <a:rPr lang="en-US" sz="1300" dirty="0" smtClean="0"/>
              <a:t> </a:t>
            </a:r>
            <a:r>
              <a:rPr lang="en-US" sz="1300" dirty="0" err="1" smtClean="0"/>
              <a:t>gửi</a:t>
            </a:r>
            <a:r>
              <a:rPr lang="en-US" sz="1300" dirty="0" smtClean="0"/>
              <a:t> </a:t>
            </a:r>
            <a:r>
              <a:rPr lang="en-US" sz="1300" dirty="0" err="1" smtClean="0"/>
              <a:t>một</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đến</a:t>
            </a:r>
            <a:r>
              <a:rPr lang="en-US" sz="1300" dirty="0" smtClean="0"/>
              <a:t> </a:t>
            </a:r>
            <a:r>
              <a:rPr lang="en-US" sz="1300" dirty="0" err="1" smtClean="0"/>
              <a:t>một</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để</a:t>
            </a:r>
            <a:r>
              <a:rPr lang="en-US" sz="1300" dirty="0" smtClean="0"/>
              <a:t> </a:t>
            </a:r>
            <a:r>
              <a:rPr lang="en-US" sz="1300" dirty="0" err="1" smtClean="0"/>
              <a:t>truy</a:t>
            </a:r>
            <a:r>
              <a:rPr lang="en-US" sz="1300" dirty="0" smtClean="0"/>
              <a:t> </a:t>
            </a:r>
            <a:r>
              <a:rPr lang="en-US" sz="1300" dirty="0" err="1" smtClean="0"/>
              <a:t>vấn</a:t>
            </a:r>
            <a:r>
              <a:rPr lang="en-US" sz="1300" dirty="0" smtClean="0"/>
              <a:t> </a:t>
            </a:r>
            <a:r>
              <a:rPr lang="en-US" sz="1300" dirty="0" err="1" smtClean="0"/>
              <a:t>dữ</a:t>
            </a:r>
            <a:r>
              <a:rPr lang="en-US" sz="1300" dirty="0" smtClean="0"/>
              <a:t> </a:t>
            </a:r>
            <a:r>
              <a:rPr lang="en-US" sz="1300" dirty="0" err="1" smtClean="0"/>
              <a:t>liệu</a:t>
            </a:r>
            <a:r>
              <a:rPr lang="en-US" sz="1300" dirty="0" smtClean="0"/>
              <a:t>, </a:t>
            </a:r>
            <a:r>
              <a:rPr lang="en-US" sz="1300" dirty="0" err="1" smtClean="0"/>
              <a:t>sinh</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a:t>
            </a:r>
          </a:p>
          <a:p>
            <a:r>
              <a:rPr lang="en-US" sz="1300" dirty="0" err="1" smtClean="0"/>
              <a:t>Khi</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bị</a:t>
            </a:r>
            <a:r>
              <a:rPr lang="en-US" sz="1300" dirty="0" smtClean="0"/>
              <a:t> </a:t>
            </a:r>
            <a:r>
              <a:rPr lang="en-US" sz="1300" dirty="0" err="1" smtClean="0"/>
              <a:t>xoá</a:t>
            </a:r>
            <a:r>
              <a:rPr lang="en-US" sz="1300" dirty="0" smtClean="0"/>
              <a:t>. </a:t>
            </a:r>
            <a:r>
              <a:rPr lang="en-US" sz="1300" dirty="0" err="1" smtClean="0"/>
              <a:t>Không</a:t>
            </a:r>
            <a:r>
              <a:rPr lang="en-US" sz="1300" dirty="0" smtClean="0"/>
              <a:t> </a:t>
            </a:r>
            <a:r>
              <a:rPr lang="en-US" sz="1300" dirty="0" err="1" smtClean="0"/>
              <a:t>giống</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tạm</a:t>
            </a:r>
            <a:r>
              <a:rPr lang="en-US" sz="1300" dirty="0" smtClean="0"/>
              <a:t> </a:t>
            </a:r>
            <a:r>
              <a:rPr lang="en-US" sz="1300" dirty="0" err="1" smtClean="0"/>
              <a:t>thời</a:t>
            </a:r>
            <a:r>
              <a:rPr lang="en-US" sz="1300" dirty="0" smtClean="0"/>
              <a:t> (</a:t>
            </a:r>
            <a:r>
              <a:rPr lang="en-US" sz="1300" i="1" dirty="0" smtClean="0"/>
              <a:t>transient objects</a:t>
            </a:r>
            <a:r>
              <a:rPr lang="en-US" sz="1300" dirty="0" smtClean="0"/>
              <a:t>), </a:t>
            </a:r>
            <a:r>
              <a:rPr lang="en-US" sz="1300" dirty="0" err="1" smtClean="0"/>
              <a:t>nó</a:t>
            </a:r>
            <a:r>
              <a:rPr lang="en-US" sz="1300" dirty="0" smtClean="0"/>
              <a:t> </a:t>
            </a:r>
            <a:r>
              <a:rPr lang="en-US" sz="1300" dirty="0" err="1" smtClean="0"/>
              <a:t>sẽ</a:t>
            </a:r>
            <a:r>
              <a:rPr lang="en-US" sz="1300" dirty="0" smtClean="0"/>
              <a:t> </a:t>
            </a:r>
            <a:r>
              <a:rPr lang="en-US" sz="1300" dirty="0" err="1" smtClean="0"/>
              <a:t>biến</a:t>
            </a:r>
            <a:r>
              <a:rPr lang="en-US" sz="1300" dirty="0" smtClean="0"/>
              <a:t> </a:t>
            </a:r>
            <a:r>
              <a:rPr lang="en-US" sz="1300" dirty="0" err="1" smtClean="0"/>
              <a:t>mất</a:t>
            </a:r>
            <a:r>
              <a:rPr lang="en-US" sz="1300" dirty="0" smtClean="0"/>
              <a:t> </a:t>
            </a:r>
            <a:r>
              <a:rPr lang="en-US" sz="1300" dirty="0" err="1" smtClean="0"/>
              <a:t>khi</a:t>
            </a:r>
            <a:r>
              <a:rPr lang="en-US" sz="1300" dirty="0" smtClean="0"/>
              <a:t> </a:t>
            </a:r>
            <a:r>
              <a:rPr lang="en-US" sz="1300" dirty="0" err="1" smtClean="0"/>
              <a:t>tiến</a:t>
            </a:r>
            <a:r>
              <a:rPr lang="en-US" sz="1300" dirty="0" smtClean="0"/>
              <a:t> </a:t>
            </a:r>
            <a:r>
              <a:rPr lang="en-US" sz="1300" dirty="0" err="1" smtClean="0"/>
              <a:t>trình</a:t>
            </a:r>
            <a:r>
              <a:rPr lang="en-US" sz="1300" dirty="0" smtClean="0"/>
              <a:t> </a:t>
            </a:r>
            <a:r>
              <a:rPr lang="en-US" sz="1300" dirty="0" err="1" smtClean="0"/>
              <a:t>tạo</a:t>
            </a:r>
            <a:r>
              <a:rPr lang="en-US" sz="1300" dirty="0" smtClean="0"/>
              <a:t> </a:t>
            </a:r>
            <a:r>
              <a:rPr lang="en-US" sz="1300" dirty="0" err="1" smtClean="0"/>
              <a:t>ra</a:t>
            </a:r>
            <a:r>
              <a:rPr lang="en-US" sz="1300" dirty="0" smtClean="0"/>
              <a:t> </a:t>
            </a:r>
            <a:r>
              <a:rPr lang="en-US" sz="1300" dirty="0" err="1" smtClean="0"/>
              <a:t>nó</a:t>
            </a:r>
            <a:r>
              <a:rPr lang="en-US" sz="1300" dirty="0" smtClean="0"/>
              <a:t> </a:t>
            </a:r>
            <a:r>
              <a:rPr lang="en-US" sz="1300" dirty="0" err="1" smtClean="0"/>
              <a:t>mất</a:t>
            </a:r>
            <a:r>
              <a:rPr lang="en-US" sz="1300" dirty="0" smtClean="0"/>
              <a:t> </a:t>
            </a:r>
            <a:r>
              <a:rPr lang="en-US" sz="1300" dirty="0" err="1" smtClean="0"/>
              <a:t>đi</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bền</a:t>
            </a:r>
            <a:r>
              <a:rPr lang="en-US" sz="1300" dirty="0" smtClean="0"/>
              <a:t> </a:t>
            </a:r>
            <a:r>
              <a:rPr lang="en-US" sz="1300" dirty="0" err="1" smtClean="0"/>
              <a:t>vững</a:t>
            </a:r>
            <a:r>
              <a:rPr lang="en-US" sz="1300" dirty="0" smtClean="0"/>
              <a:t> </a:t>
            </a:r>
            <a:r>
              <a:rPr lang="en-US" sz="1300" dirty="0" err="1" smtClean="0"/>
              <a:t>tồn</a:t>
            </a:r>
            <a:r>
              <a:rPr lang="en-US" sz="1300" dirty="0" smtClean="0"/>
              <a:t> </a:t>
            </a:r>
            <a:r>
              <a:rPr lang="en-US" sz="1300" dirty="0" err="1" smtClean="0"/>
              <a:t>tại</a:t>
            </a:r>
            <a:r>
              <a:rPr lang="en-US" sz="1300" dirty="0" smtClean="0"/>
              <a:t> </a:t>
            </a:r>
            <a:r>
              <a:rPr lang="en-US" sz="1300" dirty="0" err="1" smtClean="0"/>
              <a:t>cho</a:t>
            </a:r>
            <a:r>
              <a:rPr lang="en-US" sz="1300" dirty="0" smtClean="0"/>
              <a:t> </a:t>
            </a:r>
            <a:r>
              <a:rPr lang="en-US" sz="1300" dirty="0" err="1" smtClean="0"/>
              <a:t>đến</a:t>
            </a:r>
            <a:r>
              <a:rPr lang="en-US" sz="1300" dirty="0" smtClean="0"/>
              <a:t> </a:t>
            </a:r>
            <a:r>
              <a:rPr lang="en-US" sz="1300" dirty="0" err="1" smtClean="0"/>
              <a:t>khi</a:t>
            </a:r>
            <a:r>
              <a:rPr lang="en-US" sz="1300" dirty="0" smtClean="0"/>
              <a:t> </a:t>
            </a:r>
            <a:r>
              <a:rPr lang="en-US" sz="1300" dirty="0" err="1" smtClean="0"/>
              <a:t>nó</a:t>
            </a:r>
            <a:r>
              <a:rPr lang="en-US" sz="1300" dirty="0" smtClean="0"/>
              <a:t> </a:t>
            </a:r>
            <a:r>
              <a:rPr lang="en-US" sz="1300" dirty="0" err="1" smtClean="0"/>
              <a:t>thực</a:t>
            </a:r>
            <a:r>
              <a:rPr lang="en-US" sz="1300" dirty="0" smtClean="0"/>
              <a:t> </a:t>
            </a:r>
            <a:r>
              <a:rPr lang="en-US" sz="1300" dirty="0" err="1" smtClean="0"/>
              <a:t>sự</a:t>
            </a:r>
            <a:r>
              <a:rPr lang="en-US" sz="1300" dirty="0" smtClean="0"/>
              <a:t> </a:t>
            </a:r>
            <a:r>
              <a:rPr lang="en-US" sz="1300" dirty="0" err="1" smtClean="0"/>
              <a:t>được</a:t>
            </a:r>
            <a:r>
              <a:rPr lang="en-US" sz="1300" dirty="0" smtClean="0"/>
              <a:t> </a:t>
            </a:r>
            <a:r>
              <a:rPr lang="en-US" sz="1300" dirty="0" err="1" smtClean="0"/>
              <a:t>xoá</a:t>
            </a:r>
            <a:r>
              <a:rPr lang="en-US" sz="1300" dirty="0" smtClean="0"/>
              <a:t>. Do </a:t>
            </a:r>
            <a:r>
              <a:rPr lang="en-US" sz="1300" dirty="0" err="1" smtClean="0"/>
              <a:t>đó</a:t>
            </a:r>
            <a:r>
              <a:rPr lang="en-US" sz="1300" dirty="0" smtClean="0"/>
              <a:t>, </a:t>
            </a:r>
            <a:r>
              <a:rPr lang="en-US" sz="1300" dirty="0" err="1" smtClean="0"/>
              <a:t>việc</a:t>
            </a:r>
            <a:r>
              <a:rPr lang="en-US" sz="1300" dirty="0" smtClean="0"/>
              <a:t> </a:t>
            </a:r>
            <a:r>
              <a:rPr lang="en-US" sz="1300" dirty="0" err="1" smtClean="0"/>
              <a:t>xoá</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khi</a:t>
            </a:r>
            <a:r>
              <a:rPr lang="en-US" sz="1300" dirty="0" smtClean="0"/>
              <a:t> </a:t>
            </a:r>
            <a:r>
              <a:rPr lang="en-US" sz="1300" dirty="0" err="1" smtClean="0"/>
              <a:t>không</a:t>
            </a:r>
            <a:r>
              <a:rPr lang="en-US" sz="1300" dirty="0" smtClean="0"/>
              <a:t> </a:t>
            </a:r>
            <a:r>
              <a:rPr lang="en-US" sz="1300" dirty="0" err="1" smtClean="0"/>
              <a:t>cần</a:t>
            </a:r>
            <a:r>
              <a:rPr lang="en-US" sz="1300" dirty="0" smtClean="0"/>
              <a:t> </a:t>
            </a:r>
            <a:r>
              <a:rPr lang="en-US" sz="1300" dirty="0" err="1" smtClean="0"/>
              <a:t>cần</a:t>
            </a:r>
            <a:r>
              <a:rPr lang="en-US" sz="1300" dirty="0" smtClean="0"/>
              <a:t> </a:t>
            </a:r>
            <a:r>
              <a:rPr lang="en-US" sz="1300" dirty="0" err="1" smtClean="0"/>
              <a:t>dùng</a:t>
            </a:r>
            <a:r>
              <a:rPr lang="en-US" sz="1300" dirty="0" smtClean="0"/>
              <a:t> </a:t>
            </a:r>
            <a:r>
              <a:rPr lang="en-US" sz="1300" dirty="0" err="1" smtClean="0"/>
              <a:t>đến</a:t>
            </a:r>
            <a:r>
              <a:rPr lang="en-US" sz="1300" dirty="0" smtClean="0"/>
              <a:t> </a:t>
            </a:r>
            <a:r>
              <a:rPr lang="en-US" sz="1300" dirty="0" err="1" smtClean="0"/>
              <a:t>là</a:t>
            </a:r>
            <a:r>
              <a:rPr lang="en-US" sz="1300" dirty="0" smtClean="0"/>
              <a:t> </a:t>
            </a:r>
            <a:r>
              <a:rPr lang="en-US" sz="1300" dirty="0" err="1" smtClean="0"/>
              <a:t>rất</a:t>
            </a:r>
            <a:r>
              <a:rPr lang="en-US" sz="1300" dirty="0" smtClean="0"/>
              <a:t> </a:t>
            </a:r>
            <a:r>
              <a:rPr lang="en-US" sz="1300" dirty="0" err="1" smtClean="0"/>
              <a:t>quan</a:t>
            </a:r>
            <a:r>
              <a:rPr lang="en-US" sz="1300" dirty="0" smtClean="0"/>
              <a:t> </a:t>
            </a:r>
            <a:r>
              <a:rPr lang="en-US" sz="1300" dirty="0" err="1" smtClean="0"/>
              <a:t>trọng</a:t>
            </a:r>
            <a:r>
              <a:rPr lang="en-US" sz="1300" dirty="0" smtClean="0"/>
              <a:t>. </a:t>
            </a:r>
            <a:r>
              <a:rPr lang="en-US" sz="1300" dirty="0" err="1" smtClean="0"/>
              <a:t>Tuy</a:t>
            </a:r>
            <a:r>
              <a:rPr lang="en-US" sz="1300" dirty="0" smtClean="0"/>
              <a:t> </a:t>
            </a:r>
            <a:r>
              <a:rPr lang="en-US" sz="1300" dirty="0" err="1" smtClean="0"/>
              <a:t>nhiên</a:t>
            </a:r>
            <a:r>
              <a:rPr lang="en-US" sz="1300" dirty="0" smtClean="0"/>
              <a:t>, </a:t>
            </a:r>
            <a:r>
              <a:rPr lang="en-US" sz="1300" dirty="0" err="1" smtClean="0"/>
              <a:t>rất</a:t>
            </a:r>
            <a:r>
              <a:rPr lang="en-US" sz="1300" dirty="0" smtClean="0"/>
              <a:t> </a:t>
            </a:r>
            <a:r>
              <a:rPr lang="en-US" sz="1300" dirty="0" err="1" smtClean="0"/>
              <a:t>khó</a:t>
            </a:r>
            <a:r>
              <a:rPr lang="en-US" sz="1300" dirty="0" smtClean="0"/>
              <a:t> </a:t>
            </a:r>
            <a:r>
              <a:rPr lang="en-US" sz="1300" dirty="0" err="1" smtClean="0"/>
              <a:t>xác</a:t>
            </a:r>
            <a:r>
              <a:rPr lang="en-US" sz="1300" dirty="0" smtClean="0"/>
              <a:t> </a:t>
            </a:r>
            <a:r>
              <a:rPr lang="en-US" sz="1300" dirty="0" err="1" smtClean="0"/>
              <a:t>định</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nào</a:t>
            </a:r>
            <a:r>
              <a:rPr lang="en-US" sz="1300" dirty="0" smtClean="0"/>
              <a:t> </a:t>
            </a:r>
            <a:r>
              <a:rPr lang="en-US" sz="1300" dirty="0" err="1" smtClean="0"/>
              <a:t>là</a:t>
            </a:r>
            <a:r>
              <a:rPr lang="en-US" sz="1300" dirty="0" smtClean="0"/>
              <a:t> </a:t>
            </a:r>
            <a:r>
              <a:rPr lang="en-US" sz="1300" dirty="0" err="1" smtClean="0"/>
              <a:t>không</a:t>
            </a:r>
            <a:r>
              <a:rPr lang="en-US" sz="1300" dirty="0" smtClean="0"/>
              <a:t> </a:t>
            </a:r>
            <a:r>
              <a:rPr lang="en-US" sz="1300" dirty="0" err="1" smtClean="0"/>
              <a:t>còn</a:t>
            </a:r>
            <a:r>
              <a:rPr lang="en-US" sz="1300" dirty="0" smtClean="0"/>
              <a:t> </a:t>
            </a:r>
            <a:r>
              <a:rPr lang="en-US" sz="1300" dirty="0" err="1" smtClean="0"/>
              <a:t>sủ</a:t>
            </a:r>
            <a:r>
              <a:rPr lang="en-US" sz="1300" dirty="0" smtClean="0"/>
              <a:t> </a:t>
            </a:r>
            <a:r>
              <a:rPr lang="en-US" sz="1300" dirty="0" err="1" smtClean="0"/>
              <a:t>dụng</a:t>
            </a:r>
            <a:r>
              <a:rPr lang="en-US" sz="1300" dirty="0" smtClean="0"/>
              <a:t>.</a:t>
            </a:r>
          </a:p>
          <a:p>
            <a:r>
              <a:rPr lang="en-US" sz="1300" dirty="0" err="1" smtClean="0"/>
              <a:t>Trước</a:t>
            </a:r>
            <a:r>
              <a:rPr lang="en-US" sz="1300" dirty="0" smtClean="0"/>
              <a:t> </a:t>
            </a:r>
            <a:r>
              <a:rPr lang="en-US" sz="1300" dirty="0" err="1" smtClean="0"/>
              <a:t>khi</a:t>
            </a:r>
            <a:r>
              <a:rPr lang="en-US" sz="1300" dirty="0" smtClean="0"/>
              <a:t> </a:t>
            </a:r>
            <a:r>
              <a:rPr lang="en-US" sz="1300" dirty="0" err="1" smtClean="0"/>
              <a:t>nói</a:t>
            </a:r>
            <a:r>
              <a:rPr lang="en-US" sz="1300" dirty="0" smtClean="0"/>
              <a:t> </a:t>
            </a:r>
            <a:r>
              <a:rPr lang="en-US" sz="1300" dirty="0" err="1" smtClean="0"/>
              <a:t>đến</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hoá</a:t>
            </a:r>
            <a:r>
              <a:rPr lang="en-US" sz="1300" dirty="0" smtClean="0"/>
              <a:t> </a:t>
            </a:r>
            <a:r>
              <a:rPr lang="en-US" sz="1300" dirty="0" err="1" smtClean="0"/>
              <a:t>các</a:t>
            </a:r>
            <a:r>
              <a:rPr lang="en-US" sz="1300" dirty="0" smtClean="0"/>
              <a:t> </a:t>
            </a:r>
            <a:r>
              <a:rPr lang="en-US" sz="1300" dirty="0" err="1" smtClean="0"/>
              <a:t>hành</a:t>
            </a:r>
            <a:r>
              <a:rPr lang="en-US" sz="1300" dirty="0" smtClean="0"/>
              <a:t> vi </a:t>
            </a:r>
            <a:r>
              <a:rPr lang="en-US" sz="1300" dirty="0" err="1" smtClean="0"/>
              <a:t>liên</a:t>
            </a:r>
            <a:r>
              <a:rPr lang="en-US" sz="1300" dirty="0" smtClean="0"/>
              <a:t> </a:t>
            </a:r>
            <a:r>
              <a:rPr lang="en-US" sz="1300" dirty="0" err="1" smtClean="0"/>
              <a:t>quan</a:t>
            </a:r>
            <a:r>
              <a:rPr lang="en-US" sz="1300" dirty="0" smtClean="0"/>
              <a:t> </a:t>
            </a:r>
            <a:r>
              <a:rPr lang="en-US" sz="1300" dirty="0" err="1" smtClean="0"/>
              <a:t>đến</a:t>
            </a:r>
            <a:r>
              <a:rPr lang="en-US" sz="1300" dirty="0" smtClean="0"/>
              <a:t> </a:t>
            </a:r>
            <a:r>
              <a:rPr lang="en-US" sz="1300" dirty="0" err="1" smtClean="0"/>
              <a:t>sự</a:t>
            </a:r>
            <a:r>
              <a:rPr lang="en-US" sz="1300" dirty="0" smtClean="0"/>
              <a:t> </a:t>
            </a:r>
            <a:r>
              <a:rPr lang="en-US" sz="1300" dirty="0" err="1" smtClean="0"/>
              <a:t>lưu</a:t>
            </a:r>
            <a:r>
              <a:rPr lang="en-US" sz="1300" dirty="0" smtClean="0"/>
              <a:t> </a:t>
            </a:r>
            <a:r>
              <a:rPr lang="en-US" sz="1300" dirty="0" err="1" smtClean="0"/>
              <a:t>trữ</a:t>
            </a:r>
            <a:r>
              <a:rPr lang="en-US" sz="1300" dirty="0" smtClean="0"/>
              <a:t>, </a:t>
            </a:r>
            <a:r>
              <a:rPr lang="en-US" sz="1300" dirty="0" err="1" smtClean="0"/>
              <a:t>chúng</a:t>
            </a:r>
            <a:r>
              <a:rPr lang="en-US" sz="1300" dirty="0" smtClean="0"/>
              <a:t> </a:t>
            </a:r>
            <a:r>
              <a:rPr lang="en-US" sz="1300" dirty="0" err="1" smtClean="0"/>
              <a:t>ta</a:t>
            </a:r>
            <a:r>
              <a:rPr lang="en-US" sz="1300" dirty="0" smtClean="0"/>
              <a:t> </a:t>
            </a:r>
            <a:r>
              <a:rPr lang="en-US" sz="1300" dirty="0" err="1" smtClean="0"/>
              <a:t>cần</a:t>
            </a:r>
            <a:r>
              <a:rPr lang="en-US" sz="1300" dirty="0" smtClean="0"/>
              <a:t> </a:t>
            </a:r>
            <a:r>
              <a:rPr lang="en-US" sz="1300" dirty="0" err="1" smtClean="0"/>
              <a:t>định</a:t>
            </a:r>
            <a:r>
              <a:rPr lang="en-US" sz="1300" dirty="0" smtClean="0"/>
              <a:t> </a:t>
            </a:r>
            <a:r>
              <a:rPr lang="en-US" sz="1300" dirty="0" err="1" smtClean="0"/>
              <a:t>nghĩa</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định</a:t>
            </a:r>
            <a:r>
              <a:rPr lang="en-US" sz="1300" dirty="0" smtClean="0"/>
              <a:t> </a:t>
            </a:r>
            <a:r>
              <a:rPr lang="en-US" sz="1300" dirty="0" err="1" smtClean="0"/>
              <a:t>nghĩa</a:t>
            </a:r>
            <a:r>
              <a:rPr lang="en-US" sz="1300" dirty="0" smtClean="0"/>
              <a:t> </a:t>
            </a:r>
            <a:r>
              <a:rPr lang="en-US" sz="1300" dirty="0" err="1" smtClean="0"/>
              <a:t>một</a:t>
            </a:r>
            <a:r>
              <a:rPr lang="en-US" sz="1300" dirty="0" smtClean="0"/>
              <a:t> </a:t>
            </a:r>
            <a:r>
              <a:rPr lang="en-US" sz="1300" dirty="0" err="1" smtClean="0"/>
              <a:t>tập</a:t>
            </a:r>
            <a:r>
              <a:rPr lang="en-US" sz="1300" dirty="0" smtClean="0"/>
              <a:t> </a:t>
            </a:r>
            <a:r>
              <a:rPr lang="en-US" sz="1300" dirty="0" err="1" smtClean="0"/>
              <a:t>các</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nguyên</a:t>
            </a:r>
            <a:r>
              <a:rPr lang="en-US" sz="1300" dirty="0" smtClean="0"/>
              <a:t> </a:t>
            </a:r>
            <a:r>
              <a:rPr lang="en-US" sz="1300" dirty="0" err="1" smtClean="0"/>
              <a:t>tử</a:t>
            </a:r>
            <a:r>
              <a:rPr lang="en-US" sz="1300" dirty="0" smtClean="0"/>
              <a:t>: </a:t>
            </a:r>
            <a:r>
              <a:rPr lang="en-US" sz="1300" dirty="0" err="1" smtClean="0"/>
              <a:t>tất</a:t>
            </a:r>
            <a:r>
              <a:rPr lang="en-US" sz="1300" dirty="0" smtClean="0"/>
              <a:t> </a:t>
            </a:r>
            <a:r>
              <a:rPr lang="en-US" sz="1300" dirty="0" err="1" smtClean="0"/>
              <a:t>cả</a:t>
            </a:r>
            <a:r>
              <a:rPr lang="en-US" sz="1300" dirty="0" smtClean="0"/>
              <a:t> </a:t>
            </a:r>
            <a:r>
              <a:rPr lang="en-US" sz="1300" dirty="0" err="1" smtClean="0"/>
              <a:t>hoặc</a:t>
            </a:r>
            <a:r>
              <a:rPr lang="en-US" sz="1300" dirty="0" smtClean="0"/>
              <a:t> </a:t>
            </a:r>
            <a:r>
              <a:rPr lang="en-US" sz="1300" dirty="0" err="1" smtClean="0"/>
              <a:t>không</a:t>
            </a:r>
            <a:r>
              <a:rPr lang="en-US" sz="1300" dirty="0" smtClean="0"/>
              <a:t> </a:t>
            </a:r>
            <a:r>
              <a:rPr lang="en-US" sz="1300" dirty="0" err="1" smtClean="0"/>
              <a:t>có</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nào</a:t>
            </a:r>
            <a:r>
              <a:rPr lang="en-US" sz="1300" dirty="0" smtClean="0"/>
              <a:t> </a:t>
            </a:r>
            <a:r>
              <a:rPr lang="en-US" sz="1300" dirty="0" err="1" smtClean="0"/>
              <a:t>thực</a:t>
            </a:r>
            <a:r>
              <a:rPr lang="en-US" sz="1300" dirty="0" smtClean="0"/>
              <a:t> </a:t>
            </a:r>
            <a:r>
              <a:rPr lang="en-US" sz="1300" dirty="0" err="1" smtClean="0"/>
              <a:t>hiện</a:t>
            </a:r>
            <a:r>
              <a:rPr lang="en-US" sz="1300" dirty="0" smtClean="0"/>
              <a:t>. Trong </a:t>
            </a:r>
            <a:r>
              <a:rPr lang="en-US" sz="1300" dirty="0" err="1" smtClean="0"/>
              <a:t>ngữ</a:t>
            </a:r>
            <a:r>
              <a:rPr lang="en-US" sz="1300" dirty="0" smtClean="0"/>
              <a:t> </a:t>
            </a:r>
            <a:r>
              <a:rPr lang="en-US" sz="1300" dirty="0" err="1" smtClean="0"/>
              <a:t>cảnh</a:t>
            </a:r>
            <a:r>
              <a:rPr lang="en-US" sz="1300" dirty="0" smtClean="0"/>
              <a:t> </a:t>
            </a:r>
            <a:r>
              <a:rPr lang="en-US" sz="1300" dirty="0" err="1" smtClean="0"/>
              <a:t>lưu</a:t>
            </a:r>
            <a:r>
              <a:rPr lang="en-US" sz="1300" dirty="0" smtClean="0"/>
              <a:t> </a:t>
            </a:r>
            <a:r>
              <a:rPr lang="en-US" sz="1300" dirty="0" err="1" smtClean="0"/>
              <a:t>trữ</a:t>
            </a:r>
            <a:r>
              <a:rPr lang="en-US" sz="1300" dirty="0" smtClean="0"/>
              <a:t>, </a:t>
            </a:r>
            <a:r>
              <a:rPr lang="en-US" sz="1300" dirty="0" err="1" smtClean="0"/>
              <a:t>một</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i="1" dirty="0" err="1" smtClean="0"/>
              <a:t>tracsaction</a:t>
            </a:r>
            <a:r>
              <a:rPr lang="en-US" sz="1300" dirty="0" smtClean="0"/>
              <a:t>) </a:t>
            </a:r>
            <a:r>
              <a:rPr lang="en-US" sz="1300" dirty="0" err="1" smtClean="0"/>
              <a:t>định</a:t>
            </a:r>
            <a:r>
              <a:rPr lang="en-US" sz="1300" dirty="0" smtClean="0"/>
              <a:t> </a:t>
            </a:r>
            <a:r>
              <a:rPr lang="en-US" sz="1300" dirty="0" err="1" smtClean="0"/>
              <a:t>nghĩa</a:t>
            </a:r>
            <a:r>
              <a:rPr lang="en-US" sz="1300" dirty="0" smtClean="0"/>
              <a:t> </a:t>
            </a:r>
            <a:r>
              <a:rPr lang="en-US" sz="1300" dirty="0" err="1" smtClean="0"/>
              <a:t>một</a:t>
            </a:r>
            <a:r>
              <a:rPr lang="en-US" sz="1300" dirty="0" smtClean="0"/>
              <a:t> </a:t>
            </a:r>
            <a:r>
              <a:rPr lang="en-US" sz="1300" dirty="0" err="1" smtClean="0"/>
              <a:t>tập</a:t>
            </a:r>
            <a:r>
              <a:rPr lang="en-US" sz="1300" dirty="0" smtClean="0"/>
              <a:t> </a:t>
            </a:r>
            <a:r>
              <a:rPr lang="en-US" sz="1300" dirty="0" err="1" smtClean="0"/>
              <a:t>các</a:t>
            </a:r>
            <a:r>
              <a:rPr lang="en-US" sz="1300" dirty="0" smtClean="0"/>
              <a:t> </a:t>
            </a:r>
            <a:r>
              <a:rPr lang="en-US" sz="1300" dirty="0" err="1" smtClean="0"/>
              <a:t>thay</a:t>
            </a:r>
            <a:r>
              <a:rPr lang="en-US" sz="1300" dirty="0" smtClean="0"/>
              <a:t> </a:t>
            </a:r>
            <a:r>
              <a:rPr lang="en-US" sz="1300" dirty="0" err="1" smtClean="0"/>
              <a:t>đổi</a:t>
            </a:r>
            <a:r>
              <a:rPr lang="en-US" sz="1300" dirty="0" smtClean="0"/>
              <a:t> </a:t>
            </a:r>
            <a:r>
              <a:rPr lang="en-US" sz="1300" dirty="0" err="1" smtClean="0"/>
              <a:t>của</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cung</a:t>
            </a:r>
            <a:r>
              <a:rPr lang="en-US" sz="1300" dirty="0" smtClean="0"/>
              <a:t> </a:t>
            </a:r>
            <a:r>
              <a:rPr lang="en-US" sz="1300" dirty="0" err="1" smtClean="0"/>
              <a:t>cấp</a:t>
            </a:r>
            <a:r>
              <a:rPr lang="en-US" sz="1300" dirty="0" smtClean="0"/>
              <a:t> </a:t>
            </a:r>
            <a:r>
              <a:rPr lang="en-US" sz="1300" dirty="0" err="1" smtClean="0"/>
              <a:t>một</a:t>
            </a:r>
            <a:r>
              <a:rPr lang="en-US" sz="1300" dirty="0" smtClean="0"/>
              <a:t> </a:t>
            </a:r>
            <a:r>
              <a:rPr lang="en-US" sz="1300" dirty="0" err="1" smtClean="0"/>
              <a:t>tập</a:t>
            </a:r>
            <a:r>
              <a:rPr lang="en-US" sz="1300" dirty="0" smtClean="0"/>
              <a:t> </a:t>
            </a:r>
            <a:r>
              <a:rPr lang="en-US" sz="1300" dirty="0" err="1" smtClean="0"/>
              <a:t>các</a:t>
            </a:r>
            <a:r>
              <a:rPr lang="en-US" sz="1300" dirty="0" smtClean="0"/>
              <a:t> </a:t>
            </a:r>
            <a:r>
              <a:rPr lang="en-US" sz="1300" dirty="0" err="1" smtClean="0"/>
              <a:t>thay</a:t>
            </a:r>
            <a:r>
              <a:rPr lang="en-US" sz="1300" dirty="0" smtClean="0"/>
              <a:t> </a:t>
            </a:r>
            <a:r>
              <a:rPr lang="en-US" sz="1300" dirty="0" err="1" smtClean="0"/>
              <a:t>đổi</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cung</a:t>
            </a:r>
            <a:r>
              <a:rPr lang="en-US" sz="1300" dirty="0" smtClean="0"/>
              <a:t> </a:t>
            </a:r>
            <a:r>
              <a:rPr lang="en-US" sz="1300" dirty="0" err="1" smtClean="0"/>
              <a:t>cấp</a:t>
            </a:r>
            <a:r>
              <a:rPr lang="en-US" sz="1300" dirty="0" smtClean="0"/>
              <a:t> 1 </a:t>
            </a:r>
            <a:r>
              <a:rPr lang="en-US" sz="1300" dirty="0" err="1" smtClean="0"/>
              <a:t>sự</a:t>
            </a:r>
            <a:r>
              <a:rPr lang="en-US" sz="1300" dirty="0" smtClean="0"/>
              <a:t> </a:t>
            </a:r>
            <a:r>
              <a:rPr lang="en-US" sz="1300" dirty="0" err="1" smtClean="0"/>
              <a:t>nhất</a:t>
            </a:r>
            <a:r>
              <a:rPr lang="en-US" sz="1300" dirty="0" smtClean="0"/>
              <a:t> </a:t>
            </a:r>
            <a:r>
              <a:rPr lang="en-US" sz="1300" dirty="0" err="1" smtClean="0"/>
              <a:t>quán</a:t>
            </a:r>
            <a:r>
              <a:rPr lang="en-US" sz="1300" dirty="0" smtClean="0"/>
              <a:t>, </a:t>
            </a:r>
            <a:r>
              <a:rPr lang="en-US" sz="1300" dirty="0" err="1" smtClean="0"/>
              <a:t>đảm</a:t>
            </a:r>
            <a:r>
              <a:rPr lang="en-US" sz="1300" dirty="0" smtClean="0"/>
              <a:t> </a:t>
            </a:r>
            <a:r>
              <a:rPr lang="en-US" sz="1300" dirty="0" err="1" smtClean="0"/>
              <a:t>bảo</a:t>
            </a:r>
            <a:r>
              <a:rPr lang="en-US" sz="1300" dirty="0" smtClean="0"/>
              <a:t> </a:t>
            </a:r>
            <a:r>
              <a:rPr lang="en-US" sz="1300" dirty="0" err="1" smtClean="0"/>
              <a:t>tập</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chuyển</a:t>
            </a:r>
            <a:r>
              <a:rPr lang="en-US" sz="1300" dirty="0" smtClean="0"/>
              <a:t> </a:t>
            </a:r>
            <a:r>
              <a:rPr lang="en-US" sz="1300" dirty="0" err="1" smtClean="0"/>
              <a:t>từ</a:t>
            </a:r>
            <a:r>
              <a:rPr lang="en-US" sz="1300" dirty="0" smtClean="0"/>
              <a:t> </a:t>
            </a:r>
            <a:r>
              <a:rPr lang="en-US" sz="1300" dirty="0" err="1" smtClean="0"/>
              <a:t>trạng</a:t>
            </a:r>
            <a:r>
              <a:rPr lang="en-US" sz="1300" dirty="0" smtClean="0"/>
              <a:t> </a:t>
            </a:r>
            <a:r>
              <a:rPr lang="en-US" sz="1300" dirty="0" err="1" smtClean="0"/>
              <a:t>thái</a:t>
            </a:r>
            <a:r>
              <a:rPr lang="en-US" sz="1300" dirty="0" smtClean="0"/>
              <a:t> </a:t>
            </a:r>
            <a:r>
              <a:rPr lang="en-US" sz="1300" dirty="0" err="1" smtClean="0"/>
              <a:t>này</a:t>
            </a:r>
            <a:r>
              <a:rPr lang="en-US" sz="1300" dirty="0" smtClean="0"/>
              <a:t> sang </a:t>
            </a:r>
            <a:r>
              <a:rPr lang="en-US" sz="1300" dirty="0" err="1" smtClean="0"/>
              <a:t>trạng</a:t>
            </a:r>
            <a:r>
              <a:rPr lang="en-US" sz="1300" dirty="0" smtClean="0"/>
              <a:t> </a:t>
            </a:r>
            <a:r>
              <a:rPr lang="en-US" sz="1300" dirty="0" err="1" smtClean="0"/>
              <a:t>thái</a:t>
            </a:r>
            <a:r>
              <a:rPr lang="en-US" sz="1300" dirty="0" smtClean="0"/>
              <a:t> </a:t>
            </a:r>
            <a:r>
              <a:rPr lang="en-US" sz="1300" dirty="0" err="1" smtClean="0"/>
              <a:t>khác</a:t>
            </a:r>
            <a:r>
              <a:rPr lang="en-US" sz="1300" dirty="0" smtClean="0"/>
              <a:t> </a:t>
            </a:r>
            <a:r>
              <a:rPr lang="en-US" sz="1300" dirty="0" err="1" smtClean="0"/>
              <a:t>một</a:t>
            </a:r>
            <a:r>
              <a:rPr lang="en-US" sz="1300" dirty="0" smtClean="0"/>
              <a:t> </a:t>
            </a:r>
            <a:r>
              <a:rPr lang="en-US" sz="1300" dirty="0" err="1" smtClean="0"/>
              <a:t>cách</a:t>
            </a:r>
            <a:r>
              <a:rPr lang="en-US" sz="1300" dirty="0" smtClean="0"/>
              <a:t> </a:t>
            </a:r>
            <a:r>
              <a:rPr lang="en-US" sz="1300" dirty="0" err="1" smtClean="0"/>
              <a:t>thống</a:t>
            </a:r>
            <a:r>
              <a:rPr lang="en-US" sz="1300" dirty="0" smtClean="0"/>
              <a:t> </a:t>
            </a:r>
            <a:r>
              <a:rPr lang="en-US" sz="1300" dirty="0" err="1" smtClean="0"/>
              <a:t>nhất</a:t>
            </a:r>
            <a:r>
              <a:rPr lang="en-US" sz="1300" dirty="0" smtClean="0"/>
              <a:t>. </a:t>
            </a:r>
            <a:r>
              <a:rPr lang="en-US" sz="1300" dirty="0" err="1" smtClean="0"/>
              <a:t>Nếu</a:t>
            </a:r>
            <a:r>
              <a:rPr lang="en-US" sz="1300" dirty="0" smtClean="0"/>
              <a:t> </a:t>
            </a:r>
            <a:r>
              <a:rPr lang="en-US" sz="1300" dirty="0" err="1" smtClean="0"/>
              <a:t>tất</a:t>
            </a:r>
            <a:r>
              <a:rPr lang="en-US" sz="1300" dirty="0" smtClean="0"/>
              <a:t> </a:t>
            </a:r>
            <a:r>
              <a:rPr lang="en-US" sz="1300" dirty="0" err="1" smtClean="0"/>
              <a:t>cả</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đặc</a:t>
            </a:r>
            <a:r>
              <a:rPr lang="en-US" sz="1300" dirty="0" smtClean="0"/>
              <a:t> </a:t>
            </a:r>
            <a:r>
              <a:rPr lang="en-US" sz="1300" dirty="0" err="1" smtClean="0"/>
              <a:t>tả</a:t>
            </a:r>
            <a:r>
              <a:rPr lang="en-US" sz="1300" dirty="0" smtClean="0"/>
              <a:t> </a:t>
            </a:r>
            <a:r>
              <a:rPr lang="en-US" sz="1300" dirty="0" err="1" smtClean="0"/>
              <a:t>trong</a:t>
            </a:r>
            <a:r>
              <a:rPr lang="en-US" sz="1300" dirty="0" smtClean="0"/>
              <a:t> </a:t>
            </a:r>
            <a:r>
              <a:rPr lang="en-US" sz="1300" dirty="0" err="1" smtClean="0"/>
              <a:t>một</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không</a:t>
            </a:r>
            <a:r>
              <a:rPr lang="en-US" sz="1300" dirty="0" smtClean="0"/>
              <a:t> </a:t>
            </a:r>
            <a:r>
              <a:rPr lang="en-US" sz="1300" dirty="0" err="1" smtClean="0"/>
              <a:t>thể</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thường</a:t>
            </a:r>
            <a:r>
              <a:rPr lang="en-US" sz="1300" dirty="0" smtClean="0"/>
              <a:t> do </a:t>
            </a:r>
            <a:r>
              <a:rPr lang="en-US" sz="1300" dirty="0" err="1" smtClean="0"/>
              <a:t>lỗi</a:t>
            </a:r>
            <a:r>
              <a:rPr lang="en-US" sz="1300" dirty="0" smtClean="0"/>
              <a:t> </a:t>
            </a:r>
            <a:r>
              <a:rPr lang="en-US" sz="1300" dirty="0" err="1" smtClean="0"/>
              <a:t>xảy</a:t>
            </a:r>
            <a:r>
              <a:rPr lang="en-US" sz="1300" dirty="0" smtClean="0"/>
              <a:t> </a:t>
            </a:r>
            <a:r>
              <a:rPr lang="en-US" sz="1300" dirty="0" err="1" smtClean="0"/>
              <a:t>ra</a:t>
            </a:r>
            <a:r>
              <a:rPr lang="en-US" sz="1300" dirty="0" smtClean="0"/>
              <a:t>), </a:t>
            </a:r>
            <a:r>
              <a:rPr lang="en-US" sz="1300" dirty="0" err="1" smtClean="0"/>
              <a:t>sự</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sẽ</a:t>
            </a:r>
            <a:r>
              <a:rPr lang="en-US" sz="1300" dirty="0" smtClean="0"/>
              <a:t> </a:t>
            </a:r>
            <a:r>
              <a:rPr lang="en-US" sz="1300" dirty="0" err="1" smtClean="0"/>
              <a:t>bị</a:t>
            </a:r>
            <a:r>
              <a:rPr lang="en-US" sz="1300" dirty="0" smtClean="0"/>
              <a:t> </a:t>
            </a:r>
            <a:r>
              <a:rPr lang="en-US" sz="1300" dirty="0" err="1" smtClean="0"/>
              <a:t>bỏ</a:t>
            </a:r>
            <a:r>
              <a:rPr lang="en-US" sz="1300" dirty="0" smtClean="0"/>
              <a:t> qua </a:t>
            </a:r>
            <a:r>
              <a:rPr lang="en-US" sz="1300" dirty="0" err="1" smtClean="0"/>
              <a:t>và</a:t>
            </a:r>
            <a:r>
              <a:rPr lang="en-US" sz="1300" dirty="0" smtClean="0"/>
              <a:t> </a:t>
            </a:r>
            <a:r>
              <a:rPr lang="en-US" sz="1300" dirty="0" err="1" smtClean="0"/>
              <a:t>sự</a:t>
            </a:r>
            <a:r>
              <a:rPr lang="en-US" sz="1300" dirty="0" smtClean="0"/>
              <a:t> </a:t>
            </a:r>
            <a:r>
              <a:rPr lang="en-US" sz="1300" dirty="0" err="1" smtClean="0"/>
              <a:t>thay</a:t>
            </a:r>
            <a:r>
              <a:rPr lang="en-US" sz="1300" dirty="0" smtClean="0"/>
              <a:t> </a:t>
            </a:r>
            <a:r>
              <a:rPr lang="en-US" sz="1300" dirty="0" err="1" smtClean="0"/>
              <a:t>đổi</a:t>
            </a:r>
            <a:r>
              <a:rPr lang="en-US" sz="1300" dirty="0" smtClean="0"/>
              <a:t> </a:t>
            </a:r>
            <a:r>
              <a:rPr lang="en-US" sz="1300" dirty="0" err="1" smtClean="0"/>
              <a:t>xảy</a:t>
            </a:r>
            <a:r>
              <a:rPr lang="en-US" sz="1300" dirty="0" smtClean="0"/>
              <a:t> </a:t>
            </a:r>
            <a:r>
              <a:rPr lang="en-US" sz="1300" dirty="0" err="1" smtClean="0"/>
              <a:t>ra</a:t>
            </a:r>
            <a:r>
              <a:rPr lang="en-US" sz="1300" dirty="0" smtClean="0"/>
              <a:t> </a:t>
            </a:r>
            <a:r>
              <a:rPr lang="en-US" sz="1300" dirty="0" err="1" smtClean="0"/>
              <a:t>trong</a:t>
            </a:r>
            <a:r>
              <a:rPr lang="en-US" sz="1300" dirty="0" smtClean="0"/>
              <a:t> </a:t>
            </a:r>
            <a:r>
              <a:rPr lang="en-US" sz="1300" dirty="0" err="1" smtClean="0"/>
              <a:t>giao</a:t>
            </a:r>
            <a:r>
              <a:rPr lang="en-US" sz="1300" dirty="0" smtClean="0"/>
              <a:t> </a:t>
            </a:r>
            <a:r>
              <a:rPr lang="en-US" sz="1300" dirty="0" err="1" smtClean="0"/>
              <a:t>dịch</a:t>
            </a:r>
            <a:r>
              <a:rPr lang="en-US" sz="1300" dirty="0" smtClean="0"/>
              <a:t> </a:t>
            </a:r>
            <a:r>
              <a:rPr lang="en-US" sz="1300" dirty="0" err="1" smtClean="0"/>
              <a:t>được</a:t>
            </a:r>
            <a:r>
              <a:rPr lang="en-US" sz="1300" dirty="0" smtClean="0"/>
              <a:t> </a:t>
            </a:r>
            <a:r>
              <a:rPr lang="en-US" sz="1300" dirty="0" err="1" smtClean="0"/>
              <a:t>giữ</a:t>
            </a:r>
            <a:r>
              <a:rPr lang="en-US" sz="1300" dirty="0" smtClean="0"/>
              <a:t> </a:t>
            </a:r>
            <a:r>
              <a:rPr lang="en-US" sz="1300" dirty="0" err="1" smtClean="0"/>
              <a:t>nguyên</a:t>
            </a:r>
            <a:r>
              <a:rPr lang="en-US" sz="1300" dirty="0" smtClean="0"/>
              <a:t>.</a:t>
            </a:r>
          </a:p>
          <a:p>
            <a:r>
              <a:rPr lang="en-US" sz="1300" dirty="0" smtClean="0"/>
              <a:t>	</a:t>
            </a:r>
            <a:r>
              <a:rPr lang="en-US" sz="1300" dirty="0" err="1" smtClean="0"/>
              <a:t>Các</a:t>
            </a:r>
            <a:r>
              <a:rPr lang="en-US" sz="1300" dirty="0" smtClean="0"/>
              <a:t> </a:t>
            </a:r>
            <a:r>
              <a:rPr lang="en-US" sz="1300" dirty="0" err="1" smtClean="0"/>
              <a:t>lỗi</a:t>
            </a:r>
            <a:r>
              <a:rPr lang="en-US" sz="1300" dirty="0" smtClean="0"/>
              <a:t> </a:t>
            </a:r>
            <a:r>
              <a:rPr lang="en-US" sz="1300" dirty="0" err="1" smtClean="0"/>
              <a:t>điều</a:t>
            </a:r>
            <a:r>
              <a:rPr lang="en-US" sz="1300" dirty="0" smtClean="0"/>
              <a:t> </a:t>
            </a:r>
            <a:r>
              <a:rPr lang="en-US" sz="1300" dirty="0" err="1" smtClean="0"/>
              <a:t>kiện</a:t>
            </a:r>
            <a:r>
              <a:rPr lang="en-US" sz="1300" dirty="0" smtClean="0"/>
              <a:t> </a:t>
            </a:r>
            <a:r>
              <a:rPr lang="en-US" sz="1300" dirty="0" err="1" smtClean="0"/>
              <a:t>được</a:t>
            </a:r>
            <a:r>
              <a:rPr lang="en-US" sz="1300" dirty="0" smtClean="0"/>
              <a:t> </a:t>
            </a:r>
            <a:r>
              <a:rPr lang="en-US" sz="1300" dirty="0" err="1" smtClean="0"/>
              <a:t>đoán</a:t>
            </a:r>
            <a:r>
              <a:rPr lang="en-US" sz="1300" dirty="0" smtClean="0"/>
              <a:t> </a:t>
            </a:r>
            <a:r>
              <a:rPr lang="en-US" sz="1300" dirty="0" err="1" smtClean="0"/>
              <a:t>trước</a:t>
            </a:r>
            <a:r>
              <a:rPr lang="en-US" sz="1300" dirty="0" smtClean="0"/>
              <a:t> </a:t>
            </a:r>
            <a:r>
              <a:rPr lang="en-US" sz="1300" dirty="0" err="1" smtClean="0"/>
              <a:t>thường</a:t>
            </a:r>
            <a:r>
              <a:rPr lang="en-US" sz="1300" dirty="0" smtClean="0"/>
              <a:t> </a:t>
            </a:r>
            <a:r>
              <a:rPr lang="en-US" sz="1300" dirty="0" err="1" smtClean="0"/>
              <a:t>biểu</a:t>
            </a:r>
            <a:r>
              <a:rPr lang="en-US" sz="1300" dirty="0" smtClean="0"/>
              <a:t> </a:t>
            </a:r>
            <a:r>
              <a:rPr lang="en-US" sz="1300" dirty="0" err="1" smtClean="0"/>
              <a:t>diễn</a:t>
            </a:r>
            <a:r>
              <a:rPr lang="en-US" sz="1300" dirty="0" smtClean="0"/>
              <a:t> </a:t>
            </a:r>
            <a:r>
              <a:rPr lang="en-US" sz="1300" dirty="0" err="1" smtClean="0"/>
              <a:t>các</a:t>
            </a:r>
            <a:r>
              <a:rPr lang="en-US" sz="1300" dirty="0" smtClean="0"/>
              <a:t> </a:t>
            </a:r>
            <a:r>
              <a:rPr lang="en-US" sz="1300" dirty="0" err="1" smtClean="0"/>
              <a:t>luồng</a:t>
            </a:r>
            <a:r>
              <a:rPr lang="en-US" sz="1300" dirty="0" smtClean="0"/>
              <a:t> </a:t>
            </a:r>
            <a:r>
              <a:rPr lang="en-US" sz="1300" dirty="0" err="1" smtClean="0"/>
              <a:t>ngoại</a:t>
            </a:r>
            <a:r>
              <a:rPr lang="en-US" sz="1300" dirty="0" smtClean="0"/>
              <a:t> </a:t>
            </a:r>
            <a:r>
              <a:rPr lang="en-US" sz="1300" dirty="0" err="1" smtClean="0"/>
              <a:t>lệ</a:t>
            </a:r>
            <a:r>
              <a:rPr lang="en-US" sz="1300" dirty="0" smtClean="0"/>
              <a:t> </a:t>
            </a:r>
            <a:r>
              <a:rPr lang="en-US" sz="1300" dirty="0" err="1" smtClean="0"/>
              <a:t>trong</a:t>
            </a:r>
            <a:r>
              <a:rPr lang="en-US" sz="1300" dirty="0" smtClean="0"/>
              <a:t> </a:t>
            </a:r>
            <a:r>
              <a:rPr lang="en-US" sz="1300" dirty="0" err="1" smtClean="0"/>
              <a:t>các</a:t>
            </a:r>
            <a:r>
              <a:rPr lang="en-US" sz="1300" dirty="0" smtClean="0"/>
              <a:t> ca </a:t>
            </a:r>
            <a:r>
              <a:rPr lang="en-US" sz="1300" dirty="0" err="1" smtClean="0"/>
              <a:t>sủ</a:t>
            </a:r>
            <a:r>
              <a:rPr lang="en-US" sz="1300" dirty="0" smtClean="0"/>
              <a:t> </a:t>
            </a:r>
            <a:r>
              <a:rPr lang="en-US" sz="1300" dirty="0" err="1" smtClean="0"/>
              <a:t>dụng</a:t>
            </a:r>
            <a:r>
              <a:rPr lang="en-US" sz="1300" dirty="0" smtClean="0"/>
              <a:t>. Trong </a:t>
            </a:r>
            <a:r>
              <a:rPr lang="en-US" sz="1300" dirty="0" err="1" smtClean="0"/>
              <a:t>các</a:t>
            </a:r>
            <a:r>
              <a:rPr lang="en-US" sz="1300" dirty="0" smtClean="0"/>
              <a:t> </a:t>
            </a:r>
            <a:r>
              <a:rPr lang="en-US" sz="1300" dirty="0" err="1" smtClean="0"/>
              <a:t>tình</a:t>
            </a:r>
            <a:r>
              <a:rPr lang="en-US" sz="1300" dirty="0" smtClean="0"/>
              <a:t> </a:t>
            </a:r>
            <a:r>
              <a:rPr lang="en-US" sz="1300" dirty="0" err="1" smtClean="0"/>
              <a:t>huống</a:t>
            </a:r>
            <a:r>
              <a:rPr lang="en-US" sz="1300" dirty="0" smtClean="0"/>
              <a:t> </a:t>
            </a:r>
            <a:r>
              <a:rPr lang="en-US" sz="1300" dirty="0" err="1" smtClean="0"/>
              <a:t>khác</a:t>
            </a:r>
            <a:r>
              <a:rPr lang="en-US" sz="1300" dirty="0" smtClean="0"/>
              <a:t>, </a:t>
            </a:r>
            <a:r>
              <a:rPr lang="en-US" sz="1300" dirty="0" err="1" smtClean="0"/>
              <a:t>các</a:t>
            </a:r>
            <a:r>
              <a:rPr lang="en-US" sz="1300" dirty="0" smtClean="0"/>
              <a:t> </a:t>
            </a:r>
            <a:r>
              <a:rPr lang="en-US" sz="1300" dirty="0" err="1" smtClean="0"/>
              <a:t>lỗi</a:t>
            </a:r>
            <a:r>
              <a:rPr lang="en-US" sz="1300" dirty="0" smtClean="0"/>
              <a:t> </a:t>
            </a:r>
            <a:r>
              <a:rPr lang="en-US" sz="1300" dirty="0" err="1" smtClean="0"/>
              <a:t>điều</a:t>
            </a:r>
            <a:r>
              <a:rPr lang="en-US" sz="1300" dirty="0" smtClean="0"/>
              <a:t> </a:t>
            </a:r>
            <a:r>
              <a:rPr lang="en-US" sz="1300" dirty="0" err="1" smtClean="0"/>
              <a:t>kiện</a:t>
            </a:r>
            <a:r>
              <a:rPr lang="en-US" sz="1300" dirty="0" smtClean="0"/>
              <a:t> </a:t>
            </a:r>
            <a:r>
              <a:rPr lang="en-US" sz="1300" dirty="0" err="1" smtClean="0"/>
              <a:t>xuất</a:t>
            </a:r>
            <a:r>
              <a:rPr lang="en-US" sz="1300" dirty="0" smtClean="0"/>
              <a:t> </a:t>
            </a:r>
            <a:r>
              <a:rPr lang="en-US" sz="1300" dirty="0" err="1" smtClean="0"/>
              <a:t>hiện</a:t>
            </a:r>
            <a:r>
              <a:rPr lang="en-US" sz="1300" dirty="0" smtClean="0"/>
              <a:t> </a:t>
            </a:r>
            <a:r>
              <a:rPr lang="en-US" sz="1300" dirty="0" err="1" smtClean="0"/>
              <a:t>vì</a:t>
            </a:r>
            <a:r>
              <a:rPr lang="en-US" sz="1300" dirty="0" smtClean="0"/>
              <a:t> </a:t>
            </a:r>
            <a:r>
              <a:rPr lang="en-US" sz="1300" dirty="0" err="1" smtClean="0"/>
              <a:t>một</a:t>
            </a:r>
            <a:r>
              <a:rPr lang="en-US" sz="1300" dirty="0" smtClean="0"/>
              <a:t> </a:t>
            </a:r>
            <a:r>
              <a:rPr lang="en-US" sz="1300" dirty="0" err="1" smtClean="0"/>
              <a:t>số</a:t>
            </a:r>
            <a:r>
              <a:rPr lang="en-US" sz="1300" dirty="0" smtClean="0"/>
              <a:t> </a:t>
            </a:r>
            <a:r>
              <a:rPr lang="en-US" sz="1300" dirty="0" err="1" smtClean="0"/>
              <a:t>vấn</a:t>
            </a:r>
            <a:r>
              <a:rPr lang="en-US" sz="1300" dirty="0" smtClean="0"/>
              <a:t> </a:t>
            </a:r>
            <a:r>
              <a:rPr lang="en-US" sz="1300" dirty="0" err="1" smtClean="0"/>
              <a:t>đề</a:t>
            </a:r>
            <a:r>
              <a:rPr lang="en-US" sz="1300" dirty="0" smtClean="0"/>
              <a:t> </a:t>
            </a:r>
            <a:r>
              <a:rPr lang="en-US" sz="1300" dirty="0" err="1" smtClean="0"/>
              <a:t>xảy</a:t>
            </a:r>
            <a:r>
              <a:rPr lang="en-US" sz="1300" dirty="0" smtClean="0"/>
              <a:t> </a:t>
            </a:r>
            <a:r>
              <a:rPr lang="en-US" sz="1300" dirty="0" err="1" smtClean="0"/>
              <a:t>ra</a:t>
            </a:r>
            <a:r>
              <a:rPr lang="en-US" sz="1300" dirty="0" smtClean="0"/>
              <a:t> </a:t>
            </a:r>
            <a:r>
              <a:rPr lang="en-US" sz="1300" dirty="0" err="1" smtClean="0"/>
              <a:t>trong</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Các</a:t>
            </a:r>
            <a:r>
              <a:rPr lang="en-US" sz="1300" dirty="0" smtClean="0"/>
              <a:t> </a:t>
            </a:r>
            <a:r>
              <a:rPr lang="en-US" sz="1300" dirty="0" err="1" smtClean="0"/>
              <a:t>lỗi</a:t>
            </a:r>
            <a:r>
              <a:rPr lang="en-US" sz="1300" dirty="0" smtClean="0"/>
              <a:t> </a:t>
            </a:r>
            <a:r>
              <a:rPr lang="en-US" sz="1300" dirty="0" err="1" smtClean="0"/>
              <a:t>điều</a:t>
            </a:r>
            <a:r>
              <a:rPr lang="en-US" sz="1300" dirty="0" smtClean="0"/>
              <a:t> </a:t>
            </a:r>
            <a:r>
              <a:rPr lang="en-US" sz="1300" dirty="0" err="1" smtClean="0"/>
              <a:t>kiện</a:t>
            </a:r>
            <a:r>
              <a:rPr lang="en-US" sz="1300" dirty="0" smtClean="0"/>
              <a:t> </a:t>
            </a:r>
            <a:r>
              <a:rPr lang="en-US" sz="1300" dirty="0" err="1" smtClean="0"/>
              <a:t>cần</a:t>
            </a:r>
            <a:r>
              <a:rPr lang="en-US" sz="1300" dirty="0" smtClean="0"/>
              <a:t> </a:t>
            </a:r>
            <a:r>
              <a:rPr lang="en-US" sz="1300" dirty="0" err="1" smtClean="0"/>
              <a:t>phải</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rõ</a:t>
            </a:r>
            <a:r>
              <a:rPr lang="en-US" sz="1300" dirty="0" smtClean="0"/>
              <a:t> </a:t>
            </a:r>
            <a:r>
              <a:rPr lang="en-US" sz="1300" dirty="0" err="1" smtClean="0"/>
              <a:t>trong</a:t>
            </a:r>
            <a:r>
              <a:rPr lang="en-US" sz="1300" dirty="0" smtClean="0"/>
              <a:t> </a:t>
            </a:r>
            <a:r>
              <a:rPr lang="en-US" sz="1300" dirty="0" err="1" smtClean="0"/>
              <a:t>khi</a:t>
            </a:r>
            <a:r>
              <a:rPr lang="en-US" sz="1300" dirty="0" smtClean="0"/>
              <a:t> </a:t>
            </a:r>
            <a:r>
              <a:rPr lang="en-US" sz="1300" dirty="0" err="1" smtClean="0"/>
              <a:t>đặc</a:t>
            </a:r>
            <a:r>
              <a:rPr lang="en-US" sz="1300" dirty="0" smtClean="0"/>
              <a:t> </a:t>
            </a:r>
            <a:r>
              <a:rPr lang="en-US" sz="1300" dirty="0" err="1" smtClean="0"/>
              <a:t>tả</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a:t>
            </a:r>
          </a:p>
          <a:p>
            <a:endParaRPr lang="en-US" sz="1000" dirty="0">
              <a:latin typeface="ZapfHumnst BT" pitchFamily="34" charset="0"/>
            </a:endParaRPr>
          </a:p>
        </p:txBody>
      </p:sp>
    </p:spTree>
    <p:extLst>
      <p:ext uri="{BB962C8B-B14F-4D97-AF65-F5344CB8AC3E}">
        <p14:creationId xmlns:p14="http://schemas.microsoft.com/office/powerpoint/2010/main" val="2155313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300" dirty="0" smtClean="0">
                <a:latin typeface="ZapfHumnst BT" pitchFamily="34" charset="0"/>
              </a:rPr>
              <a:t>Before we discuss the modeling of the persistence-related behavior, we need to define what transactions are.  Transactions define a set of operation invocations that are atomic: They are either all performed, or none of them are performed. In the context of persistence, a transaction defines a set of changes to a set of objects that are either all performed or none are performed. Transactions provide consistency, ensuring that sets of objects move from one consistent state to another. If all operations specified in a transaction cannot be performed (usually because an error occurred), the transaction is aborted, and all changes made during the transaction are reversed. </a:t>
            </a:r>
          </a:p>
          <a:p>
            <a:r>
              <a:rPr lang="en-US" sz="1300" dirty="0" smtClean="0">
                <a:latin typeface="ZapfHumnst BT" pitchFamily="34" charset="0"/>
              </a:rPr>
              <a:t>Anticipated error conditions often represent exceptional flows of events in use cases. In other situations, error conditions occur because of some failure in the system. Error conditions should be documented in interactions. Simple errors and exceptions can be shown in the interaction where they occur; complex errors and exceptions might require their own interactions. Failure modes of specific objects can be shown on </a:t>
            </a:r>
            <a:r>
              <a:rPr lang="en-US" sz="1300" dirty="0" err="1" smtClean="0">
                <a:latin typeface="ZapfHumnst BT" pitchFamily="34" charset="0"/>
              </a:rPr>
              <a:t>statecharts</a:t>
            </a:r>
            <a:r>
              <a:rPr lang="en-US" sz="1300" dirty="0" smtClean="0">
                <a:latin typeface="ZapfHumnst BT" pitchFamily="34" charset="0"/>
              </a:rPr>
              <a:t>. Conditional flow of control handling of these failure modes can be shown in the interaction in which the error or exception occurs.</a:t>
            </a:r>
          </a:p>
          <a:p>
            <a:r>
              <a:rPr lang="en-US" sz="1300" dirty="0" smtClean="0">
                <a:latin typeface="ZapfHumnst BT" pitchFamily="34" charset="0"/>
              </a:rPr>
              <a:t>Transactions can be represented either textually using scripts or via explicit messages.  The examples provided on the next slide demonstrate the use of separate messages.</a:t>
            </a:r>
          </a:p>
          <a:p>
            <a:endParaRPr lang="en-US" sz="1300" dirty="0" smtClean="0">
              <a:latin typeface="ZapfHumnst BT" pitchFamily="34" charset="0"/>
            </a:endParaRPr>
          </a:p>
          <a:p>
            <a:endParaRPr lang="en-US" dirty="0"/>
          </a:p>
        </p:txBody>
      </p:sp>
      <p:sp>
        <p:nvSpPr>
          <p:cNvPr id="4" name="Header Placeholder 3"/>
          <p:cNvSpPr>
            <a:spLocks noGrp="1"/>
          </p:cNvSpPr>
          <p:nvPr>
            <p:ph type="hdr" sz="quarter" idx="10"/>
          </p:nvPr>
        </p:nvSpPr>
        <p:spPr/>
        <p:txBody>
          <a:bodyPr/>
          <a:lstStyle/>
          <a:p>
            <a:r>
              <a:rPr lang="en-US" smtClean="0"/>
              <a:t>Mastering OOAD – Instructor Notes</a:t>
            </a:r>
            <a:endParaRPr lang="en-US"/>
          </a:p>
        </p:txBody>
      </p:sp>
      <p:sp>
        <p:nvSpPr>
          <p:cNvPr id="5" name="Footer Placeholder 4"/>
          <p:cNvSpPr>
            <a:spLocks noGrp="1"/>
          </p:cNvSpPr>
          <p:nvPr>
            <p:ph type="ftr" sz="quarter" idx="11"/>
          </p:nvPr>
        </p:nvSpPr>
        <p:spPr/>
        <p:txBody>
          <a:bodyPr/>
          <a:lstStyle/>
          <a:p>
            <a:r>
              <a:rPr lang="en-US" smtClean="0"/>
              <a:t>Module 11 - Use-Case Design</a:t>
            </a:r>
            <a:endParaRPr lang="en-US">
              <a:latin typeface="ZapfHumnst BT" pitchFamily="34" charset="0"/>
            </a:endParaRPr>
          </a:p>
        </p:txBody>
      </p:sp>
    </p:spTree>
    <p:extLst>
      <p:ext uri="{BB962C8B-B14F-4D97-AF65-F5344CB8AC3E}">
        <p14:creationId xmlns:p14="http://schemas.microsoft.com/office/powerpoint/2010/main" val="4215881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08578" name="Text Box 2"/>
          <p:cNvSpPr txBox="1">
            <a:spLocks noChangeArrowheads="1"/>
          </p:cNvSpPr>
          <p:nvPr/>
        </p:nvSpPr>
        <p:spPr bwMode="auto">
          <a:xfrm>
            <a:off x="607125" y="1261133"/>
            <a:ext cx="1915415" cy="2498915"/>
          </a:xfrm>
          <a:prstGeom prst="rect">
            <a:avLst/>
          </a:prstGeom>
          <a:noFill/>
          <a:ln w="9525">
            <a:noFill/>
            <a:miter lim="800000"/>
            <a:headEnd/>
            <a:tailEnd/>
          </a:ln>
          <a:effectLst/>
        </p:spPr>
        <p:txBody>
          <a:bodyPr lIns="112549" tIns="56274" rIns="112549" bIns="56274">
            <a:spAutoFit/>
          </a:bodyPr>
          <a:lstStyle/>
          <a:p>
            <a:pPr>
              <a:spcBef>
                <a:spcPct val="50000"/>
              </a:spcBef>
            </a:pPr>
            <a:r>
              <a:rPr lang="en-US">
                <a:latin typeface="ZapfHumnst BT" pitchFamily="34" charset="0"/>
              </a:rPr>
              <a:t>Emphasize to the students that you will not be covering the incorporation of the ObjectStore mechanism; however, the details can be found in the Additional Information Appendix. </a:t>
            </a:r>
          </a:p>
          <a:p>
            <a:pPr>
              <a:spcBef>
                <a:spcPct val="50000"/>
              </a:spcBef>
            </a:pPr>
            <a:r>
              <a:rPr lang="en-US">
                <a:latin typeface="ZapfHumnst BT" pitchFamily="34" charset="0"/>
              </a:rPr>
              <a:t>If you choose to present the ObjectStore mechanism, the slides found in the Additional Information Appendix, ObjectStore Mechanism section, second part, should be inserted after this slide. </a:t>
            </a:r>
          </a:p>
          <a:p>
            <a:pPr>
              <a:spcBef>
                <a:spcPct val="50000"/>
              </a:spcBef>
            </a:pPr>
            <a:r>
              <a:rPr lang="en-US">
                <a:latin typeface="ZapfHumnst BT" pitchFamily="34" charset="0"/>
              </a:rPr>
              <a:t>Note: On the presented slide, the italicized text is also blue, but this does not show up in the black-and-white manuals.</a:t>
            </a:r>
          </a:p>
          <a:p>
            <a:pPr>
              <a:spcBef>
                <a:spcPct val="50000"/>
              </a:spcBef>
            </a:pPr>
            <a:endParaRPr lang="en-US">
              <a:latin typeface="ZapfHumnst BT" pitchFamily="34" charset="0"/>
            </a:endParaRPr>
          </a:p>
        </p:txBody>
      </p:sp>
      <p:sp>
        <p:nvSpPr>
          <p:cNvPr id="408579"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08580"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smtClean="0">
                <a:latin typeface="ZapfHumnst BT" pitchFamily="34" charset="0"/>
              </a:rPr>
              <a:t>During </a:t>
            </a:r>
            <a:r>
              <a:rPr lang="en-US" sz="1000" dirty="0">
                <a:latin typeface="ZapfHumnst BT" pitchFamily="34" charset="0"/>
              </a:rPr>
              <a:t>Use-Case Analysis, applicable mechanisms for each identified analysis class were documented.  This information, along with the information on what analysis classes became what design elements, allows the applicable mechanisms for a design element to be identified.</a:t>
            </a:r>
          </a:p>
          <a:p>
            <a:r>
              <a:rPr lang="en-US" sz="1000" dirty="0">
                <a:latin typeface="ZapfHumnst BT" pitchFamily="34" charset="0"/>
              </a:rPr>
              <a:t>In our example, we have been concentrating on course registration.  Thus, the above table contains only the classes for the Register for Courses use-case realization that have analysis mechanisms assigned to them.  </a:t>
            </a:r>
          </a:p>
          <a:p>
            <a:r>
              <a:rPr lang="en-US" sz="1000" dirty="0">
                <a:latin typeface="ZapfHumnst BT" pitchFamily="34" charset="0"/>
              </a:rPr>
              <a:t>The legacy interface mechanism distinguishes the type of persistency.  Remember, legacy data is stored in an RDBMS.  The RDMBS JDBC mechanism is described in the Identify Design Mechanisms module. </a:t>
            </a:r>
          </a:p>
          <a:p>
            <a:r>
              <a:rPr lang="en-US" sz="1000" dirty="0">
                <a:latin typeface="ZapfHumnst BT" pitchFamily="34" charset="0"/>
              </a:rPr>
              <a:t>The details of incorporating the </a:t>
            </a:r>
            <a:r>
              <a:rPr lang="en-US" sz="1000" dirty="0" err="1">
                <a:latin typeface="ZapfHumnst BT" pitchFamily="34" charset="0"/>
              </a:rPr>
              <a:t>ObjectStore</a:t>
            </a:r>
            <a:r>
              <a:rPr lang="en-US" sz="1000" dirty="0">
                <a:latin typeface="ZapfHumnst BT" pitchFamily="34" charset="0"/>
              </a:rPr>
              <a:t> mechanism are provided in the Additional Information Appendix in the </a:t>
            </a:r>
            <a:r>
              <a:rPr lang="en-US" sz="1000" dirty="0" err="1">
                <a:latin typeface="ZapfHumnst BT" pitchFamily="34" charset="0"/>
              </a:rPr>
              <a:t>ObjectStore</a:t>
            </a:r>
            <a:r>
              <a:rPr lang="en-US" sz="1000" dirty="0">
                <a:latin typeface="ZapfHumnst BT" pitchFamily="34" charset="0"/>
              </a:rPr>
              <a:t> Mechanism section. </a:t>
            </a:r>
          </a:p>
          <a:p>
            <a:r>
              <a:rPr lang="en-US" sz="1000" dirty="0">
                <a:latin typeface="ZapfHumnst BT" pitchFamily="34" charset="0"/>
              </a:rPr>
              <a:t>RDBMS persistency is deferred to Subsystem Design since access to the legacy systems has been encapsulated within a subsystem. </a:t>
            </a:r>
          </a:p>
        </p:txBody>
      </p:sp>
    </p:spTree>
    <p:extLst>
      <p:ext uri="{BB962C8B-B14F-4D97-AF65-F5344CB8AC3E}">
        <p14:creationId xmlns:p14="http://schemas.microsoft.com/office/powerpoint/2010/main" val="796795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 Instructor Notes</a:t>
            </a:r>
          </a:p>
        </p:txBody>
      </p:sp>
      <p:sp>
        <p:nvSpPr>
          <p:cNvPr id="5"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r>
              <a:rPr lang="en-US" sz="1000" dirty="0">
                <a:latin typeface="ZapfHumnst BT" pitchFamily="34" charset="0"/>
              </a:rPr>
              <a:t>In this step you refine the flow of events originally outlined in Use-Case Analysis as needed to clarify the developed interaction diagrams.</a:t>
            </a:r>
          </a:p>
          <a:p>
            <a:r>
              <a:rPr lang="en-US" sz="1000" dirty="0">
                <a:latin typeface="ZapfHumnst BT" pitchFamily="34" charset="0"/>
              </a:rPr>
              <a:t>This will make it easier for external observers to read the diagrams.</a:t>
            </a:r>
          </a:p>
          <a:p>
            <a:endParaRPr lang="en-US" sz="1000" dirty="0">
              <a:latin typeface="ZapfHumnst BT" pitchFamily="34" charset="0"/>
            </a:endParaRPr>
          </a:p>
          <a:p>
            <a:endParaRPr lang="en-US" sz="1000" dirty="0">
              <a:latin typeface="ZapfHumnst BT" pitchFamily="34" charset="0"/>
            </a:endParaRPr>
          </a:p>
        </p:txBody>
      </p:sp>
    </p:spTree>
    <p:extLst>
      <p:ext uri="{BB962C8B-B14F-4D97-AF65-F5344CB8AC3E}">
        <p14:creationId xmlns:p14="http://schemas.microsoft.com/office/powerpoint/2010/main" val="3938078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12674" name="Text Box 2"/>
          <p:cNvSpPr txBox="1">
            <a:spLocks noChangeArrowheads="1"/>
          </p:cNvSpPr>
          <p:nvPr/>
        </p:nvSpPr>
        <p:spPr bwMode="auto">
          <a:xfrm>
            <a:off x="607126" y="1257814"/>
            <a:ext cx="1918714" cy="2250703"/>
          </a:xfrm>
          <a:prstGeom prst="rect">
            <a:avLst/>
          </a:prstGeom>
          <a:noFill/>
          <a:ln w="12700">
            <a:noFill/>
            <a:miter lim="800000"/>
            <a:headEnd type="none" w="sm" len="sm"/>
            <a:tailEnd type="none" w="lg" len="lg"/>
          </a:ln>
          <a:effectLst/>
        </p:spPr>
        <p:txBody>
          <a:bodyPr lIns="95335" tIns="47668" rIns="95335" bIns="47668">
            <a:spAutoFit/>
          </a:bodyPr>
          <a:lstStyle/>
          <a:p>
            <a:r>
              <a:rPr lang="en-US">
                <a:latin typeface="ZapfHumnst BT" pitchFamily="34" charset="0"/>
              </a:rPr>
              <a:t>When fleshing out the details of how a use case is going to be implemented in the system, you may have discovered additional details or may have made some adjustments to the original use-case flow of events.  If such changes are important to the external user or the customer, the original use case should be updated. </a:t>
            </a:r>
          </a:p>
          <a:p>
            <a:r>
              <a:rPr lang="en-US">
                <a:latin typeface="ZapfHumnst BT" pitchFamily="34" charset="0"/>
              </a:rPr>
              <a:t>Note: The original use case should not be updated to include design details, that is what the Design Model is for. (The clarification of design details is also an important purpose of the expanded descriptions being developed in this step.)</a:t>
            </a:r>
          </a:p>
        </p:txBody>
      </p:sp>
      <p:sp>
        <p:nvSpPr>
          <p:cNvPr id="412675"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12676"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In those cases where the flow of events is not fully clear from just examining the messages sent between participating objects, you might need to add additional descriptions to the interaction diagrams.  </a:t>
            </a:r>
          </a:p>
          <a:p>
            <a:r>
              <a:rPr lang="en-US" sz="1000" dirty="0">
                <a:latin typeface="ZapfHumnst BT" pitchFamily="34" charset="0"/>
              </a:rPr>
              <a:t>These steps are taken in cases where timing annotations, notes on conditional behavior, or clarification of operation behavior is needed to make it easier for external observers to read the diagrams.  </a:t>
            </a:r>
          </a:p>
          <a:p>
            <a:r>
              <a:rPr lang="en-US" sz="1000" dirty="0">
                <a:latin typeface="ZapfHumnst BT" pitchFamily="34" charset="0"/>
              </a:rPr>
              <a:t>Often, the name of the operation is not sufficient to understand why the operation is being performed.  Textual notes or scripts in the margin of the diagram might be needed to clarify the interaction diagram.  Textual notes and scripts might also be needed to represent control flow such as decision steps, looping, and branching.  In addition, textual tags might be needed to correlate extension points in the use case with specific locations in interaction diagrams.</a:t>
            </a:r>
          </a:p>
        </p:txBody>
      </p:sp>
    </p:spTree>
    <p:extLst>
      <p:ext uri="{BB962C8B-B14F-4D97-AF65-F5344CB8AC3E}">
        <p14:creationId xmlns:p14="http://schemas.microsoft.com/office/powerpoint/2010/main" val="1676526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r>
              <a:rPr lang="en-US" sz="1000" dirty="0">
                <a:latin typeface="ZapfHumnst BT" pitchFamily="34" charset="0"/>
              </a:rPr>
              <a:t>At this point, you have a pretty good understanding of the design elements, their responsibilities, and the collaborations required to support the functionality described in the use cases. Now you must review your work to make sure that it is as complete and as consistent as possible before moving on to the detailed design activities of Subsystem and Class Design.</a:t>
            </a:r>
          </a:p>
          <a:p>
            <a:r>
              <a:rPr lang="en-US" sz="1000" dirty="0">
                <a:latin typeface="ZapfHumnst BT" pitchFamily="34" charset="0"/>
              </a:rPr>
              <a:t>The purpose of Unify Classes and Subsystems is to ensure that each design element represents a single well-defined concept, with non-overlapping responsibilities. It is important to unify the identified classes and subsystems to ensure homogeneity and consistency in the model.</a:t>
            </a:r>
          </a:p>
          <a:p>
            <a:r>
              <a:rPr lang="en-US" sz="1000" dirty="0">
                <a:latin typeface="ZapfHumnst BT" pitchFamily="34" charset="0"/>
              </a:rPr>
              <a:t>The next slide describes some of the considerations that a designer for a particular use case is concerned with (for example, consistency among collaborating design elements, and between the use-case flows of events and the Design Model). This is where you make sure that everything hangs together and fix it if does not.</a:t>
            </a:r>
          </a:p>
          <a:p>
            <a:endParaRPr lang="en-US" sz="1000" dirty="0">
              <a:latin typeface="ZapfHumnst BT" pitchFamily="34" charset="0"/>
            </a:endParaRPr>
          </a:p>
        </p:txBody>
      </p:sp>
      <p:sp>
        <p:nvSpPr>
          <p:cNvPr id="414724" name="Text Box 4"/>
          <p:cNvSpPr txBox="1">
            <a:spLocks noChangeArrowheads="1"/>
          </p:cNvSpPr>
          <p:nvPr/>
        </p:nvSpPr>
        <p:spPr bwMode="auto">
          <a:xfrm>
            <a:off x="607125" y="1264451"/>
            <a:ext cx="1920364" cy="7168542"/>
          </a:xfrm>
          <a:prstGeom prst="rect">
            <a:avLst/>
          </a:prstGeom>
          <a:noFill/>
          <a:ln w="9525">
            <a:noFill/>
            <a:miter lim="800000"/>
            <a:headEnd/>
            <a:tailEnd/>
          </a:ln>
          <a:effectLst/>
        </p:spPr>
        <p:txBody>
          <a:bodyPr lIns="112549" tIns="56274" rIns="112549" bIns="56274"/>
          <a:lstStyle/>
          <a:p>
            <a:r>
              <a:rPr lang="en-US">
                <a:latin typeface="ZapfHumnst BT" pitchFamily="34" charset="0"/>
              </a:rPr>
              <a:t>This step is the counterpart to the Unify Analysis Classes step in Use-Case Analysis.</a:t>
            </a:r>
          </a:p>
          <a:p>
            <a:r>
              <a:rPr lang="en-US">
                <a:latin typeface="ZapfHumnst BT" pitchFamily="34" charset="0"/>
              </a:rPr>
              <a:t>Mention to the students that it may be tempting to skip this step (like skipping testing ;-)), but this is where they get a chance to check their work before a more formal walkthrough and evaluation. </a:t>
            </a:r>
          </a:p>
        </p:txBody>
      </p:sp>
    </p:spTree>
    <p:extLst>
      <p:ext uri="{BB962C8B-B14F-4D97-AF65-F5344CB8AC3E}">
        <p14:creationId xmlns:p14="http://schemas.microsoft.com/office/powerpoint/2010/main" val="3251779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16770" name="Text Box 2"/>
          <p:cNvSpPr txBox="1">
            <a:spLocks noChangeArrowheads="1"/>
          </p:cNvSpPr>
          <p:nvPr/>
        </p:nvSpPr>
        <p:spPr bwMode="auto">
          <a:xfrm>
            <a:off x="607125" y="1261133"/>
            <a:ext cx="1953360" cy="1173485"/>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r>
              <a:rPr lang="en-US">
                <a:latin typeface="ZapfHumnst BT" pitchFamily="34" charset="0"/>
              </a:rPr>
              <a:t>In this step, we homogenize and blend the classes and responsibilities discovered for the different use cases.   Homogenization provides a synchronization of the Use-Case Design efforts for each of the use cases before we move into the more detailed design activities.</a:t>
            </a:r>
          </a:p>
        </p:txBody>
      </p:sp>
      <p:sp>
        <p:nvSpPr>
          <p:cNvPr id="416771"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16772"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Points to consider: </a:t>
            </a:r>
          </a:p>
          <a:p>
            <a:pPr marL="178754" lvl="1" indent="-59585">
              <a:buFontTx/>
              <a:buChar char="•"/>
            </a:pPr>
            <a:r>
              <a:rPr lang="en-US" sz="1000" dirty="0">
                <a:latin typeface="ZapfHumnst BT" pitchFamily="34" charset="0"/>
              </a:rPr>
              <a:t>Names of model elements should describe their function.  Avoid similar names and synonyms, because they make it difficult to distinguish between model elements. </a:t>
            </a:r>
          </a:p>
          <a:p>
            <a:pPr marL="178754" lvl="1" indent="-59585">
              <a:buFontTx/>
              <a:buChar char="•"/>
            </a:pPr>
            <a:r>
              <a:rPr lang="en-US" sz="1000" dirty="0">
                <a:latin typeface="ZapfHumnst BT" pitchFamily="34" charset="0"/>
              </a:rPr>
              <a:t>Merge model elements that define similar behaviors or that represent the same phenomenon.</a:t>
            </a:r>
          </a:p>
          <a:p>
            <a:pPr marL="178754" lvl="1" indent="-59585">
              <a:buFontTx/>
              <a:buChar char="•"/>
            </a:pPr>
            <a:r>
              <a:rPr lang="en-US" sz="1000" dirty="0">
                <a:latin typeface="ZapfHumnst BT" pitchFamily="34" charset="0"/>
              </a:rPr>
              <a:t>Merge classes that represent the same concept or have the same attributes, even if their defined behaviors are different. </a:t>
            </a:r>
          </a:p>
          <a:p>
            <a:pPr marL="178754" lvl="1" indent="-59585">
              <a:buFontTx/>
              <a:buChar char="•"/>
            </a:pPr>
            <a:r>
              <a:rPr lang="en-US" sz="1000" dirty="0">
                <a:latin typeface="ZapfHumnst BT" pitchFamily="34" charset="0"/>
              </a:rPr>
              <a:t>Use inheritance to abstract model elements, which tends to make the model more robust.</a:t>
            </a:r>
          </a:p>
          <a:p>
            <a:pPr marL="178754" lvl="1" indent="-59585">
              <a:buFontTx/>
              <a:buChar char="•"/>
            </a:pPr>
            <a:r>
              <a:rPr lang="en-US" sz="1000" dirty="0">
                <a:latin typeface="ZapfHumnst BT" pitchFamily="34" charset="0"/>
              </a:rPr>
              <a:t>When updating a model element, also update the affected use-case realizations.</a:t>
            </a:r>
          </a:p>
        </p:txBody>
      </p:sp>
    </p:spTree>
    <p:extLst>
      <p:ext uri="{BB962C8B-B14F-4D97-AF65-F5344CB8AC3E}">
        <p14:creationId xmlns:p14="http://schemas.microsoft.com/office/powerpoint/2010/main" val="2040018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 Instructor Notes</a:t>
            </a:r>
          </a:p>
        </p:txBody>
      </p:sp>
      <p:sp>
        <p:nvSpPr>
          <p:cNvPr id="5"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r>
              <a:rPr lang="en-US" sz="1000" dirty="0">
                <a:latin typeface="ZapfHumnst BT" pitchFamily="34" charset="0"/>
              </a:rPr>
              <a:t>The Design Model as a whole must be reviewed to detect glaring problems with layering and responsibility partitioning. The purpose of reviewing the model as a whole is to detect large-scale problems that a more detailed review would miss.</a:t>
            </a:r>
          </a:p>
          <a:p>
            <a:r>
              <a:rPr lang="en-US" sz="1000" dirty="0">
                <a:latin typeface="ZapfHumnst BT" pitchFamily="34" charset="0"/>
              </a:rPr>
              <a:t>We want to ensure that the overall structure for the Design Model is well-formed, as well as detect large-scale quality problems that might not be visible by looking at lower-level elements.</a:t>
            </a:r>
          </a:p>
          <a:p>
            <a:r>
              <a:rPr lang="en-US" sz="1000" dirty="0">
                <a:latin typeface="ZapfHumnst BT" pitchFamily="34" charset="0"/>
              </a:rPr>
              <a:t>The above checkpoints are important, because new packages/subsystems might be created when common </a:t>
            </a:r>
            <a:r>
              <a:rPr lang="en-US" sz="1000" dirty="0" err="1">
                <a:latin typeface="ZapfHumnst BT" pitchFamily="34" charset="0"/>
              </a:rPr>
              <a:t>subflows</a:t>
            </a:r>
            <a:r>
              <a:rPr lang="en-US" sz="1000" dirty="0">
                <a:latin typeface="ZapfHumnst BT" pitchFamily="34" charset="0"/>
              </a:rPr>
              <a:t> are identified.</a:t>
            </a:r>
          </a:p>
          <a:p>
            <a:r>
              <a:rPr lang="en-US" sz="1000" dirty="0">
                <a:latin typeface="ZapfHumnst BT" pitchFamily="34" charset="0"/>
              </a:rPr>
              <a:t>Five packages and 1,000 classes is probably a sign that something is wrong.</a:t>
            </a:r>
          </a:p>
          <a:p>
            <a:endParaRPr lang="en-US" sz="1000" dirty="0">
              <a:latin typeface="ZapfHumnst BT" pitchFamily="34" charset="0"/>
            </a:endParaRPr>
          </a:p>
        </p:txBody>
      </p:sp>
    </p:spTree>
    <p:extLst>
      <p:ext uri="{BB962C8B-B14F-4D97-AF65-F5344CB8AC3E}">
        <p14:creationId xmlns:p14="http://schemas.microsoft.com/office/powerpoint/2010/main" val="3653153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 Instructor Notes</a:t>
            </a:r>
          </a:p>
        </p:txBody>
      </p:sp>
      <p:sp>
        <p:nvSpPr>
          <p:cNvPr id="5"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r>
              <a:rPr lang="en-US" sz="1000" dirty="0">
                <a:latin typeface="ZapfHumnst BT" pitchFamily="34" charset="0"/>
              </a:rPr>
              <a:t>Once the structure of the Design Model is reviewed, the behavior of the model needs to be scrutinized. First, make sure that there are no missing behaviors by checking to see that all scenarios for the current iteration have been completely covered by use-case realizations. All of the behaviors in the relevant use-case </a:t>
            </a:r>
            <a:r>
              <a:rPr lang="en-US" sz="1000" dirty="0" err="1">
                <a:latin typeface="ZapfHumnst BT" pitchFamily="34" charset="0"/>
              </a:rPr>
              <a:t>subflow</a:t>
            </a:r>
            <a:r>
              <a:rPr lang="en-US" sz="1000" dirty="0">
                <a:latin typeface="ZapfHumnst BT" pitchFamily="34" charset="0"/>
              </a:rPr>
              <a:t> must be described in the completed use-case realizations. </a:t>
            </a:r>
          </a:p>
          <a:p>
            <a:r>
              <a:rPr lang="en-US" sz="1000" dirty="0">
                <a:latin typeface="ZapfHumnst BT" pitchFamily="34" charset="0"/>
              </a:rPr>
              <a:t>Next, make sure the behavior of the use-case realization is correctly distributed between model elements in the realizations. Make sure the operations are used correctly, that all parameters are passed, and that return values are of the correct type.</a:t>
            </a:r>
          </a:p>
          <a:p>
            <a:r>
              <a:rPr lang="en-US" sz="1000" dirty="0">
                <a:latin typeface="ZapfHumnst BT" pitchFamily="34" charset="0"/>
              </a:rPr>
              <a:t>We want to ensure that the behavior of the system (as expressed in use-case realizations) matches the required behavior of the system (as expressed in use cases). Is it complete?  We also want to ensure that the behavior is allocated appropriately among model elements, that is, is it correct?</a:t>
            </a:r>
          </a:p>
          <a:p>
            <a:r>
              <a:rPr lang="en-US" sz="1000" dirty="0">
                <a:latin typeface="ZapfHumnst BT" pitchFamily="34" charset="0"/>
              </a:rPr>
              <a:t>Participating objects must be present to perform all the behaviors of the corresponding use case.</a:t>
            </a:r>
          </a:p>
          <a:p>
            <a:r>
              <a:rPr lang="en-US" sz="1000" dirty="0">
                <a:latin typeface="ZapfHumnst BT" pitchFamily="34" charset="0"/>
              </a:rPr>
              <a:t>You need to make sure that the flow of events description clarifies how the diagrams are related to each other.</a:t>
            </a:r>
          </a:p>
          <a:p>
            <a:endParaRPr lang="en-US" sz="1000" dirty="0">
              <a:latin typeface="ZapfHumnst BT" pitchFamily="34" charset="0"/>
            </a:endParaRPr>
          </a:p>
        </p:txBody>
      </p:sp>
    </p:spTree>
    <p:extLst>
      <p:ext uri="{BB962C8B-B14F-4D97-AF65-F5344CB8AC3E}">
        <p14:creationId xmlns:p14="http://schemas.microsoft.com/office/powerpoint/2010/main" val="1424690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 Instructor Notes</a:t>
            </a:r>
          </a:p>
        </p:txBody>
      </p:sp>
      <p:sp>
        <p:nvSpPr>
          <p:cNvPr id="5"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normAutofit fontScale="85000" lnSpcReduction="20000"/>
          </a:bodyPr>
          <a:lstStyle/>
          <a:p>
            <a:r>
              <a:rPr lang="en-US" sz="1000" dirty="0">
                <a:latin typeface="ZapfHumnst BT" pitchFamily="34" charset="0"/>
              </a:rPr>
              <a:t>In this step, describe the use-case flow of events in terms of the Design Model (that is, interactions between design classes and/or subsystems). This involves replacing analysis classes with the design elements that they were refined into during Identify Design Elements, as well as incorporating any applicable architectural mechanisms</a:t>
            </a:r>
            <a:r>
              <a:rPr lang="en-US" sz="1000" dirty="0" smtClean="0">
                <a:latin typeface="ZapfHumnst BT" pitchFamily="34" charset="0"/>
              </a:rPr>
              <a:t>.</a:t>
            </a:r>
          </a:p>
          <a:p>
            <a:r>
              <a:rPr lang="en-US" sz="1000" dirty="0" smtClean="0">
                <a:latin typeface="ZapfHumnst BT" pitchFamily="34" charset="0"/>
              </a:rPr>
              <a:t>----------------------------------------------------------------------------------------------------------</a:t>
            </a:r>
          </a:p>
          <a:p>
            <a:r>
              <a:rPr lang="en-US" sz="1300" b="1" dirty="0" smtClean="0"/>
              <a:t>5.5.1. </a:t>
            </a:r>
            <a:r>
              <a:rPr lang="en-US" sz="1300" b="1" dirty="0" err="1" smtClean="0"/>
              <a:t>Mô</a:t>
            </a:r>
            <a:r>
              <a:rPr lang="en-US" sz="1300" b="1" dirty="0" smtClean="0"/>
              <a:t> </a:t>
            </a:r>
            <a:r>
              <a:rPr lang="en-US" sz="1300" b="1" dirty="0" err="1" smtClean="0"/>
              <a:t>tả</a:t>
            </a:r>
            <a:r>
              <a:rPr lang="en-US" sz="1300" b="1" dirty="0" smtClean="0"/>
              <a:t> </a:t>
            </a:r>
            <a:r>
              <a:rPr lang="en-US" sz="1300" b="1" dirty="0" err="1" smtClean="0"/>
              <a:t>sự</a:t>
            </a:r>
            <a:r>
              <a:rPr lang="en-US" sz="1300" b="1" dirty="0" smtClean="0"/>
              <a:t> </a:t>
            </a:r>
            <a:r>
              <a:rPr lang="en-US" sz="1300" b="1" dirty="0" err="1" smtClean="0"/>
              <a:t>tương</a:t>
            </a:r>
            <a:r>
              <a:rPr lang="en-US" sz="1300" b="1" dirty="0" smtClean="0"/>
              <a:t> </a:t>
            </a:r>
            <a:r>
              <a:rPr lang="en-US" sz="1300" b="1" dirty="0" err="1" smtClean="0"/>
              <a:t>tác</a:t>
            </a:r>
            <a:r>
              <a:rPr lang="en-US" sz="1300" b="1" dirty="0" smtClean="0"/>
              <a:t> </a:t>
            </a:r>
            <a:r>
              <a:rPr lang="en-US" sz="1300" b="1" dirty="0" err="1" smtClean="0"/>
              <a:t>giữa</a:t>
            </a:r>
            <a:r>
              <a:rPr lang="en-US" sz="1300" b="1" dirty="0" smtClean="0"/>
              <a:t> </a:t>
            </a:r>
            <a:r>
              <a:rPr lang="en-US" sz="1300" b="1" dirty="0" err="1" smtClean="0"/>
              <a:t>các</a:t>
            </a:r>
            <a:r>
              <a:rPr lang="en-US" sz="1300" b="1" dirty="0" smtClean="0"/>
              <a:t> </a:t>
            </a:r>
            <a:r>
              <a:rPr lang="en-US" sz="1300" b="1" dirty="0" err="1" smtClean="0"/>
              <a:t>đối</a:t>
            </a:r>
            <a:r>
              <a:rPr lang="en-US" sz="1300" b="1" dirty="0" smtClean="0"/>
              <a:t> </a:t>
            </a:r>
            <a:r>
              <a:rPr lang="en-US" sz="1300" b="1" dirty="0" err="1" smtClean="0"/>
              <a:t>tượng</a:t>
            </a:r>
            <a:r>
              <a:rPr lang="en-US" sz="1300" b="1" dirty="0" smtClean="0"/>
              <a:t> </a:t>
            </a:r>
            <a:r>
              <a:rPr lang="en-US" sz="1300" b="1" dirty="0" err="1" smtClean="0"/>
              <a:t>thiết</a:t>
            </a:r>
            <a:r>
              <a:rPr lang="en-US" sz="1300" b="1" dirty="0" smtClean="0"/>
              <a:t> </a:t>
            </a:r>
            <a:r>
              <a:rPr lang="en-US" sz="1300" b="1" dirty="0" err="1" smtClean="0"/>
              <a:t>kế</a:t>
            </a:r>
            <a:endParaRPr lang="en-US" sz="1300" b="1" dirty="0" smtClean="0"/>
          </a:p>
          <a:p>
            <a:r>
              <a:rPr lang="en-US" sz="1300" dirty="0" err="1" smtClean="0"/>
              <a:t>Mỗi</a:t>
            </a:r>
            <a:r>
              <a:rPr lang="en-US" sz="1300" dirty="0" smtClean="0"/>
              <a:t> </a:t>
            </a:r>
            <a:r>
              <a:rPr lang="en-US" sz="1300" dirty="0" err="1" smtClean="0"/>
              <a:t>hiện</a:t>
            </a:r>
            <a:r>
              <a:rPr lang="en-US" sz="1300" dirty="0" smtClean="0"/>
              <a:t> </a:t>
            </a:r>
            <a:r>
              <a:rPr lang="en-US" sz="1300" dirty="0" err="1" smtClean="0"/>
              <a:t>thực</a:t>
            </a:r>
            <a:r>
              <a:rPr lang="en-US" sz="1300" dirty="0" smtClean="0"/>
              <a:t> </a:t>
            </a:r>
            <a:r>
              <a:rPr lang="en-US" sz="1300" dirty="0" err="1" smtClean="0"/>
              <a:t>hoá</a:t>
            </a:r>
            <a:r>
              <a:rPr lang="en-US" sz="1300" dirty="0" smtClean="0"/>
              <a:t> </a:t>
            </a:r>
            <a:r>
              <a:rPr lang="en-US" sz="1300" dirty="0" err="1" smtClean="0"/>
              <a:t>của</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cần</a:t>
            </a:r>
            <a:r>
              <a:rPr lang="en-US" sz="1300" dirty="0" smtClean="0"/>
              <a:t> </a:t>
            </a:r>
            <a:r>
              <a:rPr lang="en-US" sz="1300" dirty="0" err="1" smtClean="0"/>
              <a:t>được</a:t>
            </a:r>
            <a:r>
              <a:rPr lang="en-US" sz="1300" dirty="0" smtClean="0"/>
              <a:t> </a:t>
            </a:r>
            <a:r>
              <a:rPr lang="en-US" sz="1300" dirty="0" err="1" smtClean="0"/>
              <a:t>làm</a:t>
            </a:r>
            <a:r>
              <a:rPr lang="en-US" sz="1300" dirty="0" smtClean="0"/>
              <a:t> </a:t>
            </a:r>
            <a:r>
              <a:rPr lang="en-US" sz="1300" dirty="0" err="1" smtClean="0"/>
              <a:t>mịn</a:t>
            </a:r>
            <a:r>
              <a:rPr lang="en-US" sz="1300" dirty="0" smtClean="0"/>
              <a:t> </a:t>
            </a:r>
            <a:r>
              <a:rPr lang="en-US" sz="1300" dirty="0" err="1" smtClean="0"/>
              <a:t>để</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sự</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giữa</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tham</a:t>
            </a:r>
            <a:r>
              <a:rPr lang="en-US" sz="1300" dirty="0" smtClean="0"/>
              <a:t> </a:t>
            </a:r>
            <a:r>
              <a:rPr lang="en-US" sz="1300" dirty="0" err="1" smtClean="0"/>
              <a:t>gia</a:t>
            </a:r>
            <a:r>
              <a:rPr lang="en-US" sz="1300" dirty="0" smtClean="0"/>
              <a:t>. </a:t>
            </a:r>
            <a:r>
              <a:rPr lang="en-US" sz="1300" dirty="0" err="1" smtClean="0"/>
              <a:t>Quy</a:t>
            </a:r>
            <a:r>
              <a:rPr lang="en-US" sz="1300" dirty="0" smtClean="0"/>
              <a:t> </a:t>
            </a:r>
            <a:r>
              <a:rPr lang="en-US" sz="1300" dirty="0" err="1" smtClean="0"/>
              <a:t>trình</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của</a:t>
            </a:r>
            <a:r>
              <a:rPr lang="en-US" sz="1300" dirty="0" smtClean="0"/>
              <a:t> </a:t>
            </a:r>
            <a:r>
              <a:rPr lang="en-US" sz="1300" dirty="0" err="1" smtClean="0"/>
              <a:t>nó</a:t>
            </a:r>
            <a:r>
              <a:rPr lang="en-US" sz="1300" dirty="0" smtClean="0"/>
              <a:t> </a:t>
            </a:r>
            <a:r>
              <a:rPr lang="en-US" sz="1300" dirty="0" err="1" smtClean="0"/>
              <a:t>có</a:t>
            </a:r>
            <a:r>
              <a:rPr lang="en-US" sz="1300" dirty="0" smtClean="0"/>
              <a:t> </a:t>
            </a:r>
            <a:r>
              <a:rPr lang="en-US" sz="1300" dirty="0" err="1" smtClean="0"/>
              <a:t>thể</a:t>
            </a:r>
            <a:r>
              <a:rPr lang="en-US" sz="1300" dirty="0" smtClean="0"/>
              <a:t> </a:t>
            </a:r>
            <a:r>
              <a:rPr lang="en-US" sz="1300" dirty="0" err="1" smtClean="0"/>
              <a:t>được</a:t>
            </a:r>
            <a:r>
              <a:rPr lang="en-US" sz="1300" dirty="0" smtClean="0"/>
              <a:t> </a:t>
            </a:r>
            <a:r>
              <a:rPr lang="en-US" sz="1300" dirty="0" err="1" smtClean="0"/>
              <a:t>mô</a:t>
            </a:r>
            <a:r>
              <a:rPr lang="en-US" sz="1300" dirty="0" smtClean="0"/>
              <a:t> </a:t>
            </a:r>
            <a:r>
              <a:rPr lang="en-US" sz="1300" dirty="0" err="1" smtClean="0"/>
              <a:t>tả</a:t>
            </a:r>
            <a:r>
              <a:rPr lang="en-US" sz="1300" dirty="0" smtClean="0"/>
              <a:t> </a:t>
            </a:r>
            <a:r>
              <a:rPr lang="en-US" sz="1300" dirty="0" err="1" smtClean="0"/>
              <a:t>như</a:t>
            </a:r>
            <a:r>
              <a:rPr lang="en-US" sz="1300" dirty="0" smtClean="0"/>
              <a:t> </a:t>
            </a:r>
            <a:r>
              <a:rPr lang="en-US" sz="1300" dirty="0" err="1" smtClean="0"/>
              <a:t>sau</a:t>
            </a:r>
            <a:r>
              <a:rPr lang="en-US" sz="1300" dirty="0" smtClean="0"/>
              <a:t>:</a:t>
            </a:r>
          </a:p>
          <a:p>
            <a:r>
              <a:rPr lang="en-US" sz="1300" dirty="0" err="1" smtClean="0"/>
              <a:t>Xác</a:t>
            </a:r>
            <a:r>
              <a:rPr lang="en-US" sz="1300" dirty="0" smtClean="0"/>
              <a:t> </a:t>
            </a:r>
            <a:r>
              <a:rPr lang="en-US" sz="1300" dirty="0" err="1" smtClean="0"/>
              <a:t>định</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tham</a:t>
            </a:r>
            <a:r>
              <a:rPr lang="en-US" sz="1300" dirty="0" smtClean="0"/>
              <a:t> </a:t>
            </a:r>
            <a:r>
              <a:rPr lang="en-US" sz="1300" dirty="0" err="1" smtClean="0"/>
              <a:t>gia</a:t>
            </a:r>
            <a:r>
              <a:rPr lang="en-US" sz="1300" dirty="0" smtClean="0"/>
              <a:t> </a:t>
            </a:r>
            <a:r>
              <a:rPr lang="en-US" sz="1300" dirty="0" err="1" smtClean="0"/>
              <a:t>trong</a:t>
            </a:r>
            <a:r>
              <a:rPr lang="en-US" sz="1300" dirty="0" smtClean="0"/>
              <a:t> </a:t>
            </a:r>
            <a:r>
              <a:rPr lang="en-US" sz="1300" dirty="0" err="1" smtClean="0"/>
              <a:t>luồng</a:t>
            </a:r>
            <a:r>
              <a:rPr lang="en-US" sz="1300" dirty="0" smtClean="0"/>
              <a:t> </a:t>
            </a:r>
            <a:r>
              <a:rPr lang="en-US" sz="1300" dirty="0" err="1" smtClean="0"/>
              <a:t>các</a:t>
            </a:r>
            <a:r>
              <a:rPr lang="en-US" sz="1300" dirty="0" smtClean="0"/>
              <a:t> </a:t>
            </a:r>
            <a:r>
              <a:rPr lang="en-US" sz="1300" dirty="0" err="1" smtClean="0"/>
              <a:t>sự</a:t>
            </a:r>
            <a:r>
              <a:rPr lang="en-US" sz="1300" dirty="0" smtClean="0"/>
              <a:t> </a:t>
            </a:r>
            <a:r>
              <a:rPr lang="en-US" sz="1300" dirty="0" err="1" smtClean="0"/>
              <a:t>kiện</a:t>
            </a:r>
            <a:r>
              <a:rPr lang="en-US" sz="1300" dirty="0" smtClean="0"/>
              <a:t> </a:t>
            </a:r>
            <a:r>
              <a:rPr lang="en-US" sz="1300" dirty="0" err="1" smtClean="0"/>
              <a:t>của</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có</a:t>
            </a:r>
            <a:r>
              <a:rPr lang="en-US" sz="1300" dirty="0" smtClean="0"/>
              <a:t> </a:t>
            </a:r>
            <a:r>
              <a:rPr lang="en-US" sz="1300" dirty="0" err="1" smtClean="0"/>
              <a:t>thể</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thể</a:t>
            </a:r>
            <a:r>
              <a:rPr lang="en-US" sz="1300" dirty="0" smtClean="0"/>
              <a:t> </a:t>
            </a:r>
            <a:r>
              <a:rPr lang="en-US" sz="1300" dirty="0" err="1" smtClean="0"/>
              <a:t>hiệncủa</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và</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hoặc</a:t>
            </a:r>
            <a:r>
              <a:rPr lang="en-US" sz="1300" dirty="0" smtClean="0"/>
              <a:t> </a:t>
            </a:r>
            <a:r>
              <a:rPr lang="en-US" sz="1300" dirty="0" err="1" smtClean="0"/>
              <a:t>chúng</a:t>
            </a:r>
            <a:r>
              <a:rPr lang="en-US" sz="1300" dirty="0" smtClean="0"/>
              <a:t> </a:t>
            </a:r>
            <a:r>
              <a:rPr lang="en-US" sz="1300" dirty="0" err="1" smtClean="0"/>
              <a:t>cũng</a:t>
            </a:r>
            <a:r>
              <a:rPr lang="en-US" sz="1300" dirty="0" smtClean="0"/>
              <a:t> </a:t>
            </a:r>
            <a:r>
              <a:rPr lang="en-US" sz="1300" dirty="0" err="1" smtClean="0"/>
              <a:t>có</a:t>
            </a:r>
            <a:r>
              <a:rPr lang="en-US" sz="1300" dirty="0" smtClean="0"/>
              <a:t> </a:t>
            </a:r>
            <a:r>
              <a:rPr lang="en-US" sz="1300" dirty="0" err="1" smtClean="0"/>
              <a:t>thể</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thể</a:t>
            </a:r>
            <a:r>
              <a:rPr lang="en-US" sz="1300" dirty="0" smtClean="0"/>
              <a:t> </a:t>
            </a:r>
            <a:r>
              <a:rPr lang="en-US" sz="1300" dirty="0" err="1" smtClean="0"/>
              <a:t>hiện</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tác</a:t>
            </a:r>
            <a:r>
              <a:rPr lang="en-US" sz="1300" dirty="0" smtClean="0"/>
              <a:t> </a:t>
            </a:r>
            <a:r>
              <a:rPr lang="en-US" sz="1300" dirty="0" err="1" smtClean="0"/>
              <a:t>nhân</a:t>
            </a:r>
            <a:r>
              <a:rPr lang="en-US" sz="1300" dirty="0" smtClean="0"/>
              <a:t> </a:t>
            </a:r>
            <a:r>
              <a:rPr lang="en-US" sz="1300" dirty="0" err="1" smtClean="0"/>
              <a:t>tham</a:t>
            </a:r>
            <a:r>
              <a:rPr lang="en-US" sz="1300" dirty="0" smtClean="0"/>
              <a:t> </a:t>
            </a:r>
            <a:r>
              <a:rPr lang="en-US" sz="1300" dirty="0" err="1" smtClean="0"/>
              <a:t>gia</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với</a:t>
            </a:r>
            <a:r>
              <a:rPr lang="en-US" sz="1300" dirty="0" smtClean="0"/>
              <a:t> ca </a:t>
            </a:r>
            <a:r>
              <a:rPr lang="en-US" sz="1300" dirty="0" err="1" smtClean="0"/>
              <a:t>sủ</a:t>
            </a:r>
            <a:r>
              <a:rPr lang="en-US" sz="1300" dirty="0" smtClean="0"/>
              <a:t> </a:t>
            </a:r>
            <a:r>
              <a:rPr lang="en-US" sz="1300" dirty="0" err="1" smtClean="0"/>
              <a:t>dụng</a:t>
            </a:r>
            <a:r>
              <a:rPr lang="en-US" sz="1300" dirty="0" smtClean="0"/>
              <a:t>.</a:t>
            </a:r>
          </a:p>
          <a:p>
            <a:r>
              <a:rPr lang="en-US" sz="1300" dirty="0" err="1" smtClean="0"/>
              <a:t>Biểu</a:t>
            </a:r>
            <a:r>
              <a:rPr lang="en-US" sz="1300" dirty="0" smtClean="0"/>
              <a:t> </a:t>
            </a:r>
            <a:r>
              <a:rPr lang="en-US" sz="1300" dirty="0" err="1" smtClean="0"/>
              <a:t>diễn</a:t>
            </a:r>
            <a:r>
              <a:rPr lang="en-US" sz="1300" dirty="0" smtClean="0"/>
              <a:t> </a:t>
            </a:r>
            <a:r>
              <a:rPr lang="en-US" sz="1300" dirty="0" err="1" smtClean="0"/>
              <a:t>mỗi</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tham</a:t>
            </a:r>
            <a:r>
              <a:rPr lang="en-US" sz="1300" dirty="0" smtClean="0"/>
              <a:t> </a:t>
            </a:r>
            <a:r>
              <a:rPr lang="en-US" sz="1300" dirty="0" err="1" smtClean="0"/>
              <a:t>gia</a:t>
            </a:r>
            <a:r>
              <a:rPr lang="en-US" sz="1300" dirty="0" smtClean="0"/>
              <a:t> </a:t>
            </a:r>
            <a:r>
              <a:rPr lang="en-US" sz="1300" dirty="0" err="1" smtClean="0"/>
              <a:t>trong</a:t>
            </a:r>
            <a:r>
              <a:rPr lang="en-US" sz="1300" dirty="0" smtClean="0"/>
              <a:t> 1 </a:t>
            </a:r>
            <a:r>
              <a:rPr lang="en-US" sz="1300" dirty="0" err="1" smtClean="0"/>
              <a:t>biểu</a:t>
            </a:r>
            <a:r>
              <a:rPr lang="en-US" sz="1300" dirty="0" smtClean="0"/>
              <a:t> </a:t>
            </a:r>
            <a:r>
              <a:rPr lang="en-US" sz="1300" dirty="0" err="1" smtClean="0"/>
              <a:t>đồ</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được</a:t>
            </a:r>
            <a:r>
              <a:rPr lang="en-US" sz="1300" dirty="0" smtClean="0"/>
              <a:t> </a:t>
            </a:r>
            <a:r>
              <a:rPr lang="en-US" sz="1300" dirty="0" err="1" smtClean="0"/>
              <a:t>biểu</a:t>
            </a:r>
            <a:r>
              <a:rPr lang="en-US" sz="1300" dirty="0" smtClean="0"/>
              <a:t> </a:t>
            </a:r>
            <a:r>
              <a:rPr lang="en-US" sz="1300" dirty="0" err="1" smtClean="0"/>
              <a:t>diễn</a:t>
            </a:r>
            <a:r>
              <a:rPr lang="en-US" sz="1300" dirty="0" smtClean="0"/>
              <a:t> </a:t>
            </a:r>
            <a:r>
              <a:rPr lang="en-US" sz="1300" dirty="0" err="1" smtClean="0"/>
              <a:t>bởi</a:t>
            </a:r>
            <a:r>
              <a:rPr lang="en-US" sz="1300" dirty="0" smtClean="0"/>
              <a:t> </a:t>
            </a:r>
            <a:r>
              <a:rPr lang="en-US" sz="1300" dirty="0" err="1" smtClean="0"/>
              <a:t>các</a:t>
            </a:r>
            <a:r>
              <a:rPr lang="en-US" sz="1300" dirty="0" smtClean="0"/>
              <a:t> </a:t>
            </a:r>
            <a:r>
              <a:rPr lang="en-US" sz="1300" dirty="0" err="1" smtClean="0"/>
              <a:t>thể</a:t>
            </a:r>
            <a:r>
              <a:rPr lang="en-US" sz="1300" dirty="0" smtClean="0"/>
              <a:t> </a:t>
            </a:r>
            <a:r>
              <a:rPr lang="en-US" sz="1300" dirty="0" err="1" smtClean="0"/>
              <a:t>hiện</a:t>
            </a:r>
            <a:r>
              <a:rPr lang="en-US" sz="1300" dirty="0" smtClean="0"/>
              <a:t> </a:t>
            </a:r>
            <a:r>
              <a:rPr lang="en-US" sz="1300" dirty="0" err="1" smtClean="0"/>
              <a:t>của</a:t>
            </a:r>
            <a:r>
              <a:rPr lang="en-US" sz="1300" dirty="0" smtClean="0"/>
              <a:t> </a:t>
            </a:r>
            <a:r>
              <a:rPr lang="en-US" sz="1300" dirty="0" err="1" smtClean="0"/>
              <a:t>giao</a:t>
            </a:r>
            <a:r>
              <a:rPr lang="en-US" sz="1300" dirty="0" smtClean="0"/>
              <a:t> </a:t>
            </a:r>
            <a:r>
              <a:rPr lang="en-US" sz="1300" dirty="0" err="1" smtClean="0"/>
              <a:t>diện</a:t>
            </a:r>
            <a:r>
              <a:rPr lang="en-US" sz="1300" dirty="0" smtClean="0"/>
              <a:t> </a:t>
            </a:r>
            <a:r>
              <a:rPr lang="en-US" sz="1300" dirty="0" err="1" smtClean="0"/>
              <a:t>hệ</a:t>
            </a:r>
            <a:r>
              <a:rPr lang="en-US" sz="1300" dirty="0" smtClean="0"/>
              <a:t> </a:t>
            </a:r>
            <a:r>
              <a:rPr lang="en-US" sz="1300" dirty="0" err="1" smtClean="0"/>
              <a:t>thống</a:t>
            </a:r>
            <a:r>
              <a:rPr lang="en-US" sz="1300" dirty="0" smtClean="0"/>
              <a:t> con.</a:t>
            </a:r>
          </a:p>
          <a:p>
            <a:r>
              <a:rPr lang="en-US" sz="1300" dirty="0" smtClean="0"/>
              <a:t>Minh </a:t>
            </a:r>
            <a:r>
              <a:rPr lang="en-US" sz="1300" dirty="0" err="1" smtClean="0"/>
              <a:t>hoạ</a:t>
            </a:r>
            <a:r>
              <a:rPr lang="en-US" sz="1300" dirty="0" smtClean="0"/>
              <a:t> </a:t>
            </a:r>
            <a:r>
              <a:rPr lang="en-US" sz="1300" dirty="0" err="1" smtClean="0"/>
              <a:t>việc</a:t>
            </a:r>
            <a:r>
              <a:rPr lang="en-US" sz="1300" dirty="0" smtClean="0"/>
              <a:t> </a:t>
            </a:r>
            <a:r>
              <a:rPr lang="en-US" sz="1300" dirty="0" err="1" smtClean="0"/>
              <a:t>gửi</a:t>
            </a:r>
            <a:r>
              <a:rPr lang="en-US" sz="1300" dirty="0" smtClean="0"/>
              <a:t> </a:t>
            </a:r>
            <a:r>
              <a:rPr lang="en-US" sz="1300" dirty="0" err="1" smtClean="0"/>
              <a:t>thông</a:t>
            </a:r>
            <a:r>
              <a:rPr lang="en-US" sz="1300" dirty="0" smtClean="0"/>
              <a:t> </a:t>
            </a:r>
            <a:r>
              <a:rPr lang="en-US" sz="1300" dirty="0" err="1" smtClean="0"/>
              <a:t>điẹp</a:t>
            </a:r>
            <a:r>
              <a:rPr lang="en-US" sz="1300" dirty="0" smtClean="0"/>
              <a:t> </a:t>
            </a:r>
            <a:r>
              <a:rPr lang="en-US" sz="1300" dirty="0" err="1" smtClean="0"/>
              <a:t>giữa</a:t>
            </a:r>
            <a:r>
              <a:rPr lang="en-US" sz="1300" dirty="0" smtClean="0"/>
              <a:t> </a:t>
            </a:r>
            <a:r>
              <a:rPr lang="en-US" sz="1300" dirty="0" err="1" smtClean="0"/>
              <a:t>các</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sử</a:t>
            </a:r>
            <a:r>
              <a:rPr lang="en-US" sz="1300" dirty="0" smtClean="0"/>
              <a:t> </a:t>
            </a:r>
            <a:r>
              <a:rPr lang="en-US" sz="1300" dirty="0" err="1" smtClean="0"/>
              <a:t>dụng</a:t>
            </a:r>
            <a:r>
              <a:rPr lang="en-US" sz="1300" dirty="0" smtClean="0"/>
              <a:t> </a:t>
            </a:r>
            <a:r>
              <a:rPr lang="en-US" sz="1300" dirty="0" err="1" smtClean="0"/>
              <a:t>các</a:t>
            </a:r>
            <a:r>
              <a:rPr lang="en-US" sz="1300" dirty="0" smtClean="0"/>
              <a:t> </a:t>
            </a:r>
            <a:r>
              <a:rPr lang="en-US" sz="1300" dirty="0" err="1" smtClean="0"/>
              <a:t>hình</a:t>
            </a:r>
            <a:r>
              <a:rPr lang="en-US" sz="1300" dirty="0" smtClean="0"/>
              <a:t> </a:t>
            </a:r>
            <a:r>
              <a:rPr lang="en-US" sz="1300" dirty="0" err="1" smtClean="0"/>
              <a:t>mũi</a:t>
            </a:r>
            <a:r>
              <a:rPr lang="en-US" sz="1300" dirty="0" smtClean="0"/>
              <a:t> </a:t>
            </a:r>
            <a:r>
              <a:rPr lang="en-US" sz="1300" dirty="0" err="1" smtClean="0"/>
              <a:t>tên</a:t>
            </a:r>
            <a:r>
              <a:rPr lang="en-US" sz="1300" dirty="0" smtClean="0"/>
              <a:t>. </a:t>
            </a:r>
            <a:r>
              <a:rPr lang="en-US" sz="1300" dirty="0" err="1" smtClean="0"/>
              <a:t>Tên</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nên</a:t>
            </a:r>
            <a:r>
              <a:rPr lang="en-US" sz="1300" dirty="0" smtClean="0"/>
              <a:t> </a:t>
            </a:r>
            <a:r>
              <a:rPr lang="en-US" sz="1300" dirty="0" err="1" smtClean="0"/>
              <a:t>đặt</a:t>
            </a:r>
            <a:r>
              <a:rPr lang="en-US" sz="1300" dirty="0" smtClean="0"/>
              <a:t> </a:t>
            </a:r>
            <a:r>
              <a:rPr lang="en-US" sz="1300" dirty="0" err="1" smtClean="0"/>
              <a:t>theo</a:t>
            </a:r>
            <a:r>
              <a:rPr lang="en-US" sz="1300" dirty="0" smtClean="0"/>
              <a:t> </a:t>
            </a:r>
            <a:r>
              <a:rPr lang="en-US" sz="1300" dirty="0" err="1" smtClean="0"/>
              <a:t>tên</a:t>
            </a:r>
            <a:r>
              <a:rPr lang="en-US" sz="1300" dirty="0" smtClean="0"/>
              <a:t> </a:t>
            </a:r>
            <a:r>
              <a:rPr lang="en-US" sz="1300" dirty="0" err="1" smtClean="0"/>
              <a:t>của</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được</a:t>
            </a:r>
            <a:r>
              <a:rPr lang="en-US" sz="1300" dirty="0" smtClean="0"/>
              <a:t> </a:t>
            </a:r>
            <a:r>
              <a:rPr lang="en-US" sz="1300" dirty="0" err="1" smtClean="0"/>
              <a:t>gọi</a:t>
            </a:r>
            <a:r>
              <a:rPr lang="en-US" sz="1300" dirty="0" smtClean="0"/>
              <a:t>. </a:t>
            </a:r>
            <a:r>
              <a:rPr lang="en-US" sz="1300" dirty="0" err="1" smtClean="0"/>
              <a:t>Với</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đến</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các</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chính</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của</a:t>
            </a:r>
            <a:r>
              <a:rPr lang="en-US" sz="1300" dirty="0" smtClean="0"/>
              <a:t> </a:t>
            </a:r>
            <a:r>
              <a:rPr lang="en-US" sz="1300" dirty="0" err="1" smtClean="0"/>
              <a:t>lớp</a:t>
            </a:r>
            <a:r>
              <a:rPr lang="en-US" sz="1300" dirty="0" smtClean="0"/>
              <a:t>, </a:t>
            </a:r>
            <a:r>
              <a:rPr lang="en-US" sz="1300" dirty="0" err="1" smtClean="0"/>
              <a:t>với</a:t>
            </a:r>
            <a:r>
              <a:rPr lang="en-US" sz="1300" dirty="0" smtClean="0"/>
              <a:t> </a:t>
            </a:r>
            <a:r>
              <a:rPr lang="en-US" sz="1300" dirty="0" err="1" smtClean="0"/>
              <a:t>thông</a:t>
            </a:r>
            <a:r>
              <a:rPr lang="en-US" sz="1300" dirty="0" smtClean="0"/>
              <a:t> </a:t>
            </a:r>
            <a:r>
              <a:rPr lang="en-US" sz="1300" dirty="0" err="1" smtClean="0"/>
              <a:t>điệp</a:t>
            </a:r>
            <a:r>
              <a:rPr lang="en-US" sz="1300" dirty="0" smtClean="0"/>
              <a:t> </a:t>
            </a:r>
            <a:r>
              <a:rPr lang="en-US" sz="1300" dirty="0" err="1" smtClean="0"/>
              <a:t>đến</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các</a:t>
            </a:r>
            <a:r>
              <a:rPr lang="en-US" sz="1300" dirty="0" smtClean="0"/>
              <a:t> </a:t>
            </a:r>
            <a:r>
              <a:rPr lang="en-US" sz="1300" dirty="0" err="1" smtClean="0"/>
              <a:t>thao</a:t>
            </a:r>
            <a:r>
              <a:rPr lang="en-US" sz="1300" dirty="0" smtClean="0"/>
              <a:t> </a:t>
            </a:r>
            <a:r>
              <a:rPr lang="en-US" sz="1300" dirty="0" err="1" smtClean="0"/>
              <a:t>tác</a:t>
            </a:r>
            <a:r>
              <a:rPr lang="en-US" sz="1300" dirty="0" smtClean="0"/>
              <a:t> </a:t>
            </a:r>
            <a:r>
              <a:rPr lang="en-US" sz="1300" dirty="0" err="1" smtClean="0"/>
              <a:t>của</a:t>
            </a:r>
            <a:r>
              <a:rPr lang="en-US" sz="1300" dirty="0" smtClean="0"/>
              <a:t> </a:t>
            </a:r>
            <a:r>
              <a:rPr lang="en-US" sz="1300" dirty="0" err="1" smtClean="0"/>
              <a:t>các</a:t>
            </a:r>
            <a:r>
              <a:rPr lang="en-US" sz="1300" dirty="0" smtClean="0"/>
              <a:t> </a:t>
            </a:r>
            <a:r>
              <a:rPr lang="en-US" sz="1300" dirty="0" err="1" smtClean="0"/>
              <a:t>giao</a:t>
            </a:r>
            <a:r>
              <a:rPr lang="en-US" sz="1300" dirty="0" smtClean="0"/>
              <a:t> </a:t>
            </a:r>
            <a:r>
              <a:rPr lang="en-US" sz="1300" dirty="0" err="1" smtClean="0"/>
              <a:t>diện</a:t>
            </a:r>
            <a:r>
              <a:rPr lang="en-US" sz="1300" dirty="0" smtClean="0"/>
              <a:t>. </a:t>
            </a:r>
          </a:p>
          <a:p>
            <a:r>
              <a:rPr lang="en-US" sz="1300" dirty="0" err="1" smtClean="0"/>
              <a:t>Mô</a:t>
            </a:r>
            <a:r>
              <a:rPr lang="en-US" sz="1300" dirty="0" smtClean="0"/>
              <a:t> </a:t>
            </a:r>
            <a:r>
              <a:rPr lang="en-US" sz="1300" dirty="0" err="1" smtClean="0"/>
              <a:t>tả</a:t>
            </a:r>
            <a:r>
              <a:rPr lang="en-US" sz="1300" dirty="0" smtClean="0"/>
              <a:t> </a:t>
            </a:r>
            <a:r>
              <a:rPr lang="en-US" sz="1300" dirty="0" err="1" smtClean="0"/>
              <a:t>những</a:t>
            </a:r>
            <a:r>
              <a:rPr lang="en-US" sz="1300" dirty="0" smtClean="0"/>
              <a:t> </a:t>
            </a:r>
            <a:r>
              <a:rPr lang="en-US" sz="1300" dirty="0" err="1" smtClean="0"/>
              <a:t>gì</a:t>
            </a:r>
            <a:r>
              <a:rPr lang="en-US" sz="1300" dirty="0" smtClean="0"/>
              <a:t> </a:t>
            </a:r>
            <a:r>
              <a:rPr lang="en-US" sz="1300" dirty="0" err="1" smtClean="0"/>
              <a:t>đối</a:t>
            </a:r>
            <a:r>
              <a:rPr lang="en-US" sz="1300" dirty="0" smtClean="0"/>
              <a:t> </a:t>
            </a:r>
            <a:r>
              <a:rPr lang="en-US" sz="1300" dirty="0" err="1" smtClean="0"/>
              <a:t>tượng</a:t>
            </a:r>
            <a:r>
              <a:rPr lang="en-US" sz="1300" dirty="0" smtClean="0"/>
              <a:t> </a:t>
            </a:r>
            <a:r>
              <a:rPr lang="en-US" sz="1300" dirty="0" err="1" smtClean="0"/>
              <a:t>thực</a:t>
            </a:r>
            <a:r>
              <a:rPr lang="en-US" sz="1300" dirty="0" smtClean="0"/>
              <a:t> </a:t>
            </a:r>
            <a:r>
              <a:rPr lang="en-US" sz="1300" dirty="0" err="1" smtClean="0"/>
              <a:t>hiện</a:t>
            </a:r>
            <a:r>
              <a:rPr lang="en-US" sz="1300" dirty="0" smtClean="0"/>
              <a:t> </a:t>
            </a:r>
            <a:r>
              <a:rPr lang="en-US" sz="1300" dirty="0" err="1" smtClean="0"/>
              <a:t>khi</a:t>
            </a:r>
            <a:r>
              <a:rPr lang="en-US" sz="1300" dirty="0" smtClean="0"/>
              <a:t> </a:t>
            </a:r>
            <a:r>
              <a:rPr lang="en-US" sz="1300" dirty="0" err="1" smtClean="0"/>
              <a:t>nó</a:t>
            </a:r>
            <a:r>
              <a:rPr lang="en-US" sz="1300" dirty="0" smtClean="0"/>
              <a:t> </a:t>
            </a:r>
            <a:r>
              <a:rPr lang="en-US" sz="1300" dirty="0" err="1" smtClean="0"/>
              <a:t>nhận</a:t>
            </a:r>
            <a:r>
              <a:rPr lang="en-US" sz="1300" dirty="0" smtClean="0"/>
              <a:t> </a:t>
            </a:r>
            <a:r>
              <a:rPr lang="en-US" sz="1300" dirty="0" err="1" smtClean="0"/>
              <a:t>một</a:t>
            </a:r>
            <a:r>
              <a:rPr lang="en-US" sz="1300" dirty="0" smtClean="0"/>
              <a:t> </a:t>
            </a:r>
            <a:r>
              <a:rPr lang="en-US" sz="1300" dirty="0" err="1" smtClean="0"/>
              <a:t>thông</a:t>
            </a:r>
            <a:r>
              <a:rPr lang="en-US" sz="1300" dirty="0" smtClean="0"/>
              <a:t> </a:t>
            </a:r>
            <a:r>
              <a:rPr lang="en-US" sz="1300" dirty="0" err="1" smtClean="0"/>
              <a:t>điệp</a:t>
            </a:r>
            <a:r>
              <a:rPr lang="en-US" sz="1300" dirty="0" smtClean="0"/>
              <a:t>.</a:t>
            </a:r>
          </a:p>
          <a:p>
            <a:r>
              <a:rPr lang="en-US" sz="1300" dirty="0" err="1" smtClean="0"/>
              <a:t>Với</a:t>
            </a:r>
            <a:r>
              <a:rPr lang="en-US" sz="1300" dirty="0" smtClean="0"/>
              <a:t> </a:t>
            </a:r>
            <a:r>
              <a:rPr lang="en-US" sz="1300" dirty="0" err="1" smtClean="0"/>
              <a:t>sự</a:t>
            </a:r>
            <a:r>
              <a:rPr lang="en-US" sz="1300" dirty="0" smtClean="0"/>
              <a:t> </a:t>
            </a:r>
            <a:r>
              <a:rPr lang="en-US" sz="1300" dirty="0" err="1" smtClean="0"/>
              <a:t>thực</a:t>
            </a:r>
            <a:r>
              <a:rPr lang="en-US" sz="1300" dirty="0" smtClean="0"/>
              <a:t> </a:t>
            </a:r>
            <a:r>
              <a:rPr lang="en-US" sz="1300" dirty="0" err="1" smtClean="0"/>
              <a:t>thi</a:t>
            </a:r>
            <a:r>
              <a:rPr lang="en-US" sz="1300" dirty="0" smtClean="0"/>
              <a:t> </a:t>
            </a:r>
            <a:r>
              <a:rPr lang="en-US" sz="1300" dirty="0" err="1" smtClean="0"/>
              <a:t>của</a:t>
            </a:r>
            <a:r>
              <a:rPr lang="en-US" sz="1300" dirty="0" smtClean="0"/>
              <a:t> </a:t>
            </a:r>
            <a:r>
              <a:rPr lang="en-US" sz="1300" dirty="0" err="1" smtClean="0"/>
              <a:t>mỗi</a:t>
            </a:r>
            <a:r>
              <a:rPr lang="en-US" sz="1300" dirty="0" smtClean="0"/>
              <a:t> ca </a:t>
            </a:r>
            <a:r>
              <a:rPr lang="en-US" sz="1300" dirty="0" err="1" smtClean="0"/>
              <a:t>sử</a:t>
            </a:r>
            <a:r>
              <a:rPr lang="en-US" sz="1300" dirty="0" smtClean="0"/>
              <a:t> </a:t>
            </a:r>
            <a:r>
              <a:rPr lang="en-US" sz="1300" dirty="0" err="1" smtClean="0"/>
              <a:t>dụng</a:t>
            </a:r>
            <a:r>
              <a:rPr lang="en-US" sz="1300" dirty="0" smtClean="0"/>
              <a:t>, </a:t>
            </a:r>
            <a:r>
              <a:rPr lang="en-US" sz="1300" dirty="0" err="1" smtClean="0"/>
              <a:t>chúng</a:t>
            </a:r>
            <a:r>
              <a:rPr lang="en-US" sz="1300" dirty="0" smtClean="0"/>
              <a:t> </a:t>
            </a:r>
            <a:r>
              <a:rPr lang="en-US" sz="1300" dirty="0" err="1" smtClean="0"/>
              <a:t>ta</a:t>
            </a:r>
            <a:r>
              <a:rPr lang="en-US" sz="1300" dirty="0" smtClean="0"/>
              <a:t> minh </a:t>
            </a:r>
            <a:r>
              <a:rPr lang="en-US" sz="1300" dirty="0" err="1" smtClean="0"/>
              <a:t>hoạ</a:t>
            </a:r>
            <a:r>
              <a:rPr lang="en-US" sz="1300" dirty="0" smtClean="0"/>
              <a:t> </a:t>
            </a:r>
            <a:r>
              <a:rPr lang="en-US" sz="1300" dirty="0" err="1" smtClean="0"/>
              <a:t>quan</a:t>
            </a:r>
            <a:r>
              <a:rPr lang="en-US" sz="1300" dirty="0" smtClean="0"/>
              <a:t> </a:t>
            </a:r>
            <a:r>
              <a:rPr lang="en-US" sz="1300" dirty="0" err="1" smtClean="0"/>
              <a:t>hệ</a:t>
            </a:r>
            <a:r>
              <a:rPr lang="en-US" sz="1300" dirty="0" smtClean="0"/>
              <a:t> </a:t>
            </a:r>
            <a:r>
              <a:rPr lang="en-US" sz="1300" dirty="0" err="1" smtClean="0"/>
              <a:t>giữa</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bằng</a:t>
            </a:r>
            <a:r>
              <a:rPr lang="en-US" sz="1300" dirty="0" smtClean="0"/>
              <a:t> 1 </a:t>
            </a:r>
            <a:r>
              <a:rPr lang="en-US" sz="1300" dirty="0" err="1" smtClean="0"/>
              <a:t>hoặc</a:t>
            </a:r>
            <a:r>
              <a:rPr lang="en-US" sz="1300" dirty="0" smtClean="0"/>
              <a:t> </a:t>
            </a:r>
            <a:r>
              <a:rPr lang="en-US" sz="1300" dirty="0" err="1" smtClean="0"/>
              <a:t>nhiều</a:t>
            </a:r>
            <a:r>
              <a:rPr lang="en-US" sz="1300" dirty="0" smtClean="0"/>
              <a:t> </a:t>
            </a:r>
            <a:r>
              <a:rPr lang="en-US" sz="1300" dirty="0" err="1" smtClean="0"/>
              <a:t>biểu</a:t>
            </a:r>
            <a:r>
              <a:rPr lang="en-US" sz="1300" dirty="0" smtClean="0"/>
              <a:t> </a:t>
            </a:r>
            <a:r>
              <a:rPr lang="en-US" sz="1300" dirty="0" err="1" smtClean="0"/>
              <a:t>đồ</a:t>
            </a:r>
            <a:r>
              <a:rPr lang="en-US" sz="1300" dirty="0" smtClean="0"/>
              <a:t> </a:t>
            </a:r>
            <a:r>
              <a:rPr lang="en-US" sz="1300" dirty="0" err="1" smtClean="0"/>
              <a:t>lớp</a:t>
            </a:r>
            <a:r>
              <a:rPr lang="en-US" sz="1300" dirty="0" smtClean="0"/>
              <a:t>.</a:t>
            </a:r>
          </a:p>
          <a:p>
            <a:r>
              <a:rPr lang="en-US" sz="1300" dirty="0" smtClean="0"/>
              <a:t>Trong </a:t>
            </a:r>
            <a:r>
              <a:rPr lang="en-US" sz="1300" dirty="0" err="1" smtClean="0"/>
              <a:t>phần</a:t>
            </a:r>
            <a:r>
              <a:rPr lang="en-US" sz="1300" dirty="0" smtClean="0"/>
              <a:t> </a:t>
            </a:r>
            <a:r>
              <a:rPr lang="en-US" sz="1300" i="1" dirty="0" err="1" smtClean="0"/>
              <a:t>Xác</a:t>
            </a:r>
            <a:r>
              <a:rPr lang="en-US" sz="1300" i="1" dirty="0" smtClean="0"/>
              <a:t> </a:t>
            </a:r>
            <a:r>
              <a:rPr lang="en-US" sz="1300" i="1" dirty="0" err="1" smtClean="0"/>
              <a:t>định</a:t>
            </a:r>
            <a:r>
              <a:rPr lang="en-US" sz="1300" i="1" dirty="0" smtClean="0"/>
              <a:t> </a:t>
            </a:r>
            <a:r>
              <a:rPr lang="en-US" sz="1300" i="1" dirty="0" err="1" smtClean="0"/>
              <a:t>các</a:t>
            </a:r>
            <a:r>
              <a:rPr lang="en-US" sz="1300" i="1" dirty="0" smtClean="0"/>
              <a:t> </a:t>
            </a:r>
            <a:r>
              <a:rPr lang="en-US" sz="1300" i="1" dirty="0" err="1" smtClean="0"/>
              <a:t>phần</a:t>
            </a:r>
            <a:r>
              <a:rPr lang="en-US" sz="1300" i="1" dirty="0" smtClean="0"/>
              <a:t> </a:t>
            </a:r>
            <a:r>
              <a:rPr lang="en-US" sz="1300" i="1" dirty="0" err="1" smtClean="0"/>
              <a:t>tử</a:t>
            </a:r>
            <a:r>
              <a:rPr lang="en-US" sz="1300" i="1" dirty="0" smtClean="0"/>
              <a:t> </a:t>
            </a:r>
            <a:r>
              <a:rPr lang="en-US" sz="1300" i="1" dirty="0" err="1" smtClean="0"/>
              <a:t>thiết</a:t>
            </a:r>
            <a:r>
              <a:rPr lang="en-US" sz="1300" i="1" dirty="0" smtClean="0"/>
              <a:t> </a:t>
            </a:r>
            <a:r>
              <a:rPr lang="en-US" sz="1300" i="1" dirty="0" err="1" smtClean="0"/>
              <a:t>kế</a:t>
            </a:r>
            <a:r>
              <a:rPr lang="en-US" sz="1300" dirty="0" smtClean="0"/>
              <a:t> (</a:t>
            </a:r>
            <a:r>
              <a:rPr lang="en-US" sz="1300" dirty="0" err="1" smtClean="0"/>
              <a:t>mục</a:t>
            </a:r>
            <a:r>
              <a:rPr lang="en-US" sz="1300" dirty="0" smtClean="0"/>
              <a:t> 5.1), </a:t>
            </a:r>
            <a:r>
              <a:rPr lang="en-US" sz="1300" dirty="0" err="1" smtClean="0"/>
              <a:t>chúng</a:t>
            </a:r>
            <a:r>
              <a:rPr lang="en-US" sz="1300" dirty="0" smtClean="0"/>
              <a:t> </a:t>
            </a:r>
            <a:r>
              <a:rPr lang="en-US" sz="1300" dirty="0" err="1" smtClean="0"/>
              <a:t>ta</a:t>
            </a:r>
            <a:r>
              <a:rPr lang="en-US" sz="1300" dirty="0" smtClean="0"/>
              <a:t> </a:t>
            </a:r>
            <a:r>
              <a:rPr lang="en-US" sz="1300" dirty="0" err="1" smtClean="0"/>
              <a:t>đã</a:t>
            </a:r>
            <a:r>
              <a:rPr lang="en-US" sz="1300" dirty="0" smtClean="0"/>
              <a:t> </a:t>
            </a:r>
            <a:r>
              <a:rPr lang="en-US" sz="1300" dirty="0" err="1" smtClean="0"/>
              <a:t>xác</a:t>
            </a:r>
            <a:r>
              <a:rPr lang="en-US" sz="1300" dirty="0" smtClean="0"/>
              <a:t> </a:t>
            </a:r>
            <a:r>
              <a:rPr lang="en-US" sz="1300" dirty="0" err="1" smtClean="0"/>
              <a:t>định</a:t>
            </a:r>
            <a:r>
              <a:rPr lang="en-US" sz="1300" dirty="0" smtClean="0"/>
              <a:t> </a:t>
            </a:r>
            <a:r>
              <a:rPr lang="en-US" sz="1300" dirty="0" err="1" smtClean="0"/>
              <a:t>kiến</a:t>
            </a:r>
            <a:r>
              <a:rPr lang="en-US" sz="1300" dirty="0" smtClean="0"/>
              <a:t> </a:t>
            </a:r>
            <a:r>
              <a:rPr lang="en-US" sz="1300" dirty="0" err="1" smtClean="0"/>
              <a:t>trúc</a:t>
            </a:r>
            <a:r>
              <a:rPr lang="en-US" sz="1300" dirty="0" smtClean="0"/>
              <a:t> </a:t>
            </a:r>
            <a:r>
              <a:rPr lang="en-US" sz="1300" dirty="0" err="1" smtClean="0"/>
              <a:t>của</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Đăng</a:t>
            </a:r>
            <a:r>
              <a:rPr lang="en-US" sz="1300" dirty="0" smtClean="0"/>
              <a:t> </a:t>
            </a:r>
            <a:r>
              <a:rPr lang="en-US" sz="1300" dirty="0" err="1" smtClean="0"/>
              <a:t>ký</a:t>
            </a:r>
            <a:r>
              <a:rPr lang="en-US" sz="1300" dirty="0" smtClean="0"/>
              <a:t> </a:t>
            </a:r>
            <a:r>
              <a:rPr lang="en-US" sz="1300" dirty="0" err="1" smtClean="0"/>
              <a:t>lớp</a:t>
            </a:r>
            <a:r>
              <a:rPr lang="en-US" sz="1300" dirty="0" smtClean="0"/>
              <a:t> </a:t>
            </a:r>
            <a:r>
              <a:rPr lang="en-US" sz="1300" dirty="0" err="1" smtClean="0"/>
              <a:t>môn</a:t>
            </a:r>
            <a:r>
              <a:rPr lang="en-US" sz="1300" dirty="0" smtClean="0"/>
              <a:t> </a:t>
            </a:r>
            <a:r>
              <a:rPr lang="en-US" sz="1300" dirty="0" err="1" smtClean="0"/>
              <a:t>học</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cho</a:t>
            </a:r>
            <a:r>
              <a:rPr lang="en-US" sz="1300" dirty="0" smtClean="0"/>
              <a:t> </a:t>
            </a:r>
            <a:r>
              <a:rPr lang="en-US" sz="1300" dirty="0" err="1" smtClean="0"/>
              <a:t>phép</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với</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ngoài</a:t>
            </a:r>
            <a:r>
              <a:rPr lang="en-US" sz="1300" dirty="0" smtClean="0"/>
              <a:t> </a:t>
            </a:r>
            <a:r>
              <a:rPr lang="en-US" sz="1300" dirty="0" err="1" smtClean="0"/>
              <a:t>là</a:t>
            </a:r>
            <a:r>
              <a:rPr lang="en-US" sz="1300" dirty="0" smtClean="0"/>
              <a:t> </a:t>
            </a:r>
            <a:r>
              <a:rPr lang="en-US" sz="1300" i="1" dirty="0" smtClean="0"/>
              <a:t>Billing System</a:t>
            </a:r>
            <a:r>
              <a:rPr lang="en-US" sz="1300" dirty="0" smtClean="0"/>
              <a:t> </a:t>
            </a:r>
            <a:r>
              <a:rPr lang="en-US" sz="1300" dirty="0" err="1" smtClean="0"/>
              <a:t>và</a:t>
            </a:r>
            <a:r>
              <a:rPr lang="en-US" sz="1300" dirty="0" smtClean="0"/>
              <a:t> </a:t>
            </a:r>
            <a:r>
              <a:rPr lang="en-US" sz="1300" i="1" dirty="0" err="1" smtClean="0"/>
              <a:t>CourseCatalogSystem</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này</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phân</a:t>
            </a:r>
            <a:r>
              <a:rPr lang="en-US" sz="1300" dirty="0" smtClean="0"/>
              <a:t> </a:t>
            </a:r>
            <a:r>
              <a:rPr lang="en-US" sz="1300" dirty="0" err="1" smtClean="0"/>
              <a:t>tích</a:t>
            </a:r>
            <a:r>
              <a:rPr lang="en-US" sz="1300" dirty="0" smtClean="0"/>
              <a:t> </a:t>
            </a:r>
            <a:r>
              <a:rPr lang="en-US" sz="1300" dirty="0" err="1" smtClean="0"/>
              <a:t>trong</a:t>
            </a:r>
            <a:r>
              <a:rPr lang="en-US" sz="1300" dirty="0" smtClean="0"/>
              <a:t> </a:t>
            </a:r>
            <a:r>
              <a:rPr lang="en-US" sz="1300" dirty="0" err="1" smtClean="0"/>
              <a:t>giai</a:t>
            </a:r>
            <a:r>
              <a:rPr lang="en-US" sz="1300" dirty="0" smtClean="0"/>
              <a:t> </a:t>
            </a:r>
            <a:r>
              <a:rPr lang="en-US" sz="1300" dirty="0" err="1" smtClean="0"/>
              <a:t>đoạn</a:t>
            </a:r>
            <a:r>
              <a:rPr lang="en-US" sz="1300" dirty="0" smtClean="0"/>
              <a:t> </a:t>
            </a:r>
            <a:r>
              <a:rPr lang="en-US" sz="1300" dirty="0" err="1" smtClean="0"/>
              <a:t>phân</a:t>
            </a:r>
            <a:r>
              <a:rPr lang="en-US" sz="1300" dirty="0" smtClean="0"/>
              <a:t> </a:t>
            </a:r>
            <a:r>
              <a:rPr lang="en-US" sz="1300" dirty="0" err="1" smtClean="0"/>
              <a:t>tích</a:t>
            </a:r>
            <a:r>
              <a:rPr lang="en-US" sz="1300" dirty="0" smtClean="0"/>
              <a:t> </a:t>
            </a:r>
            <a:r>
              <a:rPr lang="en-US" sz="1300" dirty="0" err="1" smtClean="0"/>
              <a:t>hệ</a:t>
            </a:r>
            <a:r>
              <a:rPr lang="en-US" sz="1300" dirty="0" smtClean="0"/>
              <a:t> </a:t>
            </a:r>
            <a:r>
              <a:rPr lang="en-US" sz="1300" dirty="0" err="1" smtClean="0"/>
              <a:t>thống</a:t>
            </a:r>
            <a:r>
              <a:rPr lang="en-US" sz="1300" dirty="0" smtClean="0"/>
              <a:t>. Ở </a:t>
            </a:r>
            <a:r>
              <a:rPr lang="en-US" sz="1300" dirty="0" err="1" smtClean="0"/>
              <a:t>giai</a:t>
            </a:r>
            <a:r>
              <a:rPr lang="en-US" sz="1300" dirty="0" smtClean="0"/>
              <a:t> </a:t>
            </a:r>
            <a:r>
              <a:rPr lang="en-US" sz="1300" dirty="0" err="1" smtClean="0"/>
              <a:t>đoạn</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này</a:t>
            </a:r>
            <a:r>
              <a:rPr lang="en-US" sz="1300" dirty="0" smtClean="0"/>
              <a:t> </a:t>
            </a:r>
            <a:r>
              <a:rPr lang="en-US" sz="1300" dirty="0" err="1" smtClean="0"/>
              <a:t>được</a:t>
            </a:r>
            <a:r>
              <a:rPr lang="en-US" sz="1300" dirty="0" smtClean="0"/>
              <a:t> </a:t>
            </a:r>
            <a:r>
              <a:rPr lang="en-US" sz="1300" dirty="0" err="1" smtClean="0"/>
              <a:t>xác</a:t>
            </a:r>
            <a:r>
              <a:rPr lang="en-US" sz="1300" dirty="0" smtClean="0"/>
              <a:t> </a:t>
            </a:r>
            <a:r>
              <a:rPr lang="en-US" sz="1300" dirty="0" err="1" smtClean="0"/>
              <a:t>định</a:t>
            </a:r>
            <a:r>
              <a:rPr lang="en-US" sz="1300" dirty="0" smtClean="0"/>
              <a:t> </a:t>
            </a:r>
            <a:r>
              <a:rPr lang="en-US" sz="1300" dirty="0" err="1" smtClean="0"/>
              <a:t>là</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Hình</a:t>
            </a:r>
            <a:r>
              <a:rPr lang="en-US" sz="1300" dirty="0" smtClean="0"/>
              <a:t> 5.4 </a:t>
            </a:r>
            <a:r>
              <a:rPr lang="en-US" sz="1300" dirty="0" err="1" smtClean="0"/>
              <a:t>đã</a:t>
            </a:r>
            <a:r>
              <a:rPr lang="en-US" sz="1300" dirty="0" smtClean="0"/>
              <a:t> </a:t>
            </a:r>
            <a:r>
              <a:rPr lang="en-US" sz="1300" dirty="0" err="1" smtClean="0"/>
              <a:t>biểu</a:t>
            </a:r>
            <a:r>
              <a:rPr lang="en-US" sz="1300" dirty="0" smtClean="0"/>
              <a:t> </a:t>
            </a:r>
            <a:r>
              <a:rPr lang="en-US" sz="1300" dirty="0" err="1" smtClean="0"/>
              <a:t>diễn</a:t>
            </a:r>
            <a:r>
              <a:rPr lang="en-US" sz="1300" dirty="0" smtClean="0"/>
              <a:t> </a:t>
            </a:r>
            <a:r>
              <a:rPr lang="en-US" sz="1300" dirty="0" err="1" smtClean="0"/>
              <a:t>các</a:t>
            </a:r>
            <a:r>
              <a:rPr lang="en-US" sz="1300" dirty="0" smtClean="0"/>
              <a:t> </a:t>
            </a:r>
            <a:r>
              <a:rPr lang="en-US" sz="1300" dirty="0" err="1" smtClean="0"/>
              <a:t>hệ</a:t>
            </a:r>
            <a:r>
              <a:rPr lang="en-US" sz="1300" dirty="0" smtClean="0"/>
              <a:t> </a:t>
            </a:r>
            <a:r>
              <a:rPr lang="en-US" sz="1300" dirty="0" err="1" smtClean="0"/>
              <a:t>thống</a:t>
            </a:r>
            <a:r>
              <a:rPr lang="en-US" sz="1300" dirty="0" smtClean="0"/>
              <a:t> con </a:t>
            </a:r>
            <a:r>
              <a:rPr lang="en-US" sz="1300" dirty="0" err="1" smtClean="0"/>
              <a:t>này</a:t>
            </a:r>
            <a:r>
              <a:rPr lang="en-US" sz="1300" dirty="0" smtClean="0"/>
              <a:t> </a:t>
            </a:r>
            <a:r>
              <a:rPr lang="en-US" sz="1300" dirty="0" err="1" smtClean="0"/>
              <a:t>cũng</a:t>
            </a:r>
            <a:r>
              <a:rPr lang="en-US" sz="1300" dirty="0" smtClean="0"/>
              <a:t> </a:t>
            </a:r>
            <a:r>
              <a:rPr lang="en-US" sz="1300" dirty="0" err="1" smtClean="0"/>
              <a:t>như</a:t>
            </a:r>
            <a:r>
              <a:rPr lang="en-US" sz="1300" dirty="0" smtClean="0"/>
              <a:t> </a:t>
            </a:r>
            <a:r>
              <a:rPr lang="en-US" sz="1300" dirty="0" err="1" smtClean="0"/>
              <a:t>các</a:t>
            </a:r>
            <a:r>
              <a:rPr lang="en-US" sz="1300" dirty="0" smtClean="0"/>
              <a:t> </a:t>
            </a:r>
            <a:r>
              <a:rPr lang="en-US" sz="1300" dirty="0" err="1" smtClean="0"/>
              <a:t>giao</a:t>
            </a:r>
            <a:r>
              <a:rPr lang="en-US" sz="1300" dirty="0" smtClean="0"/>
              <a:t> </a:t>
            </a:r>
            <a:r>
              <a:rPr lang="en-US" sz="1300" dirty="0" err="1" smtClean="0"/>
              <a:t>diện</a:t>
            </a:r>
            <a:r>
              <a:rPr lang="en-US" sz="1300" dirty="0" smtClean="0"/>
              <a:t> </a:t>
            </a:r>
            <a:r>
              <a:rPr lang="en-US" sz="1300" dirty="0" err="1" smtClean="0"/>
              <a:t>của</a:t>
            </a:r>
            <a:r>
              <a:rPr lang="en-US" sz="1300" dirty="0" smtClean="0"/>
              <a:t> </a:t>
            </a:r>
            <a:r>
              <a:rPr lang="en-US" sz="1300" dirty="0" err="1" smtClean="0"/>
              <a:t>nó</a:t>
            </a:r>
            <a:r>
              <a:rPr lang="en-US" sz="1300" dirty="0" smtClean="0"/>
              <a:t>.</a:t>
            </a:r>
          </a:p>
          <a:p>
            <a:r>
              <a:rPr lang="en-US" sz="1300" dirty="0" err="1" smtClean="0"/>
              <a:t>Hệ</a:t>
            </a:r>
            <a:r>
              <a:rPr lang="en-US" sz="1300" dirty="0" smtClean="0"/>
              <a:t> </a:t>
            </a:r>
            <a:r>
              <a:rPr lang="en-US" sz="1300" dirty="0" err="1" smtClean="0"/>
              <a:t>thống</a:t>
            </a:r>
            <a:r>
              <a:rPr lang="en-US" sz="1300" dirty="0" smtClean="0"/>
              <a:t> con </a:t>
            </a:r>
            <a:r>
              <a:rPr lang="en-US" sz="1300" i="1" dirty="0" err="1" smtClean="0"/>
              <a:t>BillingSystem</a:t>
            </a:r>
            <a:r>
              <a:rPr lang="en-US" sz="1300" dirty="0" smtClean="0"/>
              <a:t> </a:t>
            </a:r>
            <a:r>
              <a:rPr lang="en-US" sz="1300" dirty="0" err="1" smtClean="0"/>
              <a:t>cung</a:t>
            </a:r>
            <a:r>
              <a:rPr lang="en-US" sz="1300" dirty="0" smtClean="0"/>
              <a:t> </a:t>
            </a:r>
            <a:r>
              <a:rPr lang="en-US" sz="1300" dirty="0" err="1" smtClean="0"/>
              <a:t>cấp</a:t>
            </a:r>
            <a:r>
              <a:rPr lang="en-US" sz="1300" dirty="0" smtClean="0"/>
              <a:t> </a:t>
            </a:r>
            <a:r>
              <a:rPr lang="en-US" sz="1300" dirty="0" err="1" smtClean="0"/>
              <a:t>một</a:t>
            </a:r>
            <a:r>
              <a:rPr lang="en-US" sz="1300" dirty="0" smtClean="0"/>
              <a:t> </a:t>
            </a:r>
            <a:r>
              <a:rPr lang="en-US" sz="1300" dirty="0" err="1" smtClean="0"/>
              <a:t>giao</a:t>
            </a:r>
            <a:r>
              <a:rPr lang="en-US" sz="1300" dirty="0" smtClean="0"/>
              <a:t> </a:t>
            </a:r>
            <a:r>
              <a:rPr lang="en-US" sz="1300" dirty="0" err="1" smtClean="0"/>
              <a:t>diện</a:t>
            </a:r>
            <a:r>
              <a:rPr lang="en-US" sz="1300" dirty="0" smtClean="0"/>
              <a:t> </a:t>
            </a:r>
            <a:r>
              <a:rPr lang="en-US" sz="1300" dirty="0" err="1" smtClean="0"/>
              <a:t>để</a:t>
            </a:r>
            <a:r>
              <a:rPr lang="en-US" sz="1300" dirty="0" smtClean="0"/>
              <a:t> </a:t>
            </a:r>
            <a:r>
              <a:rPr lang="en-US" sz="1300" dirty="0" err="1" smtClean="0"/>
              <a:t>tương</a:t>
            </a:r>
            <a:r>
              <a:rPr lang="en-US" sz="1300" dirty="0" smtClean="0"/>
              <a:t> </a:t>
            </a:r>
            <a:r>
              <a:rPr lang="en-US" sz="1300" dirty="0" err="1" smtClean="0"/>
              <a:t>tác</a:t>
            </a:r>
            <a:r>
              <a:rPr lang="en-US" sz="1300" dirty="0" smtClean="0"/>
              <a:t> </a:t>
            </a:r>
            <a:r>
              <a:rPr lang="en-US" sz="1300" dirty="0" err="1" smtClean="0"/>
              <a:t>với</a:t>
            </a:r>
            <a:r>
              <a:rPr lang="en-US" sz="1300" dirty="0" smtClean="0"/>
              <a:t> </a:t>
            </a:r>
            <a:r>
              <a:rPr lang="en-US" sz="1300" dirty="0" err="1" smtClean="0"/>
              <a:t>bên</a:t>
            </a:r>
            <a:r>
              <a:rPr lang="en-US" sz="1300" dirty="0" smtClean="0"/>
              <a:t> </a:t>
            </a:r>
            <a:r>
              <a:rPr lang="en-US" sz="1300" dirty="0" err="1" smtClean="0"/>
              <a:t>ngoài</a:t>
            </a:r>
            <a:r>
              <a:rPr lang="en-US" sz="1300" dirty="0" smtClean="0"/>
              <a:t> , </a:t>
            </a:r>
            <a:r>
              <a:rPr lang="en-US" sz="1300" dirty="0" err="1" smtClean="0"/>
              <a:t>hệ</a:t>
            </a:r>
            <a:r>
              <a:rPr lang="en-US" sz="1300" dirty="0" smtClean="0"/>
              <a:t> </a:t>
            </a:r>
            <a:r>
              <a:rPr lang="en-US" sz="1300" dirty="0" err="1" smtClean="0"/>
              <a:t>thống</a:t>
            </a:r>
            <a:r>
              <a:rPr lang="en-US" sz="1300" dirty="0" smtClean="0"/>
              <a:t> </a:t>
            </a:r>
            <a:r>
              <a:rPr lang="en-US" sz="1300" dirty="0" err="1" smtClean="0"/>
              <a:t>này</a:t>
            </a:r>
            <a:r>
              <a:rPr lang="en-US" sz="1300" dirty="0" smtClean="0"/>
              <a:t> dung </a:t>
            </a:r>
            <a:r>
              <a:rPr lang="en-US" sz="1300" dirty="0" err="1" smtClean="0"/>
              <a:t>để</a:t>
            </a:r>
            <a:r>
              <a:rPr lang="en-US" sz="1300" dirty="0" smtClean="0"/>
              <a:t> </a:t>
            </a:r>
            <a:r>
              <a:rPr lang="en-US" sz="1300" dirty="0" err="1" smtClean="0"/>
              <a:t>nộp</a:t>
            </a:r>
            <a:r>
              <a:rPr lang="en-US" sz="1300" dirty="0" smtClean="0"/>
              <a:t> </a:t>
            </a:r>
            <a:r>
              <a:rPr lang="en-US" sz="1300" dirty="0" err="1" smtClean="0"/>
              <a:t>hoá</a:t>
            </a:r>
            <a:r>
              <a:rPr lang="en-US" sz="1300" dirty="0" smtClean="0"/>
              <a:t> </a:t>
            </a:r>
            <a:r>
              <a:rPr lang="en-US" sz="1300" dirty="0" err="1" smtClean="0"/>
              <a:t>đơn</a:t>
            </a:r>
            <a:r>
              <a:rPr lang="en-US" sz="1300" dirty="0" smtClean="0"/>
              <a:t> </a:t>
            </a:r>
            <a:r>
              <a:rPr lang="en-US" sz="1300" dirty="0" err="1" smtClean="0"/>
              <a:t>khi</a:t>
            </a:r>
            <a:r>
              <a:rPr lang="en-US" sz="1300" dirty="0" smtClean="0"/>
              <a:t> </a:t>
            </a:r>
            <a:r>
              <a:rPr lang="en-US" sz="1300" dirty="0" err="1" smtClean="0"/>
              <a:t>sự</a:t>
            </a:r>
            <a:r>
              <a:rPr lang="en-US" sz="1300" dirty="0" smtClean="0"/>
              <a:t> </a:t>
            </a:r>
            <a:r>
              <a:rPr lang="en-US" sz="1300" dirty="0" err="1" smtClean="0"/>
              <a:t>đăng</a:t>
            </a:r>
            <a:r>
              <a:rPr lang="en-US" sz="1300" dirty="0" smtClean="0"/>
              <a:t> </a:t>
            </a:r>
            <a:r>
              <a:rPr lang="en-US" sz="1300" dirty="0" err="1" smtClean="0"/>
              <a:t>ký</a:t>
            </a:r>
            <a:r>
              <a:rPr lang="en-US" sz="1300" dirty="0" smtClean="0"/>
              <a:t> </a:t>
            </a:r>
            <a:r>
              <a:rPr lang="en-US" sz="1300" dirty="0" err="1" smtClean="0"/>
              <a:t>hoàn</a:t>
            </a:r>
            <a:r>
              <a:rPr lang="en-US" sz="1300" dirty="0" smtClean="0"/>
              <a:t> </a:t>
            </a:r>
            <a:r>
              <a:rPr lang="en-US" sz="1300" dirty="0" err="1" smtClean="0"/>
              <a:t>thành</a:t>
            </a:r>
            <a:r>
              <a:rPr lang="en-US" sz="1300" dirty="0" smtClean="0"/>
              <a:t> </a:t>
            </a:r>
            <a:r>
              <a:rPr lang="en-US" sz="1300" dirty="0" err="1" smtClean="0"/>
              <a:t>và</a:t>
            </a:r>
            <a:r>
              <a:rPr lang="en-US" sz="1300" dirty="0" smtClean="0"/>
              <a:t> </a:t>
            </a:r>
            <a:r>
              <a:rPr lang="en-US" sz="1300" dirty="0" err="1" smtClean="0"/>
              <a:t>sinh</a:t>
            </a:r>
            <a:r>
              <a:rPr lang="en-US" sz="1300" dirty="0" smtClean="0"/>
              <a:t> </a:t>
            </a:r>
            <a:r>
              <a:rPr lang="en-US" sz="1300" dirty="0" err="1" smtClean="0"/>
              <a:t>viên</a:t>
            </a:r>
            <a:r>
              <a:rPr lang="en-US" sz="1300" dirty="0" smtClean="0"/>
              <a:t> </a:t>
            </a:r>
            <a:r>
              <a:rPr lang="en-US" sz="1300" dirty="0" err="1" smtClean="0"/>
              <a:t>đã</a:t>
            </a:r>
            <a:r>
              <a:rPr lang="en-US" sz="1300" dirty="0" smtClean="0"/>
              <a:t> </a:t>
            </a:r>
            <a:r>
              <a:rPr lang="en-US" sz="1300" dirty="0" err="1" smtClean="0"/>
              <a:t>được</a:t>
            </a:r>
            <a:r>
              <a:rPr lang="en-US" sz="1300" dirty="0" smtClean="0"/>
              <a:t> </a:t>
            </a:r>
            <a:r>
              <a:rPr lang="en-US" sz="1300" dirty="0" err="1" smtClean="0"/>
              <a:t>đăng</a:t>
            </a:r>
            <a:r>
              <a:rPr lang="en-US" sz="1300" dirty="0" smtClean="0"/>
              <a:t> </a:t>
            </a:r>
            <a:r>
              <a:rPr lang="en-US" sz="1300" dirty="0" err="1" smtClean="0"/>
              <a:t>ký</a:t>
            </a:r>
            <a:r>
              <a:rPr lang="en-US" sz="1300" dirty="0" smtClean="0"/>
              <a:t> </a:t>
            </a:r>
            <a:r>
              <a:rPr lang="en-US" sz="1300" dirty="0" err="1" smtClean="0"/>
              <a:t>môn</a:t>
            </a:r>
            <a:r>
              <a:rPr lang="en-US" sz="1300" dirty="0" smtClean="0"/>
              <a:t> </a:t>
            </a:r>
            <a:r>
              <a:rPr lang="en-US" sz="1300" dirty="0" err="1" smtClean="0"/>
              <a:t>học</a:t>
            </a:r>
            <a:r>
              <a:rPr lang="en-US" sz="1300" dirty="0" smtClean="0"/>
              <a:t>. </a:t>
            </a:r>
          </a:p>
          <a:p>
            <a:r>
              <a:rPr lang="en-US" sz="1300" dirty="0" err="1" smtClean="0"/>
              <a:t>Hệ</a:t>
            </a:r>
            <a:r>
              <a:rPr lang="en-US" sz="1300" dirty="0" smtClean="0"/>
              <a:t> </a:t>
            </a:r>
            <a:r>
              <a:rPr lang="en-US" sz="1300" dirty="0" err="1" smtClean="0"/>
              <a:t>thống</a:t>
            </a:r>
            <a:r>
              <a:rPr lang="en-US" sz="1300" dirty="0" smtClean="0"/>
              <a:t> con </a:t>
            </a:r>
            <a:r>
              <a:rPr lang="en-US" sz="1300" i="1" dirty="0" err="1" smtClean="0"/>
              <a:t>CourseCatalogSystem</a:t>
            </a:r>
            <a:r>
              <a:rPr lang="en-US" sz="1300" dirty="0" smtClean="0"/>
              <a:t> lien </a:t>
            </a:r>
            <a:r>
              <a:rPr lang="en-US" sz="1300" dirty="0" err="1" smtClean="0"/>
              <a:t>quan</a:t>
            </a:r>
            <a:r>
              <a:rPr lang="en-US" sz="1300" dirty="0" smtClean="0"/>
              <a:t> </a:t>
            </a:r>
            <a:r>
              <a:rPr lang="en-US" sz="1300" dirty="0" err="1" smtClean="0"/>
              <a:t>đến</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cung</a:t>
            </a:r>
            <a:r>
              <a:rPr lang="en-US" sz="1300" dirty="0" smtClean="0"/>
              <a:t> </a:t>
            </a:r>
            <a:r>
              <a:rPr lang="en-US" sz="1300" dirty="0" err="1" smtClean="0"/>
              <a:t>cấp</a:t>
            </a:r>
            <a:r>
              <a:rPr lang="en-US" sz="1300" dirty="0" smtClean="0"/>
              <a:t> </a:t>
            </a:r>
            <a:r>
              <a:rPr lang="en-US" sz="1300" dirty="0" err="1" smtClean="0"/>
              <a:t>danh</a:t>
            </a:r>
            <a:r>
              <a:rPr lang="en-US" sz="1300" dirty="0" smtClean="0"/>
              <a:t> </a:t>
            </a:r>
            <a:r>
              <a:rPr lang="en-US" sz="1300" dirty="0" err="1" smtClean="0"/>
              <a:t>sách</a:t>
            </a:r>
            <a:r>
              <a:rPr lang="en-US" sz="1300" dirty="0" smtClean="0"/>
              <a:t> </a:t>
            </a:r>
            <a:r>
              <a:rPr lang="en-US" sz="1300" dirty="0" err="1" smtClean="0"/>
              <a:t>môn</a:t>
            </a:r>
            <a:r>
              <a:rPr lang="en-US" sz="1300" dirty="0" smtClean="0"/>
              <a:t> </a:t>
            </a:r>
            <a:r>
              <a:rPr lang="en-US" sz="1300" dirty="0" err="1" smtClean="0"/>
              <a:t>học</a:t>
            </a:r>
            <a:r>
              <a:rPr lang="en-US" sz="1300" dirty="0" smtClean="0"/>
              <a:t>. </a:t>
            </a:r>
            <a:r>
              <a:rPr lang="en-US" sz="1300" dirty="0" err="1" smtClean="0"/>
              <a:t>Hệ</a:t>
            </a:r>
            <a:r>
              <a:rPr lang="en-US" sz="1300" dirty="0" smtClean="0"/>
              <a:t> </a:t>
            </a:r>
            <a:r>
              <a:rPr lang="en-US" sz="1300" dirty="0" err="1" smtClean="0"/>
              <a:t>thống</a:t>
            </a:r>
            <a:r>
              <a:rPr lang="en-US" sz="1300" dirty="0" smtClean="0"/>
              <a:t> </a:t>
            </a:r>
            <a:r>
              <a:rPr lang="en-US" sz="1300" dirty="0" err="1" smtClean="0"/>
              <a:t>này</a:t>
            </a:r>
            <a:r>
              <a:rPr lang="en-US" sz="1300" dirty="0" smtClean="0"/>
              <a:t> </a:t>
            </a:r>
            <a:r>
              <a:rPr lang="en-US" sz="1300" dirty="0" err="1" smtClean="0"/>
              <a:t>cung</a:t>
            </a:r>
            <a:r>
              <a:rPr lang="en-US" sz="1300" dirty="0" smtClean="0"/>
              <a:t> </a:t>
            </a:r>
            <a:r>
              <a:rPr lang="en-US" sz="1300" dirty="0" err="1" smtClean="0"/>
              <a:t>cấp</a:t>
            </a:r>
            <a:r>
              <a:rPr lang="en-US" sz="1300" dirty="0" smtClean="0"/>
              <a:t> </a:t>
            </a:r>
            <a:r>
              <a:rPr lang="en-US" sz="1300" dirty="0" err="1" smtClean="0"/>
              <a:t>tất</a:t>
            </a:r>
            <a:r>
              <a:rPr lang="en-US" sz="1300" dirty="0" smtClean="0"/>
              <a:t> </a:t>
            </a:r>
            <a:r>
              <a:rPr lang="en-US" sz="1300" dirty="0" err="1" smtClean="0"/>
              <a:t>cả</a:t>
            </a:r>
            <a:r>
              <a:rPr lang="en-US" sz="1300" dirty="0" smtClean="0"/>
              <a:t> </a:t>
            </a:r>
            <a:r>
              <a:rPr lang="en-US" sz="1300" dirty="0" err="1" smtClean="0"/>
              <a:t>các</a:t>
            </a:r>
            <a:r>
              <a:rPr lang="en-US" sz="1300" dirty="0" smtClean="0"/>
              <a:t> </a:t>
            </a:r>
            <a:r>
              <a:rPr lang="en-US" sz="1300" dirty="0" err="1" smtClean="0"/>
              <a:t>môn</a:t>
            </a:r>
            <a:r>
              <a:rPr lang="en-US" sz="1300" dirty="0" smtClean="0"/>
              <a:t> </a:t>
            </a:r>
            <a:r>
              <a:rPr lang="en-US" sz="1300" dirty="0" err="1" smtClean="0"/>
              <a:t>học</a:t>
            </a:r>
            <a:r>
              <a:rPr lang="en-US" sz="1300" dirty="0" smtClean="0"/>
              <a:t> </a:t>
            </a:r>
            <a:r>
              <a:rPr lang="en-US" sz="1300" dirty="0" err="1" smtClean="0"/>
              <a:t>có</a:t>
            </a:r>
            <a:r>
              <a:rPr lang="en-US" sz="1300" dirty="0" smtClean="0"/>
              <a:t> </a:t>
            </a:r>
            <a:r>
              <a:rPr lang="en-US" sz="1300" dirty="0" err="1" smtClean="0"/>
              <a:t>trong</a:t>
            </a:r>
            <a:r>
              <a:rPr lang="en-US" sz="1300" dirty="0" smtClean="0"/>
              <a:t> </a:t>
            </a:r>
            <a:r>
              <a:rPr lang="en-US" sz="1300" dirty="0" err="1" smtClean="0"/>
              <a:t>trường</a:t>
            </a:r>
            <a:r>
              <a:rPr lang="en-US" sz="1300" dirty="0" smtClean="0"/>
              <a:t>, </a:t>
            </a:r>
            <a:r>
              <a:rPr lang="en-US" sz="1300" dirty="0" err="1" smtClean="0"/>
              <a:t>các</a:t>
            </a:r>
            <a:r>
              <a:rPr lang="en-US" sz="1300" dirty="0" smtClean="0"/>
              <a:t> </a:t>
            </a:r>
            <a:r>
              <a:rPr lang="en-US" sz="1300" dirty="0" err="1" smtClean="0"/>
              <a:t>môn</a:t>
            </a:r>
            <a:r>
              <a:rPr lang="en-US" sz="1300" dirty="0" smtClean="0"/>
              <a:t> </a:t>
            </a:r>
            <a:r>
              <a:rPr lang="en-US" sz="1300" dirty="0" err="1" smtClean="0"/>
              <a:t>học</a:t>
            </a:r>
            <a:r>
              <a:rPr lang="en-US" sz="1300" dirty="0" smtClean="0"/>
              <a:t> </a:t>
            </a:r>
            <a:r>
              <a:rPr lang="en-US" sz="1300" dirty="0" err="1" smtClean="0"/>
              <a:t>đưa</a:t>
            </a:r>
            <a:r>
              <a:rPr lang="en-US" sz="1300" dirty="0" smtClean="0"/>
              <a:t> </a:t>
            </a:r>
            <a:r>
              <a:rPr lang="en-US" sz="1300" dirty="0" err="1" smtClean="0"/>
              <a:t>ra</a:t>
            </a:r>
            <a:r>
              <a:rPr lang="en-US" sz="1300" dirty="0" smtClean="0"/>
              <a:t> </a:t>
            </a:r>
            <a:r>
              <a:rPr lang="en-US" sz="1300" dirty="0" err="1" smtClean="0"/>
              <a:t>để</a:t>
            </a:r>
            <a:r>
              <a:rPr lang="en-US" sz="1300" dirty="0" smtClean="0"/>
              <a:t> </a:t>
            </a:r>
            <a:r>
              <a:rPr lang="en-US" sz="1300" dirty="0" err="1" smtClean="0"/>
              <a:t>lựa</a:t>
            </a:r>
            <a:r>
              <a:rPr lang="en-US" sz="1300" dirty="0" smtClean="0"/>
              <a:t> </a:t>
            </a:r>
            <a:r>
              <a:rPr lang="en-US" sz="1300" dirty="0" err="1" smtClean="0"/>
              <a:t>chọn</a:t>
            </a:r>
            <a:r>
              <a:rPr lang="en-US" sz="1300" dirty="0" smtClean="0"/>
              <a:t>. </a:t>
            </a:r>
            <a:r>
              <a:rPr lang="en-US" sz="1300" dirty="0" err="1" smtClean="0"/>
              <a:t>Các</a:t>
            </a:r>
            <a:r>
              <a:rPr lang="en-US" sz="1300" dirty="0" smtClean="0"/>
              <a:t> </a:t>
            </a:r>
            <a:r>
              <a:rPr lang="en-US" sz="1300" dirty="0" err="1" smtClean="0"/>
              <a:t>lớp</a:t>
            </a:r>
            <a:r>
              <a:rPr lang="en-US" sz="1300" dirty="0" smtClean="0"/>
              <a:t> </a:t>
            </a:r>
            <a:r>
              <a:rPr lang="en-US" sz="1300" dirty="0" err="1" smtClean="0"/>
              <a:t>phân</a:t>
            </a:r>
            <a:r>
              <a:rPr lang="en-US" sz="1300" dirty="0" smtClean="0"/>
              <a:t> </a:t>
            </a:r>
            <a:r>
              <a:rPr lang="en-US" sz="1300" dirty="0" err="1" smtClean="0"/>
              <a:t>tích</a:t>
            </a:r>
            <a:r>
              <a:rPr lang="en-US" sz="1300" dirty="0" smtClean="0"/>
              <a:t> </a:t>
            </a:r>
            <a:r>
              <a:rPr lang="en-US" sz="1300" dirty="0" err="1" smtClean="0"/>
              <a:t>khác</a:t>
            </a:r>
            <a:r>
              <a:rPr lang="en-US" sz="1300" dirty="0" smtClean="0"/>
              <a:t> </a:t>
            </a:r>
            <a:r>
              <a:rPr lang="en-US" sz="1300" dirty="0" err="1" smtClean="0"/>
              <a:t>ánh</a:t>
            </a:r>
            <a:r>
              <a:rPr lang="en-US" sz="1300" dirty="0" smtClean="0"/>
              <a:t> </a:t>
            </a:r>
            <a:r>
              <a:rPr lang="en-US" sz="1300" dirty="0" err="1" smtClean="0"/>
              <a:t>xạ</a:t>
            </a:r>
            <a:r>
              <a:rPr lang="en-US" sz="1300" dirty="0" smtClean="0"/>
              <a:t> </a:t>
            </a:r>
            <a:r>
              <a:rPr lang="en-US" sz="1300" dirty="0" err="1" smtClean="0"/>
              <a:t>trực</a:t>
            </a:r>
            <a:r>
              <a:rPr lang="en-US" sz="1300" dirty="0" smtClean="0"/>
              <a:t> </a:t>
            </a:r>
            <a:r>
              <a:rPr lang="en-US" sz="1300" dirty="0" err="1" smtClean="0"/>
              <a:t>tiếp</a:t>
            </a:r>
            <a:r>
              <a:rPr lang="en-US" sz="1300" dirty="0" smtClean="0"/>
              <a:t>  sang </a:t>
            </a:r>
            <a:r>
              <a:rPr lang="en-US" sz="1300" dirty="0" err="1" smtClean="0"/>
              <a:t>các</a:t>
            </a:r>
            <a:r>
              <a:rPr lang="en-US" sz="1300" dirty="0" smtClean="0"/>
              <a:t> </a:t>
            </a:r>
            <a:r>
              <a:rPr lang="en-US" sz="1300" dirty="0" err="1" smtClean="0"/>
              <a:t>lớp</a:t>
            </a:r>
            <a:r>
              <a:rPr lang="en-US" sz="1300" dirty="0" smtClean="0"/>
              <a:t> </a:t>
            </a:r>
            <a:r>
              <a:rPr lang="en-US" sz="1300" dirty="0" err="1" smtClean="0"/>
              <a:t>thiết</a:t>
            </a:r>
            <a:r>
              <a:rPr lang="en-US" sz="1300" dirty="0" smtClean="0"/>
              <a:t> </a:t>
            </a:r>
            <a:r>
              <a:rPr lang="en-US" sz="1300" dirty="0" err="1" smtClean="0"/>
              <a:t>kế</a:t>
            </a:r>
            <a:r>
              <a:rPr lang="en-US" sz="1300" dirty="0" smtClean="0"/>
              <a:t> </a:t>
            </a:r>
            <a:r>
              <a:rPr lang="en-US" sz="1300" dirty="0" err="1" smtClean="0"/>
              <a:t>trong</a:t>
            </a:r>
            <a:r>
              <a:rPr lang="en-US" sz="1300" dirty="0" smtClean="0"/>
              <a:t> </a:t>
            </a:r>
            <a:r>
              <a:rPr lang="en-US" sz="1300" dirty="0" err="1" smtClean="0"/>
              <a:t>mô</a:t>
            </a:r>
            <a:r>
              <a:rPr lang="en-US" sz="1300" dirty="0" smtClean="0"/>
              <a:t> </a:t>
            </a:r>
            <a:r>
              <a:rPr lang="en-US" sz="1300" dirty="0" err="1" smtClean="0"/>
              <a:t>hình</a:t>
            </a:r>
            <a:r>
              <a:rPr lang="en-US" sz="1300" dirty="0" smtClean="0"/>
              <a:t> </a:t>
            </a:r>
            <a:r>
              <a:rPr lang="en-US" sz="1300" dirty="0" err="1" smtClean="0"/>
              <a:t>thiết</a:t>
            </a:r>
            <a:r>
              <a:rPr lang="en-US" sz="1300" dirty="0" smtClean="0"/>
              <a:t> </a:t>
            </a:r>
            <a:r>
              <a:rPr lang="en-US" sz="1300" dirty="0" err="1" smtClean="0"/>
              <a:t>kế</a:t>
            </a:r>
            <a:r>
              <a:rPr lang="en-US" sz="1300" dirty="0" smtClean="0"/>
              <a:t>.</a:t>
            </a:r>
          </a:p>
          <a:p>
            <a:endParaRPr lang="en-US" sz="1000" dirty="0">
              <a:latin typeface="ZapfHumnst BT" pitchFamily="34" charset="0"/>
            </a:endParaRPr>
          </a:p>
          <a:p>
            <a:endParaRPr lang="en-US" sz="1000" dirty="0">
              <a:latin typeface="ZapfHumnst BT" pitchFamily="34" charset="0"/>
            </a:endParaRPr>
          </a:p>
        </p:txBody>
      </p:sp>
    </p:spTree>
    <p:extLst>
      <p:ext uri="{BB962C8B-B14F-4D97-AF65-F5344CB8AC3E}">
        <p14:creationId xmlns:p14="http://schemas.microsoft.com/office/powerpoint/2010/main" val="4050871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 Instructor Notes</a:t>
            </a:r>
          </a:p>
        </p:txBody>
      </p:sp>
      <p:sp>
        <p:nvSpPr>
          <p:cNvPr id="5"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31106" name="Rectangle 1026"/>
          <p:cNvSpPr>
            <a:spLocks noGrp="1" noRot="1" noChangeAspect="1" noChangeArrowheads="1" noTextEdit="1"/>
          </p:cNvSpPr>
          <p:nvPr>
            <p:ph type="sldImg"/>
          </p:nvPr>
        </p:nvSpPr>
        <p:spPr>
          <a:ln/>
        </p:spPr>
      </p:sp>
      <p:sp>
        <p:nvSpPr>
          <p:cNvPr id="431108" name="Text Box 1028"/>
          <p:cNvSpPr txBox="1">
            <a:spLocks noChangeArrowheads="1"/>
          </p:cNvSpPr>
          <p:nvPr/>
        </p:nvSpPr>
        <p:spPr bwMode="auto">
          <a:xfrm>
            <a:off x="607125" y="1264451"/>
            <a:ext cx="1900566" cy="7168542"/>
          </a:xfrm>
          <a:prstGeom prst="rect">
            <a:avLst/>
          </a:prstGeom>
          <a:noFill/>
          <a:ln w="9525">
            <a:noFill/>
            <a:miter lim="800000"/>
            <a:headEnd/>
            <a:tailEnd/>
          </a:ln>
          <a:effectLst/>
        </p:spPr>
        <p:txBody>
          <a:bodyPr lIns="112549" tIns="56274" rIns="112549" bIns="56274"/>
          <a:lstStyle/>
          <a:p>
            <a:r>
              <a:rPr lang="en-US">
                <a:latin typeface="ZapfHumnst BT" pitchFamily="34" charset="0"/>
              </a:rPr>
              <a:t>The following page numbers will help you find the answers to the review questions:</a:t>
            </a:r>
          </a:p>
          <a:p>
            <a:endParaRPr lang="en-US">
              <a:latin typeface="ZapfHumnst BT" pitchFamily="34" charset="0"/>
            </a:endParaRPr>
          </a:p>
          <a:p>
            <a:r>
              <a:rPr lang="en-US">
                <a:latin typeface="ZapfHumnst BT" pitchFamily="34" charset="0"/>
              </a:rPr>
              <a:t>Question 1: pp. 3-4</a:t>
            </a:r>
          </a:p>
          <a:p>
            <a:r>
              <a:rPr lang="en-US">
                <a:latin typeface="ZapfHumnst BT" pitchFamily="34" charset="0"/>
              </a:rPr>
              <a:t>Question 2: pp. 25-29</a:t>
            </a:r>
          </a:p>
        </p:txBody>
      </p:sp>
    </p:spTree>
    <p:extLst>
      <p:ext uri="{BB962C8B-B14F-4D97-AF65-F5344CB8AC3E}">
        <p14:creationId xmlns:p14="http://schemas.microsoft.com/office/powerpoint/2010/main" val="1159424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22914" name="Text Box 2"/>
          <p:cNvSpPr txBox="1">
            <a:spLocks noChangeArrowheads="1"/>
          </p:cNvSpPr>
          <p:nvPr/>
        </p:nvSpPr>
        <p:spPr bwMode="auto">
          <a:xfrm>
            <a:off x="607126" y="1261133"/>
            <a:ext cx="1931913" cy="3097089"/>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r>
              <a:rPr lang="en-US">
                <a:latin typeface="ZapfHumnst BT" pitchFamily="34" charset="0"/>
              </a:rPr>
              <a:t>Have the use-case teams complete the design for their assigned use case.</a:t>
            </a:r>
          </a:p>
          <a:p>
            <a:pPr>
              <a:spcBef>
                <a:spcPct val="50000"/>
              </a:spcBef>
            </a:pPr>
            <a:r>
              <a:rPr lang="en-US">
                <a:latin typeface="ZapfHumnst BT" pitchFamily="34" charset="0"/>
              </a:rPr>
              <a:t>You can consider using the same teams as in Use-Case Analysis or have the use-case teams develop the design for a use case that another team did the analysis for.  This approach tests the class’ ability to apply concepts to someone else’s work (sometimes a very effective technique for teaching an important skill).</a:t>
            </a:r>
          </a:p>
          <a:p>
            <a:pPr>
              <a:spcBef>
                <a:spcPct val="50000"/>
              </a:spcBef>
            </a:pPr>
            <a:r>
              <a:rPr lang="en-US">
                <a:latin typeface="ZapfHumnst BT" pitchFamily="34" charset="0"/>
              </a:rPr>
              <a:t>Have the students incorporate the architectural mechanisms.</a:t>
            </a:r>
          </a:p>
          <a:p>
            <a:pPr>
              <a:spcBef>
                <a:spcPct val="50000"/>
              </a:spcBef>
            </a:pPr>
            <a:r>
              <a:rPr lang="en-US">
                <a:latin typeface="ZapfHumnst BT" pitchFamily="34" charset="0"/>
              </a:rPr>
              <a:t>Have the students incorporate distribution mechanism.  As an option, you can have the students incorporate the Security or OODBMS persistency mechanism that is described in the Additional Information Appendix.</a:t>
            </a:r>
          </a:p>
        </p:txBody>
      </p:sp>
      <p:sp>
        <p:nvSpPr>
          <p:cNvPr id="422915"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22916"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The goal of this exercise is to refine the use-case realizations developed in Use-Case Analysis to incorporate the design classes and subsystems, as well as to (optionally) incorporate the patterns of use for the architectural mechanisms (persistency, security, and distribution). This exercise can also include the incorporation of the implementation mechanism. </a:t>
            </a:r>
          </a:p>
          <a:p>
            <a:r>
              <a:rPr lang="en-US" sz="1000" dirty="0">
                <a:latin typeface="ZapfHumnst BT" pitchFamily="34" charset="0"/>
              </a:rPr>
              <a:t>References to the givens listed on this slide:</a:t>
            </a:r>
          </a:p>
          <a:p>
            <a:pPr marL="238338" lvl="1" indent="-119169">
              <a:buFontTx/>
              <a:buChar char="•"/>
            </a:pPr>
            <a:r>
              <a:rPr lang="en-US" sz="1000" b="1" dirty="0">
                <a:latin typeface="ZapfHumnst BT" pitchFamily="34" charset="0"/>
              </a:rPr>
              <a:t>Use-case realizations:</a:t>
            </a:r>
            <a:r>
              <a:rPr lang="en-US" sz="1000" dirty="0">
                <a:latin typeface="ZapfHumnst BT" pitchFamily="34" charset="0"/>
              </a:rPr>
              <a:t> Payroll Exercise Solution, Use-Case Analysis section</a:t>
            </a:r>
          </a:p>
          <a:p>
            <a:pPr marL="238338" lvl="1" indent="-119169">
              <a:buFontTx/>
              <a:buChar char="•"/>
            </a:pPr>
            <a:r>
              <a:rPr lang="en-US" sz="1000" b="1" dirty="0">
                <a:latin typeface="ZapfHumnst BT" pitchFamily="34" charset="0"/>
              </a:rPr>
              <a:t>Analysis-class-to-design-element map:</a:t>
            </a:r>
            <a:r>
              <a:rPr lang="en-US" sz="1000" dirty="0">
                <a:latin typeface="ZapfHumnst BT" pitchFamily="34" charset="0"/>
              </a:rPr>
              <a:t> Payroll Exercise Solution, Identify Design Elements section</a:t>
            </a:r>
          </a:p>
          <a:p>
            <a:r>
              <a:rPr lang="en-US" sz="1000" dirty="0">
                <a:latin typeface="ZapfHumnst BT" pitchFamily="34" charset="0"/>
              </a:rPr>
              <a:t>The following are not needed if no mechanisms are being applied:</a:t>
            </a:r>
          </a:p>
          <a:p>
            <a:pPr marL="238338" lvl="1" indent="-119169">
              <a:buFontTx/>
              <a:buChar char="•"/>
            </a:pPr>
            <a:r>
              <a:rPr lang="en-US" sz="1000" b="1" dirty="0">
                <a:latin typeface="ZapfHumnst BT" pitchFamily="34" charset="0"/>
              </a:rPr>
              <a:t>Analysis-class to analysis mechanism map:</a:t>
            </a:r>
            <a:r>
              <a:rPr lang="en-US" sz="1000" dirty="0">
                <a:latin typeface="ZapfHumnst BT" pitchFamily="34" charset="0"/>
              </a:rPr>
              <a:t> Payroll Exercise Solution, Use-Case Analysis</a:t>
            </a:r>
            <a:endParaRPr lang="en-US" sz="1000" i="1" dirty="0">
              <a:latin typeface="ZapfHumnst BT" pitchFamily="34" charset="0"/>
            </a:endParaRPr>
          </a:p>
          <a:p>
            <a:pPr marL="238338" lvl="1" indent="-119169">
              <a:buFontTx/>
              <a:buChar char="•"/>
            </a:pPr>
            <a:r>
              <a:rPr lang="en-US" sz="1000" b="1" dirty="0">
                <a:latin typeface="ZapfHumnst BT" pitchFamily="34" charset="0"/>
              </a:rPr>
              <a:t>Analysis-to-design-mechanism map:</a:t>
            </a:r>
            <a:r>
              <a:rPr lang="en-US" sz="1000" dirty="0">
                <a:latin typeface="ZapfHumnst BT" pitchFamily="34" charset="0"/>
              </a:rPr>
              <a:t> Payroll Architecture Handbook, Architectural Mechanisms section</a:t>
            </a:r>
          </a:p>
          <a:p>
            <a:pPr marL="238338" lvl="1" indent="-119169">
              <a:buFontTx/>
              <a:buChar char="•"/>
            </a:pPr>
            <a:r>
              <a:rPr lang="en-US" sz="1000" b="1" dirty="0">
                <a:latin typeface="ZapfHumnst BT" pitchFamily="34" charset="0"/>
              </a:rPr>
              <a:t>The patterns of use for the architectural mechanisms:</a:t>
            </a:r>
            <a:r>
              <a:rPr lang="en-US" sz="1000" dirty="0">
                <a:latin typeface="ZapfHumnst BT" pitchFamily="34" charset="0"/>
              </a:rPr>
              <a:t/>
            </a:r>
            <a:br>
              <a:rPr lang="en-US" sz="1000" dirty="0">
                <a:latin typeface="ZapfHumnst BT" pitchFamily="34" charset="0"/>
              </a:rPr>
            </a:br>
            <a:r>
              <a:rPr lang="en-US" sz="1000" dirty="0">
                <a:latin typeface="ZapfHumnst BT" pitchFamily="34" charset="0"/>
              </a:rPr>
              <a:t>Payroll Architecture Handbook, Architectural Mechanisms: Implementation Mechanisms section.</a:t>
            </a:r>
          </a:p>
          <a:p>
            <a:r>
              <a:rPr lang="en-US" sz="1000" dirty="0">
                <a:latin typeface="ZapfHumnst BT" pitchFamily="34" charset="0"/>
              </a:rPr>
              <a:t>Additional information on the incorporation of the </a:t>
            </a:r>
            <a:r>
              <a:rPr lang="en-US" sz="1000" dirty="0" err="1">
                <a:latin typeface="ZapfHumnst BT" pitchFamily="34" charset="0"/>
              </a:rPr>
              <a:t>ObjectStore</a:t>
            </a:r>
            <a:r>
              <a:rPr lang="en-US" sz="1000" dirty="0">
                <a:latin typeface="ZapfHumnst BT" pitchFamily="34" charset="0"/>
              </a:rPr>
              <a:t> OODBMS persistency mechanism for the Payroll System is provided in the Payroll Architectural Handbook, Logical View: Architectural Design section.</a:t>
            </a:r>
          </a:p>
        </p:txBody>
      </p:sp>
    </p:spTree>
    <p:extLst>
      <p:ext uri="{BB962C8B-B14F-4D97-AF65-F5344CB8AC3E}">
        <p14:creationId xmlns:p14="http://schemas.microsoft.com/office/powerpoint/2010/main" val="3462979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24962" name="Text Box 2"/>
          <p:cNvSpPr txBox="1">
            <a:spLocks noChangeArrowheads="1"/>
          </p:cNvSpPr>
          <p:nvPr/>
        </p:nvSpPr>
        <p:spPr bwMode="auto">
          <a:xfrm>
            <a:off x="325010" y="1352400"/>
            <a:ext cx="2032550" cy="255545"/>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endParaRPr lang="en-US"/>
          </a:p>
        </p:txBody>
      </p:sp>
      <p:sp>
        <p:nvSpPr>
          <p:cNvPr id="424963"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24964"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You can determine which design elements have replaced the original analysis classes by referring back to the analysis-class-to-design-element map defined in the Identify Design Elements module.</a:t>
            </a:r>
          </a:p>
          <a:p>
            <a:r>
              <a:rPr lang="en-US" sz="1000" dirty="0">
                <a:latin typeface="ZapfHumnst BT" pitchFamily="34" charset="0"/>
              </a:rPr>
              <a:t>You can determine which architectural mechanisms affect the use-case realization, by looking at the:</a:t>
            </a:r>
          </a:p>
          <a:p>
            <a:pPr marL="238338" lvl="1" indent="-119169">
              <a:buFontTx/>
              <a:buChar char="•"/>
            </a:pPr>
            <a:r>
              <a:rPr lang="en-US" sz="1000" dirty="0">
                <a:latin typeface="ZapfHumnst BT" pitchFamily="34" charset="0"/>
              </a:rPr>
              <a:t>Analysis-class-to-analysis-mechanism map</a:t>
            </a:r>
          </a:p>
          <a:p>
            <a:pPr marL="238338" lvl="1" indent="-119169">
              <a:buFontTx/>
              <a:buChar char="•"/>
            </a:pPr>
            <a:r>
              <a:rPr lang="en-US" sz="1000" dirty="0">
                <a:latin typeface="ZapfHumnst BT" pitchFamily="34" charset="0"/>
              </a:rPr>
              <a:t>Analysis-class-to-design-element map </a:t>
            </a:r>
          </a:p>
          <a:p>
            <a:pPr marL="238338" lvl="1" indent="-119169">
              <a:buFontTx/>
              <a:buChar char="•"/>
            </a:pPr>
            <a:r>
              <a:rPr lang="en-US" sz="1000" dirty="0">
                <a:latin typeface="ZapfHumnst BT" pitchFamily="34" charset="0"/>
              </a:rPr>
              <a:t>Analysis-to-design-to-implementation-mechanism map</a:t>
            </a:r>
          </a:p>
          <a:p>
            <a:r>
              <a:rPr lang="en-US" sz="1000" dirty="0">
                <a:latin typeface="ZapfHumnst BT" pitchFamily="34" charset="0"/>
              </a:rPr>
              <a:t>Using this information, you can determine which architectural mechanisms affect the design elements involved in the use-case realization.</a:t>
            </a:r>
          </a:p>
          <a:p>
            <a:r>
              <a:rPr lang="en-US" sz="1000" dirty="0">
                <a:latin typeface="ZapfHumnst BT" pitchFamily="34" charset="0"/>
              </a:rPr>
              <a:t>Based on what design elements have replaced the analysis classes and what architectural mechanisms must be incorporated, the analysis use-case realizations will need to be refined, including both the interaction diagrams and the VOPCs.  As use-case responsibilities were allocated among analysis classes in Use-Case Analysis, use-case responsibilities must now be reallocated among the defined design elements.</a:t>
            </a:r>
          </a:p>
          <a:p>
            <a:endParaRPr lang="en-US" sz="1000" dirty="0">
              <a:latin typeface="ZapfHumnst BT" pitchFamily="34" charset="0"/>
            </a:endParaRPr>
          </a:p>
        </p:txBody>
      </p:sp>
    </p:spTree>
    <p:extLst>
      <p:ext uri="{BB962C8B-B14F-4D97-AF65-F5344CB8AC3E}">
        <p14:creationId xmlns:p14="http://schemas.microsoft.com/office/powerpoint/2010/main" val="3058378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27010" name="Text Box 2"/>
          <p:cNvSpPr txBox="1">
            <a:spLocks noChangeArrowheads="1"/>
          </p:cNvSpPr>
          <p:nvPr/>
        </p:nvSpPr>
        <p:spPr bwMode="auto">
          <a:xfrm>
            <a:off x="607126" y="1261133"/>
            <a:ext cx="1903866" cy="5482357"/>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r>
              <a:rPr lang="en-US">
                <a:latin typeface="ZapfHumnst BT" pitchFamily="34" charset="0"/>
              </a:rPr>
              <a:t>The exercise solution is in the Payroll Exercise Solution Appendix, Use-Case Design, Exercise: Use-Case Design.  See the table of contents for the page numbers. The Payroll solution includes the following:</a:t>
            </a:r>
          </a:p>
          <a:p>
            <a:pPr>
              <a:spcBef>
                <a:spcPct val="50000"/>
              </a:spcBef>
              <a:buFontTx/>
              <a:buChar char="•"/>
            </a:pPr>
            <a:r>
              <a:rPr lang="en-US" b="1">
                <a:latin typeface="ZapfHumnst BT" pitchFamily="34" charset="0"/>
              </a:rPr>
              <a:t>Login use-case realization</a:t>
            </a:r>
            <a:r>
              <a:rPr lang="en-US">
                <a:latin typeface="ZapfHumnst BT" pitchFamily="34" charset="0"/>
              </a:rPr>
              <a:t>: Incorporates the Security mechanism (secure user setup).</a:t>
            </a:r>
          </a:p>
          <a:p>
            <a:pPr>
              <a:spcBef>
                <a:spcPct val="50000"/>
              </a:spcBef>
              <a:buFontTx/>
              <a:buChar char="•"/>
            </a:pPr>
            <a:r>
              <a:rPr lang="en-US" b="1">
                <a:latin typeface="ZapfHumnst BT" pitchFamily="34" charset="0"/>
              </a:rPr>
              <a:t>Maintain Timecard use-case realization:</a:t>
            </a:r>
            <a:r>
              <a:rPr lang="en-US">
                <a:latin typeface="ZapfHumnst BT" pitchFamily="34" charset="0"/>
              </a:rPr>
              <a:t> Incorporates a subsystem interface (IProjectManagement), the persistency (OODBMS update), security (secure user propagation, secure data access), and distribution (distributed TimecardController) mechanisms.</a:t>
            </a:r>
          </a:p>
          <a:p>
            <a:pPr>
              <a:spcBef>
                <a:spcPct val="50000"/>
              </a:spcBef>
              <a:buFontTx/>
              <a:buChar char="•"/>
            </a:pPr>
            <a:r>
              <a:rPr lang="en-US" b="1">
                <a:latin typeface="ZapfHumnst BT" pitchFamily="34" charset="0"/>
              </a:rPr>
              <a:t>Run Payroll use-case realization:</a:t>
            </a:r>
            <a:r>
              <a:rPr lang="en-US">
                <a:latin typeface="ZapfHumnst BT" pitchFamily="34" charset="0"/>
              </a:rPr>
              <a:t> Incorporates a subsystem interface (IBankSystem) and the persistency (OODBMS read) and distribution (distributed PayrollController) mechanisms.</a:t>
            </a:r>
            <a:br>
              <a:rPr lang="en-US">
                <a:latin typeface="ZapfHumnst BT" pitchFamily="34" charset="0"/>
              </a:rPr>
            </a:br>
            <a:r>
              <a:rPr lang="en-US">
                <a:latin typeface="ZapfHumnst BT" pitchFamily="34" charset="0"/>
              </a:rPr>
              <a:t>It does not include the security mechanism because the PayrollController is meant to be "all-knowing" and thus has open access to all secure data.</a:t>
            </a:r>
          </a:p>
          <a:p>
            <a:pPr>
              <a:spcBef>
                <a:spcPct val="50000"/>
              </a:spcBef>
            </a:pPr>
            <a:r>
              <a:rPr lang="en-US">
                <a:latin typeface="ZapfHumnst BT" pitchFamily="34" charset="0"/>
              </a:rPr>
              <a:t>Note: There are separate use-case realizations that describe the incorporation of the different mechanisms, as well as use-case realizations that include everything, so you can pick and choose, depending on what mechanisms you covered in this module.</a:t>
            </a:r>
          </a:p>
        </p:txBody>
      </p:sp>
      <p:sp>
        <p:nvSpPr>
          <p:cNvPr id="427011"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27012"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The produced interaction diagrams might be collaboration or sequence diagrams, but they should show the necessary collaborations.  The VOPC class diagrams should reflect the relationships needed to support the collaborations.</a:t>
            </a:r>
          </a:p>
          <a:p>
            <a:r>
              <a:rPr lang="en-US" sz="1000" dirty="0">
                <a:latin typeface="ZapfHumnst BT" pitchFamily="34" charset="0"/>
              </a:rPr>
              <a:t>Design elements can be either design classes or subsystems.</a:t>
            </a:r>
          </a:p>
          <a:p>
            <a:r>
              <a:rPr lang="en-US" sz="1000" dirty="0">
                <a:latin typeface="ZapfHumnst BT" pitchFamily="34" charset="0"/>
              </a:rPr>
              <a:t>Where the interactions involve subsystems, the interaction diagram should only “go to” the subsystem interface and not “step within” the subsystem.  The interactions within the subsystem will be developed in the Subsystem Design module.  </a:t>
            </a:r>
          </a:p>
          <a:p>
            <a:r>
              <a:rPr lang="en-US" sz="1000" dirty="0">
                <a:latin typeface="ZapfHumnst BT" pitchFamily="34" charset="0"/>
              </a:rPr>
              <a:t>Where necessary, include notes and scripts to clarify the use-case flow of events.</a:t>
            </a:r>
          </a:p>
          <a:p>
            <a:r>
              <a:rPr lang="en-US" sz="1000" dirty="0">
                <a:latin typeface="ZapfHumnst BT" pitchFamily="34" charset="0"/>
              </a:rPr>
              <a:t>Refer to the following slides:</a:t>
            </a:r>
          </a:p>
          <a:p>
            <a:pPr marL="238338" lvl="1" indent="-119169">
              <a:buFontTx/>
              <a:buChar char="•"/>
            </a:pPr>
            <a:r>
              <a:rPr lang="en-US" sz="1000" dirty="0">
                <a:latin typeface="ZapfHumnst BT" pitchFamily="34" charset="0"/>
              </a:rPr>
              <a:t>Use-case realization interaction diagram: 11-14</a:t>
            </a:r>
          </a:p>
          <a:p>
            <a:pPr marL="238338" lvl="1" indent="-119169">
              <a:buFontTx/>
              <a:buChar char="•"/>
            </a:pPr>
            <a:r>
              <a:rPr lang="en-US" sz="1000" dirty="0">
                <a:latin typeface="ZapfHumnst BT" pitchFamily="34" charset="0"/>
              </a:rPr>
              <a:t>Use-case realization VOPC: 11-15</a:t>
            </a:r>
          </a:p>
          <a:p>
            <a:pPr>
              <a:buFontTx/>
              <a:buChar char="•"/>
            </a:pPr>
            <a:endParaRPr lang="en-US" sz="1000" dirty="0">
              <a:latin typeface="ZapfHumnst BT" pitchFamily="34" charset="0"/>
            </a:endParaRPr>
          </a:p>
        </p:txBody>
      </p:sp>
    </p:spTree>
    <p:extLst>
      <p:ext uri="{BB962C8B-B14F-4D97-AF65-F5344CB8AC3E}">
        <p14:creationId xmlns:p14="http://schemas.microsoft.com/office/powerpoint/2010/main" val="8453066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latin typeface="ZapfHumnst BT" pitchFamily="34" charset="0"/>
              </a:rPr>
              <a:t>After completing a model, it is important to step back and review your work. Some helpful questions are the following:</a:t>
            </a:r>
          </a:p>
          <a:p>
            <a:pPr marL="238338" lvl="1" indent="-119169">
              <a:buFontTx/>
              <a:buChar char="•"/>
            </a:pPr>
            <a:r>
              <a:rPr lang="en-US" sz="1000" dirty="0" smtClean="0">
                <a:latin typeface="ZapfHumnst BT" pitchFamily="34" charset="0"/>
              </a:rPr>
              <a:t>Have all the main and </a:t>
            </a:r>
            <a:r>
              <a:rPr lang="en-US" sz="1000" dirty="0" err="1" smtClean="0">
                <a:latin typeface="ZapfHumnst BT" pitchFamily="34" charset="0"/>
              </a:rPr>
              <a:t>subflows</a:t>
            </a:r>
            <a:r>
              <a:rPr lang="en-US" sz="1000" dirty="0" smtClean="0">
                <a:latin typeface="ZapfHumnst BT" pitchFamily="34" charset="0"/>
              </a:rPr>
              <a:t> for this iteration been handled?</a:t>
            </a:r>
          </a:p>
          <a:p>
            <a:pPr marL="238338" lvl="1" indent="-119169">
              <a:buFontTx/>
              <a:buChar char="•"/>
            </a:pPr>
            <a:r>
              <a:rPr lang="en-US" sz="1000" dirty="0" smtClean="0">
                <a:latin typeface="ZapfHumnst BT" pitchFamily="34" charset="0"/>
              </a:rPr>
              <a:t>Has all behavior been distributed among the participating design elements?  This includes design classes and interfaces.</a:t>
            </a:r>
          </a:p>
          <a:p>
            <a:pPr marL="238338" lvl="1" indent="-119169">
              <a:buFontTx/>
              <a:buChar char="•"/>
            </a:pPr>
            <a:r>
              <a:rPr lang="en-US" sz="1000" dirty="0" smtClean="0">
                <a:latin typeface="ZapfHumnst BT" pitchFamily="34" charset="0"/>
              </a:rPr>
              <a:t>Has behavior been distributed to the right design elements?</a:t>
            </a:r>
          </a:p>
          <a:p>
            <a:pPr marL="238338" lvl="1" indent="-119169">
              <a:buFontTx/>
              <a:buChar char="•"/>
            </a:pPr>
            <a:r>
              <a:rPr lang="en-US" sz="1000" dirty="0" smtClean="0">
                <a:latin typeface="ZapfHumnst BT" pitchFamily="34" charset="0"/>
              </a:rPr>
              <a:t>Are there any messages coming from the interface?  Remember, messages should not come from an interface, since the behavior is realized by the subsystem.</a:t>
            </a:r>
          </a:p>
          <a:p>
            <a:endParaRPr lang="en-US" dirty="0"/>
          </a:p>
        </p:txBody>
      </p:sp>
      <p:sp>
        <p:nvSpPr>
          <p:cNvPr id="4" name="Header Placeholder 3"/>
          <p:cNvSpPr>
            <a:spLocks noGrp="1"/>
          </p:cNvSpPr>
          <p:nvPr>
            <p:ph type="hdr" sz="quarter" idx="10"/>
          </p:nvPr>
        </p:nvSpPr>
        <p:spPr/>
        <p:txBody>
          <a:bodyPr/>
          <a:lstStyle/>
          <a:p>
            <a:r>
              <a:rPr lang="en-US" smtClean="0"/>
              <a:t>Mastering OOAD – Instructor Notes</a:t>
            </a:r>
            <a:endParaRPr lang="en-US"/>
          </a:p>
        </p:txBody>
      </p:sp>
      <p:sp>
        <p:nvSpPr>
          <p:cNvPr id="5" name="Footer Placeholder 4"/>
          <p:cNvSpPr>
            <a:spLocks noGrp="1"/>
          </p:cNvSpPr>
          <p:nvPr>
            <p:ph type="ftr" sz="quarter" idx="11"/>
          </p:nvPr>
        </p:nvSpPr>
        <p:spPr/>
        <p:txBody>
          <a:bodyPr/>
          <a:lstStyle/>
          <a:p>
            <a:r>
              <a:rPr lang="en-US" smtClean="0"/>
              <a:t>Module 11 - Use-Case Design</a:t>
            </a:r>
            <a:endParaRPr lang="en-US">
              <a:latin typeface="ZapfHumnst BT" pitchFamily="34" charset="0"/>
            </a:endParaRPr>
          </a:p>
        </p:txBody>
      </p:sp>
    </p:spTree>
    <p:extLst>
      <p:ext uri="{BB962C8B-B14F-4D97-AF65-F5344CB8AC3E}">
        <p14:creationId xmlns:p14="http://schemas.microsoft.com/office/powerpoint/2010/main" val="28525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53282" name="Text Box 2"/>
          <p:cNvSpPr txBox="1">
            <a:spLocks noChangeArrowheads="1"/>
          </p:cNvSpPr>
          <p:nvPr/>
        </p:nvSpPr>
        <p:spPr bwMode="auto">
          <a:xfrm>
            <a:off x="607126" y="1261133"/>
            <a:ext cx="1930263" cy="711820"/>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r>
              <a:rPr lang="en-US">
                <a:solidFill>
                  <a:schemeClr val="tx2"/>
                </a:solidFill>
                <a:latin typeface="ZapfHumnst BT" pitchFamily="34" charset="0"/>
              </a:rPr>
              <a:t>For details on how to model use-case realizations in Rose, see the Instructor Notes for this slide in the Use-Case Analysis module.</a:t>
            </a:r>
            <a:endParaRPr lang="en-US">
              <a:latin typeface="ZapfHumnst BT" pitchFamily="34" charset="0"/>
            </a:endParaRPr>
          </a:p>
        </p:txBody>
      </p:sp>
      <p:sp>
        <p:nvSpPr>
          <p:cNvPr id="353283"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53284"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Before discussing the steps of the </a:t>
            </a:r>
            <a:r>
              <a:rPr lang="en-US" sz="1000" b="1" dirty="0">
                <a:latin typeface="ZapfHumnst BT" pitchFamily="34" charset="0"/>
              </a:rPr>
              <a:t>Use-Case Design</a:t>
            </a:r>
            <a:r>
              <a:rPr lang="en-US" sz="1000" dirty="0">
                <a:latin typeface="ZapfHumnst BT" pitchFamily="34" charset="0"/>
              </a:rPr>
              <a:t> activity, it is important to review what a use-case realization is, since refining a use-case realization is the focus of the activity.</a:t>
            </a:r>
          </a:p>
          <a:p>
            <a:r>
              <a:rPr lang="en-US" sz="1000" dirty="0">
                <a:latin typeface="ZapfHumnst BT" pitchFamily="34" charset="0"/>
              </a:rPr>
              <a:t>Use-case realizations were first introduced in the Analysis and Design Overview module. The initial development of use-case realizations was discussed in the Use-Case Analysis module. The above diagram is included here as a review. For details on the use-case realization, refer to that module.</a:t>
            </a:r>
          </a:p>
          <a:p>
            <a:r>
              <a:rPr lang="en-US" sz="1000" dirty="0">
                <a:latin typeface="ZapfHumnst BT" pitchFamily="34" charset="0"/>
              </a:rPr>
              <a:t>As stated in that module, a designer is responsible for the integrity of the use-case realization. He or she must coordinate with the designers responsible for the design elements (that is, classes and subsystems) and the relationships employed in the use-case realization.  </a:t>
            </a:r>
          </a:p>
        </p:txBody>
      </p:sp>
    </p:spTree>
    <p:extLst>
      <p:ext uri="{BB962C8B-B14F-4D97-AF65-F5344CB8AC3E}">
        <p14:creationId xmlns:p14="http://schemas.microsoft.com/office/powerpoint/2010/main" val="365226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75810" name="Text Box 2"/>
          <p:cNvSpPr txBox="1">
            <a:spLocks noChangeArrowheads="1"/>
          </p:cNvSpPr>
          <p:nvPr/>
        </p:nvSpPr>
        <p:spPr bwMode="auto">
          <a:xfrm>
            <a:off x="607126" y="1261133"/>
            <a:ext cx="1971508" cy="1327373"/>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r>
              <a:rPr lang="en-US">
                <a:latin typeface="ZapfHumnst BT" pitchFamily="34" charset="0"/>
              </a:rPr>
              <a:t>Now that we are back in the designer activities, this is an opportunity to remind the students where we left off in Use-Case Analysis. Instead of working with the Analysis classes, we will be working with the design elements that were identified by the architect in the Identify Design Elements activity.</a:t>
            </a:r>
          </a:p>
        </p:txBody>
      </p:sp>
      <p:sp>
        <p:nvSpPr>
          <p:cNvPr id="375811"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75812"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Before moving forward in </a:t>
            </a:r>
            <a:r>
              <a:rPr lang="en-US" sz="1000" b="1" dirty="0">
                <a:latin typeface="ZapfHumnst BT" pitchFamily="34" charset="0"/>
              </a:rPr>
              <a:t>Use-Case Design,</a:t>
            </a:r>
            <a:r>
              <a:rPr lang="en-US" sz="1000" dirty="0">
                <a:latin typeface="ZapfHumnst BT" pitchFamily="34" charset="0"/>
              </a:rPr>
              <a:t> it is important that you revisit what happened to the analysis classes that were identified in Use-Case Analysis.  These analysis classes were mapped to design elements that were identified by the architect during the Identify Design Elements activity.  You will be incorporating these design elements into your models in </a:t>
            </a:r>
            <a:r>
              <a:rPr lang="en-US" sz="1000" b="1" dirty="0">
                <a:latin typeface="ZapfHumnst BT" pitchFamily="34" charset="0"/>
              </a:rPr>
              <a:t>Use-Case Design</a:t>
            </a:r>
            <a:r>
              <a:rPr lang="en-US" sz="1000" i="1" dirty="0">
                <a:latin typeface="ZapfHumnst BT" pitchFamily="34" charset="0"/>
              </a:rPr>
              <a:t>.</a:t>
            </a:r>
          </a:p>
          <a:p>
            <a:r>
              <a:rPr lang="en-US" sz="1000" dirty="0">
                <a:latin typeface="ZapfHumnst BT" pitchFamily="34" charset="0"/>
              </a:rPr>
              <a:t>Identify Design Elements is where the analysis classes identified during Use-Case Analysis are refined into design elements (for example, classes or subsystems). Analysis classes primarily handle functional requirements and model objects from the "problem" domain; design elements handle nonfunctional requirements and model objects from the "solution" domain. </a:t>
            </a:r>
          </a:p>
          <a:p>
            <a:r>
              <a:rPr lang="en-US" sz="1000" dirty="0">
                <a:latin typeface="ZapfHumnst BT" pitchFamily="34" charset="0"/>
              </a:rPr>
              <a:t>It is in Identify Design Elements that you decide which analysis "classes" are really classes, which are subsystems (that must be further decomposed), and which are existing components and do not need to be “designed” at all. </a:t>
            </a:r>
          </a:p>
          <a:p>
            <a:r>
              <a:rPr lang="en-US" sz="1000" dirty="0">
                <a:latin typeface="ZapfHumnst BT" pitchFamily="34" charset="0"/>
              </a:rPr>
              <a:t>Once the design classes and subsystems have been created, each must be given a name and a short description. The responsibilities of the original analysis classes should be transferred to the newly created subsystems.  In addition, the identified design mechanisms should be linked to design elements.</a:t>
            </a:r>
          </a:p>
          <a:p>
            <a:endParaRPr lang="en-US" sz="1000" dirty="0">
              <a:latin typeface="ZapfHumnst BT" pitchFamily="34" charset="0"/>
            </a:endParaRPr>
          </a:p>
        </p:txBody>
      </p:sp>
    </p:spTree>
    <p:extLst>
      <p:ext uri="{BB962C8B-B14F-4D97-AF65-F5344CB8AC3E}">
        <p14:creationId xmlns:p14="http://schemas.microsoft.com/office/powerpoint/2010/main" val="295236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55330" name="Text Box 2"/>
          <p:cNvSpPr txBox="1">
            <a:spLocks noChangeArrowheads="1"/>
          </p:cNvSpPr>
          <p:nvPr/>
        </p:nvSpPr>
        <p:spPr bwMode="auto">
          <a:xfrm>
            <a:off x="607126" y="1261133"/>
            <a:ext cx="1877469" cy="3481809"/>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r>
              <a:rPr lang="en-US">
                <a:latin typeface="ZapfHumnst BT" pitchFamily="34" charset="0"/>
              </a:rPr>
              <a:t>You are essentially taking the use-case realization diagrams developed in Use-Case Analysis and redrawing them, using the design elements that the analysis classes were refined into, making sure that the responsibility allocation is still accurate.</a:t>
            </a:r>
          </a:p>
          <a:p>
            <a:pPr>
              <a:spcBef>
                <a:spcPct val="50000"/>
              </a:spcBef>
            </a:pPr>
            <a:r>
              <a:rPr lang="en-US">
                <a:latin typeface="ZapfHumnst BT" pitchFamily="34" charset="0"/>
              </a:rPr>
              <a:t>Collaboration or sequence diagrams may be used to model these interactions. RUP recommends that sequence diagrams be used during design. </a:t>
            </a:r>
          </a:p>
          <a:p>
            <a:pPr>
              <a:spcBef>
                <a:spcPct val="50000"/>
              </a:spcBef>
            </a:pPr>
            <a:r>
              <a:rPr lang="en-US">
                <a:latin typeface="ZapfHumnst BT" pitchFamily="34" charset="0"/>
              </a:rPr>
              <a:t>In the early stages of design, some operations might not be defined, so you might have to leave this information out and give the message a temporary name; such messages are said to be "unassigned." Later, when you have found the participating objects' operations, you should update the interaction diagram by ”mapping" the messages to these operations.</a:t>
            </a:r>
          </a:p>
        </p:txBody>
      </p:sp>
      <p:sp>
        <p:nvSpPr>
          <p:cNvPr id="355331"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55332"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Each use-case realization should be refined to describe the interactions between participating design objects as follows:</a:t>
            </a:r>
          </a:p>
          <a:p>
            <a:pPr marL="238338" lvl="1" indent="-119169">
              <a:buFontTx/>
              <a:buChar char="•"/>
            </a:pPr>
            <a:r>
              <a:rPr lang="en-US" sz="1000" dirty="0">
                <a:latin typeface="ZapfHumnst BT" pitchFamily="34" charset="0"/>
              </a:rPr>
              <a:t>Identify each object that participates in the use-case flow of events.  These objects can be instances of design classes and subsystems, or they can be instances of actors that the participating objects interact with.</a:t>
            </a:r>
          </a:p>
          <a:p>
            <a:pPr marL="238338" lvl="1" indent="-119169">
              <a:buFontTx/>
              <a:buChar char="•"/>
            </a:pPr>
            <a:r>
              <a:rPr lang="en-US" sz="1000" dirty="0">
                <a:latin typeface="ZapfHumnst BT" pitchFamily="34" charset="0"/>
              </a:rPr>
              <a:t>Represent each participating object in an interaction diagram.  Subsystems can be represented by instances of the subsystem’s interface(s).</a:t>
            </a:r>
          </a:p>
          <a:p>
            <a:pPr marL="238338" lvl="1" indent="-119169">
              <a:buFontTx/>
              <a:buChar char="•"/>
            </a:pPr>
            <a:r>
              <a:rPr lang="en-US" sz="1000" dirty="0">
                <a:latin typeface="ZapfHumnst BT" pitchFamily="34" charset="0"/>
              </a:rPr>
              <a:t>Illustrate the message-sending between objects by creating messages (arrows) between the objects. The name of a message should be the name of the operation invoked by it.  For messages going to design classes, the operation is a class operation.  For messages going to subsystems, the operation is an interface operation.</a:t>
            </a:r>
          </a:p>
          <a:p>
            <a:pPr marL="238338" lvl="1" indent="-119169">
              <a:buFontTx/>
              <a:buChar char="•"/>
            </a:pPr>
            <a:r>
              <a:rPr lang="en-US" sz="1000" dirty="0">
                <a:latin typeface="ZapfHumnst BT" pitchFamily="34" charset="0"/>
              </a:rPr>
              <a:t>Describe what an object does when it receives a message. This is done by attaching a script or note to the corresponding message. When the person responsible for an object's class assigns and defines its operations, these notes or scripts will provide a basis for that work.</a:t>
            </a:r>
          </a:p>
          <a:p>
            <a:r>
              <a:rPr lang="en-US" sz="1000" dirty="0">
                <a:latin typeface="ZapfHumnst BT" pitchFamily="34" charset="0"/>
              </a:rPr>
              <a:t>For each use-case realization, illustrate the class relationships that support the collaborations modeled in the interaction diagrams by creating one or more class diagrams.</a:t>
            </a:r>
          </a:p>
        </p:txBody>
      </p:sp>
    </p:spTree>
    <p:extLst>
      <p:ext uri="{BB962C8B-B14F-4D97-AF65-F5344CB8AC3E}">
        <p14:creationId xmlns:p14="http://schemas.microsoft.com/office/powerpoint/2010/main" val="268064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57378" name="Rectangle 2"/>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57379" name="Rectangle 3"/>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Look at the interaction diagrams.</a:t>
            </a:r>
          </a:p>
          <a:p>
            <a:r>
              <a:rPr lang="en-US" sz="1000" dirty="0">
                <a:latin typeface="ZapfHumnst BT" pitchFamily="34" charset="0"/>
              </a:rPr>
              <a:t>For each class that has been refined into a subsystem, replace the class with the associated subsystem interface. Any interactions that describe </a:t>
            </a:r>
            <a:r>
              <a:rPr lang="en-US" sz="1000" i="1" dirty="0">
                <a:latin typeface="ZapfHumnst BT" pitchFamily="34" charset="0"/>
              </a:rPr>
              <a:t>how</a:t>
            </a:r>
            <a:r>
              <a:rPr lang="en-US" sz="1000" dirty="0">
                <a:latin typeface="ZapfHumnst BT" pitchFamily="34" charset="0"/>
              </a:rPr>
              <a:t> the subsystem should implement the service should be deferred until subsystem design.</a:t>
            </a:r>
          </a:p>
          <a:p>
            <a:r>
              <a:rPr lang="en-US" sz="1000" dirty="0">
                <a:latin typeface="ZapfHumnst BT" pitchFamily="34" charset="0"/>
              </a:rPr>
              <a:t>Incrementally incorporate any applicable architectural mechanisms, using the patterns of behavior defined for them during the architectural </a:t>
            </a:r>
            <a:r>
              <a:rPr lang="en-US" sz="1000" dirty="0" err="1">
                <a:latin typeface="ZapfHumnst BT" pitchFamily="34" charset="0"/>
              </a:rPr>
              <a:t>activities.This</a:t>
            </a:r>
            <a:r>
              <a:rPr lang="en-US" sz="1000" dirty="0">
                <a:latin typeface="ZapfHumnst BT" pitchFamily="34" charset="0"/>
              </a:rPr>
              <a:t> may include the introduction of new design elements and messages.</a:t>
            </a:r>
          </a:p>
          <a:p>
            <a:r>
              <a:rPr lang="en-US" sz="1000" dirty="0">
                <a:latin typeface="ZapfHumnst BT" pitchFamily="34" charset="0"/>
              </a:rPr>
              <a:t>Any updates need to be reflected in both the static and dynamic parts of the use-case realization (that is, the interaction diagrams and the VOPC class diagram).</a:t>
            </a:r>
          </a:p>
        </p:txBody>
      </p:sp>
      <p:sp>
        <p:nvSpPr>
          <p:cNvPr id="357380" name="Text Box 4"/>
          <p:cNvSpPr txBox="1">
            <a:spLocks noChangeArrowheads="1"/>
          </p:cNvSpPr>
          <p:nvPr/>
        </p:nvSpPr>
        <p:spPr bwMode="auto">
          <a:xfrm>
            <a:off x="607126" y="1261132"/>
            <a:ext cx="1930263" cy="883089"/>
          </a:xfrm>
          <a:prstGeom prst="rect">
            <a:avLst/>
          </a:prstGeom>
          <a:noFill/>
          <a:ln w="9525">
            <a:noFill/>
            <a:miter lim="800000"/>
            <a:headEnd/>
            <a:tailEnd/>
          </a:ln>
          <a:effectLst/>
        </p:spPr>
        <p:txBody>
          <a:bodyPr lIns="112549" tIns="56274" rIns="112549" bIns="56274">
            <a:spAutoFit/>
          </a:bodyPr>
          <a:lstStyle/>
          <a:p>
            <a:pPr>
              <a:spcBef>
                <a:spcPct val="50000"/>
              </a:spcBef>
            </a:pPr>
            <a:r>
              <a:rPr lang="en-US">
                <a:latin typeface="ZapfHumnst BT" pitchFamily="34" charset="0"/>
              </a:rPr>
              <a:t>Note: On the presented slide, the items that were added and utilized as part of incorporating the subsystem interface are shown in yellow, but this does not show up in the black-and-white manuals.</a:t>
            </a:r>
          </a:p>
        </p:txBody>
      </p:sp>
    </p:spTree>
    <p:extLst>
      <p:ext uri="{BB962C8B-B14F-4D97-AF65-F5344CB8AC3E}">
        <p14:creationId xmlns:p14="http://schemas.microsoft.com/office/powerpoint/2010/main" val="703399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pPr fontAlgn="t"/>
            <a:r>
              <a:rPr lang="en-US" sz="1000" dirty="0">
                <a:latin typeface="ZapfHumnst BT" pitchFamily="34" charset="0"/>
              </a:rPr>
              <a:t>You have two choices for representing the subsystems: </a:t>
            </a:r>
          </a:p>
          <a:p>
            <a:pPr marL="238338" lvl="1" indent="-119169" fontAlgn="t">
              <a:buFontTx/>
              <a:buChar char="•"/>
            </a:pPr>
            <a:r>
              <a:rPr lang="en-US" sz="1000" dirty="0">
                <a:latin typeface="ZapfHumnst BT" pitchFamily="34" charset="0"/>
              </a:rPr>
              <a:t>You can use the interfaces realized by the subsystem. This is the better choice in cases where any model element that realizes the same interface can be used in place of the interface. If you choose to show interfaces on the sequence diagram, be aware that you will want to ensure that no messages are sent from the interface to other objects. The reason for this is that interfaces completely encapsulate the internal realization of their operations. Therefore, you cannot be certain that all model elements that realize the interface will in fact actually be designed the same way. So on sequence diagrams, no messages should be shown being sent from interfaces. </a:t>
            </a:r>
          </a:p>
          <a:p>
            <a:pPr marL="238338" lvl="1" indent="-119169" fontAlgn="t">
              <a:buFontTx/>
              <a:buChar char="•"/>
            </a:pPr>
            <a:r>
              <a:rPr lang="en-US" sz="1000" dirty="0">
                <a:latin typeface="ZapfHumnst BT" pitchFamily="34" charset="0"/>
              </a:rPr>
              <a:t>You can use a proxy class (which is discussed in the Subsystem Design Module) to represent the subsystem on sequence diagrams. This proxy class is contained within the subsystem and is used to represent the subsystem in diagrams that do not support the direct use of packages and subsystems as behavioral elements. The proxy class should be used in cases where a specific subsystem responds to a message. Messages can be sent from the subsystem proxy to other objects. </a:t>
            </a:r>
          </a:p>
          <a:p>
            <a:pPr fontAlgn="t"/>
            <a:r>
              <a:rPr lang="en-US" sz="1000" dirty="0">
                <a:latin typeface="ZapfHumnst BT" pitchFamily="34" charset="0"/>
              </a:rPr>
              <a:t>For this class, you will use interfaces to represent subsystems in the design.</a:t>
            </a:r>
          </a:p>
        </p:txBody>
      </p:sp>
      <p:sp>
        <p:nvSpPr>
          <p:cNvPr id="373764" name="Text Box 4"/>
          <p:cNvSpPr txBox="1">
            <a:spLocks noChangeArrowheads="1"/>
          </p:cNvSpPr>
          <p:nvPr/>
        </p:nvSpPr>
        <p:spPr bwMode="auto">
          <a:xfrm>
            <a:off x="607125" y="1264451"/>
            <a:ext cx="1920364" cy="7168542"/>
          </a:xfrm>
          <a:prstGeom prst="rect">
            <a:avLst/>
          </a:prstGeom>
          <a:noFill/>
          <a:ln w="9525">
            <a:noFill/>
            <a:miter lim="800000"/>
            <a:headEnd/>
            <a:tailEnd/>
          </a:ln>
          <a:effectLst/>
        </p:spPr>
        <p:txBody>
          <a:bodyPr lIns="112549" tIns="56274" rIns="112549" bIns="56274"/>
          <a:lstStyle/>
          <a:p>
            <a:r>
              <a:rPr lang="en-US">
                <a:latin typeface="ZapfHumnst BT" pitchFamily="34" charset="0"/>
              </a:rPr>
              <a:t>There are two ways that the student can represent a subsystem on a sequence diagram; with an interface or a subsystem proxy.  Use the proxy only if you know what subsystem is going to be be used to realize the behavior.</a:t>
            </a:r>
          </a:p>
          <a:p>
            <a:r>
              <a:rPr lang="en-US">
                <a:latin typeface="ZapfHumnst BT" pitchFamily="34" charset="0"/>
              </a:rPr>
              <a:t>The first message on the slide is invalid because it comes from an interface.  The second message is valid because it comes from a proxy class.</a:t>
            </a:r>
          </a:p>
        </p:txBody>
      </p:sp>
    </p:spTree>
    <p:extLst>
      <p:ext uri="{BB962C8B-B14F-4D97-AF65-F5344CB8AC3E}">
        <p14:creationId xmlns:p14="http://schemas.microsoft.com/office/powerpoint/2010/main" val="2667858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 Instructor Notes</a:t>
            </a:r>
          </a:p>
        </p:txBody>
      </p:sp>
      <p:sp>
        <p:nvSpPr>
          <p:cNvPr id="5" name="Rectangle 4"/>
          <p:cNvSpPr>
            <a:spLocks noGrp="1" noChangeArrowheads="1"/>
          </p:cNvSpPr>
          <p:nvPr>
            <p:ph type="ftr" sz="quarter" idx="4"/>
          </p:nvPr>
        </p:nvSpPr>
        <p:spPr>
          <a:ln/>
        </p:spPr>
        <p:txBody>
          <a:bodyPr/>
          <a:lstStyle/>
          <a:p>
            <a:r>
              <a:rPr lang="en-US"/>
              <a:t>Module 11 - Use-Case Design</a:t>
            </a:r>
            <a:endParaRPr lang="en-US">
              <a:latin typeface="ZapfHumnst BT" pitchFamily="34" charset="0"/>
            </a:endParaRPr>
          </a:p>
        </p:txBody>
      </p:sp>
      <p:sp>
        <p:nvSpPr>
          <p:cNvPr id="445442" name="Rectangle 1026"/>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45443" name="Rectangle 1027"/>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The above slide shows part of the Register for Courses use-case realization developed during Use-Case Analysis.</a:t>
            </a:r>
          </a:p>
          <a:p>
            <a:r>
              <a:rPr lang="en-US" sz="1000" dirty="0">
                <a:latin typeface="ZapfHumnst BT" pitchFamily="34" charset="0"/>
              </a:rPr>
              <a:t>You know from Identify Design Elements that a </a:t>
            </a:r>
            <a:r>
              <a:rPr lang="en-US" sz="1000" dirty="0" err="1">
                <a:latin typeface="ZapfHumnst BT" pitchFamily="34" charset="0"/>
              </a:rPr>
              <a:t>CourseCatalogSystem</a:t>
            </a:r>
            <a:r>
              <a:rPr lang="en-US" sz="1000" dirty="0">
                <a:latin typeface="ZapfHumnst BT" pitchFamily="34" charset="0"/>
              </a:rPr>
              <a:t> subsystem has been defined to encapsulate access to the external legacy </a:t>
            </a:r>
            <a:r>
              <a:rPr lang="en-US" sz="1000" dirty="0" err="1">
                <a:latin typeface="ZapfHumnst BT" pitchFamily="34" charset="0"/>
              </a:rPr>
              <a:t>CourseCatalogSystem</a:t>
            </a:r>
            <a:r>
              <a:rPr lang="en-US" sz="1000" dirty="0">
                <a:latin typeface="ZapfHumnst BT" pitchFamily="34" charset="0"/>
              </a:rPr>
              <a:t>.  Thus, you need to refine this interaction diagram and replace the original </a:t>
            </a:r>
            <a:r>
              <a:rPr lang="en-US" sz="1000" dirty="0" err="1">
                <a:latin typeface="ZapfHumnst BT" pitchFamily="34" charset="0"/>
              </a:rPr>
              <a:t>CourseCatalogSystem</a:t>
            </a:r>
            <a:r>
              <a:rPr lang="en-US" sz="1000" dirty="0">
                <a:latin typeface="ZapfHumnst BT" pitchFamily="34" charset="0"/>
              </a:rPr>
              <a:t> boundary class with the associated subsystem interface, </a:t>
            </a:r>
            <a:r>
              <a:rPr lang="en-US" sz="1000" dirty="0" err="1">
                <a:latin typeface="ZapfHumnst BT" pitchFamily="34" charset="0"/>
              </a:rPr>
              <a:t>ICourseCatalogSystem</a:t>
            </a:r>
            <a:r>
              <a:rPr lang="en-US" sz="1000" dirty="0">
                <a:latin typeface="ZapfHumnst BT" pitchFamily="34" charset="0"/>
              </a:rPr>
              <a:t>.</a:t>
            </a:r>
          </a:p>
        </p:txBody>
      </p:sp>
    </p:spTree>
    <p:extLst>
      <p:ext uri="{BB962C8B-B14F-4D97-AF65-F5344CB8AC3E}">
        <p14:creationId xmlns:p14="http://schemas.microsoft.com/office/powerpoint/2010/main" val="403215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2/26/2014</a:t>
            </a:r>
            <a:endParaRPr lang="en-US"/>
          </a:p>
        </p:txBody>
      </p:sp>
      <p:sp>
        <p:nvSpPr>
          <p:cNvPr id="19" name="Footer Placeholder 18"/>
          <p:cNvSpPr>
            <a:spLocks noGrp="1"/>
          </p:cNvSpPr>
          <p:nvPr>
            <p:ph type="ftr" sz="quarter" idx="11"/>
          </p:nvPr>
        </p:nvSpPr>
        <p:spPr/>
        <p:txBody>
          <a:bodyPr/>
          <a:lstStyle/>
          <a:p>
            <a:r>
              <a:rPr lang="en-GB" smtClean="0"/>
              <a:t>pttk2014wru - v0.1: Use Case Design</a:t>
            </a:r>
            <a:endParaRPr lang="en-US"/>
          </a:p>
        </p:txBody>
      </p:sp>
      <p:sp>
        <p:nvSpPr>
          <p:cNvPr id="27" name="Slide Number Placeholder 26"/>
          <p:cNvSpPr>
            <a:spLocks noGrp="1"/>
          </p:cNvSpPr>
          <p:nvPr>
            <p:ph type="sldNum" sz="quarter" idx="12"/>
          </p:nvPr>
        </p:nvSpPr>
        <p:spPr/>
        <p:txBody>
          <a:bodyPr/>
          <a:lstStyle/>
          <a:p>
            <a:fld id="{4104E86A-6C53-419A-92FE-712D82B956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2/26/2014</a:t>
            </a:r>
            <a:endParaRPr lang="en-US"/>
          </a:p>
        </p:txBody>
      </p:sp>
      <p:sp>
        <p:nvSpPr>
          <p:cNvPr id="5" name="Footer Placeholder 4"/>
          <p:cNvSpPr>
            <a:spLocks noGrp="1"/>
          </p:cNvSpPr>
          <p:nvPr>
            <p:ph type="ftr" sz="quarter" idx="11"/>
          </p:nvPr>
        </p:nvSpPr>
        <p:spPr/>
        <p:txBody>
          <a:bodyPr/>
          <a:lstStyle/>
          <a:p>
            <a:r>
              <a:rPr lang="en-GB" smtClean="0"/>
              <a:t>pttk2014wru - v0.1: Use Case Design</a:t>
            </a:r>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2/26/2014</a:t>
            </a:r>
            <a:endParaRPr lang="en-US"/>
          </a:p>
        </p:txBody>
      </p:sp>
      <p:sp>
        <p:nvSpPr>
          <p:cNvPr id="5" name="Footer Placeholder 4"/>
          <p:cNvSpPr>
            <a:spLocks noGrp="1"/>
          </p:cNvSpPr>
          <p:nvPr>
            <p:ph type="ftr" sz="quarter" idx="11"/>
          </p:nvPr>
        </p:nvSpPr>
        <p:spPr/>
        <p:txBody>
          <a:bodyPr/>
          <a:lstStyle/>
          <a:p>
            <a:r>
              <a:rPr lang="en-GB" smtClean="0"/>
              <a:t>pttk2014wru - v0.1: Use Case Design</a:t>
            </a:r>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2/26/2014</a:t>
            </a:r>
            <a:endParaRPr lang="en-US"/>
          </a:p>
        </p:txBody>
      </p:sp>
      <p:sp>
        <p:nvSpPr>
          <p:cNvPr id="5" name="Footer Placeholder 4"/>
          <p:cNvSpPr>
            <a:spLocks noGrp="1"/>
          </p:cNvSpPr>
          <p:nvPr>
            <p:ph type="ftr" sz="quarter" idx="11"/>
          </p:nvPr>
        </p:nvSpPr>
        <p:spPr/>
        <p:txBody>
          <a:bodyPr/>
          <a:lstStyle/>
          <a:p>
            <a:r>
              <a:rPr lang="en-GB" smtClean="0"/>
              <a:t>pttk2014wru - v0.1: Use Case Design</a:t>
            </a:r>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2/26/2014</a:t>
            </a:r>
            <a:endParaRPr lang="en-US"/>
          </a:p>
        </p:txBody>
      </p:sp>
      <p:sp>
        <p:nvSpPr>
          <p:cNvPr id="5" name="Footer Placeholder 4"/>
          <p:cNvSpPr>
            <a:spLocks noGrp="1"/>
          </p:cNvSpPr>
          <p:nvPr>
            <p:ph type="ftr" sz="quarter" idx="11"/>
          </p:nvPr>
        </p:nvSpPr>
        <p:spPr/>
        <p:txBody>
          <a:bodyPr/>
          <a:lstStyle/>
          <a:p>
            <a:r>
              <a:rPr lang="en-GB" smtClean="0"/>
              <a:t>pttk2014wru - v0.1: Use Case Design</a:t>
            </a:r>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2/26/2014</a:t>
            </a:r>
            <a:endParaRPr lang="en-US"/>
          </a:p>
        </p:txBody>
      </p:sp>
      <p:sp>
        <p:nvSpPr>
          <p:cNvPr id="6" name="Footer Placeholder 5"/>
          <p:cNvSpPr>
            <a:spLocks noGrp="1"/>
          </p:cNvSpPr>
          <p:nvPr>
            <p:ph type="ftr" sz="quarter" idx="11"/>
          </p:nvPr>
        </p:nvSpPr>
        <p:spPr/>
        <p:txBody>
          <a:bodyPr/>
          <a:lstStyle/>
          <a:p>
            <a:r>
              <a:rPr lang="en-GB" smtClean="0"/>
              <a:t>pttk2014wru - v0.1: Use Case Design</a:t>
            </a:r>
            <a:endParaRPr lang="en-US"/>
          </a:p>
        </p:txBody>
      </p:sp>
      <p:sp>
        <p:nvSpPr>
          <p:cNvPr id="7" name="Slide Number Placeholder 6"/>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2/26/2014</a:t>
            </a:r>
            <a:endParaRPr lang="en-US"/>
          </a:p>
        </p:txBody>
      </p:sp>
      <p:sp>
        <p:nvSpPr>
          <p:cNvPr id="8" name="Footer Placeholder 7"/>
          <p:cNvSpPr>
            <a:spLocks noGrp="1"/>
          </p:cNvSpPr>
          <p:nvPr>
            <p:ph type="ftr" sz="quarter" idx="11"/>
          </p:nvPr>
        </p:nvSpPr>
        <p:spPr/>
        <p:txBody>
          <a:bodyPr/>
          <a:lstStyle/>
          <a:p>
            <a:r>
              <a:rPr lang="en-GB" smtClean="0"/>
              <a:t>pttk2014wru - v0.1: Use Case Design</a:t>
            </a:r>
            <a:endParaRPr lang="en-US"/>
          </a:p>
        </p:txBody>
      </p:sp>
      <p:sp>
        <p:nvSpPr>
          <p:cNvPr id="9" name="Slide Number Placeholder 8"/>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2/26/2014</a:t>
            </a:r>
            <a:endParaRPr lang="en-US"/>
          </a:p>
        </p:txBody>
      </p:sp>
      <p:sp>
        <p:nvSpPr>
          <p:cNvPr id="4" name="Footer Placeholder 3"/>
          <p:cNvSpPr>
            <a:spLocks noGrp="1"/>
          </p:cNvSpPr>
          <p:nvPr>
            <p:ph type="ftr" sz="quarter" idx="11"/>
          </p:nvPr>
        </p:nvSpPr>
        <p:spPr/>
        <p:txBody>
          <a:bodyPr/>
          <a:lstStyle/>
          <a:p>
            <a:r>
              <a:rPr lang="en-GB" smtClean="0"/>
              <a:t>pttk2014wru - v0.1: Use Case Design</a:t>
            </a:r>
            <a:endParaRPr lang="en-US"/>
          </a:p>
        </p:txBody>
      </p:sp>
      <p:sp>
        <p:nvSpPr>
          <p:cNvPr id="5" name="Slide Number Placeholder 4"/>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2/26/2014</a:t>
            </a:r>
            <a:endParaRPr lang="en-US"/>
          </a:p>
        </p:txBody>
      </p:sp>
      <p:sp>
        <p:nvSpPr>
          <p:cNvPr id="3" name="Footer Placeholder 2"/>
          <p:cNvSpPr>
            <a:spLocks noGrp="1"/>
          </p:cNvSpPr>
          <p:nvPr>
            <p:ph type="ftr" sz="quarter" idx="11"/>
          </p:nvPr>
        </p:nvSpPr>
        <p:spPr/>
        <p:txBody>
          <a:bodyPr/>
          <a:lstStyle/>
          <a:p>
            <a:r>
              <a:rPr lang="en-GB" smtClean="0"/>
              <a:t>pttk2014wru - v0.1: Use Case Design</a:t>
            </a:r>
            <a:endParaRPr lang="en-US"/>
          </a:p>
        </p:txBody>
      </p:sp>
      <p:sp>
        <p:nvSpPr>
          <p:cNvPr id="4" name="Slide Number Placeholder 3"/>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2/26/2014</a:t>
            </a:r>
            <a:endParaRPr lang="en-US"/>
          </a:p>
        </p:txBody>
      </p:sp>
      <p:sp>
        <p:nvSpPr>
          <p:cNvPr id="6" name="Footer Placeholder 5"/>
          <p:cNvSpPr>
            <a:spLocks noGrp="1"/>
          </p:cNvSpPr>
          <p:nvPr>
            <p:ph type="ftr" sz="quarter" idx="11"/>
          </p:nvPr>
        </p:nvSpPr>
        <p:spPr/>
        <p:txBody>
          <a:bodyPr/>
          <a:lstStyle/>
          <a:p>
            <a:r>
              <a:rPr lang="en-GB" smtClean="0"/>
              <a:t>pttk2014wru - v0.1: Use Case Design</a:t>
            </a:r>
            <a:endParaRPr lang="en-US"/>
          </a:p>
        </p:txBody>
      </p:sp>
      <p:sp>
        <p:nvSpPr>
          <p:cNvPr id="7" name="Slide Number Placeholder 6"/>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2/26/2014</a:t>
            </a:r>
            <a:endParaRPr lang="en-US"/>
          </a:p>
        </p:txBody>
      </p:sp>
      <p:sp>
        <p:nvSpPr>
          <p:cNvPr id="6" name="Footer Placeholder 5"/>
          <p:cNvSpPr>
            <a:spLocks noGrp="1"/>
          </p:cNvSpPr>
          <p:nvPr>
            <p:ph type="ftr" sz="quarter" idx="11"/>
          </p:nvPr>
        </p:nvSpPr>
        <p:spPr/>
        <p:txBody>
          <a:bodyPr/>
          <a:lstStyle/>
          <a:p>
            <a:r>
              <a:rPr lang="en-GB" smtClean="0"/>
              <a:t>pttk2014wru - v0.1: Use Case Design</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104E86A-6C53-419A-92FE-712D82B956F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2/26/2014</a:t>
            </a: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smtClean="0"/>
              <a:t>pttk2014wru - v0.1: Use Case Design</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104E86A-6C53-419A-92FE-712D82B956F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mnv@tlu.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HTTT</a:t>
            </a:r>
            <a:endParaRPr lang="en-US" dirty="0"/>
          </a:p>
        </p:txBody>
      </p:sp>
      <p:sp>
        <p:nvSpPr>
          <p:cNvPr id="3" name="Subtitle 2"/>
          <p:cNvSpPr>
            <a:spLocks noGrp="1"/>
          </p:cNvSpPr>
          <p:nvPr>
            <p:ph type="subTitle" idx="1"/>
          </p:nvPr>
        </p:nvSpPr>
        <p:spPr>
          <a:xfrm>
            <a:off x="533400" y="4191000"/>
            <a:ext cx="7854696" cy="1905000"/>
          </a:xfrm>
        </p:spPr>
        <p:txBody>
          <a:bodyPr>
            <a:normAutofit/>
          </a:bodyPr>
          <a:lstStyle/>
          <a:p>
            <a:r>
              <a:rPr lang="en-US" dirty="0" err="1" smtClean="0"/>
              <a:t>Ths</a:t>
            </a:r>
            <a:r>
              <a:rPr lang="en-US" dirty="0" smtClean="0"/>
              <a:t>. </a:t>
            </a:r>
            <a:r>
              <a:rPr lang="en-US" dirty="0" err="1" smtClean="0"/>
              <a:t>Nguyễn</a:t>
            </a:r>
            <a:r>
              <a:rPr lang="en-US" dirty="0" smtClean="0"/>
              <a:t> </a:t>
            </a:r>
            <a:r>
              <a:rPr lang="en-US" dirty="0" err="1" smtClean="0"/>
              <a:t>Văn</a:t>
            </a:r>
            <a:r>
              <a:rPr lang="en-US" dirty="0" smtClean="0"/>
              <a:t> Nam</a:t>
            </a:r>
          </a:p>
          <a:p>
            <a:r>
              <a:rPr lang="en-US" dirty="0" smtClean="0"/>
              <a:t>Email: </a:t>
            </a:r>
            <a:r>
              <a:rPr lang="en-US" dirty="0" smtClean="0">
                <a:hlinkClick r:id="rId2"/>
              </a:rPr>
              <a:t>namnv@tlu.edu.vn</a:t>
            </a:r>
            <a:endParaRPr lang="en-US" dirty="0" smtClean="0"/>
          </a:p>
          <a:p>
            <a:r>
              <a:rPr lang="en-US" dirty="0" smtClean="0"/>
              <a:t>Website: namvannguyen.blogspot.com</a:t>
            </a:r>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a:t>
            </a:fld>
            <a:endParaRPr lang="en-US"/>
          </a:p>
        </p:txBody>
      </p:sp>
      <p:sp>
        <p:nvSpPr>
          <p:cNvPr id="5" name="Subtitle 2"/>
          <p:cNvSpPr txBox="1">
            <a:spLocks/>
          </p:cNvSpPr>
          <p:nvPr/>
        </p:nvSpPr>
        <p:spPr>
          <a:xfrm>
            <a:off x="609600" y="3200400"/>
            <a:ext cx="7854696" cy="914400"/>
          </a:xfrm>
          <a:prstGeom prst="rect">
            <a:avLst/>
          </a:prstGeom>
        </p:spPr>
        <p:txBody>
          <a:bodyPr vert="horz" lIns="0" rIns="18288">
            <a:norm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200" b="0" i="0" u="none" strike="noStrike" kern="1200" cap="none" spc="0" normalizeH="0" noProof="0" dirty="0" err="1" smtClean="0">
                <a:ln>
                  <a:noFill/>
                </a:ln>
                <a:solidFill>
                  <a:schemeClr val="tx1"/>
                </a:solidFill>
                <a:effectLst/>
                <a:uLnTx/>
                <a:uFillTx/>
                <a:latin typeface="+mn-lt"/>
                <a:ea typeface="+mn-ea"/>
                <a:cs typeface="+mn-cs"/>
              </a:rPr>
              <a:t>Thiết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kế</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lang="en-US" sz="3200" dirty="0" smtClean="0"/>
              <a:t>Use Case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0" y="317501"/>
            <a:ext cx="9144000" cy="955674"/>
          </a:xfrm>
        </p:spPr>
        <p:txBody>
          <a:bodyPr>
            <a:normAutofit/>
          </a:bodyPr>
          <a:lstStyle/>
          <a:p>
            <a:r>
              <a:rPr lang="en-US" sz="3600" dirty="0" err="1" smtClean="0"/>
              <a:t>Các</a:t>
            </a:r>
            <a:r>
              <a:rPr lang="en-US" sz="3600" dirty="0" smtClean="0"/>
              <a:t> </a:t>
            </a:r>
            <a:r>
              <a:rPr lang="en-US" sz="3600" dirty="0" err="1" smtClean="0"/>
              <a:t>bước</a:t>
            </a:r>
            <a:r>
              <a:rPr lang="en-US" sz="3600" dirty="0" smtClean="0"/>
              <a:t> </a:t>
            </a:r>
            <a:r>
              <a:rPr lang="en-US" sz="3600" dirty="0" err="1" smtClean="0"/>
              <a:t>làm</a:t>
            </a:r>
            <a:r>
              <a:rPr lang="en-US" sz="3600" dirty="0" smtClean="0"/>
              <a:t> </a:t>
            </a:r>
            <a:r>
              <a:rPr lang="en-US" sz="3600" dirty="0" err="1" smtClean="0"/>
              <a:t>mịn</a:t>
            </a:r>
            <a:r>
              <a:rPr lang="en-US" sz="3600" dirty="0" smtClean="0"/>
              <a:t> </a:t>
            </a:r>
            <a:r>
              <a:rPr lang="en-US" sz="3600" dirty="0" err="1" smtClean="0"/>
              <a:t>sự</a:t>
            </a:r>
            <a:r>
              <a:rPr lang="en-US" sz="3600" dirty="0" smtClean="0"/>
              <a:t> </a:t>
            </a:r>
            <a:r>
              <a:rPr lang="en-US" sz="3600" dirty="0" err="1" smtClean="0"/>
              <a:t>trừu</a:t>
            </a:r>
            <a:r>
              <a:rPr lang="en-US" sz="3600" dirty="0" smtClean="0"/>
              <a:t> </a:t>
            </a:r>
            <a:r>
              <a:rPr lang="en-US" sz="3600" dirty="0" err="1" smtClean="0"/>
              <a:t>tượng</a:t>
            </a:r>
            <a:r>
              <a:rPr lang="en-US" sz="3600" dirty="0" smtClean="0"/>
              <a:t> </a:t>
            </a:r>
            <a:r>
              <a:rPr lang="en-US" sz="3600" dirty="0" err="1" smtClean="0"/>
              <a:t>hóa</a:t>
            </a:r>
            <a:r>
              <a:rPr lang="en-US" sz="3600" dirty="0" smtClean="0"/>
              <a:t> ca </a:t>
            </a:r>
            <a:r>
              <a:rPr lang="en-US" sz="3600" dirty="0" err="1" smtClean="0"/>
              <a:t>sử</a:t>
            </a:r>
            <a:r>
              <a:rPr lang="en-US" sz="3600" dirty="0" smtClean="0"/>
              <a:t> </a:t>
            </a:r>
            <a:r>
              <a:rPr lang="en-US" sz="3600" dirty="0" err="1" smtClean="0"/>
              <a:t>dụng</a:t>
            </a:r>
            <a:endParaRPr lang="en-US" sz="3600" dirty="0"/>
          </a:p>
        </p:txBody>
      </p:sp>
      <p:sp>
        <p:nvSpPr>
          <p:cNvPr id="356355" name="Rectangle 3"/>
          <p:cNvSpPr>
            <a:spLocks noGrp="1" noChangeArrowheads="1"/>
          </p:cNvSpPr>
          <p:nvPr>
            <p:ph idx="1"/>
          </p:nvPr>
        </p:nvSpPr>
        <p:spPr>
          <a:xfrm>
            <a:off x="220663" y="1322388"/>
            <a:ext cx="8553450" cy="5043487"/>
          </a:xfrm>
        </p:spPr>
        <p:txBody>
          <a:bodyPr>
            <a:normAutofit/>
          </a:bodyPr>
          <a:lstStyle/>
          <a:p>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tham</a:t>
            </a:r>
            <a:r>
              <a:rPr lang="en-US" dirty="0" smtClean="0"/>
              <a:t> </a:t>
            </a:r>
            <a:r>
              <a:rPr lang="en-US" dirty="0" err="1" smtClean="0"/>
              <a:t>gia</a:t>
            </a:r>
            <a:r>
              <a:rPr lang="en-US" dirty="0" smtClean="0"/>
              <a:t> </a:t>
            </a:r>
            <a:r>
              <a:rPr lang="en-US" dirty="0" err="1" smtClean="0"/>
              <a:t>vào</a:t>
            </a:r>
            <a:r>
              <a:rPr lang="en-US" dirty="0" smtClean="0"/>
              <a:t> </a:t>
            </a:r>
            <a:r>
              <a:rPr lang="en-US" dirty="0" err="1" smtClean="0"/>
              <a:t>luồng</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của</a:t>
            </a:r>
            <a:r>
              <a:rPr lang="en-US" dirty="0" smtClean="0"/>
              <a:t> </a:t>
            </a:r>
            <a:r>
              <a:rPr lang="en-US" dirty="0" err="1" smtClean="0"/>
              <a:t>cá</a:t>
            </a:r>
            <a:r>
              <a:rPr lang="en-US" dirty="0" smtClean="0"/>
              <a:t> </a:t>
            </a:r>
            <a:r>
              <a:rPr lang="en-US" dirty="0" err="1" smtClean="0"/>
              <a:t>sử</a:t>
            </a:r>
            <a:r>
              <a:rPr lang="en-US" dirty="0" smtClean="0"/>
              <a:t> </a:t>
            </a:r>
            <a:r>
              <a:rPr lang="en-US" dirty="0" err="1" smtClean="0"/>
              <a:t>dụng</a:t>
            </a:r>
            <a:endParaRPr lang="en-US" dirty="0" smtClean="0"/>
          </a:p>
          <a:p>
            <a:r>
              <a:rPr lang="en-US" dirty="0" err="1" smtClean="0"/>
              <a:t>Biểu</a:t>
            </a:r>
            <a:r>
              <a:rPr lang="en-US" dirty="0" smtClean="0"/>
              <a:t> </a:t>
            </a:r>
            <a:r>
              <a:rPr lang="en-US" dirty="0" err="1" smtClean="0"/>
              <a:t>diễn</a:t>
            </a:r>
            <a:r>
              <a:rPr lang="en-US" dirty="0" smtClean="0"/>
              <a:t> </a:t>
            </a:r>
            <a:r>
              <a:rPr lang="en-US" dirty="0" err="1" smtClean="0"/>
              <a:t>mỗi</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tham</a:t>
            </a:r>
            <a:r>
              <a:rPr lang="en-US" dirty="0" smtClean="0"/>
              <a:t> </a:t>
            </a:r>
            <a:r>
              <a:rPr lang="en-US" dirty="0" err="1" smtClean="0"/>
              <a:t>gia</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a:p>
            <a:endParaRPr lang="en-US" dirty="0"/>
          </a:p>
          <a:p>
            <a:endParaRPr lang="en-US" dirty="0"/>
          </a:p>
          <a:p>
            <a:endParaRPr lang="en-US" dirty="0"/>
          </a:p>
          <a:p>
            <a:endParaRPr lang="en-US" dirty="0" smtClean="0"/>
          </a:p>
          <a:p>
            <a:r>
              <a:rPr lang="en-US" dirty="0" smtClean="0"/>
              <a:t>Incrementally </a:t>
            </a:r>
            <a:r>
              <a:rPr lang="en-US" dirty="0"/>
              <a:t>incorporate applicable architectural mechanisms</a:t>
            </a:r>
          </a:p>
        </p:txBody>
      </p:sp>
      <p:sp>
        <p:nvSpPr>
          <p:cNvPr id="56" name="Slide Number Placeholder 55"/>
          <p:cNvSpPr>
            <a:spLocks noGrp="1"/>
          </p:cNvSpPr>
          <p:nvPr>
            <p:ph type="sldNum" sz="quarter" idx="12"/>
          </p:nvPr>
        </p:nvSpPr>
        <p:spPr/>
        <p:txBody>
          <a:bodyPr/>
          <a:lstStyle/>
          <a:p>
            <a:fld id="{5374BCF3-5331-4DEF-BD12-99BB792D1088}" type="slidenum">
              <a:rPr lang="en-US" smtClean="0"/>
              <a:pPr/>
              <a:t>10</a:t>
            </a:fld>
            <a:endParaRPr lang="en-US"/>
          </a:p>
        </p:txBody>
      </p:sp>
      <p:sp>
        <p:nvSpPr>
          <p:cNvPr id="356386" name="AutoShape 34"/>
          <p:cNvSpPr>
            <a:spLocks noChangeArrowheads="1"/>
          </p:cNvSpPr>
          <p:nvPr/>
        </p:nvSpPr>
        <p:spPr bwMode="auto">
          <a:xfrm>
            <a:off x="4497388" y="3727450"/>
            <a:ext cx="495300" cy="382588"/>
          </a:xfrm>
          <a:prstGeom prst="rightArrow">
            <a:avLst>
              <a:gd name="adj1" fmla="val 51870"/>
              <a:gd name="adj2" fmla="val 51868"/>
            </a:avLst>
          </a:prstGeom>
          <a:solidFill>
            <a:srgbClr val="FF0000"/>
          </a:solidFill>
          <a:ln w="12700">
            <a:solidFill>
              <a:schemeClr val="tx1"/>
            </a:solidFill>
            <a:miter lim="800000"/>
            <a:headEnd type="none" w="sm" len="sm"/>
            <a:tailEnd type="none" w="lg" len="lg"/>
          </a:ln>
          <a:effectLst/>
        </p:spPr>
        <p:txBody>
          <a:bodyPr wrap="none" anchor="ctr"/>
          <a:lstStyle/>
          <a:p>
            <a:endParaRPr lang="en-US"/>
          </a:p>
        </p:txBody>
      </p:sp>
      <p:grpSp>
        <p:nvGrpSpPr>
          <p:cNvPr id="356455" name="Group 103"/>
          <p:cNvGrpSpPr>
            <a:grpSpLocks/>
          </p:cNvGrpSpPr>
          <p:nvPr/>
        </p:nvGrpSpPr>
        <p:grpSpPr bwMode="auto">
          <a:xfrm>
            <a:off x="790575" y="3094038"/>
            <a:ext cx="3284538" cy="1665287"/>
            <a:chOff x="172" y="1997"/>
            <a:chExt cx="2069" cy="1049"/>
          </a:xfrm>
        </p:grpSpPr>
        <p:sp>
          <p:nvSpPr>
            <p:cNvPr id="356392" name="Line 40"/>
            <p:cNvSpPr>
              <a:spLocks noChangeShapeType="1"/>
            </p:cNvSpPr>
            <p:nvPr/>
          </p:nvSpPr>
          <p:spPr bwMode="auto">
            <a:xfrm>
              <a:off x="368" y="2249"/>
              <a:ext cx="437" cy="438"/>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6393" name="Line 41"/>
            <p:cNvSpPr>
              <a:spLocks noChangeShapeType="1"/>
            </p:cNvSpPr>
            <p:nvPr/>
          </p:nvSpPr>
          <p:spPr bwMode="auto">
            <a:xfrm flipV="1">
              <a:off x="392" y="2093"/>
              <a:ext cx="605" cy="4"/>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6394" name="Line 42"/>
            <p:cNvSpPr>
              <a:spLocks noChangeShapeType="1"/>
            </p:cNvSpPr>
            <p:nvPr/>
          </p:nvSpPr>
          <p:spPr bwMode="auto">
            <a:xfrm>
              <a:off x="947" y="2788"/>
              <a:ext cx="704" cy="174"/>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6395" name="Line 43"/>
            <p:cNvSpPr>
              <a:spLocks noChangeShapeType="1"/>
            </p:cNvSpPr>
            <p:nvPr/>
          </p:nvSpPr>
          <p:spPr bwMode="auto">
            <a:xfrm flipV="1">
              <a:off x="947" y="2538"/>
              <a:ext cx="710" cy="213"/>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6396" name="Line 44"/>
            <p:cNvSpPr>
              <a:spLocks noChangeShapeType="1"/>
            </p:cNvSpPr>
            <p:nvPr/>
          </p:nvSpPr>
          <p:spPr bwMode="auto">
            <a:xfrm flipV="1">
              <a:off x="1819" y="2186"/>
              <a:ext cx="247" cy="246"/>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6397" name="Line 45"/>
            <p:cNvSpPr>
              <a:spLocks noChangeShapeType="1"/>
            </p:cNvSpPr>
            <p:nvPr/>
          </p:nvSpPr>
          <p:spPr bwMode="auto">
            <a:xfrm flipH="1">
              <a:off x="881" y="2176"/>
              <a:ext cx="332" cy="499"/>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6398" name="Line 46"/>
            <p:cNvSpPr>
              <a:spLocks noChangeShapeType="1"/>
            </p:cNvSpPr>
            <p:nvPr/>
          </p:nvSpPr>
          <p:spPr bwMode="auto">
            <a:xfrm>
              <a:off x="407" y="2439"/>
              <a:ext cx="153" cy="142"/>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6399" name="Line 47"/>
            <p:cNvSpPr>
              <a:spLocks noChangeShapeType="1"/>
            </p:cNvSpPr>
            <p:nvPr/>
          </p:nvSpPr>
          <p:spPr bwMode="auto">
            <a:xfrm flipH="1">
              <a:off x="915" y="2311"/>
              <a:ext cx="107" cy="169"/>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6400" name="Line 48"/>
            <p:cNvSpPr>
              <a:spLocks noChangeShapeType="1"/>
            </p:cNvSpPr>
            <p:nvPr/>
          </p:nvSpPr>
          <p:spPr bwMode="auto">
            <a:xfrm flipV="1">
              <a:off x="1161" y="2510"/>
              <a:ext cx="225" cy="68"/>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6401" name="Line 49"/>
            <p:cNvSpPr>
              <a:spLocks noChangeShapeType="1"/>
            </p:cNvSpPr>
            <p:nvPr/>
          </p:nvSpPr>
          <p:spPr bwMode="auto">
            <a:xfrm>
              <a:off x="1154" y="2936"/>
              <a:ext cx="224" cy="56"/>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6402" name="Line 50"/>
            <p:cNvSpPr>
              <a:spLocks noChangeShapeType="1"/>
            </p:cNvSpPr>
            <p:nvPr/>
          </p:nvSpPr>
          <p:spPr bwMode="auto">
            <a:xfrm flipV="1">
              <a:off x="1777" y="2206"/>
              <a:ext cx="145" cy="143"/>
            </a:xfrm>
            <a:prstGeom prst="line">
              <a:avLst/>
            </a:prstGeom>
            <a:noFill/>
            <a:ln w="28575">
              <a:solidFill>
                <a:schemeClr val="tx1"/>
              </a:solidFill>
              <a:round/>
              <a:headEnd/>
              <a:tailEnd type="arrow" w="med" len="med"/>
            </a:ln>
            <a:effectLst/>
          </p:spPr>
          <p:txBody>
            <a:bodyPr wrap="none" lIns="0" tIns="0" rIns="0" bIns="0" anchor="ctr"/>
            <a:lstStyle/>
            <a:p>
              <a:endParaRPr lang="en-US"/>
            </a:p>
          </p:txBody>
        </p:sp>
        <p:sp>
          <p:nvSpPr>
            <p:cNvPr id="356403" name="Line 51"/>
            <p:cNvSpPr>
              <a:spLocks noChangeShapeType="1"/>
            </p:cNvSpPr>
            <p:nvPr/>
          </p:nvSpPr>
          <p:spPr bwMode="auto">
            <a:xfrm>
              <a:off x="602" y="1997"/>
              <a:ext cx="198" cy="1"/>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6404" name="Rectangle 52"/>
            <p:cNvSpPr>
              <a:spLocks noChangeArrowheads="1"/>
            </p:cNvSpPr>
            <p:nvPr/>
          </p:nvSpPr>
          <p:spPr bwMode="auto">
            <a:xfrm>
              <a:off x="1008" y="2022"/>
              <a:ext cx="273" cy="154"/>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56405" name="Rectangle 53"/>
            <p:cNvSpPr>
              <a:spLocks noChangeArrowheads="1"/>
            </p:cNvSpPr>
            <p:nvPr/>
          </p:nvSpPr>
          <p:spPr bwMode="auto">
            <a:xfrm>
              <a:off x="668" y="2687"/>
              <a:ext cx="271" cy="154"/>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56406" name="Rectangle 54"/>
            <p:cNvSpPr>
              <a:spLocks noChangeArrowheads="1"/>
            </p:cNvSpPr>
            <p:nvPr/>
          </p:nvSpPr>
          <p:spPr bwMode="auto">
            <a:xfrm>
              <a:off x="1652" y="2892"/>
              <a:ext cx="273" cy="154"/>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56407" name="Rectangle 55"/>
            <p:cNvSpPr>
              <a:spLocks noChangeArrowheads="1"/>
            </p:cNvSpPr>
            <p:nvPr/>
          </p:nvSpPr>
          <p:spPr bwMode="auto">
            <a:xfrm>
              <a:off x="1663" y="2432"/>
              <a:ext cx="271" cy="153"/>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56408" name="Rectangle 56"/>
            <p:cNvSpPr>
              <a:spLocks noChangeArrowheads="1"/>
            </p:cNvSpPr>
            <p:nvPr/>
          </p:nvSpPr>
          <p:spPr bwMode="auto">
            <a:xfrm>
              <a:off x="1968" y="2027"/>
              <a:ext cx="273" cy="153"/>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grpSp>
          <p:nvGrpSpPr>
            <p:cNvPr id="356442" name="Group 90"/>
            <p:cNvGrpSpPr>
              <a:grpSpLocks/>
            </p:cNvGrpSpPr>
            <p:nvPr/>
          </p:nvGrpSpPr>
          <p:grpSpPr bwMode="auto">
            <a:xfrm>
              <a:off x="172" y="2010"/>
              <a:ext cx="154" cy="203"/>
              <a:chOff x="7654" y="3380"/>
              <a:chExt cx="554" cy="754"/>
            </a:xfrm>
          </p:grpSpPr>
          <p:sp>
            <p:nvSpPr>
              <p:cNvPr id="356443" name="Oval 91"/>
              <p:cNvSpPr>
                <a:spLocks noChangeArrowheads="1"/>
              </p:cNvSpPr>
              <p:nvPr/>
            </p:nvSpPr>
            <p:spPr bwMode="auto">
              <a:xfrm>
                <a:off x="7805" y="3380"/>
                <a:ext cx="253" cy="248"/>
              </a:xfrm>
              <a:prstGeom prst="ellipse">
                <a:avLst/>
              </a:prstGeom>
              <a:noFill/>
              <a:ln w="28575">
                <a:solidFill>
                  <a:schemeClr val="tx1"/>
                </a:solidFill>
                <a:round/>
                <a:headEnd/>
                <a:tailEnd/>
              </a:ln>
            </p:spPr>
            <p:txBody>
              <a:bodyPr/>
              <a:lstStyle/>
              <a:p>
                <a:endParaRPr lang="en-US"/>
              </a:p>
            </p:txBody>
          </p:sp>
          <p:sp>
            <p:nvSpPr>
              <p:cNvPr id="356444" name="Line 92"/>
              <p:cNvSpPr>
                <a:spLocks noChangeShapeType="1"/>
              </p:cNvSpPr>
              <p:nvPr/>
            </p:nvSpPr>
            <p:spPr bwMode="auto">
              <a:xfrm>
                <a:off x="7931" y="3630"/>
                <a:ext cx="1" cy="232"/>
              </a:xfrm>
              <a:prstGeom prst="line">
                <a:avLst/>
              </a:prstGeom>
              <a:noFill/>
              <a:ln w="28575">
                <a:solidFill>
                  <a:schemeClr val="tx1"/>
                </a:solidFill>
                <a:round/>
                <a:headEnd/>
                <a:tailEnd/>
              </a:ln>
            </p:spPr>
            <p:txBody>
              <a:bodyPr/>
              <a:lstStyle/>
              <a:p>
                <a:endParaRPr lang="en-US"/>
              </a:p>
            </p:txBody>
          </p:sp>
          <p:sp>
            <p:nvSpPr>
              <p:cNvPr id="356445" name="Line 93"/>
              <p:cNvSpPr>
                <a:spLocks noChangeShapeType="1"/>
              </p:cNvSpPr>
              <p:nvPr/>
            </p:nvSpPr>
            <p:spPr bwMode="auto">
              <a:xfrm>
                <a:off x="7731" y="3695"/>
                <a:ext cx="401" cy="1"/>
              </a:xfrm>
              <a:prstGeom prst="line">
                <a:avLst/>
              </a:prstGeom>
              <a:noFill/>
              <a:ln w="28575">
                <a:solidFill>
                  <a:schemeClr val="tx1"/>
                </a:solidFill>
                <a:round/>
                <a:headEnd/>
                <a:tailEnd/>
              </a:ln>
            </p:spPr>
            <p:txBody>
              <a:bodyPr/>
              <a:lstStyle/>
              <a:p>
                <a:endParaRPr lang="en-US"/>
              </a:p>
            </p:txBody>
          </p:sp>
          <p:sp>
            <p:nvSpPr>
              <p:cNvPr id="356446" name="Freeform 94"/>
              <p:cNvSpPr>
                <a:spLocks/>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headEnd/>
                <a:tailEnd/>
              </a:ln>
            </p:spPr>
            <p:txBody>
              <a:bodyPr/>
              <a:lstStyle/>
              <a:p>
                <a:endParaRPr lang="en-US"/>
              </a:p>
            </p:txBody>
          </p:sp>
        </p:grpSp>
      </p:grpSp>
      <p:grpSp>
        <p:nvGrpSpPr>
          <p:cNvPr id="356437" name="Group 85"/>
          <p:cNvGrpSpPr>
            <a:grpSpLocks/>
          </p:cNvGrpSpPr>
          <p:nvPr/>
        </p:nvGrpSpPr>
        <p:grpSpPr bwMode="auto">
          <a:xfrm>
            <a:off x="7223125" y="3111500"/>
            <a:ext cx="508000" cy="304800"/>
            <a:chOff x="3978" y="2718"/>
            <a:chExt cx="258" cy="144"/>
          </a:xfrm>
        </p:grpSpPr>
        <p:sp>
          <p:nvSpPr>
            <p:cNvPr id="356438" name="Oval 86"/>
            <p:cNvSpPr>
              <a:spLocks noChangeArrowheads="1"/>
            </p:cNvSpPr>
            <p:nvPr/>
          </p:nvSpPr>
          <p:spPr bwMode="auto">
            <a:xfrm>
              <a:off x="3978" y="2718"/>
              <a:ext cx="144" cy="144"/>
            </a:xfrm>
            <a:prstGeom prst="ellipse">
              <a:avLst/>
            </a:prstGeom>
            <a:noFill/>
            <a:ln w="28575">
              <a:solidFill>
                <a:schemeClr val="tx2"/>
              </a:solidFill>
              <a:round/>
              <a:headEnd type="none" w="sm" len="sm"/>
              <a:tailEnd type="none" w="lg" len="lg"/>
            </a:ln>
            <a:effectLst/>
          </p:spPr>
          <p:txBody>
            <a:bodyPr wrap="none" anchor="ctr"/>
            <a:lstStyle/>
            <a:p>
              <a:endParaRPr lang="en-US"/>
            </a:p>
          </p:txBody>
        </p:sp>
        <p:sp>
          <p:nvSpPr>
            <p:cNvPr id="356439" name="Line 87"/>
            <p:cNvSpPr>
              <a:spLocks noChangeShapeType="1"/>
            </p:cNvSpPr>
            <p:nvPr/>
          </p:nvSpPr>
          <p:spPr bwMode="auto">
            <a:xfrm>
              <a:off x="4122" y="2796"/>
              <a:ext cx="114" cy="0"/>
            </a:xfrm>
            <a:prstGeom prst="line">
              <a:avLst/>
            </a:prstGeom>
            <a:noFill/>
            <a:ln w="28575">
              <a:solidFill>
                <a:schemeClr val="tx2"/>
              </a:solidFill>
              <a:round/>
              <a:headEnd type="none" w="sm" len="sm"/>
              <a:tailEnd type="none" w="lg" len="lg"/>
            </a:ln>
            <a:effectLst/>
          </p:spPr>
          <p:txBody>
            <a:bodyPr wrap="none" anchor="ctr"/>
            <a:lstStyle/>
            <a:p>
              <a:endParaRPr lang="en-US"/>
            </a:p>
          </p:txBody>
        </p:sp>
      </p:grpSp>
      <p:grpSp>
        <p:nvGrpSpPr>
          <p:cNvPr id="356459" name="Group 107"/>
          <p:cNvGrpSpPr>
            <a:grpSpLocks/>
          </p:cNvGrpSpPr>
          <p:nvPr/>
        </p:nvGrpSpPr>
        <p:grpSpPr bwMode="auto">
          <a:xfrm>
            <a:off x="5481638" y="2990850"/>
            <a:ext cx="263525" cy="350838"/>
            <a:chOff x="7654" y="3380"/>
            <a:chExt cx="554" cy="754"/>
          </a:xfrm>
        </p:grpSpPr>
        <p:sp>
          <p:nvSpPr>
            <p:cNvPr id="356460" name="Oval 108"/>
            <p:cNvSpPr>
              <a:spLocks noChangeArrowheads="1"/>
            </p:cNvSpPr>
            <p:nvPr/>
          </p:nvSpPr>
          <p:spPr bwMode="auto">
            <a:xfrm>
              <a:off x="7805" y="3380"/>
              <a:ext cx="253" cy="248"/>
            </a:xfrm>
            <a:prstGeom prst="ellipse">
              <a:avLst/>
            </a:prstGeom>
            <a:noFill/>
            <a:ln w="28575">
              <a:solidFill>
                <a:schemeClr val="tx1"/>
              </a:solidFill>
              <a:round/>
              <a:headEnd/>
              <a:tailEnd/>
            </a:ln>
          </p:spPr>
          <p:txBody>
            <a:bodyPr/>
            <a:lstStyle/>
            <a:p>
              <a:endParaRPr lang="en-US"/>
            </a:p>
          </p:txBody>
        </p:sp>
        <p:sp>
          <p:nvSpPr>
            <p:cNvPr id="356461" name="Line 109"/>
            <p:cNvSpPr>
              <a:spLocks noChangeShapeType="1"/>
            </p:cNvSpPr>
            <p:nvPr/>
          </p:nvSpPr>
          <p:spPr bwMode="auto">
            <a:xfrm>
              <a:off x="7931" y="3630"/>
              <a:ext cx="1" cy="232"/>
            </a:xfrm>
            <a:prstGeom prst="line">
              <a:avLst/>
            </a:prstGeom>
            <a:noFill/>
            <a:ln w="28575">
              <a:solidFill>
                <a:schemeClr val="tx1"/>
              </a:solidFill>
              <a:round/>
              <a:headEnd/>
              <a:tailEnd/>
            </a:ln>
          </p:spPr>
          <p:txBody>
            <a:bodyPr/>
            <a:lstStyle/>
            <a:p>
              <a:endParaRPr lang="en-US"/>
            </a:p>
          </p:txBody>
        </p:sp>
        <p:sp>
          <p:nvSpPr>
            <p:cNvPr id="356462" name="Line 110"/>
            <p:cNvSpPr>
              <a:spLocks noChangeShapeType="1"/>
            </p:cNvSpPr>
            <p:nvPr/>
          </p:nvSpPr>
          <p:spPr bwMode="auto">
            <a:xfrm>
              <a:off x="7731" y="3695"/>
              <a:ext cx="401" cy="1"/>
            </a:xfrm>
            <a:prstGeom prst="line">
              <a:avLst/>
            </a:prstGeom>
            <a:noFill/>
            <a:ln w="28575">
              <a:solidFill>
                <a:schemeClr val="tx1"/>
              </a:solidFill>
              <a:round/>
              <a:headEnd/>
              <a:tailEnd/>
            </a:ln>
          </p:spPr>
          <p:txBody>
            <a:bodyPr/>
            <a:lstStyle/>
            <a:p>
              <a:endParaRPr lang="en-US"/>
            </a:p>
          </p:txBody>
        </p:sp>
        <p:sp>
          <p:nvSpPr>
            <p:cNvPr id="356463" name="Freeform 111"/>
            <p:cNvSpPr>
              <a:spLocks/>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headEnd/>
              <a:tailEnd/>
            </a:ln>
          </p:spPr>
          <p:txBody>
            <a:bodyPr/>
            <a:lstStyle/>
            <a:p>
              <a:endParaRPr lang="en-US"/>
            </a:p>
          </p:txBody>
        </p:sp>
      </p:grpSp>
      <p:sp>
        <p:nvSpPr>
          <p:cNvPr id="356464" name="Line 112"/>
          <p:cNvSpPr>
            <a:spLocks noChangeShapeType="1"/>
          </p:cNvSpPr>
          <p:nvPr/>
        </p:nvSpPr>
        <p:spPr bwMode="auto">
          <a:xfrm>
            <a:off x="5602288" y="3549650"/>
            <a:ext cx="663575" cy="0"/>
          </a:xfrm>
          <a:prstGeom prst="line">
            <a:avLst/>
          </a:prstGeom>
          <a:noFill/>
          <a:ln w="28575">
            <a:solidFill>
              <a:schemeClr val="tx1"/>
            </a:solidFill>
            <a:round/>
            <a:headEnd type="none" w="sm" len="sm"/>
            <a:tailEnd type="arrow" w="med" len="med"/>
          </a:ln>
          <a:effectLst/>
        </p:spPr>
        <p:txBody>
          <a:bodyPr wrap="none" anchor="ctr"/>
          <a:lstStyle/>
          <a:p>
            <a:endParaRPr lang="en-US"/>
          </a:p>
        </p:txBody>
      </p:sp>
      <p:sp>
        <p:nvSpPr>
          <p:cNvPr id="356465" name="Line 113"/>
          <p:cNvSpPr>
            <a:spLocks noChangeShapeType="1"/>
          </p:cNvSpPr>
          <p:nvPr/>
        </p:nvSpPr>
        <p:spPr bwMode="auto">
          <a:xfrm>
            <a:off x="6948488" y="3997325"/>
            <a:ext cx="520700" cy="0"/>
          </a:xfrm>
          <a:prstGeom prst="line">
            <a:avLst/>
          </a:prstGeom>
          <a:noFill/>
          <a:ln w="28575">
            <a:solidFill>
              <a:schemeClr val="tx1"/>
            </a:solidFill>
            <a:round/>
            <a:headEnd type="none" w="sm" len="sm"/>
            <a:tailEnd type="arrow" w="med" len="med"/>
          </a:ln>
          <a:effectLst/>
        </p:spPr>
        <p:txBody>
          <a:bodyPr wrap="none" anchor="ctr"/>
          <a:lstStyle/>
          <a:p>
            <a:endParaRPr lang="en-US"/>
          </a:p>
        </p:txBody>
      </p:sp>
      <p:sp>
        <p:nvSpPr>
          <p:cNvPr id="356466" name="Line 114"/>
          <p:cNvSpPr>
            <a:spLocks noChangeShapeType="1"/>
          </p:cNvSpPr>
          <p:nvPr/>
        </p:nvSpPr>
        <p:spPr bwMode="auto">
          <a:xfrm>
            <a:off x="6311900" y="3762375"/>
            <a:ext cx="558800" cy="0"/>
          </a:xfrm>
          <a:prstGeom prst="line">
            <a:avLst/>
          </a:prstGeom>
          <a:noFill/>
          <a:ln w="28575">
            <a:solidFill>
              <a:schemeClr val="tx1"/>
            </a:solidFill>
            <a:round/>
            <a:headEnd type="none" w="sm" len="sm"/>
            <a:tailEnd type="arrow" w="med" len="med"/>
          </a:ln>
          <a:effectLst/>
        </p:spPr>
        <p:txBody>
          <a:bodyPr wrap="none" anchor="ctr"/>
          <a:lstStyle/>
          <a:p>
            <a:endParaRPr lang="en-US"/>
          </a:p>
        </p:txBody>
      </p:sp>
      <p:sp>
        <p:nvSpPr>
          <p:cNvPr id="356467" name="Line 115"/>
          <p:cNvSpPr>
            <a:spLocks noChangeShapeType="1"/>
          </p:cNvSpPr>
          <p:nvPr/>
        </p:nvSpPr>
        <p:spPr bwMode="auto">
          <a:xfrm>
            <a:off x="5607050" y="4391025"/>
            <a:ext cx="0" cy="192088"/>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468" name="Line 116"/>
          <p:cNvSpPr>
            <a:spLocks noChangeShapeType="1"/>
          </p:cNvSpPr>
          <p:nvPr/>
        </p:nvSpPr>
        <p:spPr bwMode="auto">
          <a:xfrm>
            <a:off x="6275388" y="3438525"/>
            <a:ext cx="0" cy="122238"/>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469" name="Line 117"/>
          <p:cNvSpPr>
            <a:spLocks noChangeShapeType="1"/>
          </p:cNvSpPr>
          <p:nvPr/>
        </p:nvSpPr>
        <p:spPr bwMode="auto">
          <a:xfrm>
            <a:off x="6889750" y="3438525"/>
            <a:ext cx="0" cy="3302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470" name="Line 118"/>
          <p:cNvSpPr>
            <a:spLocks noChangeShapeType="1"/>
          </p:cNvSpPr>
          <p:nvPr/>
        </p:nvSpPr>
        <p:spPr bwMode="auto">
          <a:xfrm>
            <a:off x="7493000" y="4164013"/>
            <a:ext cx="0" cy="415925"/>
          </a:xfrm>
          <a:prstGeom prst="line">
            <a:avLst/>
          </a:prstGeom>
          <a:noFill/>
          <a:ln w="28575">
            <a:solidFill>
              <a:schemeClr val="tx2"/>
            </a:solidFill>
            <a:prstDash val="dash"/>
            <a:round/>
            <a:headEnd type="none" w="sm" len="sm"/>
            <a:tailEnd type="none" w="lg" len="med"/>
          </a:ln>
          <a:effectLst/>
        </p:spPr>
        <p:txBody>
          <a:bodyPr wrap="none" anchor="ctr"/>
          <a:lstStyle/>
          <a:p>
            <a:endParaRPr lang="en-US"/>
          </a:p>
        </p:txBody>
      </p:sp>
      <p:sp>
        <p:nvSpPr>
          <p:cNvPr id="356471" name="Line 119"/>
          <p:cNvSpPr>
            <a:spLocks noChangeShapeType="1"/>
          </p:cNvSpPr>
          <p:nvPr/>
        </p:nvSpPr>
        <p:spPr bwMode="auto">
          <a:xfrm>
            <a:off x="8051800" y="3438525"/>
            <a:ext cx="0" cy="1141413"/>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472" name="Rectangle 120"/>
          <p:cNvSpPr>
            <a:spLocks noChangeArrowheads="1"/>
          </p:cNvSpPr>
          <p:nvPr/>
        </p:nvSpPr>
        <p:spPr bwMode="auto">
          <a:xfrm rot="16200000">
            <a:off x="5195094" y="3921919"/>
            <a:ext cx="825500" cy="84138"/>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6473" name="Line 121"/>
          <p:cNvSpPr>
            <a:spLocks noChangeShapeType="1"/>
          </p:cNvSpPr>
          <p:nvPr/>
        </p:nvSpPr>
        <p:spPr bwMode="auto">
          <a:xfrm>
            <a:off x="5607050" y="3435350"/>
            <a:ext cx="0" cy="122238"/>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474" name="Rectangle 122"/>
          <p:cNvSpPr>
            <a:spLocks noChangeArrowheads="1"/>
          </p:cNvSpPr>
          <p:nvPr/>
        </p:nvSpPr>
        <p:spPr bwMode="auto">
          <a:xfrm rot="16200000">
            <a:off x="5941219" y="3850481"/>
            <a:ext cx="663575" cy="87313"/>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6475" name="Line 123"/>
          <p:cNvSpPr>
            <a:spLocks noChangeShapeType="1"/>
          </p:cNvSpPr>
          <p:nvPr/>
        </p:nvSpPr>
        <p:spPr bwMode="auto">
          <a:xfrm>
            <a:off x="6275388" y="4238625"/>
            <a:ext cx="0" cy="341313"/>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476" name="Rectangle 124"/>
          <p:cNvSpPr>
            <a:spLocks noChangeArrowheads="1"/>
          </p:cNvSpPr>
          <p:nvPr/>
        </p:nvSpPr>
        <p:spPr bwMode="auto">
          <a:xfrm rot="16200000">
            <a:off x="6703219" y="3913981"/>
            <a:ext cx="369888" cy="8572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6477" name="Line 125"/>
          <p:cNvSpPr>
            <a:spLocks noChangeShapeType="1"/>
          </p:cNvSpPr>
          <p:nvPr/>
        </p:nvSpPr>
        <p:spPr bwMode="auto">
          <a:xfrm>
            <a:off x="6886575" y="4141788"/>
            <a:ext cx="3175" cy="43656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478" name="Rectangle 126"/>
          <p:cNvSpPr>
            <a:spLocks noChangeArrowheads="1"/>
          </p:cNvSpPr>
          <p:nvPr/>
        </p:nvSpPr>
        <p:spPr bwMode="auto">
          <a:xfrm rot="16200000">
            <a:off x="7418387" y="4040188"/>
            <a:ext cx="138113" cy="77788"/>
          </a:xfrm>
          <a:prstGeom prst="rect">
            <a:avLst/>
          </a:prstGeom>
          <a:noFill/>
          <a:ln w="28575">
            <a:solidFill>
              <a:schemeClr val="tx2"/>
            </a:solidFill>
            <a:miter lim="800000"/>
            <a:headEnd type="none" w="sm" len="sm"/>
            <a:tailEnd type="none" w="lg" len="lg"/>
          </a:ln>
          <a:effectLst/>
        </p:spPr>
        <p:txBody>
          <a:bodyPr lIns="0" tIns="0" rIns="0" bIns="0" anchor="ctr">
            <a:spAutoFit/>
          </a:bodyPr>
          <a:lstStyle/>
          <a:p>
            <a:endParaRPr lang="en-US"/>
          </a:p>
        </p:txBody>
      </p:sp>
      <p:sp>
        <p:nvSpPr>
          <p:cNvPr id="356479" name="Line 127"/>
          <p:cNvSpPr>
            <a:spLocks noChangeShapeType="1"/>
          </p:cNvSpPr>
          <p:nvPr/>
        </p:nvSpPr>
        <p:spPr bwMode="auto">
          <a:xfrm>
            <a:off x="7493000" y="3436938"/>
            <a:ext cx="0" cy="571500"/>
          </a:xfrm>
          <a:prstGeom prst="line">
            <a:avLst/>
          </a:prstGeom>
          <a:noFill/>
          <a:ln w="28575">
            <a:solidFill>
              <a:schemeClr val="tx2"/>
            </a:solidFill>
            <a:prstDash val="dash"/>
            <a:round/>
            <a:headEnd type="none" w="sm" len="sm"/>
            <a:tailEnd type="none" w="lg" len="med"/>
          </a:ln>
          <a:effectLst/>
        </p:spPr>
        <p:txBody>
          <a:bodyPr wrap="none" anchor="ctr"/>
          <a:lstStyle/>
          <a:p>
            <a:endParaRPr lang="en-US"/>
          </a:p>
        </p:txBody>
      </p:sp>
      <p:sp>
        <p:nvSpPr>
          <p:cNvPr id="356480" name="Rectangle 128"/>
          <p:cNvSpPr>
            <a:spLocks noChangeArrowheads="1"/>
          </p:cNvSpPr>
          <p:nvPr/>
        </p:nvSpPr>
        <p:spPr bwMode="auto">
          <a:xfrm>
            <a:off x="6611938" y="3122613"/>
            <a:ext cx="476250" cy="26987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6481" name="Rectangle 129"/>
          <p:cNvSpPr>
            <a:spLocks noChangeArrowheads="1"/>
          </p:cNvSpPr>
          <p:nvPr/>
        </p:nvSpPr>
        <p:spPr bwMode="auto">
          <a:xfrm>
            <a:off x="7829550" y="3122613"/>
            <a:ext cx="477838" cy="26987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6483" name="Rectangle 131"/>
          <p:cNvSpPr>
            <a:spLocks noChangeArrowheads="1"/>
          </p:cNvSpPr>
          <p:nvPr/>
        </p:nvSpPr>
        <p:spPr bwMode="auto">
          <a:xfrm>
            <a:off x="6061075" y="3122613"/>
            <a:ext cx="476250" cy="26987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Tree>
    <p:extLst>
      <p:ext uri="{BB962C8B-B14F-4D97-AF65-F5344CB8AC3E}">
        <p14:creationId xmlns:p14="http://schemas.microsoft.com/office/powerpoint/2010/main" val="2001723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503944" y="377407"/>
            <a:ext cx="8229600" cy="1143000"/>
          </a:xfrm>
        </p:spPr>
        <p:txBody>
          <a:bodyPr>
            <a:normAutofit fontScale="90000"/>
          </a:bodyPr>
          <a:lstStyle/>
          <a:p>
            <a:r>
              <a:rPr lang="en-US" dirty="0" err="1" smtClean="0"/>
              <a:t>Biểu</a:t>
            </a:r>
            <a:r>
              <a:rPr lang="en-US" dirty="0" smtClean="0"/>
              <a:t> </a:t>
            </a:r>
            <a:r>
              <a:rPr lang="en-US" dirty="0" err="1" smtClean="0"/>
              <a:t>diễn</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trên</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370691" name="Rectangle 3"/>
          <p:cNvSpPr>
            <a:spLocks noGrp="1" noChangeArrowheads="1"/>
          </p:cNvSpPr>
          <p:nvPr>
            <p:ph idx="1"/>
          </p:nvPr>
        </p:nvSpPr>
        <p:spPr>
          <a:xfrm>
            <a:off x="300037" y="1818482"/>
            <a:ext cx="8489950" cy="1614487"/>
          </a:xfrm>
        </p:spPr>
        <p:txBody>
          <a:bodyPr>
            <a:normAutofit fontScale="85000" lnSpcReduction="20000"/>
          </a:bodyPr>
          <a:lstStyle/>
          <a:p>
            <a:pPr>
              <a:lnSpc>
                <a:spcPct val="70000"/>
              </a:lnSpc>
            </a:pPr>
            <a:r>
              <a:rPr lang="en-US" sz="2800" dirty="0" err="1" smtClean="0"/>
              <a:t>Giao</a:t>
            </a:r>
            <a:r>
              <a:rPr lang="en-US" sz="2800" dirty="0" smtClean="0"/>
              <a:t> </a:t>
            </a:r>
            <a:r>
              <a:rPr lang="en-US" sz="2800" dirty="0" err="1" smtClean="0"/>
              <a:t>diện</a:t>
            </a:r>
            <a:r>
              <a:rPr lang="en-US" sz="2800" dirty="0" smtClean="0"/>
              <a:t> (Interfaces)</a:t>
            </a:r>
            <a:endParaRPr lang="en-US" sz="2800" dirty="0"/>
          </a:p>
          <a:p>
            <a:pPr lvl="1">
              <a:lnSpc>
                <a:spcPct val="77000"/>
              </a:lnSpc>
            </a:pPr>
            <a:r>
              <a:rPr lang="en-US" sz="2400" dirty="0" err="1" smtClean="0"/>
              <a:t>Biểu</a:t>
            </a:r>
            <a:r>
              <a:rPr lang="en-US" sz="2400" dirty="0" smtClean="0"/>
              <a:t> </a:t>
            </a:r>
            <a:r>
              <a:rPr lang="en-US" sz="2400" dirty="0" err="1" smtClean="0"/>
              <a:t>diễn</a:t>
            </a:r>
            <a:r>
              <a:rPr lang="en-US" sz="2400" dirty="0" smtClean="0"/>
              <a:t> </a:t>
            </a:r>
            <a:r>
              <a:rPr lang="en-US" sz="2400" dirty="0" err="1" smtClean="0"/>
              <a:t>một</a:t>
            </a:r>
            <a:r>
              <a:rPr lang="en-US" sz="2400" dirty="0" smtClean="0"/>
              <a:t> </a:t>
            </a:r>
            <a:r>
              <a:rPr lang="en-US" sz="2400" dirty="0" err="1" smtClean="0"/>
              <a:t>phần</a:t>
            </a:r>
            <a:r>
              <a:rPr lang="en-US" sz="2400" dirty="0" smtClean="0"/>
              <a:t> </a:t>
            </a:r>
            <a:r>
              <a:rPr lang="en-US" sz="2400" dirty="0" err="1" smtClean="0"/>
              <a:t>tử</a:t>
            </a:r>
            <a:r>
              <a:rPr lang="en-US" sz="2400" dirty="0" smtClean="0"/>
              <a:t> </a:t>
            </a:r>
            <a:r>
              <a:rPr lang="en-US" sz="2400" dirty="0" err="1" smtClean="0"/>
              <a:t>thiết</a:t>
            </a:r>
            <a:r>
              <a:rPr lang="en-US" sz="2400" dirty="0" smtClean="0"/>
              <a:t> </a:t>
            </a:r>
            <a:r>
              <a:rPr lang="en-US" sz="2400" dirty="0" err="1" smtClean="0"/>
              <a:t>kế</a:t>
            </a:r>
            <a:r>
              <a:rPr lang="en-US" sz="2400" dirty="0" smtClean="0"/>
              <a:t> </a:t>
            </a:r>
            <a:r>
              <a:rPr lang="en-US" sz="2400" dirty="0" err="1" smtClean="0"/>
              <a:t>hiện</a:t>
            </a:r>
            <a:r>
              <a:rPr lang="en-US" sz="2400" dirty="0" smtClean="0"/>
              <a:t> </a:t>
            </a:r>
            <a:r>
              <a:rPr lang="en-US" sz="2400" dirty="0" err="1" smtClean="0"/>
              <a:t>thực</a:t>
            </a:r>
            <a:r>
              <a:rPr lang="en-US" sz="2400" dirty="0" smtClean="0"/>
              <a:t> </a:t>
            </a:r>
            <a:r>
              <a:rPr lang="en-US" sz="2400" dirty="0" err="1" smtClean="0"/>
              <a:t>hóa</a:t>
            </a:r>
            <a:r>
              <a:rPr lang="en-US" sz="2400" dirty="0" smtClean="0"/>
              <a:t> </a:t>
            </a:r>
            <a:r>
              <a:rPr lang="en-US" sz="2400" dirty="0" err="1" smtClean="0"/>
              <a:t>giao</a:t>
            </a:r>
            <a:r>
              <a:rPr lang="en-US" sz="2400" dirty="0" smtClean="0"/>
              <a:t> </a:t>
            </a:r>
            <a:r>
              <a:rPr lang="en-US" sz="2400" dirty="0" err="1" smtClean="0"/>
              <a:t>diện</a:t>
            </a:r>
            <a:endParaRPr lang="en-US" sz="2400" dirty="0"/>
          </a:p>
          <a:p>
            <a:pPr lvl="1">
              <a:lnSpc>
                <a:spcPct val="77000"/>
              </a:lnSpc>
            </a:pPr>
            <a:r>
              <a:rPr lang="en-US" sz="2400" dirty="0" err="1" smtClean="0"/>
              <a:t>Không</a:t>
            </a:r>
            <a:r>
              <a:rPr lang="en-US" sz="2400" dirty="0" smtClean="0"/>
              <a:t> </a:t>
            </a:r>
            <a:r>
              <a:rPr lang="en-US" sz="2400" dirty="0" err="1" smtClean="0"/>
              <a:t>vẽ</a:t>
            </a:r>
            <a:r>
              <a:rPr lang="en-US" sz="2400" dirty="0" smtClean="0"/>
              <a:t> </a:t>
            </a:r>
            <a:r>
              <a:rPr lang="en-US" sz="2400" dirty="0" err="1" smtClean="0"/>
              <a:t>thông</a:t>
            </a:r>
            <a:r>
              <a:rPr lang="en-US" sz="2400" dirty="0" smtClean="0"/>
              <a:t> </a:t>
            </a:r>
            <a:r>
              <a:rPr lang="en-US" sz="2400" dirty="0" err="1" smtClean="0"/>
              <a:t>điệp</a:t>
            </a:r>
            <a:r>
              <a:rPr lang="en-US" sz="2400" dirty="0" smtClean="0"/>
              <a:t> </a:t>
            </a:r>
            <a:r>
              <a:rPr lang="en-US" sz="2400" dirty="0" err="1" smtClean="0"/>
              <a:t>đi</a:t>
            </a:r>
            <a:r>
              <a:rPr lang="en-US" sz="2400" dirty="0" smtClean="0"/>
              <a:t> </a:t>
            </a:r>
            <a:r>
              <a:rPr lang="en-US" sz="2400" dirty="0" err="1" smtClean="0"/>
              <a:t>ra</a:t>
            </a:r>
            <a:r>
              <a:rPr lang="en-US" sz="2400" dirty="0" smtClean="0"/>
              <a:t> </a:t>
            </a:r>
            <a:r>
              <a:rPr lang="en-US" sz="2400" dirty="0" err="1" smtClean="0"/>
              <a:t>từ</a:t>
            </a:r>
            <a:r>
              <a:rPr lang="en-US" sz="2400" dirty="0" smtClean="0"/>
              <a:t> </a:t>
            </a:r>
            <a:r>
              <a:rPr lang="en-US" sz="2400" dirty="0" err="1" smtClean="0"/>
              <a:t>giao</a:t>
            </a:r>
            <a:r>
              <a:rPr lang="en-US" sz="2400" dirty="0" smtClean="0"/>
              <a:t> </a:t>
            </a:r>
            <a:r>
              <a:rPr lang="en-US" sz="2400" dirty="0" err="1" smtClean="0"/>
              <a:t>diện</a:t>
            </a:r>
            <a:endParaRPr lang="en-US" sz="2400" dirty="0" smtClean="0"/>
          </a:p>
          <a:p>
            <a:pPr>
              <a:lnSpc>
                <a:spcPct val="70000"/>
              </a:lnSpc>
            </a:pPr>
            <a:r>
              <a:rPr lang="en-US" sz="2800" dirty="0" err="1" smtClean="0"/>
              <a:t>Lớp</a:t>
            </a:r>
            <a:r>
              <a:rPr lang="en-US" sz="2800" dirty="0" smtClean="0"/>
              <a:t> Proxy</a:t>
            </a:r>
          </a:p>
          <a:p>
            <a:pPr lvl="1">
              <a:lnSpc>
                <a:spcPct val="77000"/>
              </a:lnSpc>
            </a:pPr>
            <a:r>
              <a:rPr lang="en-US" sz="2400" dirty="0" err="1" smtClean="0"/>
              <a:t>Biểu</a:t>
            </a:r>
            <a:r>
              <a:rPr lang="en-US" sz="2400" dirty="0" smtClean="0"/>
              <a:t> </a:t>
            </a:r>
            <a:r>
              <a:rPr lang="en-US" sz="2400" dirty="0" err="1" smtClean="0"/>
              <a:t>diễn</a:t>
            </a:r>
            <a:r>
              <a:rPr lang="en-US" sz="2400" dirty="0" smtClean="0"/>
              <a:t> </a:t>
            </a:r>
            <a:r>
              <a:rPr lang="en-US" sz="2400" dirty="0" err="1" smtClean="0"/>
              <a:t>một</a:t>
            </a:r>
            <a:r>
              <a:rPr lang="en-US" sz="2400" dirty="0" smtClean="0"/>
              <a:t> </a:t>
            </a:r>
            <a:r>
              <a:rPr lang="en-US" sz="2400" dirty="0" err="1" smtClean="0"/>
              <a:t>hệ</a:t>
            </a:r>
            <a:r>
              <a:rPr lang="en-US" sz="2400" dirty="0" smtClean="0"/>
              <a:t> </a:t>
            </a:r>
            <a:r>
              <a:rPr lang="en-US" sz="2400" dirty="0" err="1" smtClean="0"/>
              <a:t>thống</a:t>
            </a:r>
            <a:r>
              <a:rPr lang="en-US" sz="2400" dirty="0" smtClean="0"/>
              <a:t> con </a:t>
            </a:r>
            <a:r>
              <a:rPr lang="en-US" sz="2400" dirty="0" err="1" smtClean="0"/>
              <a:t>riêng</a:t>
            </a:r>
            <a:r>
              <a:rPr lang="en-US" sz="2400" dirty="0" smtClean="0"/>
              <a:t> </a:t>
            </a:r>
            <a:r>
              <a:rPr lang="en-US" sz="2400" dirty="0" err="1" smtClean="0"/>
              <a:t>biệt</a:t>
            </a:r>
            <a:endParaRPr lang="en-US" sz="2400" dirty="0" smtClean="0"/>
          </a:p>
          <a:p>
            <a:pPr lvl="1">
              <a:lnSpc>
                <a:spcPct val="77000"/>
              </a:lnSpc>
            </a:pPr>
            <a:r>
              <a:rPr lang="en-US" sz="2400" dirty="0" err="1" smtClean="0"/>
              <a:t>Thông</a:t>
            </a:r>
            <a:r>
              <a:rPr lang="en-US" sz="2400" dirty="0" smtClean="0"/>
              <a:t> </a:t>
            </a:r>
            <a:r>
              <a:rPr lang="en-US" sz="2400" dirty="0" err="1" smtClean="0"/>
              <a:t>điệp</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được</a:t>
            </a:r>
            <a:r>
              <a:rPr lang="en-US" sz="2400" dirty="0" smtClean="0"/>
              <a:t> </a:t>
            </a:r>
            <a:r>
              <a:rPr lang="en-US" sz="2400" dirty="0" err="1" smtClean="0"/>
              <a:t>vẽ</a:t>
            </a:r>
            <a:r>
              <a:rPr lang="en-US" sz="2400" dirty="0" smtClean="0"/>
              <a:t> </a:t>
            </a:r>
            <a:r>
              <a:rPr lang="en-US" sz="2400" dirty="0" err="1" smtClean="0"/>
              <a:t>đi</a:t>
            </a:r>
            <a:r>
              <a:rPr lang="en-US" sz="2400" dirty="0" smtClean="0"/>
              <a:t> </a:t>
            </a:r>
            <a:r>
              <a:rPr lang="en-US" sz="2400" dirty="0" err="1" smtClean="0"/>
              <a:t>ra</a:t>
            </a:r>
            <a:r>
              <a:rPr lang="en-US" sz="2400" dirty="0" smtClean="0"/>
              <a:t> </a:t>
            </a:r>
            <a:r>
              <a:rPr lang="en-US" sz="2400" dirty="0" err="1" smtClean="0"/>
              <a:t>từ</a:t>
            </a:r>
            <a:r>
              <a:rPr lang="en-US" sz="2400" dirty="0" smtClean="0"/>
              <a:t> proxy</a:t>
            </a:r>
            <a:endParaRPr lang="en-US" sz="2400" dirty="0"/>
          </a:p>
        </p:txBody>
      </p:sp>
      <p:sp>
        <p:nvSpPr>
          <p:cNvPr id="48" name="Slide Number Placeholder 47"/>
          <p:cNvSpPr>
            <a:spLocks noGrp="1"/>
          </p:cNvSpPr>
          <p:nvPr>
            <p:ph type="sldNum" sz="quarter" idx="12"/>
          </p:nvPr>
        </p:nvSpPr>
        <p:spPr/>
        <p:txBody>
          <a:bodyPr/>
          <a:lstStyle/>
          <a:p>
            <a:fld id="{5374BCF3-5331-4DEF-BD12-99BB792D1088}" type="slidenum">
              <a:rPr lang="en-US" smtClean="0"/>
              <a:pPr/>
              <a:t>11</a:t>
            </a:fld>
            <a:endParaRPr lang="en-US"/>
          </a:p>
        </p:txBody>
      </p:sp>
      <p:sp>
        <p:nvSpPr>
          <p:cNvPr id="370693" name="Rectangle 5"/>
          <p:cNvSpPr>
            <a:spLocks noChangeArrowheads="1"/>
          </p:cNvSpPr>
          <p:nvPr/>
        </p:nvSpPr>
        <p:spPr bwMode="auto">
          <a:xfrm>
            <a:off x="549275" y="3846513"/>
            <a:ext cx="1079500" cy="428625"/>
          </a:xfrm>
          <a:prstGeom prst="rect">
            <a:avLst/>
          </a:prstGeom>
          <a:solidFill>
            <a:srgbClr val="FFFFCC"/>
          </a:solidFill>
          <a:ln w="12700">
            <a:solidFill>
              <a:srgbClr val="990033"/>
            </a:solidFill>
            <a:miter lim="800000"/>
            <a:headEnd/>
            <a:tailEnd/>
          </a:ln>
        </p:spPr>
        <p:txBody>
          <a:bodyPr/>
          <a:lstStyle/>
          <a:p>
            <a:endParaRPr lang="en-US"/>
          </a:p>
        </p:txBody>
      </p:sp>
      <p:sp>
        <p:nvSpPr>
          <p:cNvPr id="370694" name="Rectangle 6"/>
          <p:cNvSpPr>
            <a:spLocks noChangeArrowheads="1"/>
          </p:cNvSpPr>
          <p:nvPr/>
        </p:nvSpPr>
        <p:spPr bwMode="auto">
          <a:xfrm>
            <a:off x="808038" y="3879850"/>
            <a:ext cx="581441" cy="184666"/>
          </a:xfrm>
          <a:prstGeom prst="rect">
            <a:avLst/>
          </a:prstGeom>
          <a:noFill/>
          <a:ln w="9525">
            <a:noFill/>
            <a:miter lim="800000"/>
            <a:headEnd/>
            <a:tailEnd/>
          </a:ln>
        </p:spPr>
        <p:txBody>
          <a:bodyPr wrap="none" lIns="0" tIns="0" rIns="0" bIns="0">
            <a:spAutoFit/>
          </a:bodyPr>
          <a:lstStyle/>
          <a:p>
            <a:r>
              <a:rPr lang="en-US" sz="1200" u="sng"/>
              <a:t>Object A</a:t>
            </a:r>
            <a:endParaRPr lang="en-US"/>
          </a:p>
        </p:txBody>
      </p:sp>
      <p:sp>
        <p:nvSpPr>
          <p:cNvPr id="370695" name="Line 7"/>
          <p:cNvSpPr>
            <a:spLocks noChangeShapeType="1"/>
          </p:cNvSpPr>
          <p:nvPr/>
        </p:nvSpPr>
        <p:spPr bwMode="auto">
          <a:xfrm>
            <a:off x="1090613" y="5456238"/>
            <a:ext cx="0" cy="677862"/>
          </a:xfrm>
          <a:prstGeom prst="line">
            <a:avLst/>
          </a:prstGeom>
          <a:noFill/>
          <a:ln w="0">
            <a:solidFill>
              <a:schemeClr val="tx1"/>
            </a:solidFill>
            <a:prstDash val="lgDash"/>
            <a:round/>
            <a:headEnd/>
            <a:tailEnd/>
          </a:ln>
        </p:spPr>
        <p:txBody>
          <a:bodyPr/>
          <a:lstStyle/>
          <a:p>
            <a:endParaRPr lang="en-US"/>
          </a:p>
        </p:txBody>
      </p:sp>
      <p:sp>
        <p:nvSpPr>
          <p:cNvPr id="370696" name="Rectangle 8"/>
          <p:cNvSpPr>
            <a:spLocks noChangeArrowheads="1"/>
          </p:cNvSpPr>
          <p:nvPr/>
        </p:nvSpPr>
        <p:spPr bwMode="auto">
          <a:xfrm>
            <a:off x="1033463" y="4635500"/>
            <a:ext cx="112712" cy="822325"/>
          </a:xfrm>
          <a:prstGeom prst="rect">
            <a:avLst/>
          </a:prstGeom>
          <a:noFill/>
          <a:ln w="0">
            <a:solidFill>
              <a:schemeClr val="tx1"/>
            </a:solidFill>
            <a:miter lim="800000"/>
            <a:headEnd/>
            <a:tailEnd/>
          </a:ln>
        </p:spPr>
        <p:txBody>
          <a:bodyPr/>
          <a:lstStyle/>
          <a:p>
            <a:endParaRPr lang="en-US"/>
          </a:p>
        </p:txBody>
      </p:sp>
      <p:sp>
        <p:nvSpPr>
          <p:cNvPr id="370697" name="Rectangle 9"/>
          <p:cNvSpPr>
            <a:spLocks noChangeArrowheads="1"/>
          </p:cNvSpPr>
          <p:nvPr/>
        </p:nvSpPr>
        <p:spPr bwMode="auto">
          <a:xfrm>
            <a:off x="1763713" y="3846513"/>
            <a:ext cx="1068387" cy="428625"/>
          </a:xfrm>
          <a:prstGeom prst="rect">
            <a:avLst/>
          </a:prstGeom>
          <a:solidFill>
            <a:srgbClr val="FFFFCC"/>
          </a:solidFill>
          <a:ln w="12700">
            <a:solidFill>
              <a:srgbClr val="990033"/>
            </a:solidFill>
            <a:miter lim="800000"/>
            <a:headEnd/>
            <a:tailEnd/>
          </a:ln>
        </p:spPr>
        <p:txBody>
          <a:bodyPr/>
          <a:lstStyle/>
          <a:p>
            <a:endParaRPr lang="en-US"/>
          </a:p>
        </p:txBody>
      </p:sp>
      <p:sp>
        <p:nvSpPr>
          <p:cNvPr id="370698" name="Rectangle 10"/>
          <p:cNvSpPr>
            <a:spLocks noChangeArrowheads="1"/>
          </p:cNvSpPr>
          <p:nvPr/>
        </p:nvSpPr>
        <p:spPr bwMode="auto">
          <a:xfrm>
            <a:off x="2022475" y="3879850"/>
            <a:ext cx="597921" cy="184666"/>
          </a:xfrm>
          <a:prstGeom prst="rect">
            <a:avLst/>
          </a:prstGeom>
          <a:noFill/>
          <a:ln w="9525">
            <a:noFill/>
            <a:miter lim="800000"/>
            <a:headEnd/>
            <a:tailEnd/>
          </a:ln>
        </p:spPr>
        <p:txBody>
          <a:bodyPr wrap="none" lIns="0" tIns="0" rIns="0" bIns="0">
            <a:spAutoFit/>
          </a:bodyPr>
          <a:lstStyle/>
          <a:p>
            <a:r>
              <a:rPr lang="en-US" sz="1200" u="sng"/>
              <a:t>Interface</a:t>
            </a:r>
            <a:endParaRPr lang="en-US"/>
          </a:p>
        </p:txBody>
      </p:sp>
      <p:sp>
        <p:nvSpPr>
          <p:cNvPr id="370700" name="Rectangle 12"/>
          <p:cNvSpPr>
            <a:spLocks noChangeArrowheads="1"/>
          </p:cNvSpPr>
          <p:nvPr/>
        </p:nvSpPr>
        <p:spPr bwMode="auto">
          <a:xfrm>
            <a:off x="2247900" y="4635500"/>
            <a:ext cx="100013" cy="608013"/>
          </a:xfrm>
          <a:prstGeom prst="rect">
            <a:avLst/>
          </a:prstGeom>
          <a:noFill/>
          <a:ln w="0">
            <a:solidFill>
              <a:schemeClr val="tx1"/>
            </a:solidFill>
            <a:miter lim="800000"/>
            <a:headEnd/>
            <a:tailEnd/>
          </a:ln>
        </p:spPr>
        <p:txBody>
          <a:bodyPr/>
          <a:lstStyle/>
          <a:p>
            <a:endParaRPr lang="en-US"/>
          </a:p>
        </p:txBody>
      </p:sp>
      <p:sp>
        <p:nvSpPr>
          <p:cNvPr id="370701" name="Rectangle 13"/>
          <p:cNvSpPr>
            <a:spLocks noChangeArrowheads="1"/>
          </p:cNvSpPr>
          <p:nvPr/>
        </p:nvSpPr>
        <p:spPr bwMode="auto">
          <a:xfrm>
            <a:off x="2967038" y="3846513"/>
            <a:ext cx="1079500" cy="428625"/>
          </a:xfrm>
          <a:prstGeom prst="rect">
            <a:avLst/>
          </a:prstGeom>
          <a:solidFill>
            <a:srgbClr val="FFFFCC"/>
          </a:solidFill>
          <a:ln w="12700">
            <a:solidFill>
              <a:srgbClr val="990033"/>
            </a:solidFill>
            <a:miter lim="800000"/>
            <a:headEnd/>
            <a:tailEnd/>
          </a:ln>
        </p:spPr>
        <p:txBody>
          <a:bodyPr/>
          <a:lstStyle/>
          <a:p>
            <a:endParaRPr lang="en-US"/>
          </a:p>
        </p:txBody>
      </p:sp>
      <p:sp>
        <p:nvSpPr>
          <p:cNvPr id="370702" name="Rectangle 14"/>
          <p:cNvSpPr>
            <a:spLocks noChangeArrowheads="1"/>
          </p:cNvSpPr>
          <p:nvPr/>
        </p:nvSpPr>
        <p:spPr bwMode="auto">
          <a:xfrm>
            <a:off x="3214688" y="3879850"/>
            <a:ext cx="589905" cy="184666"/>
          </a:xfrm>
          <a:prstGeom prst="rect">
            <a:avLst/>
          </a:prstGeom>
          <a:noFill/>
          <a:ln w="9525">
            <a:noFill/>
            <a:miter lim="800000"/>
            <a:headEnd/>
            <a:tailEnd/>
          </a:ln>
        </p:spPr>
        <p:txBody>
          <a:bodyPr wrap="none" lIns="0" tIns="0" rIns="0" bIns="0">
            <a:spAutoFit/>
          </a:bodyPr>
          <a:lstStyle/>
          <a:p>
            <a:r>
              <a:rPr lang="en-US" sz="1200" u="sng"/>
              <a:t>Object B</a:t>
            </a:r>
            <a:endParaRPr lang="en-US"/>
          </a:p>
        </p:txBody>
      </p:sp>
      <p:sp>
        <p:nvSpPr>
          <p:cNvPr id="370704" name="Rectangle 16"/>
          <p:cNvSpPr>
            <a:spLocks noChangeArrowheads="1"/>
          </p:cNvSpPr>
          <p:nvPr/>
        </p:nvSpPr>
        <p:spPr bwMode="auto">
          <a:xfrm>
            <a:off x="3449638" y="4803775"/>
            <a:ext cx="112712" cy="214313"/>
          </a:xfrm>
          <a:prstGeom prst="rect">
            <a:avLst/>
          </a:prstGeom>
          <a:noFill/>
          <a:ln w="0">
            <a:solidFill>
              <a:schemeClr val="tx1"/>
            </a:solidFill>
            <a:miter lim="800000"/>
            <a:headEnd/>
            <a:tailEnd/>
          </a:ln>
        </p:spPr>
        <p:txBody>
          <a:bodyPr/>
          <a:lstStyle/>
          <a:p>
            <a:endParaRPr lang="en-US"/>
          </a:p>
        </p:txBody>
      </p:sp>
      <p:sp>
        <p:nvSpPr>
          <p:cNvPr id="370705" name="Line 17"/>
          <p:cNvSpPr>
            <a:spLocks noChangeShapeType="1"/>
          </p:cNvSpPr>
          <p:nvPr/>
        </p:nvSpPr>
        <p:spPr bwMode="auto">
          <a:xfrm>
            <a:off x="1146175" y="4635500"/>
            <a:ext cx="1090613" cy="1588"/>
          </a:xfrm>
          <a:prstGeom prst="line">
            <a:avLst/>
          </a:prstGeom>
          <a:noFill/>
          <a:ln w="0">
            <a:solidFill>
              <a:schemeClr val="tx1"/>
            </a:solidFill>
            <a:round/>
            <a:headEnd/>
            <a:tailEnd type="triangle" w="med" len="med"/>
          </a:ln>
        </p:spPr>
        <p:txBody>
          <a:bodyPr/>
          <a:lstStyle/>
          <a:p>
            <a:endParaRPr lang="en-US"/>
          </a:p>
        </p:txBody>
      </p:sp>
      <p:sp>
        <p:nvSpPr>
          <p:cNvPr id="370708" name="Rectangle 20"/>
          <p:cNvSpPr>
            <a:spLocks noChangeArrowheads="1"/>
          </p:cNvSpPr>
          <p:nvPr/>
        </p:nvSpPr>
        <p:spPr bwMode="auto">
          <a:xfrm>
            <a:off x="1246188" y="4387850"/>
            <a:ext cx="912812" cy="182563"/>
          </a:xfrm>
          <a:prstGeom prst="rect">
            <a:avLst/>
          </a:prstGeom>
          <a:noFill/>
          <a:ln w="9525">
            <a:noFill/>
            <a:miter lim="800000"/>
            <a:headEnd/>
            <a:tailEnd/>
          </a:ln>
        </p:spPr>
        <p:txBody>
          <a:bodyPr wrap="none" lIns="0" tIns="0" rIns="0" bIns="0">
            <a:spAutoFit/>
          </a:bodyPr>
          <a:lstStyle/>
          <a:p>
            <a:r>
              <a:rPr lang="en-US" sz="1200"/>
              <a:t>1: Message 1</a:t>
            </a:r>
            <a:endParaRPr lang="en-US"/>
          </a:p>
        </p:txBody>
      </p:sp>
      <p:sp>
        <p:nvSpPr>
          <p:cNvPr id="370709" name="Line 21"/>
          <p:cNvSpPr>
            <a:spLocks noChangeShapeType="1"/>
          </p:cNvSpPr>
          <p:nvPr/>
        </p:nvSpPr>
        <p:spPr bwMode="auto">
          <a:xfrm>
            <a:off x="2347913" y="4803775"/>
            <a:ext cx="1101725" cy="1588"/>
          </a:xfrm>
          <a:prstGeom prst="line">
            <a:avLst/>
          </a:prstGeom>
          <a:noFill/>
          <a:ln w="0">
            <a:solidFill>
              <a:schemeClr val="tx1"/>
            </a:solidFill>
            <a:round/>
            <a:headEnd/>
            <a:tailEnd type="triangle" w="med" len="med"/>
          </a:ln>
        </p:spPr>
        <p:txBody>
          <a:bodyPr/>
          <a:lstStyle/>
          <a:p>
            <a:endParaRPr lang="en-US"/>
          </a:p>
        </p:txBody>
      </p:sp>
      <p:sp>
        <p:nvSpPr>
          <p:cNvPr id="370712" name="Rectangle 24"/>
          <p:cNvSpPr>
            <a:spLocks noChangeArrowheads="1"/>
          </p:cNvSpPr>
          <p:nvPr/>
        </p:nvSpPr>
        <p:spPr bwMode="auto">
          <a:xfrm>
            <a:off x="2460625" y="4556125"/>
            <a:ext cx="912813" cy="182563"/>
          </a:xfrm>
          <a:prstGeom prst="rect">
            <a:avLst/>
          </a:prstGeom>
          <a:noFill/>
          <a:ln w="9525">
            <a:noFill/>
            <a:miter lim="800000"/>
            <a:headEnd/>
            <a:tailEnd/>
          </a:ln>
        </p:spPr>
        <p:txBody>
          <a:bodyPr wrap="none" lIns="0" tIns="0" rIns="0" bIns="0">
            <a:spAutoFit/>
          </a:bodyPr>
          <a:lstStyle/>
          <a:p>
            <a:r>
              <a:rPr lang="en-US" sz="1200"/>
              <a:t>2: Message 2</a:t>
            </a:r>
            <a:endParaRPr lang="en-US"/>
          </a:p>
        </p:txBody>
      </p:sp>
      <p:sp>
        <p:nvSpPr>
          <p:cNvPr id="370713" name="Rectangle 25"/>
          <p:cNvSpPr>
            <a:spLocks noChangeArrowheads="1"/>
          </p:cNvSpPr>
          <p:nvPr/>
        </p:nvSpPr>
        <p:spPr bwMode="auto">
          <a:xfrm>
            <a:off x="5181600" y="3884613"/>
            <a:ext cx="1079500" cy="428625"/>
          </a:xfrm>
          <a:prstGeom prst="rect">
            <a:avLst/>
          </a:prstGeom>
          <a:solidFill>
            <a:srgbClr val="FFFFCC"/>
          </a:solidFill>
          <a:ln w="12700">
            <a:solidFill>
              <a:srgbClr val="990033"/>
            </a:solidFill>
            <a:miter lim="800000"/>
            <a:headEnd/>
            <a:tailEnd/>
          </a:ln>
        </p:spPr>
        <p:txBody>
          <a:bodyPr/>
          <a:lstStyle/>
          <a:p>
            <a:endParaRPr lang="en-US"/>
          </a:p>
        </p:txBody>
      </p:sp>
      <p:sp>
        <p:nvSpPr>
          <p:cNvPr id="370714" name="Rectangle 26"/>
          <p:cNvSpPr>
            <a:spLocks noChangeArrowheads="1"/>
          </p:cNvSpPr>
          <p:nvPr/>
        </p:nvSpPr>
        <p:spPr bwMode="auto">
          <a:xfrm>
            <a:off x="5440363" y="3917950"/>
            <a:ext cx="581441" cy="184666"/>
          </a:xfrm>
          <a:prstGeom prst="rect">
            <a:avLst/>
          </a:prstGeom>
          <a:noFill/>
          <a:ln w="9525">
            <a:noFill/>
            <a:miter lim="800000"/>
            <a:headEnd/>
            <a:tailEnd/>
          </a:ln>
        </p:spPr>
        <p:txBody>
          <a:bodyPr wrap="none" lIns="0" tIns="0" rIns="0" bIns="0">
            <a:spAutoFit/>
          </a:bodyPr>
          <a:lstStyle/>
          <a:p>
            <a:r>
              <a:rPr lang="en-US" sz="1200" u="sng"/>
              <a:t>Object A</a:t>
            </a:r>
            <a:endParaRPr lang="en-US"/>
          </a:p>
        </p:txBody>
      </p:sp>
      <p:sp>
        <p:nvSpPr>
          <p:cNvPr id="370716" name="Rectangle 28"/>
          <p:cNvSpPr>
            <a:spLocks noChangeArrowheads="1"/>
          </p:cNvSpPr>
          <p:nvPr/>
        </p:nvSpPr>
        <p:spPr bwMode="auto">
          <a:xfrm>
            <a:off x="5665788" y="4673600"/>
            <a:ext cx="112712" cy="822325"/>
          </a:xfrm>
          <a:prstGeom prst="rect">
            <a:avLst/>
          </a:prstGeom>
          <a:noFill/>
          <a:ln w="0">
            <a:solidFill>
              <a:schemeClr val="tx1"/>
            </a:solidFill>
            <a:miter lim="800000"/>
            <a:headEnd/>
            <a:tailEnd/>
          </a:ln>
        </p:spPr>
        <p:txBody>
          <a:bodyPr/>
          <a:lstStyle/>
          <a:p>
            <a:endParaRPr lang="en-US"/>
          </a:p>
        </p:txBody>
      </p:sp>
      <p:sp>
        <p:nvSpPr>
          <p:cNvPr id="370717" name="Rectangle 29"/>
          <p:cNvSpPr>
            <a:spLocks noChangeArrowheads="1"/>
          </p:cNvSpPr>
          <p:nvPr/>
        </p:nvSpPr>
        <p:spPr bwMode="auto">
          <a:xfrm>
            <a:off x="6396038" y="3884613"/>
            <a:ext cx="1068387" cy="428625"/>
          </a:xfrm>
          <a:prstGeom prst="rect">
            <a:avLst/>
          </a:prstGeom>
          <a:solidFill>
            <a:srgbClr val="FFFFCC"/>
          </a:solidFill>
          <a:ln w="12700">
            <a:solidFill>
              <a:srgbClr val="990033"/>
            </a:solidFill>
            <a:miter lim="800000"/>
            <a:headEnd/>
            <a:tailEnd/>
          </a:ln>
        </p:spPr>
        <p:txBody>
          <a:bodyPr/>
          <a:lstStyle/>
          <a:p>
            <a:endParaRPr lang="en-US"/>
          </a:p>
        </p:txBody>
      </p:sp>
      <p:sp>
        <p:nvSpPr>
          <p:cNvPr id="370718" name="Rectangle 30"/>
          <p:cNvSpPr>
            <a:spLocks noChangeArrowheads="1"/>
          </p:cNvSpPr>
          <p:nvPr/>
        </p:nvSpPr>
        <p:spPr bwMode="auto">
          <a:xfrm>
            <a:off x="6718300" y="3932238"/>
            <a:ext cx="392736" cy="184666"/>
          </a:xfrm>
          <a:prstGeom prst="rect">
            <a:avLst/>
          </a:prstGeom>
          <a:noFill/>
          <a:ln w="9525">
            <a:noFill/>
            <a:miter lim="800000"/>
            <a:headEnd/>
            <a:tailEnd/>
          </a:ln>
        </p:spPr>
        <p:txBody>
          <a:bodyPr wrap="none" lIns="0" tIns="0" rIns="0" bIns="0">
            <a:spAutoFit/>
          </a:bodyPr>
          <a:lstStyle/>
          <a:p>
            <a:r>
              <a:rPr lang="en-US" sz="1200" u="sng"/>
              <a:t>Proxy</a:t>
            </a:r>
            <a:endParaRPr lang="en-US"/>
          </a:p>
        </p:txBody>
      </p:sp>
      <p:sp>
        <p:nvSpPr>
          <p:cNvPr id="370720" name="Rectangle 32"/>
          <p:cNvSpPr>
            <a:spLocks noChangeArrowheads="1"/>
          </p:cNvSpPr>
          <p:nvPr/>
        </p:nvSpPr>
        <p:spPr bwMode="auto">
          <a:xfrm>
            <a:off x="6880225" y="4673600"/>
            <a:ext cx="100013" cy="608013"/>
          </a:xfrm>
          <a:prstGeom prst="rect">
            <a:avLst/>
          </a:prstGeom>
          <a:noFill/>
          <a:ln w="0">
            <a:solidFill>
              <a:schemeClr val="tx1"/>
            </a:solidFill>
            <a:miter lim="800000"/>
            <a:headEnd/>
            <a:tailEnd/>
          </a:ln>
        </p:spPr>
        <p:txBody>
          <a:bodyPr/>
          <a:lstStyle/>
          <a:p>
            <a:endParaRPr lang="en-US"/>
          </a:p>
        </p:txBody>
      </p:sp>
      <p:sp>
        <p:nvSpPr>
          <p:cNvPr id="370721" name="Rectangle 33"/>
          <p:cNvSpPr>
            <a:spLocks noChangeArrowheads="1"/>
          </p:cNvSpPr>
          <p:nvPr/>
        </p:nvSpPr>
        <p:spPr bwMode="auto">
          <a:xfrm>
            <a:off x="7599363" y="3884613"/>
            <a:ext cx="1079500" cy="428625"/>
          </a:xfrm>
          <a:prstGeom prst="rect">
            <a:avLst/>
          </a:prstGeom>
          <a:solidFill>
            <a:srgbClr val="FFFFCC"/>
          </a:solidFill>
          <a:ln w="12700">
            <a:solidFill>
              <a:srgbClr val="990033"/>
            </a:solidFill>
            <a:miter lim="800000"/>
            <a:headEnd/>
            <a:tailEnd/>
          </a:ln>
        </p:spPr>
        <p:txBody>
          <a:bodyPr/>
          <a:lstStyle/>
          <a:p>
            <a:endParaRPr lang="en-US"/>
          </a:p>
        </p:txBody>
      </p:sp>
      <p:sp>
        <p:nvSpPr>
          <p:cNvPr id="370722" name="Rectangle 34"/>
          <p:cNvSpPr>
            <a:spLocks noChangeArrowheads="1"/>
          </p:cNvSpPr>
          <p:nvPr/>
        </p:nvSpPr>
        <p:spPr bwMode="auto">
          <a:xfrm>
            <a:off x="7847013" y="3917950"/>
            <a:ext cx="589905" cy="184666"/>
          </a:xfrm>
          <a:prstGeom prst="rect">
            <a:avLst/>
          </a:prstGeom>
          <a:noFill/>
          <a:ln w="9525">
            <a:noFill/>
            <a:miter lim="800000"/>
            <a:headEnd/>
            <a:tailEnd/>
          </a:ln>
        </p:spPr>
        <p:txBody>
          <a:bodyPr wrap="none" lIns="0" tIns="0" rIns="0" bIns="0">
            <a:spAutoFit/>
          </a:bodyPr>
          <a:lstStyle/>
          <a:p>
            <a:r>
              <a:rPr lang="en-US" sz="1200" u="sng"/>
              <a:t>Object B</a:t>
            </a:r>
            <a:endParaRPr lang="en-US"/>
          </a:p>
        </p:txBody>
      </p:sp>
      <p:sp>
        <p:nvSpPr>
          <p:cNvPr id="370724" name="Rectangle 36"/>
          <p:cNvSpPr>
            <a:spLocks noChangeArrowheads="1"/>
          </p:cNvSpPr>
          <p:nvPr/>
        </p:nvSpPr>
        <p:spPr bwMode="auto">
          <a:xfrm>
            <a:off x="8081963" y="4841875"/>
            <a:ext cx="112712" cy="214313"/>
          </a:xfrm>
          <a:prstGeom prst="rect">
            <a:avLst/>
          </a:prstGeom>
          <a:noFill/>
          <a:ln w="0">
            <a:solidFill>
              <a:schemeClr val="tx1"/>
            </a:solidFill>
            <a:miter lim="800000"/>
            <a:headEnd/>
            <a:tailEnd/>
          </a:ln>
        </p:spPr>
        <p:txBody>
          <a:bodyPr/>
          <a:lstStyle/>
          <a:p>
            <a:endParaRPr lang="en-US"/>
          </a:p>
        </p:txBody>
      </p:sp>
      <p:sp>
        <p:nvSpPr>
          <p:cNvPr id="370725" name="Line 37"/>
          <p:cNvSpPr>
            <a:spLocks noChangeShapeType="1"/>
          </p:cNvSpPr>
          <p:nvPr/>
        </p:nvSpPr>
        <p:spPr bwMode="auto">
          <a:xfrm>
            <a:off x="5778500" y="4673600"/>
            <a:ext cx="1090613" cy="0"/>
          </a:xfrm>
          <a:prstGeom prst="line">
            <a:avLst/>
          </a:prstGeom>
          <a:noFill/>
          <a:ln w="0">
            <a:solidFill>
              <a:schemeClr val="tx1"/>
            </a:solidFill>
            <a:round/>
            <a:headEnd/>
            <a:tailEnd type="triangle" w="med" len="med"/>
          </a:ln>
        </p:spPr>
        <p:txBody>
          <a:bodyPr/>
          <a:lstStyle/>
          <a:p>
            <a:endParaRPr lang="en-US"/>
          </a:p>
        </p:txBody>
      </p:sp>
      <p:sp>
        <p:nvSpPr>
          <p:cNvPr id="370728" name="Rectangle 40"/>
          <p:cNvSpPr>
            <a:spLocks noChangeArrowheads="1"/>
          </p:cNvSpPr>
          <p:nvPr/>
        </p:nvSpPr>
        <p:spPr bwMode="auto">
          <a:xfrm>
            <a:off x="5878513" y="4425950"/>
            <a:ext cx="912812" cy="182563"/>
          </a:xfrm>
          <a:prstGeom prst="rect">
            <a:avLst/>
          </a:prstGeom>
          <a:noFill/>
          <a:ln w="9525">
            <a:noFill/>
            <a:miter lim="800000"/>
            <a:headEnd/>
            <a:tailEnd/>
          </a:ln>
        </p:spPr>
        <p:txBody>
          <a:bodyPr wrap="none" lIns="0" tIns="0" rIns="0" bIns="0">
            <a:spAutoFit/>
          </a:bodyPr>
          <a:lstStyle/>
          <a:p>
            <a:r>
              <a:rPr lang="en-US" sz="1200"/>
              <a:t>1: Message 1</a:t>
            </a:r>
            <a:endParaRPr lang="en-US"/>
          </a:p>
        </p:txBody>
      </p:sp>
      <p:sp>
        <p:nvSpPr>
          <p:cNvPr id="370729" name="Line 41"/>
          <p:cNvSpPr>
            <a:spLocks noChangeShapeType="1"/>
          </p:cNvSpPr>
          <p:nvPr/>
        </p:nvSpPr>
        <p:spPr bwMode="auto">
          <a:xfrm>
            <a:off x="6980238" y="4841875"/>
            <a:ext cx="1101725" cy="1588"/>
          </a:xfrm>
          <a:prstGeom prst="line">
            <a:avLst/>
          </a:prstGeom>
          <a:noFill/>
          <a:ln w="0">
            <a:solidFill>
              <a:schemeClr val="tx1"/>
            </a:solidFill>
            <a:round/>
            <a:headEnd/>
            <a:tailEnd type="triangle" w="med" len="med"/>
          </a:ln>
        </p:spPr>
        <p:txBody>
          <a:bodyPr/>
          <a:lstStyle/>
          <a:p>
            <a:endParaRPr lang="en-US"/>
          </a:p>
        </p:txBody>
      </p:sp>
      <p:sp>
        <p:nvSpPr>
          <p:cNvPr id="370732" name="Rectangle 44"/>
          <p:cNvSpPr>
            <a:spLocks noChangeArrowheads="1"/>
          </p:cNvSpPr>
          <p:nvPr/>
        </p:nvSpPr>
        <p:spPr bwMode="auto">
          <a:xfrm>
            <a:off x="7092950" y="4594225"/>
            <a:ext cx="912813" cy="182563"/>
          </a:xfrm>
          <a:prstGeom prst="rect">
            <a:avLst/>
          </a:prstGeom>
          <a:noFill/>
          <a:ln w="9525">
            <a:noFill/>
            <a:miter lim="800000"/>
            <a:headEnd/>
            <a:tailEnd/>
          </a:ln>
        </p:spPr>
        <p:txBody>
          <a:bodyPr wrap="none" lIns="0" tIns="0" rIns="0" bIns="0">
            <a:spAutoFit/>
          </a:bodyPr>
          <a:lstStyle/>
          <a:p>
            <a:r>
              <a:rPr lang="en-US" sz="1200"/>
              <a:t>2: Message 2</a:t>
            </a:r>
            <a:endParaRPr lang="en-US"/>
          </a:p>
        </p:txBody>
      </p:sp>
      <p:sp>
        <p:nvSpPr>
          <p:cNvPr id="370733" name="Text Box 45"/>
          <p:cNvSpPr txBox="1">
            <a:spLocks noChangeArrowheads="1"/>
          </p:cNvSpPr>
          <p:nvPr/>
        </p:nvSpPr>
        <p:spPr bwMode="auto">
          <a:xfrm>
            <a:off x="2590800" y="4279900"/>
            <a:ext cx="869950" cy="1022350"/>
          </a:xfrm>
          <a:prstGeom prst="rect">
            <a:avLst/>
          </a:prstGeom>
          <a:noFill/>
          <a:ln w="9525">
            <a:noFill/>
            <a:miter lim="800000"/>
            <a:headEnd/>
            <a:tailEnd/>
          </a:ln>
          <a:effectLst/>
        </p:spPr>
        <p:txBody>
          <a:bodyPr lIns="107950" tIns="53975" rIns="107950" bIns="53975">
            <a:spAutoFit/>
          </a:bodyPr>
          <a:lstStyle/>
          <a:p>
            <a:r>
              <a:rPr lang="en-US" sz="6000" i="1">
                <a:solidFill>
                  <a:schemeClr val="hlink"/>
                </a:solidFill>
              </a:rPr>
              <a:t>X</a:t>
            </a:r>
          </a:p>
        </p:txBody>
      </p:sp>
      <p:sp>
        <p:nvSpPr>
          <p:cNvPr id="370735" name="Line 47"/>
          <p:cNvSpPr>
            <a:spLocks noChangeShapeType="1"/>
          </p:cNvSpPr>
          <p:nvPr/>
        </p:nvSpPr>
        <p:spPr bwMode="auto">
          <a:xfrm flipV="1">
            <a:off x="2895600" y="5105400"/>
            <a:ext cx="0" cy="838200"/>
          </a:xfrm>
          <a:prstGeom prst="line">
            <a:avLst/>
          </a:prstGeom>
          <a:noFill/>
          <a:ln w="28575">
            <a:solidFill>
              <a:srgbClr val="FF0000"/>
            </a:solidFill>
            <a:round/>
            <a:headEnd/>
            <a:tailEnd type="triangle" w="med" len="med"/>
          </a:ln>
          <a:effectLst/>
        </p:spPr>
        <p:txBody>
          <a:bodyPr lIns="107950" tIns="53975" rIns="107950" bIns="53975"/>
          <a:lstStyle/>
          <a:p>
            <a:endParaRPr lang="en-US"/>
          </a:p>
        </p:txBody>
      </p:sp>
      <p:sp>
        <p:nvSpPr>
          <p:cNvPr id="370737" name="Line 49"/>
          <p:cNvSpPr>
            <a:spLocks noChangeShapeType="1"/>
          </p:cNvSpPr>
          <p:nvPr/>
        </p:nvSpPr>
        <p:spPr bwMode="auto">
          <a:xfrm flipV="1">
            <a:off x="7537450" y="5105400"/>
            <a:ext cx="0" cy="838200"/>
          </a:xfrm>
          <a:prstGeom prst="line">
            <a:avLst/>
          </a:prstGeom>
          <a:noFill/>
          <a:ln w="28575">
            <a:solidFill>
              <a:srgbClr val="FF0000"/>
            </a:solidFill>
            <a:round/>
            <a:headEnd/>
            <a:tailEnd type="triangle" w="med" len="med"/>
          </a:ln>
          <a:effectLst/>
        </p:spPr>
        <p:txBody>
          <a:bodyPr lIns="107950" tIns="53975" rIns="107950" bIns="53975"/>
          <a:lstStyle/>
          <a:p>
            <a:endParaRPr lang="en-US"/>
          </a:p>
        </p:txBody>
      </p:sp>
      <p:sp>
        <p:nvSpPr>
          <p:cNvPr id="370738" name="Line 50"/>
          <p:cNvSpPr>
            <a:spLocks noChangeShapeType="1"/>
          </p:cNvSpPr>
          <p:nvPr/>
        </p:nvSpPr>
        <p:spPr bwMode="auto">
          <a:xfrm>
            <a:off x="1092200" y="4421188"/>
            <a:ext cx="0" cy="211137"/>
          </a:xfrm>
          <a:prstGeom prst="line">
            <a:avLst/>
          </a:prstGeom>
          <a:noFill/>
          <a:ln w="0">
            <a:solidFill>
              <a:schemeClr val="tx1"/>
            </a:solidFill>
            <a:prstDash val="lgDash"/>
            <a:round/>
            <a:headEnd/>
            <a:tailEnd/>
          </a:ln>
        </p:spPr>
        <p:txBody>
          <a:bodyPr/>
          <a:lstStyle/>
          <a:p>
            <a:endParaRPr lang="en-US"/>
          </a:p>
        </p:txBody>
      </p:sp>
      <p:sp>
        <p:nvSpPr>
          <p:cNvPr id="370739" name="Line 51"/>
          <p:cNvSpPr>
            <a:spLocks noChangeShapeType="1"/>
          </p:cNvSpPr>
          <p:nvPr/>
        </p:nvSpPr>
        <p:spPr bwMode="auto">
          <a:xfrm>
            <a:off x="2293938" y="5243513"/>
            <a:ext cx="0" cy="900112"/>
          </a:xfrm>
          <a:prstGeom prst="line">
            <a:avLst/>
          </a:prstGeom>
          <a:noFill/>
          <a:ln w="0">
            <a:solidFill>
              <a:schemeClr val="tx1"/>
            </a:solidFill>
            <a:prstDash val="lgDash"/>
            <a:round/>
            <a:headEnd/>
            <a:tailEnd/>
          </a:ln>
        </p:spPr>
        <p:txBody>
          <a:bodyPr/>
          <a:lstStyle/>
          <a:p>
            <a:endParaRPr lang="en-US"/>
          </a:p>
        </p:txBody>
      </p:sp>
      <p:sp>
        <p:nvSpPr>
          <p:cNvPr id="370740" name="Line 52"/>
          <p:cNvSpPr>
            <a:spLocks noChangeShapeType="1"/>
          </p:cNvSpPr>
          <p:nvPr/>
        </p:nvSpPr>
        <p:spPr bwMode="auto">
          <a:xfrm>
            <a:off x="2295525" y="4430713"/>
            <a:ext cx="0" cy="201612"/>
          </a:xfrm>
          <a:prstGeom prst="line">
            <a:avLst/>
          </a:prstGeom>
          <a:noFill/>
          <a:ln w="0">
            <a:solidFill>
              <a:schemeClr val="tx1"/>
            </a:solidFill>
            <a:prstDash val="lgDash"/>
            <a:round/>
            <a:headEnd/>
            <a:tailEnd/>
          </a:ln>
        </p:spPr>
        <p:txBody>
          <a:bodyPr/>
          <a:lstStyle/>
          <a:p>
            <a:endParaRPr lang="en-US"/>
          </a:p>
        </p:txBody>
      </p:sp>
      <p:sp>
        <p:nvSpPr>
          <p:cNvPr id="370741" name="Line 53"/>
          <p:cNvSpPr>
            <a:spLocks noChangeShapeType="1"/>
          </p:cNvSpPr>
          <p:nvPr/>
        </p:nvSpPr>
        <p:spPr bwMode="auto">
          <a:xfrm>
            <a:off x="3503613" y="5027613"/>
            <a:ext cx="0" cy="1109662"/>
          </a:xfrm>
          <a:prstGeom prst="line">
            <a:avLst/>
          </a:prstGeom>
          <a:noFill/>
          <a:ln w="0">
            <a:solidFill>
              <a:schemeClr val="tx1"/>
            </a:solidFill>
            <a:prstDash val="lgDash"/>
            <a:round/>
            <a:headEnd/>
            <a:tailEnd/>
          </a:ln>
        </p:spPr>
        <p:txBody>
          <a:bodyPr/>
          <a:lstStyle/>
          <a:p>
            <a:endParaRPr lang="en-US"/>
          </a:p>
        </p:txBody>
      </p:sp>
      <p:sp>
        <p:nvSpPr>
          <p:cNvPr id="370742" name="Line 54"/>
          <p:cNvSpPr>
            <a:spLocks noChangeShapeType="1"/>
          </p:cNvSpPr>
          <p:nvPr/>
        </p:nvSpPr>
        <p:spPr bwMode="auto">
          <a:xfrm>
            <a:off x="3505200" y="4424363"/>
            <a:ext cx="0" cy="379412"/>
          </a:xfrm>
          <a:prstGeom prst="line">
            <a:avLst/>
          </a:prstGeom>
          <a:noFill/>
          <a:ln w="0">
            <a:solidFill>
              <a:schemeClr val="tx1"/>
            </a:solidFill>
            <a:prstDash val="lgDash"/>
            <a:round/>
            <a:headEnd/>
            <a:tailEnd/>
          </a:ln>
        </p:spPr>
        <p:txBody>
          <a:bodyPr/>
          <a:lstStyle/>
          <a:p>
            <a:endParaRPr lang="en-US"/>
          </a:p>
        </p:txBody>
      </p:sp>
      <p:sp>
        <p:nvSpPr>
          <p:cNvPr id="370743" name="Line 55"/>
          <p:cNvSpPr>
            <a:spLocks noChangeShapeType="1"/>
          </p:cNvSpPr>
          <p:nvPr/>
        </p:nvSpPr>
        <p:spPr bwMode="auto">
          <a:xfrm>
            <a:off x="5722938" y="5503863"/>
            <a:ext cx="0" cy="668337"/>
          </a:xfrm>
          <a:prstGeom prst="line">
            <a:avLst/>
          </a:prstGeom>
          <a:noFill/>
          <a:ln w="0">
            <a:solidFill>
              <a:schemeClr val="tx1"/>
            </a:solidFill>
            <a:prstDash val="lgDash"/>
            <a:round/>
            <a:headEnd/>
            <a:tailEnd/>
          </a:ln>
        </p:spPr>
        <p:txBody>
          <a:bodyPr/>
          <a:lstStyle/>
          <a:p>
            <a:endParaRPr lang="en-US"/>
          </a:p>
        </p:txBody>
      </p:sp>
      <p:sp>
        <p:nvSpPr>
          <p:cNvPr id="370744" name="Line 56"/>
          <p:cNvSpPr>
            <a:spLocks noChangeShapeType="1"/>
          </p:cNvSpPr>
          <p:nvPr/>
        </p:nvSpPr>
        <p:spPr bwMode="auto">
          <a:xfrm>
            <a:off x="5724525" y="4459288"/>
            <a:ext cx="0" cy="211137"/>
          </a:xfrm>
          <a:prstGeom prst="line">
            <a:avLst/>
          </a:prstGeom>
          <a:noFill/>
          <a:ln w="0">
            <a:solidFill>
              <a:schemeClr val="tx1"/>
            </a:solidFill>
            <a:prstDash val="lgDash"/>
            <a:round/>
            <a:headEnd/>
            <a:tailEnd/>
          </a:ln>
        </p:spPr>
        <p:txBody>
          <a:bodyPr/>
          <a:lstStyle/>
          <a:p>
            <a:endParaRPr lang="en-US"/>
          </a:p>
        </p:txBody>
      </p:sp>
      <p:sp>
        <p:nvSpPr>
          <p:cNvPr id="370734" name="Text Box 46"/>
          <p:cNvSpPr txBox="1">
            <a:spLocks noChangeArrowheads="1"/>
          </p:cNvSpPr>
          <p:nvPr/>
        </p:nvSpPr>
        <p:spPr bwMode="auto">
          <a:xfrm>
            <a:off x="2209800" y="5895975"/>
            <a:ext cx="2494273" cy="355225"/>
          </a:xfrm>
          <a:prstGeom prst="rect">
            <a:avLst/>
          </a:prstGeom>
          <a:noFill/>
          <a:ln w="9525">
            <a:noFill/>
            <a:miter lim="800000"/>
            <a:headEnd/>
            <a:tailEnd/>
          </a:ln>
          <a:effectLst/>
        </p:spPr>
        <p:txBody>
          <a:bodyPr wrap="none" lIns="107950" tIns="53975" rIns="107950" bIns="53975">
            <a:spAutoFit/>
          </a:bodyPr>
          <a:lstStyle/>
          <a:p>
            <a:r>
              <a:rPr lang="en-US" sz="1600" dirty="0" err="1" smtClean="0">
                <a:solidFill>
                  <a:srgbClr val="00CCFF"/>
                </a:solidFill>
              </a:rPr>
              <a:t>Thông</a:t>
            </a:r>
            <a:r>
              <a:rPr lang="en-US" sz="1600" dirty="0" smtClean="0">
                <a:solidFill>
                  <a:srgbClr val="00CCFF"/>
                </a:solidFill>
              </a:rPr>
              <a:t> </a:t>
            </a:r>
            <a:r>
              <a:rPr lang="en-US" sz="1600" dirty="0" err="1" smtClean="0">
                <a:solidFill>
                  <a:srgbClr val="00CCFF"/>
                </a:solidFill>
              </a:rPr>
              <a:t>điệp</a:t>
            </a:r>
            <a:r>
              <a:rPr lang="en-US" sz="1600" dirty="0" smtClean="0">
                <a:solidFill>
                  <a:srgbClr val="00CCFF"/>
                </a:solidFill>
              </a:rPr>
              <a:t> </a:t>
            </a:r>
            <a:r>
              <a:rPr lang="en-US" sz="1600" dirty="0" err="1" smtClean="0">
                <a:solidFill>
                  <a:srgbClr val="00CCFF"/>
                </a:solidFill>
              </a:rPr>
              <a:t>không</a:t>
            </a:r>
            <a:r>
              <a:rPr lang="en-US" sz="1600" dirty="0" smtClean="0">
                <a:solidFill>
                  <a:srgbClr val="00CCFF"/>
                </a:solidFill>
              </a:rPr>
              <a:t> </a:t>
            </a:r>
            <a:r>
              <a:rPr lang="en-US" sz="1600" dirty="0" err="1" smtClean="0">
                <a:solidFill>
                  <a:srgbClr val="00CCFF"/>
                </a:solidFill>
              </a:rPr>
              <a:t>hợp</a:t>
            </a:r>
            <a:r>
              <a:rPr lang="en-US" sz="1600" dirty="0" smtClean="0">
                <a:solidFill>
                  <a:srgbClr val="00CCFF"/>
                </a:solidFill>
              </a:rPr>
              <a:t> </a:t>
            </a:r>
            <a:r>
              <a:rPr lang="en-US" sz="1600" dirty="0" err="1" smtClean="0">
                <a:solidFill>
                  <a:srgbClr val="00CCFF"/>
                </a:solidFill>
              </a:rPr>
              <a:t>lệ</a:t>
            </a:r>
            <a:endParaRPr lang="en-US" sz="1600" dirty="0">
              <a:solidFill>
                <a:srgbClr val="00CCFF"/>
              </a:solidFill>
            </a:endParaRPr>
          </a:p>
        </p:txBody>
      </p:sp>
      <p:sp>
        <p:nvSpPr>
          <p:cNvPr id="370745" name="Line 57"/>
          <p:cNvSpPr>
            <a:spLocks noChangeShapeType="1"/>
          </p:cNvSpPr>
          <p:nvPr/>
        </p:nvSpPr>
        <p:spPr bwMode="auto">
          <a:xfrm>
            <a:off x="6929438" y="5284788"/>
            <a:ext cx="0" cy="887412"/>
          </a:xfrm>
          <a:prstGeom prst="line">
            <a:avLst/>
          </a:prstGeom>
          <a:noFill/>
          <a:ln w="0">
            <a:solidFill>
              <a:schemeClr val="tx1"/>
            </a:solidFill>
            <a:prstDash val="lgDash"/>
            <a:round/>
            <a:headEnd/>
            <a:tailEnd/>
          </a:ln>
        </p:spPr>
        <p:txBody>
          <a:bodyPr/>
          <a:lstStyle/>
          <a:p>
            <a:endParaRPr lang="en-US"/>
          </a:p>
        </p:txBody>
      </p:sp>
      <p:sp>
        <p:nvSpPr>
          <p:cNvPr id="370746" name="Line 58"/>
          <p:cNvSpPr>
            <a:spLocks noChangeShapeType="1"/>
          </p:cNvSpPr>
          <p:nvPr/>
        </p:nvSpPr>
        <p:spPr bwMode="auto">
          <a:xfrm>
            <a:off x="6931025" y="4459288"/>
            <a:ext cx="0" cy="211137"/>
          </a:xfrm>
          <a:prstGeom prst="line">
            <a:avLst/>
          </a:prstGeom>
          <a:noFill/>
          <a:ln w="0">
            <a:solidFill>
              <a:schemeClr val="tx1"/>
            </a:solidFill>
            <a:prstDash val="lgDash"/>
            <a:round/>
            <a:headEnd/>
            <a:tailEnd/>
          </a:ln>
        </p:spPr>
        <p:txBody>
          <a:bodyPr/>
          <a:lstStyle/>
          <a:p>
            <a:endParaRPr lang="en-US"/>
          </a:p>
        </p:txBody>
      </p:sp>
      <p:sp>
        <p:nvSpPr>
          <p:cNvPr id="370747" name="Line 59"/>
          <p:cNvSpPr>
            <a:spLocks noChangeShapeType="1"/>
          </p:cNvSpPr>
          <p:nvPr/>
        </p:nvSpPr>
        <p:spPr bwMode="auto">
          <a:xfrm>
            <a:off x="8139113" y="5068888"/>
            <a:ext cx="0" cy="1103312"/>
          </a:xfrm>
          <a:prstGeom prst="line">
            <a:avLst/>
          </a:prstGeom>
          <a:noFill/>
          <a:ln w="0">
            <a:solidFill>
              <a:schemeClr val="tx1"/>
            </a:solidFill>
            <a:prstDash val="lgDash"/>
            <a:round/>
            <a:headEnd/>
            <a:tailEnd/>
          </a:ln>
        </p:spPr>
        <p:txBody>
          <a:bodyPr/>
          <a:lstStyle/>
          <a:p>
            <a:endParaRPr lang="en-US"/>
          </a:p>
        </p:txBody>
      </p:sp>
      <p:sp>
        <p:nvSpPr>
          <p:cNvPr id="370748" name="Line 60"/>
          <p:cNvSpPr>
            <a:spLocks noChangeShapeType="1"/>
          </p:cNvSpPr>
          <p:nvPr/>
        </p:nvSpPr>
        <p:spPr bwMode="auto">
          <a:xfrm>
            <a:off x="8140700" y="4459288"/>
            <a:ext cx="0" cy="373062"/>
          </a:xfrm>
          <a:prstGeom prst="line">
            <a:avLst/>
          </a:prstGeom>
          <a:noFill/>
          <a:ln w="0">
            <a:solidFill>
              <a:schemeClr val="tx1"/>
            </a:solidFill>
            <a:prstDash val="lgDash"/>
            <a:round/>
            <a:headEnd/>
            <a:tailEnd/>
          </a:ln>
        </p:spPr>
        <p:txBody>
          <a:bodyPr/>
          <a:lstStyle/>
          <a:p>
            <a:endParaRPr lang="en-US"/>
          </a:p>
        </p:txBody>
      </p:sp>
      <p:sp>
        <p:nvSpPr>
          <p:cNvPr id="370736" name="Text Box 48"/>
          <p:cNvSpPr txBox="1">
            <a:spLocks noChangeArrowheads="1"/>
          </p:cNvSpPr>
          <p:nvPr/>
        </p:nvSpPr>
        <p:spPr bwMode="auto">
          <a:xfrm>
            <a:off x="6851650" y="5895975"/>
            <a:ext cx="1878719" cy="355225"/>
          </a:xfrm>
          <a:prstGeom prst="rect">
            <a:avLst/>
          </a:prstGeom>
          <a:noFill/>
          <a:ln w="9525">
            <a:noFill/>
            <a:miter lim="800000"/>
            <a:headEnd/>
            <a:tailEnd/>
          </a:ln>
          <a:effectLst/>
        </p:spPr>
        <p:txBody>
          <a:bodyPr wrap="none" lIns="107950" tIns="53975" rIns="107950" bIns="53975">
            <a:spAutoFit/>
          </a:bodyPr>
          <a:lstStyle/>
          <a:p>
            <a:r>
              <a:rPr lang="en-US" sz="1600" dirty="0" err="1" smtClean="0">
                <a:solidFill>
                  <a:srgbClr val="00CCFF"/>
                </a:solidFill>
              </a:rPr>
              <a:t>Thông</a:t>
            </a:r>
            <a:r>
              <a:rPr lang="en-US" sz="1600" dirty="0" smtClean="0">
                <a:solidFill>
                  <a:srgbClr val="00CCFF"/>
                </a:solidFill>
              </a:rPr>
              <a:t> </a:t>
            </a:r>
            <a:r>
              <a:rPr lang="en-US" sz="1600" dirty="0" err="1" smtClean="0">
                <a:solidFill>
                  <a:srgbClr val="00CCFF"/>
                </a:solidFill>
              </a:rPr>
              <a:t>điệp</a:t>
            </a:r>
            <a:r>
              <a:rPr lang="en-US" sz="1600" dirty="0" smtClean="0">
                <a:solidFill>
                  <a:srgbClr val="00CCFF"/>
                </a:solidFill>
              </a:rPr>
              <a:t> </a:t>
            </a:r>
            <a:r>
              <a:rPr lang="en-US" sz="1600" dirty="0" err="1" smtClean="0">
                <a:solidFill>
                  <a:srgbClr val="00CCFF"/>
                </a:solidFill>
              </a:rPr>
              <a:t>hợp</a:t>
            </a:r>
            <a:r>
              <a:rPr lang="en-US" sz="1600" dirty="0" smtClean="0">
                <a:solidFill>
                  <a:srgbClr val="00CCFF"/>
                </a:solidFill>
              </a:rPr>
              <a:t> </a:t>
            </a:r>
            <a:r>
              <a:rPr lang="en-US" sz="1600" dirty="0" err="1" smtClean="0">
                <a:solidFill>
                  <a:srgbClr val="00CCFF"/>
                </a:solidFill>
              </a:rPr>
              <a:t>lệ</a:t>
            </a:r>
            <a:endParaRPr lang="en-US" sz="1600" dirty="0">
              <a:solidFill>
                <a:srgbClr val="00CCFF"/>
              </a:solidFill>
            </a:endParaRPr>
          </a:p>
        </p:txBody>
      </p:sp>
    </p:spTree>
    <p:extLst>
      <p:ext uri="{BB962C8B-B14F-4D97-AF65-F5344CB8AC3E}">
        <p14:creationId xmlns:p14="http://schemas.microsoft.com/office/powerpoint/2010/main" val="437641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86"/>
          <p:cNvSpPr>
            <a:spLocks noGrp="1"/>
          </p:cNvSpPr>
          <p:nvPr>
            <p:ph type="sldNum" sz="quarter" idx="12"/>
          </p:nvPr>
        </p:nvSpPr>
        <p:spPr/>
        <p:txBody>
          <a:bodyPr/>
          <a:lstStyle/>
          <a:p>
            <a:fld id="{5374BCF3-5331-4DEF-BD12-99BB792D1088}" type="slidenum">
              <a:rPr lang="en-US" smtClean="0">
                <a:solidFill>
                  <a:schemeClr val="tx1"/>
                </a:solidFill>
              </a:rPr>
              <a:pPr/>
              <a:t>12</a:t>
            </a:fld>
            <a:endParaRPr lang="en-US">
              <a:solidFill>
                <a:schemeClr val="tx1"/>
              </a:solidFill>
            </a:endParaRPr>
          </a:p>
        </p:txBody>
      </p:sp>
      <p:grpSp>
        <p:nvGrpSpPr>
          <p:cNvPr id="90" name="Group 89"/>
          <p:cNvGrpSpPr/>
          <p:nvPr/>
        </p:nvGrpSpPr>
        <p:grpSpPr>
          <a:xfrm>
            <a:off x="287338" y="993452"/>
            <a:ext cx="8691562" cy="5795963"/>
            <a:chOff x="287338" y="1023432"/>
            <a:chExt cx="8691562" cy="5795963"/>
          </a:xfrm>
        </p:grpSpPr>
        <p:sp>
          <p:nvSpPr>
            <p:cNvPr id="444506" name="Line 2138"/>
            <p:cNvSpPr>
              <a:spLocks noChangeShapeType="1"/>
            </p:cNvSpPr>
            <p:nvPr/>
          </p:nvSpPr>
          <p:spPr bwMode="auto">
            <a:xfrm flipV="1">
              <a:off x="1662113" y="3430082"/>
              <a:ext cx="1211262" cy="265113"/>
            </a:xfrm>
            <a:prstGeom prst="line">
              <a:avLst/>
            </a:prstGeom>
            <a:noFill/>
            <a:ln w="0">
              <a:solidFill>
                <a:srgbClr val="C00000"/>
              </a:solidFill>
              <a:prstDash val="sysDash"/>
              <a:round/>
              <a:headEnd/>
              <a:tailEnd/>
            </a:ln>
          </p:spPr>
          <p:txBody>
            <a:bodyPr/>
            <a:lstStyle/>
            <a:p>
              <a:endParaRPr lang="en-US"/>
            </a:p>
          </p:txBody>
        </p:sp>
        <p:sp>
          <p:nvSpPr>
            <p:cNvPr id="444418" name="Line 2050"/>
            <p:cNvSpPr>
              <a:spLocks noChangeShapeType="1"/>
            </p:cNvSpPr>
            <p:nvPr/>
          </p:nvSpPr>
          <p:spPr bwMode="auto">
            <a:xfrm>
              <a:off x="4224338" y="1853695"/>
              <a:ext cx="0" cy="693737"/>
            </a:xfrm>
            <a:prstGeom prst="line">
              <a:avLst/>
            </a:prstGeom>
            <a:noFill/>
            <a:ln w="0">
              <a:solidFill>
                <a:schemeClr val="tx1"/>
              </a:solidFill>
              <a:prstDash val="lgDash"/>
              <a:round/>
              <a:headEnd/>
              <a:tailEnd/>
            </a:ln>
          </p:spPr>
          <p:txBody>
            <a:bodyPr/>
            <a:lstStyle/>
            <a:p>
              <a:endParaRPr lang="en-US"/>
            </a:p>
          </p:txBody>
        </p:sp>
        <p:sp>
          <p:nvSpPr>
            <p:cNvPr id="444419" name="Line 2051"/>
            <p:cNvSpPr>
              <a:spLocks noChangeShapeType="1"/>
            </p:cNvSpPr>
            <p:nvPr/>
          </p:nvSpPr>
          <p:spPr bwMode="auto">
            <a:xfrm>
              <a:off x="7410450" y="1826707"/>
              <a:ext cx="1588" cy="3743325"/>
            </a:xfrm>
            <a:prstGeom prst="line">
              <a:avLst/>
            </a:prstGeom>
            <a:noFill/>
            <a:ln w="0">
              <a:solidFill>
                <a:schemeClr val="tx1"/>
              </a:solidFill>
              <a:prstDash val="lgDash"/>
              <a:round/>
              <a:headEnd/>
              <a:tailEnd/>
            </a:ln>
          </p:spPr>
          <p:txBody>
            <a:bodyPr/>
            <a:lstStyle/>
            <a:p>
              <a:endParaRPr lang="en-US"/>
            </a:p>
          </p:txBody>
        </p:sp>
        <p:sp>
          <p:nvSpPr>
            <p:cNvPr id="444420" name="Line 2052"/>
            <p:cNvSpPr>
              <a:spLocks noChangeShapeType="1"/>
            </p:cNvSpPr>
            <p:nvPr/>
          </p:nvSpPr>
          <p:spPr bwMode="auto">
            <a:xfrm>
              <a:off x="8480425" y="1853695"/>
              <a:ext cx="1588" cy="4033837"/>
            </a:xfrm>
            <a:prstGeom prst="line">
              <a:avLst/>
            </a:prstGeom>
            <a:noFill/>
            <a:ln w="0">
              <a:solidFill>
                <a:schemeClr val="tx1"/>
              </a:solidFill>
              <a:prstDash val="lgDash"/>
              <a:round/>
              <a:headEnd/>
              <a:tailEnd/>
            </a:ln>
          </p:spPr>
          <p:txBody>
            <a:bodyPr/>
            <a:lstStyle/>
            <a:p>
              <a:endParaRPr lang="en-US"/>
            </a:p>
          </p:txBody>
        </p:sp>
        <p:sp>
          <p:nvSpPr>
            <p:cNvPr id="444421" name="Line 2053"/>
            <p:cNvSpPr>
              <a:spLocks noChangeShapeType="1"/>
            </p:cNvSpPr>
            <p:nvPr/>
          </p:nvSpPr>
          <p:spPr bwMode="auto">
            <a:xfrm>
              <a:off x="6002338" y="1853695"/>
              <a:ext cx="0" cy="973137"/>
            </a:xfrm>
            <a:prstGeom prst="line">
              <a:avLst/>
            </a:prstGeom>
            <a:noFill/>
            <a:ln w="0">
              <a:solidFill>
                <a:schemeClr val="tx1"/>
              </a:solidFill>
              <a:prstDash val="lgDash"/>
              <a:round/>
              <a:headEnd/>
              <a:tailEnd/>
            </a:ln>
          </p:spPr>
          <p:txBody>
            <a:bodyPr/>
            <a:lstStyle/>
            <a:p>
              <a:endParaRPr lang="en-US"/>
            </a:p>
          </p:txBody>
        </p:sp>
        <p:sp>
          <p:nvSpPr>
            <p:cNvPr id="444422" name="Line 2054"/>
            <p:cNvSpPr>
              <a:spLocks noChangeShapeType="1"/>
            </p:cNvSpPr>
            <p:nvPr/>
          </p:nvSpPr>
          <p:spPr bwMode="auto">
            <a:xfrm>
              <a:off x="2492375" y="1850520"/>
              <a:ext cx="0" cy="468312"/>
            </a:xfrm>
            <a:prstGeom prst="line">
              <a:avLst/>
            </a:prstGeom>
            <a:noFill/>
            <a:ln w="0">
              <a:solidFill>
                <a:schemeClr val="tx1"/>
              </a:solidFill>
              <a:prstDash val="lgDash"/>
              <a:round/>
              <a:headEnd/>
              <a:tailEnd/>
            </a:ln>
          </p:spPr>
          <p:txBody>
            <a:bodyPr/>
            <a:lstStyle/>
            <a:p>
              <a:endParaRPr lang="en-US"/>
            </a:p>
          </p:txBody>
        </p:sp>
        <p:sp>
          <p:nvSpPr>
            <p:cNvPr id="444423" name="Line 2055"/>
            <p:cNvSpPr>
              <a:spLocks noChangeShapeType="1"/>
            </p:cNvSpPr>
            <p:nvPr/>
          </p:nvSpPr>
          <p:spPr bwMode="auto">
            <a:xfrm>
              <a:off x="817563" y="4820732"/>
              <a:ext cx="0" cy="322263"/>
            </a:xfrm>
            <a:prstGeom prst="line">
              <a:avLst/>
            </a:prstGeom>
            <a:noFill/>
            <a:ln w="0">
              <a:solidFill>
                <a:schemeClr val="tx1"/>
              </a:solidFill>
              <a:prstDash val="lgDash"/>
              <a:round/>
              <a:headEnd/>
              <a:tailEnd/>
            </a:ln>
          </p:spPr>
          <p:txBody>
            <a:bodyPr/>
            <a:lstStyle/>
            <a:p>
              <a:endParaRPr lang="en-US"/>
            </a:p>
          </p:txBody>
        </p:sp>
        <p:sp>
          <p:nvSpPr>
            <p:cNvPr id="444425" name="Text Box 2057"/>
            <p:cNvSpPr txBox="1">
              <a:spLocks noChangeArrowheads="1"/>
            </p:cNvSpPr>
            <p:nvPr/>
          </p:nvSpPr>
          <p:spPr bwMode="auto">
            <a:xfrm>
              <a:off x="539646" y="1023432"/>
              <a:ext cx="5340454" cy="369332"/>
            </a:xfrm>
            <a:prstGeom prst="rect">
              <a:avLst/>
            </a:prstGeom>
            <a:noFill/>
            <a:ln w="12700">
              <a:noFill/>
              <a:miter lim="800000"/>
              <a:headEnd type="none" w="sm" len="sm"/>
              <a:tailEnd type="none" w="lg" len="lg"/>
            </a:ln>
            <a:effectLst/>
          </p:spPr>
          <p:txBody>
            <a:bodyPr wrap="square">
              <a:spAutoFit/>
            </a:bodyPr>
            <a:lstStyle/>
            <a:p>
              <a:pPr>
                <a:spcBef>
                  <a:spcPct val="50000"/>
                </a:spcBef>
              </a:pPr>
              <a:r>
                <a:rPr lang="en-US" sz="1800" i="1" dirty="0" err="1" smtClean="0">
                  <a:solidFill>
                    <a:srgbClr val="0000FF"/>
                  </a:solidFill>
                </a:rPr>
                <a:t>Lớp</a:t>
              </a:r>
              <a:r>
                <a:rPr lang="en-US" sz="1800" i="1" dirty="0" smtClean="0">
                  <a:solidFill>
                    <a:srgbClr val="0000FF"/>
                  </a:solidFill>
                </a:rPr>
                <a:t> </a:t>
              </a:r>
              <a:r>
                <a:rPr lang="en-US" sz="1800" i="1" dirty="0" err="1" smtClean="0">
                  <a:solidFill>
                    <a:srgbClr val="0000FF"/>
                  </a:solidFill>
                </a:rPr>
                <a:t>phân</a:t>
              </a:r>
              <a:r>
                <a:rPr lang="en-US" sz="1800" i="1" dirty="0" smtClean="0">
                  <a:solidFill>
                    <a:srgbClr val="0000FF"/>
                  </a:solidFill>
                </a:rPr>
                <a:t> </a:t>
              </a:r>
              <a:r>
                <a:rPr lang="en-US" sz="1800" i="1" dirty="0" err="1" smtClean="0">
                  <a:solidFill>
                    <a:srgbClr val="0000FF"/>
                  </a:solidFill>
                </a:rPr>
                <a:t>tích</a:t>
              </a:r>
              <a:r>
                <a:rPr lang="en-US" sz="1800" i="1" dirty="0" smtClean="0">
                  <a:solidFill>
                    <a:srgbClr val="0000FF"/>
                  </a:solidFill>
                </a:rPr>
                <a:t> </a:t>
              </a:r>
              <a:r>
                <a:rPr lang="en-US" sz="1800" i="1" dirty="0" err="1" smtClean="0">
                  <a:solidFill>
                    <a:srgbClr val="0000FF"/>
                  </a:solidFill>
                </a:rPr>
                <a:t>sẽ</a:t>
              </a:r>
              <a:r>
                <a:rPr lang="en-US" sz="1800" i="1" dirty="0" smtClean="0">
                  <a:solidFill>
                    <a:srgbClr val="0000FF"/>
                  </a:solidFill>
                </a:rPr>
                <a:t> </a:t>
              </a:r>
              <a:r>
                <a:rPr lang="en-US" sz="1800" i="1" dirty="0" err="1" smtClean="0">
                  <a:solidFill>
                    <a:srgbClr val="0000FF"/>
                  </a:solidFill>
                </a:rPr>
                <a:t>được</a:t>
              </a:r>
              <a:r>
                <a:rPr lang="en-US" sz="1800" i="1" dirty="0" smtClean="0">
                  <a:solidFill>
                    <a:srgbClr val="0000FF"/>
                  </a:solidFill>
                </a:rPr>
                <a:t> </a:t>
              </a:r>
              <a:r>
                <a:rPr lang="en-US" sz="1800" i="1" dirty="0" err="1" smtClean="0">
                  <a:solidFill>
                    <a:srgbClr val="0000FF"/>
                  </a:solidFill>
                </a:rPr>
                <a:t>thay</a:t>
              </a:r>
              <a:r>
                <a:rPr lang="en-US" sz="1800" i="1" dirty="0" smtClean="0">
                  <a:solidFill>
                    <a:srgbClr val="0000FF"/>
                  </a:solidFill>
                </a:rPr>
                <a:t> </a:t>
              </a:r>
              <a:r>
                <a:rPr lang="en-US" sz="1800" i="1" dirty="0" err="1" smtClean="0">
                  <a:solidFill>
                    <a:srgbClr val="0000FF"/>
                  </a:solidFill>
                </a:rPr>
                <a:t>thế</a:t>
              </a:r>
              <a:r>
                <a:rPr lang="en-US" sz="1800" i="1" dirty="0" smtClean="0">
                  <a:solidFill>
                    <a:srgbClr val="0000FF"/>
                  </a:solidFill>
                </a:rPr>
                <a:t> </a:t>
              </a:r>
              <a:r>
                <a:rPr lang="en-US" sz="1800" i="1" dirty="0" err="1" smtClean="0">
                  <a:solidFill>
                    <a:srgbClr val="0000FF"/>
                  </a:solidFill>
                </a:rPr>
                <a:t>bởi</a:t>
              </a:r>
              <a:r>
                <a:rPr lang="en-US" sz="1800" i="1" dirty="0" smtClean="0">
                  <a:solidFill>
                    <a:srgbClr val="0000FF"/>
                  </a:solidFill>
                </a:rPr>
                <a:t> </a:t>
              </a:r>
              <a:r>
                <a:rPr lang="en-US" sz="1800" i="1" dirty="0" err="1" smtClean="0">
                  <a:solidFill>
                    <a:srgbClr val="0000FF"/>
                  </a:solidFill>
                </a:rPr>
                <a:t>một</a:t>
              </a:r>
              <a:r>
                <a:rPr lang="en-US" sz="1800" i="1" dirty="0" smtClean="0">
                  <a:solidFill>
                    <a:srgbClr val="0000FF"/>
                  </a:solidFill>
                </a:rPr>
                <a:t> </a:t>
              </a:r>
              <a:r>
                <a:rPr lang="en-US" sz="1800" i="1" dirty="0" err="1" smtClean="0">
                  <a:solidFill>
                    <a:srgbClr val="0000FF"/>
                  </a:solidFill>
                </a:rPr>
                <a:t>giao</a:t>
              </a:r>
              <a:r>
                <a:rPr lang="en-US" sz="1800" i="1" dirty="0" smtClean="0">
                  <a:solidFill>
                    <a:srgbClr val="0000FF"/>
                  </a:solidFill>
                </a:rPr>
                <a:t> </a:t>
              </a:r>
              <a:r>
                <a:rPr lang="en-US" sz="1800" i="1" dirty="0" err="1" smtClean="0">
                  <a:solidFill>
                    <a:srgbClr val="0000FF"/>
                  </a:solidFill>
                </a:rPr>
                <a:t>diên</a:t>
              </a:r>
              <a:endParaRPr lang="en-US" sz="1800" i="1" dirty="0">
                <a:solidFill>
                  <a:srgbClr val="0000FF"/>
                </a:solidFill>
              </a:endParaRPr>
            </a:p>
          </p:txBody>
        </p:sp>
        <p:sp>
          <p:nvSpPr>
            <p:cNvPr id="444432" name="Rectangle 2064"/>
            <p:cNvSpPr>
              <a:spLocks noChangeArrowheads="1"/>
            </p:cNvSpPr>
            <p:nvPr/>
          </p:nvSpPr>
          <p:spPr bwMode="auto">
            <a:xfrm>
              <a:off x="468313" y="1845757"/>
              <a:ext cx="658835" cy="184666"/>
            </a:xfrm>
            <a:prstGeom prst="rect">
              <a:avLst/>
            </a:prstGeom>
            <a:noFill/>
            <a:ln w="9525">
              <a:noFill/>
              <a:miter lim="800000"/>
              <a:headEnd/>
              <a:tailEnd/>
            </a:ln>
          </p:spPr>
          <p:txBody>
            <a:bodyPr wrap="none" lIns="0" tIns="0" rIns="0" bIns="0">
              <a:spAutoFit/>
            </a:bodyPr>
            <a:lstStyle/>
            <a:p>
              <a:r>
                <a:rPr lang="en-US" sz="1200" u="sng"/>
                <a:t> : Student</a:t>
              </a:r>
              <a:endParaRPr lang="en-US" sz="1200">
                <a:latin typeface="ZapfHumnst BT" pitchFamily="34" charset="0"/>
              </a:endParaRPr>
            </a:p>
          </p:txBody>
        </p:sp>
        <p:sp>
          <p:nvSpPr>
            <p:cNvPr id="444433" name="Rectangle 2065"/>
            <p:cNvSpPr>
              <a:spLocks noChangeArrowheads="1"/>
            </p:cNvSpPr>
            <p:nvPr/>
          </p:nvSpPr>
          <p:spPr bwMode="auto">
            <a:xfrm>
              <a:off x="763588" y="2315657"/>
              <a:ext cx="106362" cy="2500313"/>
            </a:xfrm>
            <a:prstGeom prst="rect">
              <a:avLst/>
            </a:prstGeom>
            <a:noFill/>
            <a:ln w="0">
              <a:solidFill>
                <a:srgbClr val="C00000"/>
              </a:solidFill>
              <a:miter lim="800000"/>
              <a:headEnd/>
              <a:tailEnd/>
            </a:ln>
          </p:spPr>
          <p:txBody>
            <a:bodyPr/>
            <a:lstStyle/>
            <a:p>
              <a:endParaRPr lang="en-US">
                <a:solidFill>
                  <a:schemeClr val="accent6">
                    <a:lumMod val="75000"/>
                  </a:schemeClr>
                </a:solidFill>
              </a:endParaRPr>
            </a:p>
          </p:txBody>
        </p:sp>
        <p:sp>
          <p:nvSpPr>
            <p:cNvPr id="444434" name="Rectangle 2066"/>
            <p:cNvSpPr>
              <a:spLocks noChangeArrowheads="1"/>
            </p:cNvSpPr>
            <p:nvPr/>
          </p:nvSpPr>
          <p:spPr bwMode="auto">
            <a:xfrm>
              <a:off x="763588" y="5142995"/>
              <a:ext cx="96837" cy="1512887"/>
            </a:xfrm>
            <a:prstGeom prst="rect">
              <a:avLst/>
            </a:prstGeom>
            <a:noFill/>
            <a:ln w="0">
              <a:solidFill>
                <a:srgbClr val="C00000"/>
              </a:solidFill>
              <a:miter lim="800000"/>
              <a:headEnd/>
              <a:tailEnd/>
            </a:ln>
          </p:spPr>
          <p:txBody>
            <a:bodyPr/>
            <a:lstStyle/>
            <a:p>
              <a:endParaRPr lang="en-US"/>
            </a:p>
          </p:txBody>
        </p:sp>
        <p:sp>
          <p:nvSpPr>
            <p:cNvPr id="444435" name="Rectangle 2067"/>
            <p:cNvSpPr>
              <a:spLocks noChangeArrowheads="1"/>
            </p:cNvSpPr>
            <p:nvPr/>
          </p:nvSpPr>
          <p:spPr bwMode="auto">
            <a:xfrm>
              <a:off x="1457325" y="1464757"/>
              <a:ext cx="1905000" cy="355600"/>
            </a:xfrm>
            <a:prstGeom prst="rect">
              <a:avLst/>
            </a:prstGeom>
            <a:noFill/>
            <a:ln w="0">
              <a:solidFill>
                <a:srgbClr val="C00000"/>
              </a:solidFill>
              <a:miter lim="800000"/>
              <a:headEnd/>
              <a:tailEnd/>
            </a:ln>
          </p:spPr>
          <p:txBody>
            <a:bodyPr/>
            <a:lstStyle/>
            <a:p>
              <a:endParaRPr lang="en-US"/>
            </a:p>
          </p:txBody>
        </p:sp>
        <p:sp>
          <p:nvSpPr>
            <p:cNvPr id="444436" name="Rectangle 2068"/>
            <p:cNvSpPr>
              <a:spLocks noChangeArrowheads="1"/>
            </p:cNvSpPr>
            <p:nvPr/>
          </p:nvSpPr>
          <p:spPr bwMode="auto">
            <a:xfrm>
              <a:off x="1482725" y="1547307"/>
              <a:ext cx="1861087" cy="184666"/>
            </a:xfrm>
            <a:prstGeom prst="rect">
              <a:avLst/>
            </a:prstGeom>
            <a:noFill/>
            <a:ln w="9525">
              <a:noFill/>
              <a:miter lim="800000"/>
              <a:headEnd/>
              <a:tailEnd/>
            </a:ln>
          </p:spPr>
          <p:txBody>
            <a:bodyPr wrap="none" lIns="0" tIns="0" rIns="0" bIns="0">
              <a:spAutoFit/>
            </a:bodyPr>
            <a:lstStyle/>
            <a:p>
              <a:r>
                <a:rPr lang="en-US" sz="1200" u="sng" dirty="0"/>
                <a:t> : </a:t>
              </a:r>
              <a:r>
                <a:rPr lang="en-US" sz="1200" u="sng" dirty="0" err="1"/>
                <a:t>RegisterForCoursesForm</a:t>
              </a:r>
              <a:endParaRPr lang="en-US" sz="1200" dirty="0">
                <a:latin typeface="ZapfHumnst BT" pitchFamily="34" charset="0"/>
              </a:endParaRPr>
            </a:p>
          </p:txBody>
        </p:sp>
        <p:sp>
          <p:nvSpPr>
            <p:cNvPr id="444437" name="Rectangle 2069"/>
            <p:cNvSpPr>
              <a:spLocks noChangeArrowheads="1"/>
            </p:cNvSpPr>
            <p:nvPr/>
          </p:nvSpPr>
          <p:spPr bwMode="auto">
            <a:xfrm>
              <a:off x="2489200" y="3411032"/>
              <a:ext cx="106363" cy="187325"/>
            </a:xfrm>
            <a:prstGeom prst="rect">
              <a:avLst/>
            </a:prstGeom>
            <a:noFill/>
            <a:ln w="0">
              <a:solidFill>
                <a:srgbClr val="C00000"/>
              </a:solidFill>
              <a:miter lim="800000"/>
              <a:headEnd/>
              <a:tailEnd/>
            </a:ln>
          </p:spPr>
          <p:txBody>
            <a:bodyPr/>
            <a:lstStyle/>
            <a:p>
              <a:endParaRPr lang="en-US"/>
            </a:p>
          </p:txBody>
        </p:sp>
        <p:sp>
          <p:nvSpPr>
            <p:cNvPr id="444438" name="Rectangle 2070"/>
            <p:cNvSpPr>
              <a:spLocks noChangeArrowheads="1"/>
            </p:cNvSpPr>
            <p:nvPr/>
          </p:nvSpPr>
          <p:spPr bwMode="auto">
            <a:xfrm>
              <a:off x="2447925" y="5142995"/>
              <a:ext cx="95250" cy="1300162"/>
            </a:xfrm>
            <a:prstGeom prst="rect">
              <a:avLst/>
            </a:prstGeom>
            <a:noFill/>
            <a:ln w="0">
              <a:solidFill>
                <a:srgbClr val="C00000"/>
              </a:solidFill>
              <a:miter lim="800000"/>
              <a:headEnd/>
              <a:tailEnd/>
            </a:ln>
          </p:spPr>
          <p:txBody>
            <a:bodyPr/>
            <a:lstStyle/>
            <a:p>
              <a:endParaRPr lang="en-US"/>
            </a:p>
          </p:txBody>
        </p:sp>
        <p:sp>
          <p:nvSpPr>
            <p:cNvPr id="444439" name="Rectangle 2071"/>
            <p:cNvSpPr>
              <a:spLocks noChangeArrowheads="1"/>
            </p:cNvSpPr>
            <p:nvPr/>
          </p:nvSpPr>
          <p:spPr bwMode="auto">
            <a:xfrm>
              <a:off x="3416300" y="1464757"/>
              <a:ext cx="1630363" cy="355600"/>
            </a:xfrm>
            <a:prstGeom prst="rect">
              <a:avLst/>
            </a:prstGeom>
            <a:noFill/>
            <a:ln w="0">
              <a:solidFill>
                <a:srgbClr val="C00000"/>
              </a:solidFill>
              <a:miter lim="800000"/>
              <a:headEnd/>
              <a:tailEnd/>
            </a:ln>
          </p:spPr>
          <p:txBody>
            <a:bodyPr/>
            <a:lstStyle/>
            <a:p>
              <a:endParaRPr lang="en-US"/>
            </a:p>
          </p:txBody>
        </p:sp>
        <p:sp>
          <p:nvSpPr>
            <p:cNvPr id="444440" name="Rectangle 2072"/>
            <p:cNvSpPr>
              <a:spLocks noChangeArrowheads="1"/>
            </p:cNvSpPr>
            <p:nvPr/>
          </p:nvSpPr>
          <p:spPr bwMode="auto">
            <a:xfrm>
              <a:off x="3432175" y="1547307"/>
              <a:ext cx="1611018" cy="184666"/>
            </a:xfrm>
            <a:prstGeom prst="rect">
              <a:avLst/>
            </a:prstGeom>
            <a:noFill/>
            <a:ln w="9525">
              <a:noFill/>
              <a:miter lim="800000"/>
              <a:headEnd/>
              <a:tailEnd/>
            </a:ln>
          </p:spPr>
          <p:txBody>
            <a:bodyPr wrap="none" lIns="0" tIns="0" rIns="0" bIns="0">
              <a:spAutoFit/>
            </a:bodyPr>
            <a:lstStyle/>
            <a:p>
              <a:r>
                <a:rPr lang="en-US" sz="1200" u="sng"/>
                <a:t> : RegistrationController</a:t>
              </a:r>
              <a:endParaRPr lang="en-US" sz="1200">
                <a:latin typeface="ZapfHumnst BT" pitchFamily="34" charset="0"/>
              </a:endParaRPr>
            </a:p>
          </p:txBody>
        </p:sp>
        <p:sp>
          <p:nvSpPr>
            <p:cNvPr id="444441" name="Rectangle 2073"/>
            <p:cNvSpPr>
              <a:spLocks noChangeArrowheads="1"/>
            </p:cNvSpPr>
            <p:nvPr/>
          </p:nvSpPr>
          <p:spPr bwMode="auto">
            <a:xfrm>
              <a:off x="4173538" y="2549020"/>
              <a:ext cx="106362" cy="647700"/>
            </a:xfrm>
            <a:prstGeom prst="rect">
              <a:avLst/>
            </a:prstGeom>
            <a:noFill/>
            <a:ln w="0">
              <a:solidFill>
                <a:srgbClr val="C00000"/>
              </a:solidFill>
              <a:miter lim="800000"/>
              <a:headEnd/>
              <a:tailEnd/>
            </a:ln>
          </p:spPr>
          <p:txBody>
            <a:bodyPr/>
            <a:lstStyle/>
            <a:p>
              <a:endParaRPr lang="en-US"/>
            </a:p>
          </p:txBody>
        </p:sp>
        <p:sp>
          <p:nvSpPr>
            <p:cNvPr id="444442" name="Rectangle 2074"/>
            <p:cNvSpPr>
              <a:spLocks noChangeArrowheads="1"/>
            </p:cNvSpPr>
            <p:nvPr/>
          </p:nvSpPr>
          <p:spPr bwMode="auto">
            <a:xfrm>
              <a:off x="4173538" y="5470020"/>
              <a:ext cx="106362" cy="795337"/>
            </a:xfrm>
            <a:prstGeom prst="rect">
              <a:avLst/>
            </a:prstGeom>
            <a:noFill/>
            <a:ln w="0">
              <a:solidFill>
                <a:srgbClr val="C00000"/>
              </a:solidFill>
              <a:miter lim="800000"/>
              <a:headEnd/>
              <a:tailEnd/>
            </a:ln>
          </p:spPr>
          <p:txBody>
            <a:bodyPr/>
            <a:lstStyle/>
            <a:p>
              <a:endParaRPr lang="en-US"/>
            </a:p>
          </p:txBody>
        </p:sp>
        <p:sp>
          <p:nvSpPr>
            <p:cNvPr id="444443" name="Rectangle 2075"/>
            <p:cNvSpPr>
              <a:spLocks noChangeArrowheads="1"/>
            </p:cNvSpPr>
            <p:nvPr/>
          </p:nvSpPr>
          <p:spPr bwMode="auto">
            <a:xfrm>
              <a:off x="6881813" y="1464757"/>
              <a:ext cx="1058862" cy="355600"/>
            </a:xfrm>
            <a:prstGeom prst="rect">
              <a:avLst/>
            </a:prstGeom>
            <a:noFill/>
            <a:ln w="0">
              <a:solidFill>
                <a:srgbClr val="C00000"/>
              </a:solidFill>
              <a:miter lim="800000"/>
              <a:headEnd/>
              <a:tailEnd/>
            </a:ln>
          </p:spPr>
          <p:txBody>
            <a:bodyPr/>
            <a:lstStyle/>
            <a:p>
              <a:endParaRPr lang="en-US"/>
            </a:p>
          </p:txBody>
        </p:sp>
        <p:sp>
          <p:nvSpPr>
            <p:cNvPr id="444444" name="Rectangle 2076"/>
            <p:cNvSpPr>
              <a:spLocks noChangeArrowheads="1"/>
            </p:cNvSpPr>
            <p:nvPr/>
          </p:nvSpPr>
          <p:spPr bwMode="auto">
            <a:xfrm>
              <a:off x="7021513" y="1547307"/>
              <a:ext cx="767839" cy="184666"/>
            </a:xfrm>
            <a:prstGeom prst="rect">
              <a:avLst/>
            </a:prstGeom>
            <a:noFill/>
            <a:ln w="9525">
              <a:noFill/>
              <a:miter lim="800000"/>
              <a:headEnd/>
              <a:tailEnd/>
            </a:ln>
          </p:spPr>
          <p:txBody>
            <a:bodyPr wrap="none" lIns="0" tIns="0" rIns="0" bIns="0">
              <a:spAutoFit/>
            </a:bodyPr>
            <a:lstStyle/>
            <a:p>
              <a:r>
                <a:rPr lang="en-US" sz="1200" u="sng" dirty="0"/>
                <a:t> : Schedule</a:t>
              </a:r>
              <a:endParaRPr lang="en-US" sz="1200" dirty="0">
                <a:latin typeface="ZapfHumnst BT" pitchFamily="34" charset="0"/>
              </a:endParaRPr>
            </a:p>
          </p:txBody>
        </p:sp>
        <p:sp>
          <p:nvSpPr>
            <p:cNvPr id="444445" name="Rectangle 2077"/>
            <p:cNvSpPr>
              <a:spLocks noChangeArrowheads="1"/>
            </p:cNvSpPr>
            <p:nvPr/>
          </p:nvSpPr>
          <p:spPr bwMode="auto">
            <a:xfrm>
              <a:off x="7358063" y="5573207"/>
              <a:ext cx="106362" cy="176213"/>
            </a:xfrm>
            <a:prstGeom prst="rect">
              <a:avLst/>
            </a:prstGeom>
            <a:noFill/>
            <a:ln w="0">
              <a:solidFill>
                <a:srgbClr val="C00000"/>
              </a:solidFill>
              <a:miter lim="800000"/>
              <a:headEnd/>
              <a:tailEnd/>
            </a:ln>
          </p:spPr>
          <p:txBody>
            <a:bodyPr/>
            <a:lstStyle/>
            <a:p>
              <a:endParaRPr lang="en-US"/>
            </a:p>
          </p:txBody>
        </p:sp>
        <p:sp>
          <p:nvSpPr>
            <p:cNvPr id="444446" name="Rectangle 2078"/>
            <p:cNvSpPr>
              <a:spLocks noChangeArrowheads="1"/>
            </p:cNvSpPr>
            <p:nvPr/>
          </p:nvSpPr>
          <p:spPr bwMode="auto">
            <a:xfrm>
              <a:off x="7972425" y="1464757"/>
              <a:ext cx="1006475" cy="355600"/>
            </a:xfrm>
            <a:prstGeom prst="rect">
              <a:avLst/>
            </a:prstGeom>
            <a:noFill/>
            <a:ln w="0">
              <a:solidFill>
                <a:srgbClr val="C00000"/>
              </a:solidFill>
              <a:miter lim="800000"/>
              <a:headEnd/>
              <a:tailEnd/>
            </a:ln>
          </p:spPr>
          <p:txBody>
            <a:bodyPr/>
            <a:lstStyle/>
            <a:p>
              <a:endParaRPr lang="en-US"/>
            </a:p>
          </p:txBody>
        </p:sp>
        <p:sp>
          <p:nvSpPr>
            <p:cNvPr id="444447" name="Rectangle 2079"/>
            <p:cNvSpPr>
              <a:spLocks noChangeArrowheads="1"/>
            </p:cNvSpPr>
            <p:nvPr/>
          </p:nvSpPr>
          <p:spPr bwMode="auto">
            <a:xfrm>
              <a:off x="8134350" y="1547307"/>
              <a:ext cx="658835" cy="184666"/>
            </a:xfrm>
            <a:prstGeom prst="rect">
              <a:avLst/>
            </a:prstGeom>
            <a:noFill/>
            <a:ln w="9525">
              <a:noFill/>
              <a:miter lim="800000"/>
              <a:headEnd/>
              <a:tailEnd/>
            </a:ln>
          </p:spPr>
          <p:txBody>
            <a:bodyPr wrap="none" lIns="0" tIns="0" rIns="0" bIns="0">
              <a:spAutoFit/>
            </a:bodyPr>
            <a:lstStyle/>
            <a:p>
              <a:r>
                <a:rPr lang="en-US" sz="1200" u="sng"/>
                <a:t> : Student</a:t>
              </a:r>
              <a:endParaRPr lang="en-US" sz="1200">
                <a:latin typeface="ZapfHumnst BT" pitchFamily="34" charset="0"/>
              </a:endParaRPr>
            </a:p>
          </p:txBody>
        </p:sp>
        <p:sp>
          <p:nvSpPr>
            <p:cNvPr id="444448" name="Rectangle 2080"/>
            <p:cNvSpPr>
              <a:spLocks noChangeArrowheads="1"/>
            </p:cNvSpPr>
            <p:nvPr/>
          </p:nvSpPr>
          <p:spPr bwMode="auto">
            <a:xfrm>
              <a:off x="8428038" y="5900232"/>
              <a:ext cx="95250" cy="187325"/>
            </a:xfrm>
            <a:prstGeom prst="rect">
              <a:avLst/>
            </a:prstGeom>
            <a:noFill/>
            <a:ln w="0">
              <a:solidFill>
                <a:srgbClr val="C00000"/>
              </a:solidFill>
              <a:miter lim="800000"/>
              <a:headEnd/>
              <a:tailEnd/>
            </a:ln>
          </p:spPr>
          <p:txBody>
            <a:bodyPr/>
            <a:lstStyle/>
            <a:p>
              <a:endParaRPr lang="en-US"/>
            </a:p>
          </p:txBody>
        </p:sp>
        <p:sp>
          <p:nvSpPr>
            <p:cNvPr id="444449" name="Rectangle 2081"/>
            <p:cNvSpPr>
              <a:spLocks noChangeArrowheads="1"/>
            </p:cNvSpPr>
            <p:nvPr/>
          </p:nvSpPr>
          <p:spPr bwMode="auto">
            <a:xfrm>
              <a:off x="5132388" y="1464757"/>
              <a:ext cx="1677987" cy="355600"/>
            </a:xfrm>
            <a:prstGeom prst="rect">
              <a:avLst/>
            </a:prstGeom>
            <a:noFill/>
            <a:ln w="0">
              <a:solidFill>
                <a:srgbClr val="C00000"/>
              </a:solidFill>
              <a:miter lim="800000"/>
              <a:headEnd/>
              <a:tailEnd/>
            </a:ln>
          </p:spPr>
          <p:txBody>
            <a:bodyPr/>
            <a:lstStyle/>
            <a:p>
              <a:endParaRPr lang="en-US"/>
            </a:p>
          </p:txBody>
        </p:sp>
        <p:sp>
          <p:nvSpPr>
            <p:cNvPr id="444450" name="Rectangle 2082"/>
            <p:cNvSpPr>
              <a:spLocks noChangeArrowheads="1"/>
            </p:cNvSpPr>
            <p:nvPr/>
          </p:nvSpPr>
          <p:spPr bwMode="auto">
            <a:xfrm>
              <a:off x="5145088" y="1547307"/>
              <a:ext cx="1663917" cy="184666"/>
            </a:xfrm>
            <a:prstGeom prst="rect">
              <a:avLst/>
            </a:prstGeom>
            <a:noFill/>
            <a:ln w="9525">
              <a:noFill/>
              <a:miter lim="800000"/>
              <a:headEnd/>
              <a:tailEnd/>
            </a:ln>
          </p:spPr>
          <p:txBody>
            <a:bodyPr wrap="none" lIns="0" tIns="0" rIns="0" bIns="0">
              <a:spAutoFit/>
            </a:bodyPr>
            <a:lstStyle/>
            <a:p>
              <a:r>
                <a:rPr lang="en-US" sz="1200" u="sng"/>
                <a:t> : CourseCatalogSystem</a:t>
              </a:r>
              <a:endParaRPr lang="en-US" sz="1200">
                <a:latin typeface="ZapfHumnst BT" pitchFamily="34" charset="0"/>
              </a:endParaRPr>
            </a:p>
          </p:txBody>
        </p:sp>
        <p:sp>
          <p:nvSpPr>
            <p:cNvPr id="444451" name="Line 2083"/>
            <p:cNvSpPr>
              <a:spLocks noChangeShapeType="1"/>
            </p:cNvSpPr>
            <p:nvPr/>
          </p:nvSpPr>
          <p:spPr bwMode="auto">
            <a:xfrm>
              <a:off x="2498725" y="4639757"/>
              <a:ext cx="0" cy="503238"/>
            </a:xfrm>
            <a:prstGeom prst="line">
              <a:avLst/>
            </a:prstGeom>
            <a:noFill/>
            <a:ln w="0">
              <a:solidFill>
                <a:schemeClr val="tx1"/>
              </a:solidFill>
              <a:prstDash val="lgDash"/>
              <a:round/>
              <a:headEnd/>
              <a:tailEnd/>
            </a:ln>
          </p:spPr>
          <p:txBody>
            <a:bodyPr/>
            <a:lstStyle/>
            <a:p>
              <a:endParaRPr lang="en-US"/>
            </a:p>
          </p:txBody>
        </p:sp>
        <p:sp>
          <p:nvSpPr>
            <p:cNvPr id="444452" name="Rectangle 2084"/>
            <p:cNvSpPr>
              <a:spLocks noChangeArrowheads="1"/>
            </p:cNvSpPr>
            <p:nvPr/>
          </p:nvSpPr>
          <p:spPr bwMode="auto">
            <a:xfrm>
              <a:off x="5949950" y="2841120"/>
              <a:ext cx="104775" cy="176212"/>
            </a:xfrm>
            <a:prstGeom prst="rect">
              <a:avLst/>
            </a:prstGeom>
            <a:noFill/>
            <a:ln w="0">
              <a:solidFill>
                <a:srgbClr val="C00000"/>
              </a:solidFill>
              <a:miter lim="800000"/>
              <a:headEnd/>
              <a:tailEnd/>
            </a:ln>
          </p:spPr>
          <p:txBody>
            <a:bodyPr/>
            <a:lstStyle/>
            <a:p>
              <a:endParaRPr lang="en-US"/>
            </a:p>
          </p:txBody>
        </p:sp>
        <p:sp>
          <p:nvSpPr>
            <p:cNvPr id="444454" name="Freeform 2086"/>
            <p:cNvSpPr>
              <a:spLocks/>
            </p:cNvSpPr>
            <p:nvPr/>
          </p:nvSpPr>
          <p:spPr bwMode="auto">
            <a:xfrm>
              <a:off x="295275" y="2485520"/>
              <a:ext cx="1292225" cy="598487"/>
            </a:xfrm>
            <a:custGeom>
              <a:avLst/>
              <a:gdLst/>
              <a:ahLst/>
              <a:cxnLst>
                <a:cxn ang="0">
                  <a:pos x="0" y="0"/>
                </a:cxn>
                <a:cxn ang="0">
                  <a:pos x="110" y="0"/>
                </a:cxn>
                <a:cxn ang="0">
                  <a:pos x="122" y="12"/>
                </a:cxn>
                <a:cxn ang="0">
                  <a:pos x="122" y="64"/>
                </a:cxn>
                <a:cxn ang="0">
                  <a:pos x="0" y="64"/>
                </a:cxn>
                <a:cxn ang="0">
                  <a:pos x="0" y="0"/>
                </a:cxn>
              </a:cxnLst>
              <a:rect l="0" t="0" r="r" b="b"/>
              <a:pathLst>
                <a:path w="122" h="64">
                  <a:moveTo>
                    <a:pt x="0" y="0"/>
                  </a:moveTo>
                  <a:lnTo>
                    <a:pt x="110" y="0"/>
                  </a:lnTo>
                  <a:lnTo>
                    <a:pt x="122" y="12"/>
                  </a:lnTo>
                  <a:lnTo>
                    <a:pt x="122" y="64"/>
                  </a:lnTo>
                  <a:lnTo>
                    <a:pt x="0" y="64"/>
                  </a:lnTo>
                  <a:lnTo>
                    <a:pt x="0" y="0"/>
                  </a:lnTo>
                </a:path>
              </a:pathLst>
            </a:custGeom>
            <a:solidFill>
              <a:srgbClr val="CCECFF"/>
            </a:solidFill>
            <a:ln w="0">
              <a:solidFill>
                <a:srgbClr val="C00000"/>
              </a:solidFill>
              <a:prstDash val="solid"/>
              <a:round/>
              <a:headEnd/>
              <a:tailEnd/>
            </a:ln>
          </p:spPr>
          <p:txBody>
            <a:bodyPr/>
            <a:lstStyle/>
            <a:p>
              <a:endParaRPr lang="en-US">
                <a:solidFill>
                  <a:schemeClr val="accent6">
                    <a:lumMod val="75000"/>
                  </a:schemeClr>
                </a:solidFill>
              </a:endParaRPr>
            </a:p>
          </p:txBody>
        </p:sp>
        <p:sp>
          <p:nvSpPr>
            <p:cNvPr id="444455" name="Freeform 2087"/>
            <p:cNvSpPr>
              <a:spLocks/>
            </p:cNvSpPr>
            <p:nvPr/>
          </p:nvSpPr>
          <p:spPr bwMode="auto">
            <a:xfrm>
              <a:off x="1447800" y="2488695"/>
              <a:ext cx="127000" cy="112712"/>
            </a:xfrm>
            <a:custGeom>
              <a:avLst/>
              <a:gdLst/>
              <a:ahLst/>
              <a:cxnLst>
                <a:cxn ang="0">
                  <a:pos x="0" y="0"/>
                </a:cxn>
                <a:cxn ang="0">
                  <a:pos x="0" y="12"/>
                </a:cxn>
                <a:cxn ang="0">
                  <a:pos x="12" y="12"/>
                </a:cxn>
              </a:cxnLst>
              <a:rect l="0" t="0" r="r" b="b"/>
              <a:pathLst>
                <a:path w="12" h="12">
                  <a:moveTo>
                    <a:pt x="0" y="0"/>
                  </a:moveTo>
                  <a:lnTo>
                    <a:pt x="0" y="12"/>
                  </a:lnTo>
                  <a:lnTo>
                    <a:pt x="12" y="12"/>
                  </a:lnTo>
                </a:path>
              </a:pathLst>
            </a:custGeom>
            <a:solidFill>
              <a:srgbClr val="CCECFF"/>
            </a:solidFill>
            <a:ln w="0">
              <a:solidFill>
                <a:srgbClr val="C00000"/>
              </a:solidFill>
              <a:prstDash val="solid"/>
              <a:round/>
              <a:headEnd/>
              <a:tailEnd/>
            </a:ln>
          </p:spPr>
          <p:txBody>
            <a:bodyPr/>
            <a:lstStyle/>
            <a:p>
              <a:endParaRPr lang="en-US">
                <a:solidFill>
                  <a:schemeClr val="accent6">
                    <a:lumMod val="75000"/>
                  </a:schemeClr>
                </a:solidFill>
              </a:endParaRPr>
            </a:p>
          </p:txBody>
        </p:sp>
        <p:sp>
          <p:nvSpPr>
            <p:cNvPr id="444456" name="Rectangle 2088"/>
            <p:cNvSpPr>
              <a:spLocks noChangeArrowheads="1"/>
            </p:cNvSpPr>
            <p:nvPr/>
          </p:nvSpPr>
          <p:spPr bwMode="auto">
            <a:xfrm>
              <a:off x="338138" y="2550607"/>
              <a:ext cx="1040349" cy="184666"/>
            </a:xfrm>
            <a:prstGeom prst="rect">
              <a:avLst/>
            </a:prstGeom>
            <a:noFill/>
            <a:ln w="9525">
              <a:noFill/>
              <a:miter lim="800000"/>
              <a:headEnd/>
              <a:tailEnd/>
            </a:ln>
          </p:spPr>
          <p:txBody>
            <a:bodyPr wrap="none" lIns="0" tIns="0" rIns="0" bIns="0">
              <a:spAutoFit/>
            </a:bodyPr>
            <a:lstStyle/>
            <a:p>
              <a:r>
                <a:rPr lang="en-US" sz="1200">
                  <a:solidFill>
                    <a:schemeClr val="accent6">
                      <a:lumMod val="50000"/>
                    </a:schemeClr>
                  </a:solidFill>
                </a:rPr>
                <a:t>Student wishes</a:t>
              </a:r>
              <a:endParaRPr lang="en-US" sz="1200">
                <a:solidFill>
                  <a:schemeClr val="accent6">
                    <a:lumMod val="50000"/>
                  </a:schemeClr>
                </a:solidFill>
                <a:latin typeface="ZapfHumnst BT" pitchFamily="34" charset="0"/>
              </a:endParaRPr>
            </a:p>
          </p:txBody>
        </p:sp>
        <p:sp>
          <p:nvSpPr>
            <p:cNvPr id="444457" name="Rectangle 2089"/>
            <p:cNvSpPr>
              <a:spLocks noChangeArrowheads="1"/>
            </p:cNvSpPr>
            <p:nvPr/>
          </p:nvSpPr>
          <p:spPr bwMode="auto">
            <a:xfrm>
              <a:off x="338138" y="2701420"/>
              <a:ext cx="1093248" cy="184666"/>
            </a:xfrm>
            <a:prstGeom prst="rect">
              <a:avLst/>
            </a:prstGeom>
            <a:noFill/>
            <a:ln w="9525">
              <a:noFill/>
              <a:miter lim="800000"/>
              <a:headEnd/>
              <a:tailEnd/>
            </a:ln>
          </p:spPr>
          <p:txBody>
            <a:bodyPr wrap="none" lIns="0" tIns="0" rIns="0" bIns="0">
              <a:spAutoFit/>
            </a:bodyPr>
            <a:lstStyle/>
            <a:p>
              <a:r>
                <a:rPr lang="en-US" sz="1200" dirty="0">
                  <a:solidFill>
                    <a:schemeClr val="accent6">
                      <a:lumMod val="50000"/>
                    </a:schemeClr>
                  </a:solidFill>
                </a:rPr>
                <a:t>to create a new </a:t>
              </a:r>
            </a:p>
          </p:txBody>
        </p:sp>
        <p:sp>
          <p:nvSpPr>
            <p:cNvPr id="444458" name="Rectangle 2090"/>
            <p:cNvSpPr>
              <a:spLocks noChangeArrowheads="1"/>
            </p:cNvSpPr>
            <p:nvPr/>
          </p:nvSpPr>
          <p:spPr bwMode="auto">
            <a:xfrm>
              <a:off x="338138" y="2850645"/>
              <a:ext cx="612347" cy="184666"/>
            </a:xfrm>
            <a:prstGeom prst="rect">
              <a:avLst/>
            </a:prstGeom>
            <a:noFill/>
            <a:ln w="9525">
              <a:noFill/>
              <a:miter lim="800000"/>
              <a:headEnd/>
              <a:tailEnd/>
            </a:ln>
          </p:spPr>
          <p:txBody>
            <a:bodyPr wrap="none" lIns="0" tIns="0" rIns="0" bIns="0">
              <a:spAutoFit/>
            </a:bodyPr>
            <a:lstStyle/>
            <a:p>
              <a:r>
                <a:rPr lang="en-US" sz="1200" dirty="0">
                  <a:solidFill>
                    <a:schemeClr val="accent6">
                      <a:lumMod val="50000"/>
                    </a:schemeClr>
                  </a:solidFill>
                </a:rPr>
                <a:t>schedule</a:t>
              </a:r>
              <a:endParaRPr lang="en-US" sz="1200" dirty="0">
                <a:solidFill>
                  <a:schemeClr val="accent6">
                    <a:lumMod val="50000"/>
                  </a:schemeClr>
                </a:solidFill>
                <a:latin typeface="ZapfHumnst BT" pitchFamily="34" charset="0"/>
              </a:endParaRPr>
            </a:p>
          </p:txBody>
        </p:sp>
        <p:sp>
          <p:nvSpPr>
            <p:cNvPr id="444459" name="Line 2091"/>
            <p:cNvSpPr>
              <a:spLocks noChangeShapeType="1"/>
            </p:cNvSpPr>
            <p:nvPr/>
          </p:nvSpPr>
          <p:spPr bwMode="auto">
            <a:xfrm flipV="1">
              <a:off x="869950" y="2318832"/>
              <a:ext cx="1577975" cy="0"/>
            </a:xfrm>
            <a:prstGeom prst="line">
              <a:avLst/>
            </a:prstGeom>
            <a:noFill/>
            <a:ln w="0">
              <a:solidFill>
                <a:schemeClr val="tx1"/>
              </a:solidFill>
              <a:round/>
              <a:headEnd/>
              <a:tailEnd type="triangle" w="lg" len="lg"/>
            </a:ln>
          </p:spPr>
          <p:txBody>
            <a:bodyPr/>
            <a:lstStyle/>
            <a:p>
              <a:endParaRPr lang="en-US"/>
            </a:p>
          </p:txBody>
        </p:sp>
        <p:sp>
          <p:nvSpPr>
            <p:cNvPr id="444460" name="Rectangle 2092"/>
            <p:cNvSpPr>
              <a:spLocks noChangeArrowheads="1"/>
            </p:cNvSpPr>
            <p:nvPr/>
          </p:nvSpPr>
          <p:spPr bwMode="auto">
            <a:xfrm>
              <a:off x="965200" y="2109282"/>
              <a:ext cx="1529265" cy="184666"/>
            </a:xfrm>
            <a:prstGeom prst="rect">
              <a:avLst/>
            </a:prstGeom>
            <a:noFill/>
            <a:ln w="9525">
              <a:noFill/>
              <a:miter lim="800000"/>
              <a:headEnd/>
              <a:tailEnd/>
            </a:ln>
          </p:spPr>
          <p:txBody>
            <a:bodyPr wrap="none" lIns="0" tIns="0" rIns="0" bIns="0">
              <a:spAutoFit/>
            </a:bodyPr>
            <a:lstStyle/>
            <a:p>
              <a:r>
                <a:rPr lang="en-US" sz="1200" dirty="0"/>
                <a:t>1. // create schedule( )</a:t>
              </a:r>
              <a:endParaRPr lang="en-US" sz="1200" dirty="0">
                <a:latin typeface="ZapfHumnst BT" pitchFamily="34" charset="0"/>
              </a:endParaRPr>
            </a:p>
          </p:txBody>
        </p:sp>
        <p:sp>
          <p:nvSpPr>
            <p:cNvPr id="444461" name="Rectangle 2093"/>
            <p:cNvSpPr>
              <a:spLocks noChangeArrowheads="1"/>
            </p:cNvSpPr>
            <p:nvPr/>
          </p:nvSpPr>
          <p:spPr bwMode="auto">
            <a:xfrm>
              <a:off x="1874838" y="3118932"/>
              <a:ext cx="2183739" cy="184666"/>
            </a:xfrm>
            <a:prstGeom prst="rect">
              <a:avLst/>
            </a:prstGeom>
            <a:noFill/>
            <a:ln w="9525">
              <a:noFill/>
              <a:miter lim="800000"/>
              <a:headEnd/>
              <a:tailEnd/>
            </a:ln>
          </p:spPr>
          <p:txBody>
            <a:bodyPr wrap="none" lIns="0" tIns="0" rIns="0" bIns="0">
              <a:spAutoFit/>
            </a:bodyPr>
            <a:lstStyle/>
            <a:p>
              <a:r>
                <a:rPr lang="en-US" sz="1200"/>
                <a:t>1.2. // display course offerings( )</a:t>
              </a:r>
              <a:endParaRPr lang="en-US" sz="1200">
                <a:latin typeface="ZapfHumnst BT" pitchFamily="34" charset="0"/>
              </a:endParaRPr>
            </a:p>
          </p:txBody>
        </p:sp>
        <p:sp>
          <p:nvSpPr>
            <p:cNvPr id="444462" name="Line 2094"/>
            <p:cNvSpPr>
              <a:spLocks noChangeShapeType="1"/>
            </p:cNvSpPr>
            <p:nvPr/>
          </p:nvSpPr>
          <p:spPr bwMode="auto">
            <a:xfrm>
              <a:off x="2554288" y="2560132"/>
              <a:ext cx="1619250" cy="1588"/>
            </a:xfrm>
            <a:prstGeom prst="line">
              <a:avLst/>
            </a:prstGeom>
            <a:noFill/>
            <a:ln w="0">
              <a:solidFill>
                <a:schemeClr val="tx1"/>
              </a:solidFill>
              <a:round/>
              <a:headEnd/>
              <a:tailEnd type="triangle" w="lg" len="lg"/>
            </a:ln>
          </p:spPr>
          <p:txBody>
            <a:bodyPr/>
            <a:lstStyle/>
            <a:p>
              <a:endParaRPr lang="en-US"/>
            </a:p>
          </p:txBody>
        </p:sp>
        <p:sp>
          <p:nvSpPr>
            <p:cNvPr id="444463" name="Rectangle 2095"/>
            <p:cNvSpPr>
              <a:spLocks noChangeArrowheads="1"/>
            </p:cNvSpPr>
            <p:nvPr/>
          </p:nvSpPr>
          <p:spPr bwMode="auto">
            <a:xfrm>
              <a:off x="2576513" y="2353757"/>
              <a:ext cx="1920847" cy="184666"/>
            </a:xfrm>
            <a:prstGeom prst="rect">
              <a:avLst/>
            </a:prstGeom>
            <a:noFill/>
            <a:ln w="9525">
              <a:noFill/>
              <a:miter lim="800000"/>
              <a:headEnd/>
              <a:tailEnd/>
            </a:ln>
          </p:spPr>
          <p:txBody>
            <a:bodyPr wrap="none" lIns="0" tIns="0" rIns="0" bIns="0">
              <a:spAutoFit/>
            </a:bodyPr>
            <a:lstStyle/>
            <a:p>
              <a:r>
                <a:rPr lang="en-US" sz="1200"/>
                <a:t>1.1. // get course offerings( )</a:t>
              </a:r>
              <a:endParaRPr lang="en-US" sz="1200">
                <a:latin typeface="ZapfHumnst BT" pitchFamily="34" charset="0"/>
              </a:endParaRPr>
            </a:p>
          </p:txBody>
        </p:sp>
        <p:sp>
          <p:nvSpPr>
            <p:cNvPr id="444464" name="Line 2096"/>
            <p:cNvSpPr>
              <a:spLocks noChangeShapeType="1"/>
            </p:cNvSpPr>
            <p:nvPr/>
          </p:nvSpPr>
          <p:spPr bwMode="auto">
            <a:xfrm>
              <a:off x="4278313" y="2842707"/>
              <a:ext cx="1658937" cy="0"/>
            </a:xfrm>
            <a:prstGeom prst="line">
              <a:avLst/>
            </a:prstGeom>
            <a:noFill/>
            <a:ln w="0">
              <a:solidFill>
                <a:schemeClr val="tx1"/>
              </a:solidFill>
              <a:round/>
              <a:headEnd/>
              <a:tailEnd type="triangle" w="lg" len="lg"/>
            </a:ln>
          </p:spPr>
          <p:txBody>
            <a:bodyPr/>
            <a:lstStyle/>
            <a:p>
              <a:endParaRPr lang="en-US"/>
            </a:p>
          </p:txBody>
        </p:sp>
        <p:sp>
          <p:nvSpPr>
            <p:cNvPr id="444465" name="Rectangle 2097"/>
            <p:cNvSpPr>
              <a:spLocks noChangeArrowheads="1"/>
            </p:cNvSpPr>
            <p:nvPr/>
          </p:nvSpPr>
          <p:spPr bwMode="auto">
            <a:xfrm>
              <a:off x="4310063" y="2633157"/>
              <a:ext cx="2842573" cy="184666"/>
            </a:xfrm>
            <a:prstGeom prst="rect">
              <a:avLst/>
            </a:prstGeom>
            <a:noFill/>
            <a:ln w="9525">
              <a:noFill/>
              <a:miter lim="800000"/>
              <a:headEnd/>
              <a:tailEnd/>
            </a:ln>
          </p:spPr>
          <p:txBody>
            <a:bodyPr wrap="none" lIns="0" tIns="0" rIns="0" bIns="0">
              <a:spAutoFit/>
            </a:bodyPr>
            <a:lstStyle/>
            <a:p>
              <a:r>
                <a:rPr lang="en-US" sz="1200"/>
                <a:t>1.1.1. // get course offerings(forSemester)</a:t>
              </a:r>
              <a:endParaRPr lang="en-US" sz="1200">
                <a:latin typeface="ZapfHumnst BT" pitchFamily="34" charset="0"/>
              </a:endParaRPr>
            </a:p>
          </p:txBody>
        </p:sp>
        <p:sp>
          <p:nvSpPr>
            <p:cNvPr id="444467" name="Line 2099"/>
            <p:cNvSpPr>
              <a:spLocks noChangeShapeType="1"/>
            </p:cNvSpPr>
            <p:nvPr/>
          </p:nvSpPr>
          <p:spPr bwMode="auto">
            <a:xfrm flipV="1">
              <a:off x="1312863" y="2320420"/>
              <a:ext cx="200025" cy="165100"/>
            </a:xfrm>
            <a:prstGeom prst="line">
              <a:avLst/>
            </a:prstGeom>
            <a:noFill/>
            <a:ln w="0">
              <a:solidFill>
                <a:srgbClr val="C00000"/>
              </a:solidFill>
              <a:prstDash val="sysDash"/>
              <a:round/>
              <a:headEnd/>
              <a:tailEnd/>
            </a:ln>
          </p:spPr>
          <p:txBody>
            <a:bodyPr/>
            <a:lstStyle/>
            <a:p>
              <a:endParaRPr lang="en-US">
                <a:solidFill>
                  <a:schemeClr val="accent6">
                    <a:lumMod val="75000"/>
                  </a:schemeClr>
                </a:solidFill>
              </a:endParaRPr>
            </a:p>
          </p:txBody>
        </p:sp>
        <p:sp>
          <p:nvSpPr>
            <p:cNvPr id="444468" name="Rectangle 2100"/>
            <p:cNvSpPr>
              <a:spLocks noChangeArrowheads="1"/>
            </p:cNvSpPr>
            <p:nvPr/>
          </p:nvSpPr>
          <p:spPr bwMode="auto">
            <a:xfrm>
              <a:off x="1897063" y="3984120"/>
              <a:ext cx="2115964" cy="184666"/>
            </a:xfrm>
            <a:prstGeom prst="rect">
              <a:avLst/>
            </a:prstGeom>
            <a:noFill/>
            <a:ln w="9525">
              <a:noFill/>
              <a:miter lim="800000"/>
              <a:headEnd/>
              <a:tailEnd/>
            </a:ln>
          </p:spPr>
          <p:txBody>
            <a:bodyPr wrap="none" lIns="0" tIns="0" rIns="0" bIns="0">
              <a:spAutoFit/>
            </a:bodyPr>
            <a:lstStyle/>
            <a:p>
              <a:r>
                <a:rPr lang="en-US" sz="1200"/>
                <a:t>1.3. // display blank schedule( )</a:t>
              </a:r>
              <a:endParaRPr lang="en-US" sz="1200">
                <a:latin typeface="ZapfHumnst BT" pitchFamily="34" charset="0"/>
              </a:endParaRPr>
            </a:p>
          </p:txBody>
        </p:sp>
        <p:sp>
          <p:nvSpPr>
            <p:cNvPr id="444469" name="Line 2101"/>
            <p:cNvSpPr>
              <a:spLocks noChangeShapeType="1"/>
            </p:cNvSpPr>
            <p:nvPr/>
          </p:nvSpPr>
          <p:spPr bwMode="auto">
            <a:xfrm>
              <a:off x="869950" y="5142995"/>
              <a:ext cx="1577975" cy="1587"/>
            </a:xfrm>
            <a:prstGeom prst="line">
              <a:avLst/>
            </a:prstGeom>
            <a:noFill/>
            <a:ln w="0">
              <a:solidFill>
                <a:schemeClr val="tx1"/>
              </a:solidFill>
              <a:round/>
              <a:headEnd/>
              <a:tailEnd type="triangle" w="lg" len="lg"/>
            </a:ln>
          </p:spPr>
          <p:txBody>
            <a:bodyPr/>
            <a:lstStyle/>
            <a:p>
              <a:endParaRPr lang="en-US"/>
            </a:p>
          </p:txBody>
        </p:sp>
        <p:sp>
          <p:nvSpPr>
            <p:cNvPr id="444470" name="Rectangle 2102"/>
            <p:cNvSpPr>
              <a:spLocks noChangeArrowheads="1"/>
            </p:cNvSpPr>
            <p:nvPr/>
          </p:nvSpPr>
          <p:spPr bwMode="auto">
            <a:xfrm>
              <a:off x="303213" y="4936620"/>
              <a:ext cx="3225691" cy="184666"/>
            </a:xfrm>
            <a:prstGeom prst="rect">
              <a:avLst/>
            </a:prstGeom>
            <a:noFill/>
            <a:ln w="9525">
              <a:noFill/>
              <a:miter lim="800000"/>
              <a:headEnd/>
              <a:tailEnd/>
            </a:ln>
          </p:spPr>
          <p:txBody>
            <a:bodyPr wrap="none" lIns="0" tIns="0" rIns="0" bIns="0">
              <a:spAutoFit/>
            </a:bodyPr>
            <a:lstStyle/>
            <a:p>
              <a:r>
                <a:rPr lang="en-US" sz="1200"/>
                <a:t>2. // select 4 primary and 2 alternate offerings( )</a:t>
              </a:r>
              <a:endParaRPr lang="en-US" sz="1200">
                <a:latin typeface="ZapfHumnst BT" pitchFamily="34" charset="0"/>
              </a:endParaRPr>
            </a:p>
          </p:txBody>
        </p:sp>
        <p:sp>
          <p:nvSpPr>
            <p:cNvPr id="444471" name="Line 2103"/>
            <p:cNvSpPr>
              <a:spLocks noChangeShapeType="1"/>
            </p:cNvSpPr>
            <p:nvPr/>
          </p:nvSpPr>
          <p:spPr bwMode="auto">
            <a:xfrm>
              <a:off x="2554288" y="5465257"/>
              <a:ext cx="1619250" cy="1588"/>
            </a:xfrm>
            <a:prstGeom prst="line">
              <a:avLst/>
            </a:prstGeom>
            <a:noFill/>
            <a:ln w="0">
              <a:solidFill>
                <a:schemeClr val="tx1"/>
              </a:solidFill>
              <a:round/>
              <a:headEnd/>
              <a:tailEnd type="triangle" w="lg" len="lg"/>
            </a:ln>
          </p:spPr>
          <p:txBody>
            <a:bodyPr/>
            <a:lstStyle/>
            <a:p>
              <a:endParaRPr lang="en-US"/>
            </a:p>
          </p:txBody>
        </p:sp>
        <p:sp>
          <p:nvSpPr>
            <p:cNvPr id="444472" name="Rectangle 2104"/>
            <p:cNvSpPr>
              <a:spLocks noChangeArrowheads="1"/>
            </p:cNvSpPr>
            <p:nvPr/>
          </p:nvSpPr>
          <p:spPr bwMode="auto">
            <a:xfrm>
              <a:off x="2193925" y="5260470"/>
              <a:ext cx="2602123" cy="184666"/>
            </a:xfrm>
            <a:prstGeom prst="rect">
              <a:avLst/>
            </a:prstGeom>
            <a:noFill/>
            <a:ln w="9525">
              <a:noFill/>
              <a:miter lim="800000"/>
              <a:headEnd/>
              <a:tailEnd/>
            </a:ln>
          </p:spPr>
          <p:txBody>
            <a:bodyPr wrap="none" lIns="0" tIns="0" rIns="0" bIns="0">
              <a:spAutoFit/>
            </a:bodyPr>
            <a:lstStyle/>
            <a:p>
              <a:r>
                <a:rPr lang="en-US" sz="1200"/>
                <a:t>2.1. // create schedule with offerings( )</a:t>
              </a:r>
              <a:endParaRPr lang="en-US" sz="1200">
                <a:latin typeface="ZapfHumnst BT" pitchFamily="34" charset="0"/>
              </a:endParaRPr>
            </a:p>
          </p:txBody>
        </p:sp>
        <p:sp>
          <p:nvSpPr>
            <p:cNvPr id="444473" name="Line 2105"/>
            <p:cNvSpPr>
              <a:spLocks noChangeShapeType="1"/>
            </p:cNvSpPr>
            <p:nvPr/>
          </p:nvSpPr>
          <p:spPr bwMode="auto">
            <a:xfrm>
              <a:off x="4279900" y="5573207"/>
              <a:ext cx="3090863" cy="1588"/>
            </a:xfrm>
            <a:prstGeom prst="line">
              <a:avLst/>
            </a:prstGeom>
            <a:noFill/>
            <a:ln w="0">
              <a:solidFill>
                <a:schemeClr val="tx1"/>
              </a:solidFill>
              <a:round/>
              <a:headEnd/>
              <a:tailEnd type="triangle" w="lg" len="lg"/>
            </a:ln>
          </p:spPr>
          <p:txBody>
            <a:bodyPr/>
            <a:lstStyle/>
            <a:p>
              <a:endParaRPr lang="en-US"/>
            </a:p>
          </p:txBody>
        </p:sp>
        <p:sp>
          <p:nvSpPr>
            <p:cNvPr id="444474" name="Rectangle 2106"/>
            <p:cNvSpPr>
              <a:spLocks noChangeArrowheads="1"/>
            </p:cNvSpPr>
            <p:nvPr/>
          </p:nvSpPr>
          <p:spPr bwMode="auto">
            <a:xfrm>
              <a:off x="4911725" y="5365245"/>
              <a:ext cx="2074735" cy="184666"/>
            </a:xfrm>
            <a:prstGeom prst="rect">
              <a:avLst/>
            </a:prstGeom>
            <a:noFill/>
            <a:ln w="9525">
              <a:noFill/>
              <a:miter lim="800000"/>
              <a:headEnd/>
              <a:tailEnd/>
            </a:ln>
          </p:spPr>
          <p:txBody>
            <a:bodyPr wrap="none" lIns="0" tIns="0" rIns="0" bIns="0">
              <a:spAutoFit/>
            </a:bodyPr>
            <a:lstStyle/>
            <a:p>
              <a:r>
                <a:rPr lang="en-US" sz="1200"/>
                <a:t>2.1.1. // create with offerings( )</a:t>
              </a:r>
              <a:endParaRPr lang="en-US" sz="1200">
                <a:latin typeface="ZapfHumnst BT" pitchFamily="34" charset="0"/>
              </a:endParaRPr>
            </a:p>
          </p:txBody>
        </p:sp>
        <p:sp>
          <p:nvSpPr>
            <p:cNvPr id="444476" name="Freeform 2108"/>
            <p:cNvSpPr>
              <a:spLocks/>
            </p:cNvSpPr>
            <p:nvPr/>
          </p:nvSpPr>
          <p:spPr bwMode="auto">
            <a:xfrm>
              <a:off x="287338" y="4066670"/>
              <a:ext cx="1365250" cy="692150"/>
            </a:xfrm>
            <a:custGeom>
              <a:avLst/>
              <a:gdLst/>
              <a:ahLst/>
              <a:cxnLst>
                <a:cxn ang="0">
                  <a:pos x="0" y="0"/>
                </a:cxn>
                <a:cxn ang="0">
                  <a:pos x="118" y="0"/>
                </a:cxn>
                <a:cxn ang="0">
                  <a:pos x="129" y="12"/>
                </a:cxn>
                <a:cxn ang="0">
                  <a:pos x="129" y="74"/>
                </a:cxn>
                <a:cxn ang="0">
                  <a:pos x="0" y="74"/>
                </a:cxn>
                <a:cxn ang="0">
                  <a:pos x="0" y="0"/>
                </a:cxn>
              </a:cxnLst>
              <a:rect l="0" t="0" r="r" b="b"/>
              <a:pathLst>
                <a:path w="129" h="74">
                  <a:moveTo>
                    <a:pt x="0" y="0"/>
                  </a:moveTo>
                  <a:lnTo>
                    <a:pt x="118" y="0"/>
                  </a:lnTo>
                  <a:lnTo>
                    <a:pt x="129" y="12"/>
                  </a:lnTo>
                  <a:lnTo>
                    <a:pt x="129" y="74"/>
                  </a:lnTo>
                  <a:lnTo>
                    <a:pt x="0" y="74"/>
                  </a:lnTo>
                  <a:lnTo>
                    <a:pt x="0" y="0"/>
                  </a:lnTo>
                </a:path>
              </a:pathLst>
            </a:custGeom>
            <a:solidFill>
              <a:srgbClr val="CCECFF"/>
            </a:solidFill>
            <a:ln w="0">
              <a:solidFill>
                <a:srgbClr val="C00000"/>
              </a:solidFill>
              <a:prstDash val="solid"/>
              <a:round/>
              <a:headEnd/>
              <a:tailEnd/>
            </a:ln>
          </p:spPr>
          <p:txBody>
            <a:bodyPr/>
            <a:lstStyle/>
            <a:p>
              <a:endParaRPr lang="en-US">
                <a:solidFill>
                  <a:schemeClr val="accent6">
                    <a:lumMod val="75000"/>
                  </a:schemeClr>
                </a:solidFill>
              </a:endParaRPr>
            </a:p>
          </p:txBody>
        </p:sp>
        <p:sp>
          <p:nvSpPr>
            <p:cNvPr id="444477" name="Freeform 2109"/>
            <p:cNvSpPr>
              <a:spLocks/>
            </p:cNvSpPr>
            <p:nvPr/>
          </p:nvSpPr>
          <p:spPr bwMode="auto">
            <a:xfrm>
              <a:off x="1536700" y="4069845"/>
              <a:ext cx="115888" cy="111125"/>
            </a:xfrm>
            <a:custGeom>
              <a:avLst/>
              <a:gdLst/>
              <a:ahLst/>
              <a:cxnLst>
                <a:cxn ang="0">
                  <a:pos x="0" y="0"/>
                </a:cxn>
                <a:cxn ang="0">
                  <a:pos x="0" y="12"/>
                </a:cxn>
                <a:cxn ang="0">
                  <a:pos x="11" y="12"/>
                </a:cxn>
              </a:cxnLst>
              <a:rect l="0" t="0" r="r" b="b"/>
              <a:pathLst>
                <a:path w="11" h="12">
                  <a:moveTo>
                    <a:pt x="0" y="0"/>
                  </a:moveTo>
                  <a:lnTo>
                    <a:pt x="0" y="12"/>
                  </a:lnTo>
                  <a:lnTo>
                    <a:pt x="11" y="12"/>
                  </a:lnTo>
                </a:path>
              </a:pathLst>
            </a:custGeom>
            <a:solidFill>
              <a:srgbClr val="CCECFF"/>
            </a:solidFill>
            <a:ln w="0">
              <a:solidFill>
                <a:srgbClr val="C00000"/>
              </a:solidFill>
              <a:prstDash val="solid"/>
              <a:round/>
              <a:headEnd/>
              <a:tailEnd/>
            </a:ln>
          </p:spPr>
          <p:txBody>
            <a:bodyPr/>
            <a:lstStyle/>
            <a:p>
              <a:endParaRPr lang="en-US">
                <a:solidFill>
                  <a:schemeClr val="accent6">
                    <a:lumMod val="75000"/>
                  </a:schemeClr>
                </a:solidFill>
              </a:endParaRPr>
            </a:p>
          </p:txBody>
        </p:sp>
        <p:sp>
          <p:nvSpPr>
            <p:cNvPr id="444478" name="Rectangle 2110"/>
            <p:cNvSpPr>
              <a:spLocks noChangeArrowheads="1"/>
            </p:cNvSpPr>
            <p:nvPr/>
          </p:nvSpPr>
          <p:spPr bwMode="auto">
            <a:xfrm>
              <a:off x="331788" y="4084132"/>
              <a:ext cx="1201804" cy="184666"/>
            </a:xfrm>
            <a:prstGeom prst="rect">
              <a:avLst/>
            </a:prstGeom>
            <a:noFill/>
            <a:ln w="9525">
              <a:noFill/>
              <a:miter lim="800000"/>
              <a:headEnd/>
              <a:tailEnd/>
            </a:ln>
          </p:spPr>
          <p:txBody>
            <a:bodyPr wrap="none" lIns="0" tIns="0" rIns="0" bIns="0">
              <a:spAutoFit/>
            </a:bodyPr>
            <a:lstStyle/>
            <a:p>
              <a:r>
                <a:rPr lang="en-US" sz="1200">
                  <a:solidFill>
                    <a:schemeClr val="accent6">
                      <a:lumMod val="50000"/>
                    </a:schemeClr>
                  </a:solidFill>
                </a:rPr>
                <a:t>A blank schedule </a:t>
              </a:r>
              <a:endParaRPr lang="en-US" sz="1200">
                <a:solidFill>
                  <a:schemeClr val="accent6">
                    <a:lumMod val="50000"/>
                  </a:schemeClr>
                </a:solidFill>
                <a:latin typeface="ZapfHumnst BT" pitchFamily="34" charset="0"/>
              </a:endParaRPr>
            </a:p>
          </p:txBody>
        </p:sp>
        <p:sp>
          <p:nvSpPr>
            <p:cNvPr id="444479" name="Rectangle 2111"/>
            <p:cNvSpPr>
              <a:spLocks noChangeArrowheads="1"/>
            </p:cNvSpPr>
            <p:nvPr/>
          </p:nvSpPr>
          <p:spPr bwMode="auto">
            <a:xfrm>
              <a:off x="331788" y="4234945"/>
              <a:ext cx="1322478" cy="184666"/>
            </a:xfrm>
            <a:prstGeom prst="rect">
              <a:avLst/>
            </a:prstGeom>
            <a:noFill/>
            <a:ln w="9525">
              <a:noFill/>
              <a:miter lim="800000"/>
              <a:headEnd/>
              <a:tailEnd/>
            </a:ln>
          </p:spPr>
          <p:txBody>
            <a:bodyPr wrap="none" lIns="0" tIns="0" rIns="0" bIns="0">
              <a:spAutoFit/>
            </a:bodyPr>
            <a:lstStyle/>
            <a:p>
              <a:r>
                <a:rPr lang="en-US" sz="1200" dirty="0">
                  <a:solidFill>
                    <a:schemeClr val="accent6">
                      <a:lumMod val="50000"/>
                    </a:schemeClr>
                  </a:solidFill>
                </a:rPr>
                <a:t>is displayed for the </a:t>
              </a:r>
              <a:endParaRPr lang="en-US" sz="1200" dirty="0">
                <a:solidFill>
                  <a:schemeClr val="accent6">
                    <a:lumMod val="50000"/>
                  </a:schemeClr>
                </a:solidFill>
                <a:latin typeface="ZapfHumnst BT" pitchFamily="34" charset="0"/>
              </a:endParaRPr>
            </a:p>
          </p:txBody>
        </p:sp>
        <p:sp>
          <p:nvSpPr>
            <p:cNvPr id="444480" name="Rectangle 2112"/>
            <p:cNvSpPr>
              <a:spLocks noChangeArrowheads="1"/>
            </p:cNvSpPr>
            <p:nvPr/>
          </p:nvSpPr>
          <p:spPr bwMode="auto">
            <a:xfrm>
              <a:off x="331788" y="4384170"/>
              <a:ext cx="1239122" cy="184666"/>
            </a:xfrm>
            <a:prstGeom prst="rect">
              <a:avLst/>
            </a:prstGeom>
            <a:noFill/>
            <a:ln w="9525">
              <a:noFill/>
              <a:miter lim="800000"/>
              <a:headEnd/>
              <a:tailEnd/>
            </a:ln>
          </p:spPr>
          <p:txBody>
            <a:bodyPr wrap="none" lIns="0" tIns="0" rIns="0" bIns="0">
              <a:spAutoFit/>
            </a:bodyPr>
            <a:lstStyle/>
            <a:p>
              <a:r>
                <a:rPr lang="en-US" sz="1200">
                  <a:solidFill>
                    <a:schemeClr val="accent6">
                      <a:lumMod val="50000"/>
                    </a:schemeClr>
                  </a:solidFill>
                </a:rPr>
                <a:t>students to select </a:t>
              </a:r>
              <a:endParaRPr lang="en-US" sz="1200">
                <a:solidFill>
                  <a:schemeClr val="accent6">
                    <a:lumMod val="50000"/>
                  </a:schemeClr>
                </a:solidFill>
                <a:latin typeface="ZapfHumnst BT" pitchFamily="34" charset="0"/>
              </a:endParaRPr>
            </a:p>
          </p:txBody>
        </p:sp>
        <p:sp>
          <p:nvSpPr>
            <p:cNvPr id="444481" name="Rectangle 2113"/>
            <p:cNvSpPr>
              <a:spLocks noChangeArrowheads="1"/>
            </p:cNvSpPr>
            <p:nvPr/>
          </p:nvSpPr>
          <p:spPr bwMode="auto">
            <a:xfrm>
              <a:off x="331788" y="4533395"/>
              <a:ext cx="585545" cy="184666"/>
            </a:xfrm>
            <a:prstGeom prst="rect">
              <a:avLst/>
            </a:prstGeom>
            <a:noFill/>
            <a:ln w="9525">
              <a:noFill/>
              <a:miter lim="800000"/>
              <a:headEnd/>
              <a:tailEnd/>
            </a:ln>
          </p:spPr>
          <p:txBody>
            <a:bodyPr wrap="none" lIns="0" tIns="0" rIns="0" bIns="0">
              <a:spAutoFit/>
            </a:bodyPr>
            <a:lstStyle/>
            <a:p>
              <a:r>
                <a:rPr lang="en-US" sz="1200">
                  <a:solidFill>
                    <a:schemeClr val="accent6">
                      <a:lumMod val="50000"/>
                    </a:schemeClr>
                  </a:solidFill>
                </a:rPr>
                <a:t>offerings</a:t>
              </a:r>
              <a:endParaRPr lang="en-US" sz="1200">
                <a:solidFill>
                  <a:schemeClr val="accent6">
                    <a:lumMod val="50000"/>
                  </a:schemeClr>
                </a:solidFill>
                <a:latin typeface="ZapfHumnst BT" pitchFamily="34" charset="0"/>
              </a:endParaRPr>
            </a:p>
          </p:txBody>
        </p:sp>
        <p:sp>
          <p:nvSpPr>
            <p:cNvPr id="444482" name="Line 2114"/>
            <p:cNvSpPr>
              <a:spLocks noChangeShapeType="1"/>
            </p:cNvSpPr>
            <p:nvPr/>
          </p:nvSpPr>
          <p:spPr bwMode="auto">
            <a:xfrm flipV="1">
              <a:off x="1662113" y="4293682"/>
              <a:ext cx="1211262" cy="265113"/>
            </a:xfrm>
            <a:prstGeom prst="line">
              <a:avLst/>
            </a:prstGeom>
            <a:noFill/>
            <a:ln w="0">
              <a:solidFill>
                <a:srgbClr val="C00000"/>
              </a:solidFill>
              <a:prstDash val="sysDash"/>
              <a:round/>
              <a:headEnd/>
              <a:tailEnd/>
            </a:ln>
          </p:spPr>
          <p:txBody>
            <a:bodyPr/>
            <a:lstStyle/>
            <a:p>
              <a:endParaRPr lang="en-US"/>
            </a:p>
          </p:txBody>
        </p:sp>
        <p:sp>
          <p:nvSpPr>
            <p:cNvPr id="444483" name="Line 2115"/>
            <p:cNvSpPr>
              <a:spLocks noChangeShapeType="1"/>
            </p:cNvSpPr>
            <p:nvPr/>
          </p:nvSpPr>
          <p:spPr bwMode="auto">
            <a:xfrm>
              <a:off x="4279900" y="5897057"/>
              <a:ext cx="4135438" cy="1588"/>
            </a:xfrm>
            <a:prstGeom prst="line">
              <a:avLst/>
            </a:prstGeom>
            <a:noFill/>
            <a:ln w="0">
              <a:solidFill>
                <a:schemeClr val="tx1"/>
              </a:solidFill>
              <a:round/>
              <a:headEnd/>
              <a:tailEnd type="triangle" w="lg" len="lg"/>
            </a:ln>
          </p:spPr>
          <p:txBody>
            <a:bodyPr/>
            <a:lstStyle/>
            <a:p>
              <a:endParaRPr lang="en-US"/>
            </a:p>
          </p:txBody>
        </p:sp>
        <p:sp>
          <p:nvSpPr>
            <p:cNvPr id="444484" name="Rectangle 2116"/>
            <p:cNvSpPr>
              <a:spLocks noChangeArrowheads="1"/>
            </p:cNvSpPr>
            <p:nvPr/>
          </p:nvSpPr>
          <p:spPr bwMode="auto">
            <a:xfrm>
              <a:off x="4957763" y="5690682"/>
              <a:ext cx="2208938" cy="184666"/>
            </a:xfrm>
            <a:prstGeom prst="rect">
              <a:avLst/>
            </a:prstGeom>
            <a:noFill/>
            <a:ln w="9525">
              <a:noFill/>
              <a:miter lim="800000"/>
              <a:headEnd/>
              <a:tailEnd/>
            </a:ln>
          </p:spPr>
          <p:txBody>
            <a:bodyPr wrap="none" lIns="0" tIns="0" rIns="0" bIns="0">
              <a:spAutoFit/>
            </a:bodyPr>
            <a:lstStyle/>
            <a:p>
              <a:r>
                <a:rPr lang="en-US" sz="1200"/>
                <a:t>2.1.2. // add schedule(Schedule)</a:t>
              </a:r>
              <a:endParaRPr lang="en-US" sz="1200">
                <a:latin typeface="ZapfHumnst BT" pitchFamily="34" charset="0"/>
              </a:endParaRPr>
            </a:p>
          </p:txBody>
        </p:sp>
        <p:sp>
          <p:nvSpPr>
            <p:cNvPr id="444485" name="Line 2117"/>
            <p:cNvSpPr>
              <a:spLocks noChangeShapeType="1"/>
            </p:cNvSpPr>
            <p:nvPr/>
          </p:nvSpPr>
          <p:spPr bwMode="auto">
            <a:xfrm>
              <a:off x="814388" y="6660645"/>
              <a:ext cx="0" cy="157162"/>
            </a:xfrm>
            <a:prstGeom prst="line">
              <a:avLst/>
            </a:prstGeom>
            <a:noFill/>
            <a:ln w="0">
              <a:noFill/>
              <a:prstDash val="lgDash"/>
              <a:round/>
              <a:headEnd/>
              <a:tailEnd/>
            </a:ln>
          </p:spPr>
          <p:txBody>
            <a:bodyPr/>
            <a:lstStyle/>
            <a:p>
              <a:endParaRPr lang="en-US">
                <a:solidFill>
                  <a:srgbClr val="0000FF"/>
                </a:solidFill>
              </a:endParaRPr>
            </a:p>
          </p:txBody>
        </p:sp>
        <p:sp>
          <p:nvSpPr>
            <p:cNvPr id="444486" name="Line 2118"/>
            <p:cNvSpPr>
              <a:spLocks noChangeShapeType="1"/>
            </p:cNvSpPr>
            <p:nvPr/>
          </p:nvSpPr>
          <p:spPr bwMode="auto">
            <a:xfrm>
              <a:off x="815975" y="2114045"/>
              <a:ext cx="0" cy="203200"/>
            </a:xfrm>
            <a:prstGeom prst="line">
              <a:avLst/>
            </a:prstGeom>
            <a:noFill/>
            <a:ln w="0">
              <a:solidFill>
                <a:schemeClr val="tx1"/>
              </a:solidFill>
              <a:prstDash val="lgDash"/>
              <a:round/>
              <a:headEnd/>
              <a:tailEnd/>
            </a:ln>
          </p:spPr>
          <p:txBody>
            <a:bodyPr/>
            <a:lstStyle/>
            <a:p>
              <a:endParaRPr lang="en-US"/>
            </a:p>
          </p:txBody>
        </p:sp>
        <p:sp>
          <p:nvSpPr>
            <p:cNvPr id="444487" name="Line 2119"/>
            <p:cNvSpPr>
              <a:spLocks noChangeShapeType="1"/>
            </p:cNvSpPr>
            <p:nvPr/>
          </p:nvSpPr>
          <p:spPr bwMode="auto">
            <a:xfrm>
              <a:off x="2495550" y="6449507"/>
              <a:ext cx="0" cy="369888"/>
            </a:xfrm>
            <a:prstGeom prst="line">
              <a:avLst/>
            </a:prstGeom>
            <a:noFill/>
            <a:ln w="0">
              <a:noFill/>
              <a:prstDash val="lgDash"/>
              <a:round/>
              <a:headEnd/>
              <a:tailEnd/>
            </a:ln>
          </p:spPr>
          <p:txBody>
            <a:bodyPr/>
            <a:lstStyle/>
            <a:p>
              <a:endParaRPr lang="en-US">
                <a:solidFill>
                  <a:srgbClr val="0000FF"/>
                </a:solidFill>
              </a:endParaRPr>
            </a:p>
          </p:txBody>
        </p:sp>
        <p:sp>
          <p:nvSpPr>
            <p:cNvPr id="444488" name="Line 2120"/>
            <p:cNvSpPr>
              <a:spLocks noChangeShapeType="1"/>
            </p:cNvSpPr>
            <p:nvPr/>
          </p:nvSpPr>
          <p:spPr bwMode="auto">
            <a:xfrm>
              <a:off x="4224338" y="3212595"/>
              <a:ext cx="0" cy="2257425"/>
            </a:xfrm>
            <a:prstGeom prst="line">
              <a:avLst/>
            </a:prstGeom>
            <a:noFill/>
            <a:ln w="0">
              <a:solidFill>
                <a:schemeClr val="tx1"/>
              </a:solidFill>
              <a:prstDash val="lgDash"/>
              <a:round/>
              <a:headEnd/>
              <a:tailEnd/>
            </a:ln>
          </p:spPr>
          <p:txBody>
            <a:bodyPr/>
            <a:lstStyle/>
            <a:p>
              <a:endParaRPr lang="en-US"/>
            </a:p>
          </p:txBody>
        </p:sp>
        <p:sp>
          <p:nvSpPr>
            <p:cNvPr id="444489" name="Line 2121"/>
            <p:cNvSpPr>
              <a:spLocks noChangeShapeType="1"/>
            </p:cNvSpPr>
            <p:nvPr/>
          </p:nvSpPr>
          <p:spPr bwMode="auto">
            <a:xfrm>
              <a:off x="4224338" y="6298695"/>
              <a:ext cx="0" cy="514350"/>
            </a:xfrm>
            <a:prstGeom prst="line">
              <a:avLst/>
            </a:prstGeom>
            <a:noFill/>
            <a:ln w="0">
              <a:noFill/>
              <a:prstDash val="lgDash"/>
              <a:round/>
              <a:headEnd/>
              <a:tailEnd/>
            </a:ln>
          </p:spPr>
          <p:txBody>
            <a:bodyPr/>
            <a:lstStyle/>
            <a:p>
              <a:endParaRPr lang="en-US">
                <a:solidFill>
                  <a:srgbClr val="0000FF"/>
                </a:solidFill>
              </a:endParaRPr>
            </a:p>
          </p:txBody>
        </p:sp>
        <p:sp>
          <p:nvSpPr>
            <p:cNvPr id="444490" name="Line 2122"/>
            <p:cNvSpPr>
              <a:spLocks noChangeShapeType="1"/>
            </p:cNvSpPr>
            <p:nvPr/>
          </p:nvSpPr>
          <p:spPr bwMode="auto">
            <a:xfrm>
              <a:off x="6002338" y="3022095"/>
              <a:ext cx="1587" cy="3792537"/>
            </a:xfrm>
            <a:prstGeom prst="line">
              <a:avLst/>
            </a:prstGeom>
            <a:noFill/>
            <a:ln w="0">
              <a:solidFill>
                <a:schemeClr val="tx1"/>
              </a:solidFill>
              <a:prstDash val="lgDash"/>
              <a:round/>
              <a:headEnd/>
              <a:tailEnd/>
            </a:ln>
          </p:spPr>
          <p:txBody>
            <a:bodyPr/>
            <a:lstStyle/>
            <a:p>
              <a:endParaRPr lang="en-US"/>
            </a:p>
          </p:txBody>
        </p:sp>
        <p:sp>
          <p:nvSpPr>
            <p:cNvPr id="444491" name="Line 2123"/>
            <p:cNvSpPr>
              <a:spLocks noChangeShapeType="1"/>
            </p:cNvSpPr>
            <p:nvPr/>
          </p:nvSpPr>
          <p:spPr bwMode="auto">
            <a:xfrm>
              <a:off x="7412038" y="5790695"/>
              <a:ext cx="0" cy="1022350"/>
            </a:xfrm>
            <a:prstGeom prst="line">
              <a:avLst/>
            </a:prstGeom>
            <a:noFill/>
            <a:ln w="0">
              <a:solidFill>
                <a:schemeClr val="tx1"/>
              </a:solidFill>
              <a:prstDash val="lgDash"/>
              <a:round/>
              <a:headEnd/>
              <a:tailEnd/>
            </a:ln>
          </p:spPr>
          <p:txBody>
            <a:bodyPr/>
            <a:lstStyle/>
            <a:p>
              <a:endParaRPr lang="en-US"/>
            </a:p>
          </p:txBody>
        </p:sp>
        <p:sp>
          <p:nvSpPr>
            <p:cNvPr id="444492" name="Line 2124"/>
            <p:cNvSpPr>
              <a:spLocks noChangeShapeType="1"/>
            </p:cNvSpPr>
            <p:nvPr/>
          </p:nvSpPr>
          <p:spPr bwMode="auto">
            <a:xfrm>
              <a:off x="8478838" y="6095495"/>
              <a:ext cx="0" cy="717550"/>
            </a:xfrm>
            <a:prstGeom prst="line">
              <a:avLst/>
            </a:prstGeom>
            <a:noFill/>
            <a:ln w="0">
              <a:solidFill>
                <a:schemeClr val="tx1"/>
              </a:solidFill>
              <a:prstDash val="lgDash"/>
              <a:round/>
              <a:headEnd/>
              <a:tailEnd/>
            </a:ln>
          </p:spPr>
          <p:txBody>
            <a:bodyPr/>
            <a:lstStyle/>
            <a:p>
              <a:endParaRPr lang="en-US"/>
            </a:p>
          </p:txBody>
        </p:sp>
        <p:sp>
          <p:nvSpPr>
            <p:cNvPr id="444493" name="Text Box 2125"/>
            <p:cNvSpPr txBox="1">
              <a:spLocks noChangeArrowheads="1"/>
            </p:cNvSpPr>
            <p:nvPr/>
          </p:nvSpPr>
          <p:spPr bwMode="auto">
            <a:xfrm>
              <a:off x="836613" y="6433632"/>
              <a:ext cx="5105400" cy="324448"/>
            </a:xfrm>
            <a:prstGeom prst="rect">
              <a:avLst/>
            </a:prstGeom>
            <a:noFill/>
            <a:ln w="9525">
              <a:noFill/>
              <a:miter lim="800000"/>
              <a:headEnd/>
              <a:tailEnd/>
            </a:ln>
            <a:effectLst/>
          </p:spPr>
          <p:txBody>
            <a:bodyPr lIns="107950" tIns="53975" rIns="107950" bIns="53975">
              <a:spAutoFit/>
            </a:bodyPr>
            <a:lstStyle/>
            <a:p>
              <a:pPr>
                <a:spcBef>
                  <a:spcPct val="50000"/>
                </a:spcBef>
              </a:pPr>
              <a:r>
                <a:rPr lang="en-US" sz="1400" dirty="0">
                  <a:solidFill>
                    <a:srgbClr val="0000FF"/>
                  </a:solidFill>
                </a:rPr>
                <a:t>At this point, the Submit Schedule </a:t>
              </a:r>
              <a:r>
                <a:rPr lang="en-US" sz="1400" dirty="0" err="1">
                  <a:solidFill>
                    <a:srgbClr val="0000FF"/>
                  </a:solidFill>
                </a:rPr>
                <a:t>subflow</a:t>
              </a:r>
              <a:r>
                <a:rPr lang="en-US" sz="1400" dirty="0">
                  <a:solidFill>
                    <a:srgbClr val="0000FF"/>
                  </a:solidFill>
                </a:rPr>
                <a:t> is executed</a:t>
              </a:r>
            </a:p>
          </p:txBody>
        </p:sp>
        <p:sp>
          <p:nvSpPr>
            <p:cNvPr id="444494" name="Freeform 2126"/>
            <p:cNvSpPr>
              <a:spLocks/>
            </p:cNvSpPr>
            <p:nvPr/>
          </p:nvSpPr>
          <p:spPr bwMode="auto">
            <a:xfrm>
              <a:off x="2447925" y="2317245"/>
              <a:ext cx="95250" cy="2319337"/>
            </a:xfrm>
            <a:custGeom>
              <a:avLst/>
              <a:gdLst/>
              <a:ahLst/>
              <a:cxnLst>
                <a:cxn ang="0">
                  <a:pos x="60" y="688"/>
                </a:cxn>
                <a:cxn ang="0">
                  <a:pos x="60" y="0"/>
                </a:cxn>
                <a:cxn ang="0">
                  <a:pos x="0" y="0"/>
                </a:cxn>
                <a:cxn ang="0">
                  <a:pos x="0" y="1461"/>
                </a:cxn>
                <a:cxn ang="0">
                  <a:pos x="60" y="1461"/>
                </a:cxn>
                <a:cxn ang="0">
                  <a:pos x="60" y="1361"/>
                </a:cxn>
              </a:cxnLst>
              <a:rect l="0" t="0" r="r" b="b"/>
              <a:pathLst>
                <a:path w="60" h="1461">
                  <a:moveTo>
                    <a:pt x="60" y="688"/>
                  </a:moveTo>
                  <a:lnTo>
                    <a:pt x="60" y="0"/>
                  </a:lnTo>
                  <a:lnTo>
                    <a:pt x="0" y="0"/>
                  </a:lnTo>
                  <a:lnTo>
                    <a:pt x="0" y="1461"/>
                  </a:lnTo>
                  <a:lnTo>
                    <a:pt x="60" y="1461"/>
                  </a:lnTo>
                  <a:lnTo>
                    <a:pt x="60" y="1361"/>
                  </a:lnTo>
                </a:path>
              </a:pathLst>
            </a:custGeom>
            <a:noFill/>
            <a:ln w="0" cap="flat" cmpd="sng">
              <a:solidFill>
                <a:srgbClr val="C00000"/>
              </a:solidFill>
              <a:prstDash val="solid"/>
              <a:round/>
              <a:headEnd/>
              <a:tailEnd/>
            </a:ln>
            <a:effectLst/>
          </p:spPr>
          <p:txBody>
            <a:bodyPr lIns="107950" tIns="53975" rIns="107950" bIns="53975"/>
            <a:lstStyle/>
            <a:p>
              <a:endParaRPr lang="en-US"/>
            </a:p>
          </p:txBody>
        </p:sp>
        <p:sp>
          <p:nvSpPr>
            <p:cNvPr id="444495" name="Line 2127"/>
            <p:cNvSpPr>
              <a:spLocks noChangeShapeType="1"/>
            </p:cNvSpPr>
            <p:nvPr/>
          </p:nvSpPr>
          <p:spPr bwMode="auto">
            <a:xfrm>
              <a:off x="2543175" y="3598357"/>
              <a:ext cx="0" cy="682625"/>
            </a:xfrm>
            <a:prstGeom prst="line">
              <a:avLst/>
            </a:prstGeom>
            <a:noFill/>
            <a:ln w="0">
              <a:solidFill>
                <a:srgbClr val="C00000"/>
              </a:solidFill>
              <a:round/>
              <a:headEnd/>
              <a:tailEnd/>
            </a:ln>
            <a:effectLst/>
          </p:spPr>
          <p:txBody>
            <a:bodyPr lIns="107950" tIns="53975" rIns="107950" bIns="53975"/>
            <a:lstStyle/>
            <a:p>
              <a:endParaRPr lang="en-US"/>
            </a:p>
          </p:txBody>
        </p:sp>
        <p:sp>
          <p:nvSpPr>
            <p:cNvPr id="444496" name="Freeform 2128"/>
            <p:cNvSpPr>
              <a:spLocks/>
            </p:cNvSpPr>
            <p:nvPr/>
          </p:nvSpPr>
          <p:spPr bwMode="auto">
            <a:xfrm>
              <a:off x="2543175" y="3312607"/>
              <a:ext cx="574675" cy="98425"/>
            </a:xfrm>
            <a:custGeom>
              <a:avLst/>
              <a:gdLst/>
              <a:ahLst/>
              <a:cxnLst>
                <a:cxn ang="0">
                  <a:pos x="0" y="0"/>
                </a:cxn>
                <a:cxn ang="0">
                  <a:pos x="362" y="0"/>
                </a:cxn>
                <a:cxn ang="0">
                  <a:pos x="362" y="62"/>
                </a:cxn>
                <a:cxn ang="0">
                  <a:pos x="36" y="62"/>
                </a:cxn>
              </a:cxnLst>
              <a:rect l="0" t="0" r="r" b="b"/>
              <a:pathLst>
                <a:path w="362" h="62">
                  <a:moveTo>
                    <a:pt x="0" y="0"/>
                  </a:moveTo>
                  <a:lnTo>
                    <a:pt x="362" y="0"/>
                  </a:lnTo>
                  <a:lnTo>
                    <a:pt x="362" y="62"/>
                  </a:lnTo>
                  <a:lnTo>
                    <a:pt x="36" y="62"/>
                  </a:lnTo>
                </a:path>
              </a:pathLst>
            </a:custGeom>
            <a:noFill/>
            <a:ln w="3175" cap="flat" cmpd="sng">
              <a:solidFill>
                <a:schemeClr val="tx1"/>
              </a:solidFill>
              <a:prstDash val="solid"/>
              <a:round/>
              <a:headEnd/>
              <a:tailEnd type="triangle" w="lg" len="lg"/>
            </a:ln>
            <a:effectLst/>
          </p:spPr>
          <p:txBody>
            <a:bodyPr lIns="107950" tIns="53975" rIns="107950" bIns="53975"/>
            <a:lstStyle/>
            <a:p>
              <a:endParaRPr lang="en-US"/>
            </a:p>
          </p:txBody>
        </p:sp>
        <p:sp>
          <p:nvSpPr>
            <p:cNvPr id="444497" name="Rectangle 2129"/>
            <p:cNvSpPr>
              <a:spLocks noChangeArrowheads="1"/>
            </p:cNvSpPr>
            <p:nvPr/>
          </p:nvSpPr>
          <p:spPr bwMode="auto">
            <a:xfrm>
              <a:off x="2495550" y="4284157"/>
              <a:ext cx="106363" cy="187325"/>
            </a:xfrm>
            <a:prstGeom prst="rect">
              <a:avLst/>
            </a:prstGeom>
            <a:noFill/>
            <a:ln w="0">
              <a:solidFill>
                <a:srgbClr val="C00000"/>
              </a:solidFill>
              <a:miter lim="800000"/>
              <a:headEnd/>
              <a:tailEnd/>
            </a:ln>
          </p:spPr>
          <p:txBody>
            <a:bodyPr/>
            <a:lstStyle/>
            <a:p>
              <a:endParaRPr lang="en-US"/>
            </a:p>
          </p:txBody>
        </p:sp>
        <p:sp>
          <p:nvSpPr>
            <p:cNvPr id="444498" name="Freeform 2130"/>
            <p:cNvSpPr>
              <a:spLocks/>
            </p:cNvSpPr>
            <p:nvPr/>
          </p:nvSpPr>
          <p:spPr bwMode="auto">
            <a:xfrm>
              <a:off x="2549525" y="4185732"/>
              <a:ext cx="574675" cy="98425"/>
            </a:xfrm>
            <a:custGeom>
              <a:avLst/>
              <a:gdLst/>
              <a:ahLst/>
              <a:cxnLst>
                <a:cxn ang="0">
                  <a:pos x="0" y="0"/>
                </a:cxn>
                <a:cxn ang="0">
                  <a:pos x="362" y="0"/>
                </a:cxn>
                <a:cxn ang="0">
                  <a:pos x="362" y="62"/>
                </a:cxn>
                <a:cxn ang="0">
                  <a:pos x="36" y="62"/>
                </a:cxn>
              </a:cxnLst>
              <a:rect l="0" t="0" r="r" b="b"/>
              <a:pathLst>
                <a:path w="362" h="62">
                  <a:moveTo>
                    <a:pt x="0" y="0"/>
                  </a:moveTo>
                  <a:lnTo>
                    <a:pt x="362" y="0"/>
                  </a:lnTo>
                  <a:lnTo>
                    <a:pt x="362" y="62"/>
                  </a:lnTo>
                  <a:lnTo>
                    <a:pt x="36" y="62"/>
                  </a:lnTo>
                </a:path>
              </a:pathLst>
            </a:custGeom>
            <a:noFill/>
            <a:ln w="3175" cap="flat" cmpd="sng">
              <a:solidFill>
                <a:schemeClr val="tx1"/>
              </a:solidFill>
              <a:prstDash val="solid"/>
              <a:round/>
              <a:headEnd/>
              <a:tailEnd type="triangle" w="lg" len="lg"/>
            </a:ln>
            <a:effectLst/>
          </p:spPr>
          <p:txBody>
            <a:bodyPr lIns="107950" tIns="53975" rIns="107950" bIns="53975"/>
            <a:lstStyle/>
            <a:p>
              <a:endParaRPr lang="en-US"/>
            </a:p>
          </p:txBody>
        </p:sp>
        <p:sp>
          <p:nvSpPr>
            <p:cNvPr id="444500" name="Freeform 2132"/>
            <p:cNvSpPr>
              <a:spLocks/>
            </p:cNvSpPr>
            <p:nvPr/>
          </p:nvSpPr>
          <p:spPr bwMode="auto">
            <a:xfrm>
              <a:off x="292100" y="3364995"/>
              <a:ext cx="1657350" cy="560387"/>
            </a:xfrm>
            <a:custGeom>
              <a:avLst/>
              <a:gdLst/>
              <a:ahLst/>
              <a:cxnLst>
                <a:cxn ang="0">
                  <a:pos x="0" y="0"/>
                </a:cxn>
                <a:cxn ang="0">
                  <a:pos x="140" y="0"/>
                </a:cxn>
                <a:cxn ang="0">
                  <a:pos x="152" y="12"/>
                </a:cxn>
                <a:cxn ang="0">
                  <a:pos x="152" y="60"/>
                </a:cxn>
                <a:cxn ang="0">
                  <a:pos x="0" y="60"/>
                </a:cxn>
                <a:cxn ang="0">
                  <a:pos x="0" y="0"/>
                </a:cxn>
              </a:cxnLst>
              <a:rect l="0" t="0" r="r" b="b"/>
              <a:pathLst>
                <a:path w="152" h="60">
                  <a:moveTo>
                    <a:pt x="0" y="0"/>
                  </a:moveTo>
                  <a:lnTo>
                    <a:pt x="140" y="0"/>
                  </a:lnTo>
                  <a:lnTo>
                    <a:pt x="152" y="12"/>
                  </a:lnTo>
                  <a:lnTo>
                    <a:pt x="152" y="60"/>
                  </a:lnTo>
                  <a:lnTo>
                    <a:pt x="0" y="60"/>
                  </a:lnTo>
                  <a:lnTo>
                    <a:pt x="0" y="0"/>
                  </a:lnTo>
                </a:path>
              </a:pathLst>
            </a:custGeom>
            <a:solidFill>
              <a:srgbClr val="CCECFF"/>
            </a:solidFill>
            <a:ln w="0">
              <a:solidFill>
                <a:srgbClr val="C00000"/>
              </a:solidFill>
              <a:prstDash val="solid"/>
              <a:round/>
              <a:headEnd/>
              <a:tailEnd/>
            </a:ln>
          </p:spPr>
          <p:txBody>
            <a:bodyPr/>
            <a:lstStyle/>
            <a:p>
              <a:endParaRPr lang="en-US">
                <a:solidFill>
                  <a:schemeClr val="accent6">
                    <a:lumMod val="75000"/>
                  </a:schemeClr>
                </a:solidFill>
              </a:endParaRPr>
            </a:p>
          </p:txBody>
        </p:sp>
        <p:sp>
          <p:nvSpPr>
            <p:cNvPr id="444501" name="Freeform 2133"/>
            <p:cNvSpPr>
              <a:spLocks/>
            </p:cNvSpPr>
            <p:nvPr/>
          </p:nvSpPr>
          <p:spPr bwMode="auto">
            <a:xfrm>
              <a:off x="1809750" y="3368170"/>
              <a:ext cx="127000" cy="112712"/>
            </a:xfrm>
            <a:custGeom>
              <a:avLst/>
              <a:gdLst/>
              <a:ahLst/>
              <a:cxnLst>
                <a:cxn ang="0">
                  <a:pos x="0" y="0"/>
                </a:cxn>
                <a:cxn ang="0">
                  <a:pos x="0" y="12"/>
                </a:cxn>
                <a:cxn ang="0">
                  <a:pos x="12" y="12"/>
                </a:cxn>
              </a:cxnLst>
              <a:rect l="0" t="0" r="r" b="b"/>
              <a:pathLst>
                <a:path w="12" h="12">
                  <a:moveTo>
                    <a:pt x="0" y="0"/>
                  </a:moveTo>
                  <a:lnTo>
                    <a:pt x="0" y="12"/>
                  </a:lnTo>
                  <a:lnTo>
                    <a:pt x="12" y="12"/>
                  </a:lnTo>
                </a:path>
              </a:pathLst>
            </a:custGeom>
            <a:solidFill>
              <a:srgbClr val="CCECFF"/>
            </a:solidFill>
            <a:ln w="0">
              <a:solidFill>
                <a:srgbClr val="C00000"/>
              </a:solidFill>
              <a:prstDash val="solid"/>
              <a:round/>
              <a:headEnd/>
              <a:tailEnd/>
            </a:ln>
          </p:spPr>
          <p:txBody>
            <a:bodyPr/>
            <a:lstStyle/>
            <a:p>
              <a:endParaRPr lang="en-US">
                <a:solidFill>
                  <a:schemeClr val="accent6">
                    <a:lumMod val="75000"/>
                  </a:schemeClr>
                </a:solidFill>
              </a:endParaRPr>
            </a:p>
          </p:txBody>
        </p:sp>
        <p:sp>
          <p:nvSpPr>
            <p:cNvPr id="444502" name="Rectangle 2134"/>
            <p:cNvSpPr>
              <a:spLocks noChangeArrowheads="1"/>
            </p:cNvSpPr>
            <p:nvPr/>
          </p:nvSpPr>
          <p:spPr bwMode="auto">
            <a:xfrm>
              <a:off x="334963" y="3382457"/>
              <a:ext cx="1442254" cy="184666"/>
            </a:xfrm>
            <a:prstGeom prst="rect">
              <a:avLst/>
            </a:prstGeom>
            <a:noFill/>
            <a:ln w="9525">
              <a:noFill/>
              <a:miter lim="800000"/>
              <a:headEnd/>
              <a:tailEnd/>
            </a:ln>
          </p:spPr>
          <p:txBody>
            <a:bodyPr wrap="none" lIns="0" tIns="0" rIns="0" bIns="0">
              <a:spAutoFit/>
            </a:bodyPr>
            <a:lstStyle/>
            <a:p>
              <a:r>
                <a:rPr lang="en-US" sz="1200">
                  <a:solidFill>
                    <a:schemeClr val="accent6">
                      <a:lumMod val="50000"/>
                    </a:schemeClr>
                  </a:solidFill>
                </a:rPr>
                <a:t>A list of the available </a:t>
              </a:r>
              <a:endParaRPr lang="en-US" sz="1200">
                <a:solidFill>
                  <a:schemeClr val="accent6">
                    <a:lumMod val="50000"/>
                  </a:schemeClr>
                </a:solidFill>
                <a:latin typeface="ZapfHumnst BT" pitchFamily="34" charset="0"/>
              </a:endParaRPr>
            </a:p>
          </p:txBody>
        </p:sp>
        <p:sp>
          <p:nvSpPr>
            <p:cNvPr id="444503" name="Rectangle 2135"/>
            <p:cNvSpPr>
              <a:spLocks noChangeArrowheads="1"/>
            </p:cNvSpPr>
            <p:nvPr/>
          </p:nvSpPr>
          <p:spPr bwMode="auto">
            <a:xfrm>
              <a:off x="334963" y="3531682"/>
              <a:ext cx="1637115" cy="184666"/>
            </a:xfrm>
            <a:prstGeom prst="rect">
              <a:avLst/>
            </a:prstGeom>
            <a:noFill/>
            <a:ln w="9525">
              <a:noFill/>
              <a:miter lim="800000"/>
              <a:headEnd/>
              <a:tailEnd/>
            </a:ln>
          </p:spPr>
          <p:txBody>
            <a:bodyPr wrap="none" lIns="0" tIns="0" rIns="0" bIns="0">
              <a:spAutoFit/>
            </a:bodyPr>
            <a:lstStyle/>
            <a:p>
              <a:r>
                <a:rPr lang="en-US" sz="1200">
                  <a:solidFill>
                    <a:schemeClr val="accent6">
                      <a:lumMod val="50000"/>
                    </a:schemeClr>
                  </a:solidFill>
                </a:rPr>
                <a:t>course offerings for this </a:t>
              </a:r>
              <a:endParaRPr lang="en-US" sz="1200">
                <a:solidFill>
                  <a:schemeClr val="accent6">
                    <a:lumMod val="50000"/>
                  </a:schemeClr>
                </a:solidFill>
                <a:latin typeface="ZapfHumnst BT" pitchFamily="34" charset="0"/>
              </a:endParaRPr>
            </a:p>
          </p:txBody>
        </p:sp>
        <p:sp>
          <p:nvSpPr>
            <p:cNvPr id="444504" name="Rectangle 2136"/>
            <p:cNvSpPr>
              <a:spLocks noChangeArrowheads="1"/>
            </p:cNvSpPr>
            <p:nvPr/>
          </p:nvSpPr>
          <p:spPr bwMode="auto">
            <a:xfrm>
              <a:off x="334963" y="3682495"/>
              <a:ext cx="1585370" cy="184666"/>
            </a:xfrm>
            <a:prstGeom prst="rect">
              <a:avLst/>
            </a:prstGeom>
            <a:noFill/>
            <a:ln w="9525">
              <a:noFill/>
              <a:miter lim="800000"/>
              <a:headEnd/>
              <a:tailEnd/>
            </a:ln>
          </p:spPr>
          <p:txBody>
            <a:bodyPr wrap="none" lIns="0" tIns="0" rIns="0" bIns="0">
              <a:spAutoFit/>
            </a:bodyPr>
            <a:lstStyle/>
            <a:p>
              <a:r>
                <a:rPr lang="en-US" sz="1200">
                  <a:solidFill>
                    <a:schemeClr val="accent6">
                      <a:lumMod val="50000"/>
                    </a:schemeClr>
                  </a:solidFill>
                </a:rPr>
                <a:t>semester are displayed</a:t>
              </a:r>
              <a:endParaRPr lang="en-US" sz="1200">
                <a:solidFill>
                  <a:schemeClr val="accent6">
                    <a:lumMod val="50000"/>
                  </a:schemeClr>
                </a:solidFill>
                <a:latin typeface="ZapfHumnst BT" pitchFamily="34" charset="0"/>
              </a:endParaRPr>
            </a:p>
          </p:txBody>
        </p:sp>
        <p:sp>
          <p:nvSpPr>
            <p:cNvPr id="444505" name="Freeform 2137"/>
            <p:cNvSpPr>
              <a:spLocks/>
            </p:cNvSpPr>
            <p:nvPr/>
          </p:nvSpPr>
          <p:spPr bwMode="auto">
            <a:xfrm>
              <a:off x="5783263" y="1226632"/>
              <a:ext cx="546100" cy="190500"/>
            </a:xfrm>
            <a:custGeom>
              <a:avLst/>
              <a:gdLst/>
              <a:ahLst/>
              <a:cxnLst>
                <a:cxn ang="0">
                  <a:pos x="0" y="0"/>
                </a:cxn>
                <a:cxn ang="0">
                  <a:pos x="344" y="0"/>
                </a:cxn>
                <a:cxn ang="0">
                  <a:pos x="344" y="120"/>
                </a:cxn>
              </a:cxnLst>
              <a:rect l="0" t="0" r="r" b="b"/>
              <a:pathLst>
                <a:path w="344" h="120">
                  <a:moveTo>
                    <a:pt x="0" y="0"/>
                  </a:moveTo>
                  <a:lnTo>
                    <a:pt x="344" y="0"/>
                  </a:lnTo>
                  <a:lnTo>
                    <a:pt x="344" y="120"/>
                  </a:lnTo>
                </a:path>
              </a:pathLst>
            </a:custGeom>
            <a:noFill/>
            <a:ln w="28575" cap="flat" cmpd="sng">
              <a:solidFill>
                <a:srgbClr val="0000FF"/>
              </a:solidFill>
              <a:prstDash val="solid"/>
              <a:round/>
              <a:headEnd/>
              <a:tailEnd type="triangle" w="med" len="med"/>
            </a:ln>
            <a:effectLst/>
          </p:spPr>
          <p:txBody>
            <a:bodyPr lIns="107950" tIns="53975" rIns="107950" bIns="53975"/>
            <a:lstStyle/>
            <a:p>
              <a:endParaRPr lang="en-US"/>
            </a:p>
          </p:txBody>
        </p:sp>
        <p:grpSp>
          <p:nvGrpSpPr>
            <p:cNvPr id="444507" name="Group 2139"/>
            <p:cNvGrpSpPr>
              <a:grpSpLocks/>
            </p:cNvGrpSpPr>
            <p:nvPr/>
          </p:nvGrpSpPr>
          <p:grpSpPr bwMode="auto">
            <a:xfrm>
              <a:off x="646113" y="1302832"/>
              <a:ext cx="344487" cy="498475"/>
              <a:chOff x="527" y="616"/>
              <a:chExt cx="217" cy="314"/>
            </a:xfrm>
          </p:grpSpPr>
          <p:sp>
            <p:nvSpPr>
              <p:cNvPr id="444508" name="Oval 2140"/>
              <p:cNvSpPr>
                <a:spLocks noChangeArrowheads="1"/>
              </p:cNvSpPr>
              <p:nvPr/>
            </p:nvSpPr>
            <p:spPr bwMode="auto">
              <a:xfrm>
                <a:off x="577" y="616"/>
                <a:ext cx="113" cy="107"/>
              </a:xfrm>
              <a:prstGeom prst="ellipse">
                <a:avLst/>
              </a:prstGeom>
              <a:noFill/>
              <a:ln w="0">
                <a:solidFill>
                  <a:srgbClr val="C00000"/>
                </a:solidFill>
                <a:round/>
                <a:headEnd/>
                <a:tailEnd/>
              </a:ln>
            </p:spPr>
            <p:txBody>
              <a:bodyPr/>
              <a:lstStyle/>
              <a:p>
                <a:endParaRPr lang="en-US"/>
              </a:p>
            </p:txBody>
          </p:sp>
          <p:sp>
            <p:nvSpPr>
              <p:cNvPr id="444509" name="Line 2141"/>
              <p:cNvSpPr>
                <a:spLocks noChangeShapeType="1"/>
              </p:cNvSpPr>
              <p:nvPr/>
            </p:nvSpPr>
            <p:spPr bwMode="auto">
              <a:xfrm>
                <a:off x="634" y="725"/>
                <a:ext cx="0" cy="96"/>
              </a:xfrm>
              <a:prstGeom prst="line">
                <a:avLst/>
              </a:prstGeom>
              <a:noFill/>
              <a:ln w="0">
                <a:solidFill>
                  <a:srgbClr val="C00000"/>
                </a:solidFill>
                <a:round/>
                <a:headEnd/>
                <a:tailEnd/>
              </a:ln>
            </p:spPr>
            <p:txBody>
              <a:bodyPr/>
              <a:lstStyle/>
              <a:p>
                <a:endParaRPr lang="en-US"/>
              </a:p>
            </p:txBody>
          </p:sp>
          <p:sp>
            <p:nvSpPr>
              <p:cNvPr id="444510" name="Line 2142"/>
              <p:cNvSpPr>
                <a:spLocks noChangeShapeType="1"/>
              </p:cNvSpPr>
              <p:nvPr/>
            </p:nvSpPr>
            <p:spPr bwMode="auto">
              <a:xfrm>
                <a:off x="550" y="750"/>
                <a:ext cx="166" cy="0"/>
              </a:xfrm>
              <a:prstGeom prst="line">
                <a:avLst/>
              </a:prstGeom>
              <a:noFill/>
              <a:ln w="0">
                <a:solidFill>
                  <a:srgbClr val="C00000"/>
                </a:solidFill>
                <a:round/>
                <a:headEnd/>
                <a:tailEnd/>
              </a:ln>
            </p:spPr>
            <p:txBody>
              <a:bodyPr/>
              <a:lstStyle/>
              <a:p>
                <a:endParaRPr lang="en-US"/>
              </a:p>
            </p:txBody>
          </p:sp>
          <p:sp>
            <p:nvSpPr>
              <p:cNvPr id="444511" name="Freeform 2143"/>
              <p:cNvSpPr>
                <a:spLocks/>
              </p:cNvSpPr>
              <p:nvPr/>
            </p:nvSpPr>
            <p:spPr bwMode="auto">
              <a:xfrm>
                <a:off x="527" y="821"/>
                <a:ext cx="217" cy="109"/>
              </a:xfrm>
              <a:custGeom>
                <a:avLst/>
                <a:gdLst/>
                <a:ahLst/>
                <a:cxnLst>
                  <a:cxn ang="0">
                    <a:pos x="0" y="108"/>
                  </a:cxn>
                  <a:cxn ang="0">
                    <a:pos x="107" y="0"/>
                  </a:cxn>
                  <a:cxn ang="0">
                    <a:pos x="217" y="109"/>
                  </a:cxn>
                </a:cxnLst>
                <a:rect l="0" t="0" r="r" b="b"/>
                <a:pathLst>
                  <a:path w="217" h="109">
                    <a:moveTo>
                      <a:pt x="0" y="108"/>
                    </a:moveTo>
                    <a:lnTo>
                      <a:pt x="107" y="0"/>
                    </a:lnTo>
                    <a:lnTo>
                      <a:pt x="217" y="109"/>
                    </a:lnTo>
                  </a:path>
                </a:pathLst>
              </a:custGeom>
              <a:noFill/>
              <a:ln w="0">
                <a:solidFill>
                  <a:srgbClr val="C00000"/>
                </a:solidFill>
                <a:prstDash val="solid"/>
                <a:round/>
                <a:headEnd/>
                <a:tailEnd/>
              </a:ln>
            </p:spPr>
            <p:txBody>
              <a:bodyPr/>
              <a:lstStyle/>
              <a:p>
                <a:endParaRPr lang="en-US"/>
              </a:p>
            </p:txBody>
          </p:sp>
        </p:grpSp>
      </p:grpSp>
    </p:spTree>
    <p:extLst>
      <p:ext uri="{BB962C8B-B14F-4D97-AF65-F5344CB8AC3E}">
        <p14:creationId xmlns:p14="http://schemas.microsoft.com/office/powerpoint/2010/main" val="1914163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10" name="Rectangle 18"/>
          <p:cNvSpPr>
            <a:spLocks noGrp="1" noChangeArrowheads="1"/>
          </p:cNvSpPr>
          <p:nvPr>
            <p:ph type="title"/>
          </p:nvPr>
        </p:nvSpPr>
        <p:spPr/>
        <p:txBody>
          <a:bodyPr>
            <a:normAutofit fontScale="90000"/>
          </a:bodyPr>
          <a:lstStyle/>
          <a:p>
            <a:r>
              <a:rPr lang="en-US" dirty="0" err="1" smtClean="0"/>
              <a:t>Kết</a:t>
            </a:r>
            <a:r>
              <a:rPr lang="en-US" dirty="0" smtClean="0"/>
              <a:t> </a:t>
            </a:r>
            <a:r>
              <a:rPr lang="en-US" dirty="0" err="1" smtClean="0"/>
              <a:t>hợp</a:t>
            </a:r>
            <a:r>
              <a:rPr lang="en-US" dirty="0" smtClean="0"/>
              <a:t> </a:t>
            </a:r>
            <a:r>
              <a:rPr lang="en-US" dirty="0" err="1" smtClean="0"/>
              <a:t>các</a:t>
            </a:r>
            <a:r>
              <a:rPr lang="en-US" dirty="0" smtClean="0"/>
              <a:t> </a:t>
            </a:r>
            <a:r>
              <a:rPr lang="en-US" dirty="0" err="1" smtClean="0"/>
              <a:t>cơ</a:t>
            </a:r>
            <a:r>
              <a:rPr lang="en-US" dirty="0" smtClean="0"/>
              <a:t> </a:t>
            </a:r>
            <a:r>
              <a:rPr lang="en-US" dirty="0" err="1" smtClean="0"/>
              <a:t>chế</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Bảo</a:t>
            </a:r>
            <a:r>
              <a:rPr lang="en-US" dirty="0" smtClean="0"/>
              <a:t> </a:t>
            </a:r>
            <a:r>
              <a:rPr lang="en-US" dirty="0" err="1" smtClean="0"/>
              <a:t>mật</a:t>
            </a:r>
            <a:r>
              <a:rPr lang="en-US" dirty="0" smtClean="0"/>
              <a:t> (Security)</a:t>
            </a:r>
            <a:endParaRPr lang="en-US" dirty="0"/>
          </a:p>
        </p:txBody>
      </p:sp>
      <p:sp>
        <p:nvSpPr>
          <p:cNvPr id="366611" name="Rectangle 19"/>
          <p:cNvSpPr>
            <a:spLocks noGrp="1" noChangeArrowheads="1"/>
          </p:cNvSpPr>
          <p:nvPr>
            <p:ph idx="1"/>
          </p:nvPr>
        </p:nvSpPr>
        <p:spPr/>
        <p:txBody>
          <a:bodyPr/>
          <a:lstStyle/>
          <a:p>
            <a:r>
              <a:rPr lang="en-US" dirty="0" err="1" smtClean="0"/>
              <a:t>Ánh</a:t>
            </a:r>
            <a:r>
              <a:rPr lang="en-US" dirty="0" smtClean="0"/>
              <a:t> </a:t>
            </a:r>
            <a:r>
              <a:rPr lang="en-US" dirty="0" err="1" smtClean="0"/>
              <a:t>xạ</a:t>
            </a:r>
            <a:r>
              <a:rPr lang="en-US" dirty="0" smtClean="0"/>
              <a:t> </a:t>
            </a:r>
            <a:r>
              <a:rPr lang="en-US" dirty="0" err="1" smtClean="0"/>
              <a:t>Lớp</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với</a:t>
            </a:r>
            <a:r>
              <a:rPr lang="en-US" dirty="0" smtClean="0"/>
              <a:t> </a:t>
            </a:r>
            <a:r>
              <a:rPr lang="en-US" dirty="0" err="1" smtClean="0"/>
              <a:t>Cơ</a:t>
            </a:r>
            <a:r>
              <a:rPr lang="en-US" dirty="0" smtClean="0"/>
              <a:t> </a:t>
            </a:r>
            <a:r>
              <a:rPr lang="en-US" dirty="0" err="1" smtClean="0"/>
              <a:t>chế</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từ</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ca </a:t>
            </a:r>
            <a:r>
              <a:rPr lang="en-US" dirty="0" err="1" smtClean="0"/>
              <a:t>sử</a:t>
            </a:r>
            <a:r>
              <a:rPr lang="en-US" dirty="0" smtClean="0"/>
              <a:t> </a:t>
            </a:r>
            <a:r>
              <a:rPr lang="en-US" dirty="0" err="1" smtClean="0"/>
              <a:t>dụng</a:t>
            </a:r>
            <a:endParaRPr lang="en-US" dirty="0"/>
          </a:p>
        </p:txBody>
      </p:sp>
      <p:sp>
        <p:nvSpPr>
          <p:cNvPr id="25" name="Slide Number Placeholder 24"/>
          <p:cNvSpPr>
            <a:spLocks noGrp="1"/>
          </p:cNvSpPr>
          <p:nvPr>
            <p:ph type="sldNum" sz="quarter" idx="12"/>
          </p:nvPr>
        </p:nvSpPr>
        <p:spPr/>
        <p:txBody>
          <a:bodyPr/>
          <a:lstStyle/>
          <a:p>
            <a:fld id="{5374BCF3-5331-4DEF-BD12-99BB792D1088}" type="slidenum">
              <a:rPr lang="en-US" smtClean="0"/>
              <a:pPr/>
              <a:t>13</a:t>
            </a:fld>
            <a:endParaRPr lang="en-US"/>
          </a:p>
        </p:txBody>
      </p:sp>
      <p:grpSp>
        <p:nvGrpSpPr>
          <p:cNvPr id="27" name="Group 26"/>
          <p:cNvGrpSpPr/>
          <p:nvPr/>
        </p:nvGrpSpPr>
        <p:grpSpPr>
          <a:xfrm>
            <a:off x="1473200" y="2748488"/>
            <a:ext cx="6669088" cy="2628900"/>
            <a:chOff x="1473200" y="2171700"/>
            <a:chExt cx="6669088" cy="2628900"/>
          </a:xfrm>
        </p:grpSpPr>
        <p:sp>
          <p:nvSpPr>
            <p:cNvPr id="366594" name="Line 2"/>
            <p:cNvSpPr>
              <a:spLocks noChangeShapeType="1"/>
            </p:cNvSpPr>
            <p:nvPr/>
          </p:nvSpPr>
          <p:spPr bwMode="auto">
            <a:xfrm>
              <a:off x="4521200" y="2171700"/>
              <a:ext cx="0" cy="262890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6595" name="Rectangle 3"/>
            <p:cNvSpPr>
              <a:spLocks noChangeArrowheads="1"/>
            </p:cNvSpPr>
            <p:nvPr/>
          </p:nvSpPr>
          <p:spPr bwMode="auto">
            <a:xfrm>
              <a:off x="1473200" y="2171700"/>
              <a:ext cx="6400800" cy="262890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66596" name="Line 4"/>
            <p:cNvSpPr>
              <a:spLocks noChangeShapeType="1"/>
            </p:cNvSpPr>
            <p:nvPr/>
          </p:nvSpPr>
          <p:spPr bwMode="auto">
            <a:xfrm>
              <a:off x="1473200" y="2781300"/>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6597" name="Text Box 5"/>
            <p:cNvSpPr txBox="1">
              <a:spLocks noChangeArrowheads="1"/>
            </p:cNvSpPr>
            <p:nvPr/>
          </p:nvSpPr>
          <p:spPr bwMode="auto">
            <a:xfrm>
              <a:off x="1854200" y="2324100"/>
              <a:ext cx="2398713"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dirty="0" err="1" smtClean="0"/>
                <a:t>Lớp</a:t>
              </a:r>
              <a:r>
                <a:rPr lang="en-US" sz="1800" b="1" dirty="0" smtClean="0"/>
                <a:t> </a:t>
              </a:r>
              <a:r>
                <a:rPr lang="en-US" sz="1800" b="1" dirty="0" err="1" smtClean="0"/>
                <a:t>phân</a:t>
              </a:r>
              <a:r>
                <a:rPr lang="en-US" sz="1800" b="1" dirty="0" smtClean="0"/>
                <a:t> </a:t>
              </a:r>
              <a:r>
                <a:rPr lang="en-US" sz="1800" b="1" dirty="0" err="1" smtClean="0"/>
                <a:t>tích</a:t>
              </a:r>
              <a:endParaRPr lang="en-US" sz="1800" b="1" dirty="0"/>
            </a:p>
          </p:txBody>
        </p:sp>
        <p:sp>
          <p:nvSpPr>
            <p:cNvPr id="366598" name="Text Box 6"/>
            <p:cNvSpPr txBox="1">
              <a:spLocks noChangeArrowheads="1"/>
            </p:cNvSpPr>
            <p:nvPr/>
          </p:nvSpPr>
          <p:spPr bwMode="auto">
            <a:xfrm>
              <a:off x="4862513" y="2324100"/>
              <a:ext cx="289560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dirty="0" err="1" smtClean="0"/>
                <a:t>Cơ</a:t>
              </a:r>
              <a:r>
                <a:rPr lang="en-US" sz="1800" b="1" dirty="0" smtClean="0"/>
                <a:t> </a:t>
              </a:r>
              <a:r>
                <a:rPr lang="en-US" sz="1800" b="1" dirty="0" err="1" smtClean="0"/>
                <a:t>chế</a:t>
              </a:r>
              <a:r>
                <a:rPr lang="en-US" sz="1800" b="1" dirty="0" smtClean="0"/>
                <a:t> </a:t>
              </a:r>
              <a:r>
                <a:rPr lang="en-US" sz="1800" b="1" dirty="0" err="1" smtClean="0"/>
                <a:t>phân</a:t>
              </a:r>
              <a:r>
                <a:rPr lang="en-US" sz="1800" b="1" dirty="0" smtClean="0"/>
                <a:t> </a:t>
              </a:r>
              <a:r>
                <a:rPr lang="en-US" sz="1800" b="1" dirty="0" err="1" smtClean="0"/>
                <a:t>tích</a:t>
              </a:r>
              <a:endParaRPr lang="en-US" sz="1800" b="1" dirty="0"/>
            </a:p>
          </p:txBody>
        </p:sp>
        <p:sp>
          <p:nvSpPr>
            <p:cNvPr id="366599" name="Text Box 7"/>
            <p:cNvSpPr txBox="1">
              <a:spLocks noChangeArrowheads="1"/>
            </p:cNvSpPr>
            <p:nvPr/>
          </p:nvSpPr>
          <p:spPr bwMode="auto">
            <a:xfrm>
              <a:off x="1473200" y="279558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Student</a:t>
              </a:r>
            </a:p>
          </p:txBody>
        </p:sp>
        <p:sp>
          <p:nvSpPr>
            <p:cNvPr id="366600" name="Line 8"/>
            <p:cNvSpPr>
              <a:spLocks noChangeShapeType="1"/>
            </p:cNvSpPr>
            <p:nvPr/>
          </p:nvSpPr>
          <p:spPr bwMode="auto">
            <a:xfrm>
              <a:off x="1473200" y="3557588"/>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6601" name="Text Box 9"/>
            <p:cNvSpPr txBox="1">
              <a:spLocks noChangeArrowheads="1"/>
            </p:cNvSpPr>
            <p:nvPr/>
          </p:nvSpPr>
          <p:spPr bwMode="auto">
            <a:xfrm>
              <a:off x="1473200" y="359568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CourseOffering</a:t>
              </a:r>
            </a:p>
          </p:txBody>
        </p:sp>
        <p:sp>
          <p:nvSpPr>
            <p:cNvPr id="366602" name="Line 10"/>
            <p:cNvSpPr>
              <a:spLocks noChangeShapeType="1"/>
            </p:cNvSpPr>
            <p:nvPr/>
          </p:nvSpPr>
          <p:spPr bwMode="auto">
            <a:xfrm>
              <a:off x="1473200" y="3962400"/>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6603" name="Text Box 11"/>
            <p:cNvSpPr txBox="1">
              <a:spLocks noChangeArrowheads="1"/>
            </p:cNvSpPr>
            <p:nvPr/>
          </p:nvSpPr>
          <p:spPr bwMode="auto">
            <a:xfrm>
              <a:off x="1473200" y="3962400"/>
              <a:ext cx="19050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Course</a:t>
              </a:r>
            </a:p>
          </p:txBody>
        </p:sp>
        <p:sp>
          <p:nvSpPr>
            <p:cNvPr id="366604" name="Line 12"/>
            <p:cNvSpPr>
              <a:spLocks noChangeShapeType="1"/>
            </p:cNvSpPr>
            <p:nvPr/>
          </p:nvSpPr>
          <p:spPr bwMode="auto">
            <a:xfrm>
              <a:off x="1473200" y="4329113"/>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6605" name="Text Box 13"/>
            <p:cNvSpPr txBox="1">
              <a:spLocks noChangeArrowheads="1"/>
            </p:cNvSpPr>
            <p:nvPr/>
          </p:nvSpPr>
          <p:spPr bwMode="auto">
            <a:xfrm>
              <a:off x="1473200" y="4357688"/>
              <a:ext cx="2590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RegistrationController</a:t>
              </a:r>
            </a:p>
          </p:txBody>
        </p:sp>
        <p:sp>
          <p:nvSpPr>
            <p:cNvPr id="366606" name="Text Box 14"/>
            <p:cNvSpPr txBox="1">
              <a:spLocks noChangeArrowheads="1"/>
            </p:cNvSpPr>
            <p:nvPr/>
          </p:nvSpPr>
          <p:spPr bwMode="auto">
            <a:xfrm>
              <a:off x="4673600" y="2795588"/>
              <a:ext cx="2667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Persistency, </a:t>
              </a:r>
              <a:r>
                <a:rPr lang="en-US" sz="1800" i="1">
                  <a:solidFill>
                    <a:srgbClr val="00CCFF"/>
                  </a:solidFill>
                </a:rPr>
                <a:t>Security</a:t>
              </a:r>
              <a:endParaRPr lang="en-US" sz="1800">
                <a:solidFill>
                  <a:srgbClr val="00CCFF"/>
                </a:solidFill>
              </a:endParaRPr>
            </a:p>
          </p:txBody>
        </p:sp>
        <p:sp>
          <p:nvSpPr>
            <p:cNvPr id="366607" name="Text Box 15"/>
            <p:cNvSpPr txBox="1">
              <a:spLocks noChangeArrowheads="1"/>
            </p:cNvSpPr>
            <p:nvPr/>
          </p:nvSpPr>
          <p:spPr bwMode="auto">
            <a:xfrm>
              <a:off x="4673600" y="3595688"/>
              <a:ext cx="3468688"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Persistency, Legacy Interface</a:t>
              </a:r>
            </a:p>
          </p:txBody>
        </p:sp>
        <p:sp>
          <p:nvSpPr>
            <p:cNvPr id="366608" name="Text Box 16"/>
            <p:cNvSpPr txBox="1">
              <a:spLocks noChangeArrowheads="1"/>
            </p:cNvSpPr>
            <p:nvPr/>
          </p:nvSpPr>
          <p:spPr bwMode="auto">
            <a:xfrm>
              <a:off x="4673600" y="3962400"/>
              <a:ext cx="3468688"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Persistency, Legacy Interface</a:t>
              </a:r>
            </a:p>
          </p:txBody>
        </p:sp>
        <p:sp>
          <p:nvSpPr>
            <p:cNvPr id="366609" name="Text Box 17"/>
            <p:cNvSpPr txBox="1">
              <a:spLocks noChangeArrowheads="1"/>
            </p:cNvSpPr>
            <p:nvPr/>
          </p:nvSpPr>
          <p:spPr bwMode="auto">
            <a:xfrm>
              <a:off x="4673600" y="4357688"/>
              <a:ext cx="1868488"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Distribution</a:t>
              </a:r>
            </a:p>
          </p:txBody>
        </p:sp>
        <p:sp>
          <p:nvSpPr>
            <p:cNvPr id="366612" name="Line 20"/>
            <p:cNvSpPr>
              <a:spLocks noChangeShapeType="1"/>
            </p:cNvSpPr>
            <p:nvPr/>
          </p:nvSpPr>
          <p:spPr bwMode="auto">
            <a:xfrm>
              <a:off x="1473200" y="3151188"/>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6613" name="Text Box 21"/>
            <p:cNvSpPr txBox="1">
              <a:spLocks noChangeArrowheads="1"/>
            </p:cNvSpPr>
            <p:nvPr/>
          </p:nvSpPr>
          <p:spPr bwMode="auto">
            <a:xfrm>
              <a:off x="1473200" y="315118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dirty="0"/>
                <a:t>Schedule</a:t>
              </a:r>
            </a:p>
          </p:txBody>
        </p:sp>
        <p:sp>
          <p:nvSpPr>
            <p:cNvPr id="366614" name="Text Box 22"/>
            <p:cNvSpPr txBox="1">
              <a:spLocks noChangeArrowheads="1"/>
            </p:cNvSpPr>
            <p:nvPr/>
          </p:nvSpPr>
          <p:spPr bwMode="auto">
            <a:xfrm>
              <a:off x="4673600" y="3151188"/>
              <a:ext cx="2667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Persistency, </a:t>
              </a:r>
              <a:r>
                <a:rPr lang="en-US" sz="1800" i="1">
                  <a:solidFill>
                    <a:srgbClr val="00CCFF"/>
                  </a:solidFill>
                </a:rPr>
                <a:t>Security</a:t>
              </a:r>
              <a:endParaRPr lang="en-US" sz="1800">
                <a:solidFill>
                  <a:srgbClr val="00CCFF"/>
                </a:solidFill>
              </a:endParaRPr>
            </a:p>
          </p:txBody>
        </p:sp>
      </p:grpSp>
      <p:sp>
        <p:nvSpPr>
          <p:cNvPr id="366615" name="Text Box 23"/>
          <p:cNvSpPr txBox="1">
            <a:spLocks noChangeArrowheads="1"/>
          </p:cNvSpPr>
          <p:nvPr/>
        </p:nvSpPr>
        <p:spPr bwMode="auto">
          <a:xfrm>
            <a:off x="3162300" y="5771088"/>
            <a:ext cx="2692400" cy="336550"/>
          </a:xfrm>
          <a:prstGeom prst="rect">
            <a:avLst/>
          </a:prstGeom>
          <a:noFill/>
          <a:ln w="9525">
            <a:noFill/>
            <a:miter lim="800000"/>
            <a:headEnd/>
            <a:tailEnd/>
          </a:ln>
          <a:effectLst/>
        </p:spPr>
        <p:txBody>
          <a:bodyPr lIns="107950" tIns="53975" rIns="107950" bIns="53975">
            <a:spAutoFit/>
          </a:bodyPr>
          <a:lstStyle/>
          <a:p>
            <a:pPr algn="r">
              <a:spcBef>
                <a:spcPct val="50000"/>
              </a:spcBef>
            </a:pPr>
            <a:r>
              <a:rPr lang="en-US" sz="1500" dirty="0" smtClean="0">
                <a:solidFill>
                  <a:schemeClr val="tx2"/>
                </a:solidFill>
              </a:rPr>
              <a:t>Chi </a:t>
            </a:r>
            <a:r>
              <a:rPr lang="en-US" sz="1500" dirty="0" err="1" smtClean="0">
                <a:solidFill>
                  <a:schemeClr val="tx2"/>
                </a:solidFill>
              </a:rPr>
              <a:t>tiết</a:t>
            </a:r>
            <a:r>
              <a:rPr lang="en-US" sz="1500" dirty="0" smtClean="0">
                <a:solidFill>
                  <a:schemeClr val="tx2"/>
                </a:solidFill>
              </a:rPr>
              <a:t> </a:t>
            </a:r>
            <a:r>
              <a:rPr lang="en-US" sz="1500" dirty="0" err="1" smtClean="0">
                <a:solidFill>
                  <a:schemeClr val="tx2"/>
                </a:solidFill>
              </a:rPr>
              <a:t>xem</a:t>
            </a:r>
            <a:r>
              <a:rPr lang="en-US" sz="1500" dirty="0" smtClean="0">
                <a:solidFill>
                  <a:schemeClr val="tx2"/>
                </a:solidFill>
              </a:rPr>
              <a:t> </a:t>
            </a:r>
            <a:r>
              <a:rPr lang="en-US" sz="1500" dirty="0" err="1" smtClean="0">
                <a:solidFill>
                  <a:schemeClr val="tx2"/>
                </a:solidFill>
              </a:rPr>
              <a:t>trong</a:t>
            </a:r>
            <a:r>
              <a:rPr lang="en-US" sz="1500" dirty="0" smtClean="0">
                <a:solidFill>
                  <a:schemeClr val="tx2"/>
                </a:solidFill>
              </a:rPr>
              <a:t> </a:t>
            </a:r>
            <a:r>
              <a:rPr lang="en-US" sz="1500" dirty="0" err="1" smtClean="0">
                <a:solidFill>
                  <a:schemeClr val="tx2"/>
                </a:solidFill>
              </a:rPr>
              <a:t>phụ</a:t>
            </a:r>
            <a:r>
              <a:rPr lang="en-US" sz="1500" dirty="0" smtClean="0">
                <a:solidFill>
                  <a:schemeClr val="tx2"/>
                </a:solidFill>
              </a:rPr>
              <a:t> </a:t>
            </a:r>
            <a:r>
              <a:rPr lang="en-US" sz="1500" dirty="0" err="1" smtClean="0">
                <a:solidFill>
                  <a:schemeClr val="tx2"/>
                </a:solidFill>
              </a:rPr>
              <a:t>lục</a:t>
            </a:r>
            <a:endParaRPr lang="en-US" sz="1500" dirty="0">
              <a:solidFill>
                <a:schemeClr val="tx2"/>
              </a:solidFill>
            </a:endParaRPr>
          </a:p>
        </p:txBody>
      </p:sp>
    </p:spTree>
    <p:extLst>
      <p:ext uri="{BB962C8B-B14F-4D97-AF65-F5344CB8AC3E}">
        <p14:creationId xmlns:p14="http://schemas.microsoft.com/office/powerpoint/2010/main" val="38886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8" name="Rectangle 18"/>
          <p:cNvSpPr>
            <a:spLocks noGrp="1" noChangeArrowheads="1"/>
          </p:cNvSpPr>
          <p:nvPr>
            <p:ph type="title"/>
          </p:nvPr>
        </p:nvSpPr>
        <p:spPr/>
        <p:txBody>
          <a:bodyPr>
            <a:normAutofit fontScale="90000"/>
          </a:bodyPr>
          <a:lstStyle/>
          <a:p>
            <a:r>
              <a:rPr lang="en-US" dirty="0" err="1" smtClean="0"/>
              <a:t>Kết</a:t>
            </a:r>
            <a:r>
              <a:rPr lang="en-US" dirty="0" smtClean="0"/>
              <a:t> </a:t>
            </a:r>
            <a:r>
              <a:rPr lang="en-US" dirty="0" err="1" smtClean="0"/>
              <a:t>hợp</a:t>
            </a:r>
            <a:r>
              <a:rPr lang="en-US" dirty="0" smtClean="0"/>
              <a:t> </a:t>
            </a:r>
            <a:r>
              <a:rPr lang="en-US" dirty="0" err="1" smtClean="0"/>
              <a:t>các</a:t>
            </a:r>
            <a:r>
              <a:rPr lang="en-US" dirty="0" smtClean="0"/>
              <a:t> </a:t>
            </a:r>
            <a:r>
              <a:rPr lang="en-US" dirty="0" err="1" smtClean="0"/>
              <a:t>cơ</a:t>
            </a:r>
            <a:r>
              <a:rPr lang="en-US" dirty="0" smtClean="0"/>
              <a:t> </a:t>
            </a:r>
            <a:r>
              <a:rPr lang="en-US" dirty="0" err="1" smtClean="0"/>
              <a:t>chế</a:t>
            </a:r>
            <a:r>
              <a:rPr lang="en-US" dirty="0" smtClean="0"/>
              <a:t> </a:t>
            </a:r>
            <a:r>
              <a:rPr lang="en-US" dirty="0" err="1" smtClean="0"/>
              <a:t>kiến</a:t>
            </a:r>
            <a:r>
              <a:rPr lang="en-US" dirty="0" smtClean="0"/>
              <a:t> </a:t>
            </a:r>
            <a:r>
              <a:rPr lang="en-US" dirty="0" err="1" smtClean="0"/>
              <a:t>chúc</a:t>
            </a:r>
            <a:r>
              <a:rPr lang="en-US" dirty="0" smtClean="0"/>
              <a:t>: </a:t>
            </a:r>
            <a:r>
              <a:rPr lang="en-US" dirty="0" err="1" smtClean="0"/>
              <a:t>Phân</a:t>
            </a:r>
            <a:r>
              <a:rPr lang="en-US" dirty="0" smtClean="0"/>
              <a:t> </a:t>
            </a:r>
            <a:r>
              <a:rPr lang="en-US" dirty="0" err="1" smtClean="0"/>
              <a:t>tán</a:t>
            </a:r>
            <a:r>
              <a:rPr lang="en-US" dirty="0" smtClean="0"/>
              <a:t> (</a:t>
            </a:r>
            <a:r>
              <a:rPr lang="en-US" dirty="0" smtClean="0"/>
              <a:t>Distribution)</a:t>
            </a:r>
            <a:endParaRPr lang="en-US" dirty="0"/>
          </a:p>
        </p:txBody>
      </p:sp>
      <p:sp>
        <p:nvSpPr>
          <p:cNvPr id="368659" name="Rectangle 19"/>
          <p:cNvSpPr>
            <a:spLocks noGrp="1" noChangeArrowheads="1"/>
          </p:cNvSpPr>
          <p:nvPr>
            <p:ph idx="1"/>
          </p:nvPr>
        </p:nvSpPr>
        <p:spPr/>
        <p:txBody>
          <a:bodyPr/>
          <a:lstStyle/>
          <a:p>
            <a:r>
              <a:rPr lang="en-US" dirty="0" err="1" smtClean="0"/>
              <a:t>Ánh</a:t>
            </a:r>
            <a:r>
              <a:rPr lang="en-US" dirty="0" smtClean="0"/>
              <a:t> </a:t>
            </a:r>
            <a:r>
              <a:rPr lang="en-US" dirty="0" err="1" smtClean="0"/>
              <a:t>xạ</a:t>
            </a:r>
            <a:r>
              <a:rPr lang="en-US" dirty="0" smtClean="0"/>
              <a:t> </a:t>
            </a:r>
            <a:r>
              <a:rPr lang="en-US" dirty="0" err="1" smtClean="0"/>
              <a:t>Lớp</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với</a:t>
            </a:r>
            <a:r>
              <a:rPr lang="en-US" dirty="0" smtClean="0"/>
              <a:t> </a:t>
            </a:r>
            <a:r>
              <a:rPr lang="en-US" dirty="0" err="1" smtClean="0"/>
              <a:t>Cơ</a:t>
            </a:r>
            <a:r>
              <a:rPr lang="en-US" dirty="0" smtClean="0"/>
              <a:t> </a:t>
            </a:r>
            <a:r>
              <a:rPr lang="en-US" dirty="0" err="1" smtClean="0"/>
              <a:t>chế</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từ</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ca </a:t>
            </a:r>
            <a:r>
              <a:rPr lang="en-US" dirty="0" err="1" smtClean="0"/>
              <a:t>sử</a:t>
            </a:r>
            <a:r>
              <a:rPr lang="en-US" dirty="0" smtClean="0"/>
              <a:t> </a:t>
            </a:r>
            <a:r>
              <a:rPr lang="en-US" dirty="0" err="1" smtClean="0"/>
              <a:t>dụng</a:t>
            </a:r>
            <a:endParaRPr lang="en-US" dirty="0"/>
          </a:p>
        </p:txBody>
      </p:sp>
      <p:sp>
        <p:nvSpPr>
          <p:cNvPr id="24" name="Slide Number Placeholder 23"/>
          <p:cNvSpPr>
            <a:spLocks noGrp="1"/>
          </p:cNvSpPr>
          <p:nvPr>
            <p:ph type="sldNum" sz="quarter" idx="12"/>
          </p:nvPr>
        </p:nvSpPr>
        <p:spPr/>
        <p:txBody>
          <a:bodyPr/>
          <a:lstStyle/>
          <a:p>
            <a:fld id="{5374BCF3-5331-4DEF-BD12-99BB792D1088}" type="slidenum">
              <a:rPr lang="en-US" smtClean="0"/>
              <a:pPr/>
              <a:t>14</a:t>
            </a:fld>
            <a:endParaRPr lang="en-US"/>
          </a:p>
        </p:txBody>
      </p:sp>
      <p:grpSp>
        <p:nvGrpSpPr>
          <p:cNvPr id="26" name="Group 25"/>
          <p:cNvGrpSpPr/>
          <p:nvPr/>
        </p:nvGrpSpPr>
        <p:grpSpPr>
          <a:xfrm>
            <a:off x="1473200" y="2692216"/>
            <a:ext cx="6669088" cy="2628900"/>
            <a:chOff x="1473200" y="2171700"/>
            <a:chExt cx="6669088" cy="2628900"/>
          </a:xfrm>
        </p:grpSpPr>
        <p:sp>
          <p:nvSpPr>
            <p:cNvPr id="368642" name="Line 2"/>
            <p:cNvSpPr>
              <a:spLocks noChangeShapeType="1"/>
            </p:cNvSpPr>
            <p:nvPr/>
          </p:nvSpPr>
          <p:spPr bwMode="auto">
            <a:xfrm>
              <a:off x="4521200" y="2171700"/>
              <a:ext cx="0" cy="262890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8643" name="Rectangle 3"/>
            <p:cNvSpPr>
              <a:spLocks noChangeArrowheads="1"/>
            </p:cNvSpPr>
            <p:nvPr/>
          </p:nvSpPr>
          <p:spPr bwMode="auto">
            <a:xfrm>
              <a:off x="1473200" y="2171700"/>
              <a:ext cx="6400800" cy="262890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68644" name="Line 4"/>
            <p:cNvSpPr>
              <a:spLocks noChangeShapeType="1"/>
            </p:cNvSpPr>
            <p:nvPr/>
          </p:nvSpPr>
          <p:spPr bwMode="auto">
            <a:xfrm>
              <a:off x="1473200" y="2781300"/>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8645" name="Text Box 5"/>
            <p:cNvSpPr txBox="1">
              <a:spLocks noChangeArrowheads="1"/>
            </p:cNvSpPr>
            <p:nvPr/>
          </p:nvSpPr>
          <p:spPr bwMode="auto">
            <a:xfrm>
              <a:off x="1854200" y="2324100"/>
              <a:ext cx="2398713"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dirty="0" err="1" smtClean="0"/>
                <a:t>Lớp</a:t>
              </a:r>
              <a:r>
                <a:rPr lang="en-US" sz="1800" b="1" dirty="0" smtClean="0"/>
                <a:t> </a:t>
              </a:r>
              <a:r>
                <a:rPr lang="en-US" sz="1800" b="1" dirty="0" err="1" smtClean="0"/>
                <a:t>phân</a:t>
              </a:r>
              <a:r>
                <a:rPr lang="en-US" sz="1800" b="1" dirty="0" smtClean="0"/>
                <a:t> </a:t>
              </a:r>
              <a:r>
                <a:rPr lang="en-US" sz="1800" b="1" dirty="0" err="1" smtClean="0"/>
                <a:t>tích</a:t>
              </a:r>
              <a:endParaRPr lang="en-US" sz="1800" b="1" dirty="0"/>
            </a:p>
          </p:txBody>
        </p:sp>
        <p:sp>
          <p:nvSpPr>
            <p:cNvPr id="368646" name="Text Box 6"/>
            <p:cNvSpPr txBox="1">
              <a:spLocks noChangeArrowheads="1"/>
            </p:cNvSpPr>
            <p:nvPr/>
          </p:nvSpPr>
          <p:spPr bwMode="auto">
            <a:xfrm>
              <a:off x="4862513" y="2324100"/>
              <a:ext cx="289560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dirty="0" err="1" smtClean="0"/>
                <a:t>Cơ</a:t>
              </a:r>
              <a:r>
                <a:rPr lang="en-US" sz="1800" b="1" dirty="0" smtClean="0"/>
                <a:t> </a:t>
              </a:r>
              <a:r>
                <a:rPr lang="en-US" sz="1800" b="1" dirty="0" err="1" smtClean="0"/>
                <a:t>chế</a:t>
              </a:r>
              <a:r>
                <a:rPr lang="en-US" sz="1800" b="1" dirty="0" smtClean="0"/>
                <a:t> </a:t>
              </a:r>
              <a:r>
                <a:rPr lang="en-US" sz="1800" b="1" dirty="0" err="1" smtClean="0"/>
                <a:t>phân</a:t>
              </a:r>
              <a:r>
                <a:rPr lang="en-US" sz="1800" b="1" dirty="0" smtClean="0"/>
                <a:t> </a:t>
              </a:r>
              <a:r>
                <a:rPr lang="en-US" sz="1800" b="1" dirty="0" err="1" smtClean="0"/>
                <a:t>tích</a:t>
              </a:r>
              <a:endParaRPr lang="en-US" sz="1800" b="1" dirty="0"/>
            </a:p>
          </p:txBody>
        </p:sp>
        <p:sp>
          <p:nvSpPr>
            <p:cNvPr id="368647" name="Text Box 7"/>
            <p:cNvSpPr txBox="1">
              <a:spLocks noChangeArrowheads="1"/>
            </p:cNvSpPr>
            <p:nvPr/>
          </p:nvSpPr>
          <p:spPr bwMode="auto">
            <a:xfrm>
              <a:off x="1473200" y="279558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Student</a:t>
              </a:r>
            </a:p>
          </p:txBody>
        </p:sp>
        <p:sp>
          <p:nvSpPr>
            <p:cNvPr id="368648" name="Line 8"/>
            <p:cNvSpPr>
              <a:spLocks noChangeShapeType="1"/>
            </p:cNvSpPr>
            <p:nvPr/>
          </p:nvSpPr>
          <p:spPr bwMode="auto">
            <a:xfrm>
              <a:off x="1473200" y="3557588"/>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8649" name="Text Box 9"/>
            <p:cNvSpPr txBox="1">
              <a:spLocks noChangeArrowheads="1"/>
            </p:cNvSpPr>
            <p:nvPr/>
          </p:nvSpPr>
          <p:spPr bwMode="auto">
            <a:xfrm>
              <a:off x="1473200" y="359568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CourseOffering</a:t>
              </a:r>
            </a:p>
          </p:txBody>
        </p:sp>
        <p:sp>
          <p:nvSpPr>
            <p:cNvPr id="368650" name="Line 10"/>
            <p:cNvSpPr>
              <a:spLocks noChangeShapeType="1"/>
            </p:cNvSpPr>
            <p:nvPr/>
          </p:nvSpPr>
          <p:spPr bwMode="auto">
            <a:xfrm>
              <a:off x="1473200" y="3962400"/>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8651" name="Text Box 11"/>
            <p:cNvSpPr txBox="1">
              <a:spLocks noChangeArrowheads="1"/>
            </p:cNvSpPr>
            <p:nvPr/>
          </p:nvSpPr>
          <p:spPr bwMode="auto">
            <a:xfrm>
              <a:off x="1473200" y="3962400"/>
              <a:ext cx="19050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Course</a:t>
              </a:r>
            </a:p>
          </p:txBody>
        </p:sp>
        <p:sp>
          <p:nvSpPr>
            <p:cNvPr id="368652" name="Line 12"/>
            <p:cNvSpPr>
              <a:spLocks noChangeShapeType="1"/>
            </p:cNvSpPr>
            <p:nvPr/>
          </p:nvSpPr>
          <p:spPr bwMode="auto">
            <a:xfrm>
              <a:off x="1473200" y="4329113"/>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8653" name="Text Box 13"/>
            <p:cNvSpPr txBox="1">
              <a:spLocks noChangeArrowheads="1"/>
            </p:cNvSpPr>
            <p:nvPr/>
          </p:nvSpPr>
          <p:spPr bwMode="auto">
            <a:xfrm>
              <a:off x="1473200" y="4357688"/>
              <a:ext cx="2590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RegistrationController</a:t>
              </a:r>
            </a:p>
          </p:txBody>
        </p:sp>
        <p:sp>
          <p:nvSpPr>
            <p:cNvPr id="368654" name="Text Box 14"/>
            <p:cNvSpPr txBox="1">
              <a:spLocks noChangeArrowheads="1"/>
            </p:cNvSpPr>
            <p:nvPr/>
          </p:nvSpPr>
          <p:spPr bwMode="auto">
            <a:xfrm>
              <a:off x="4673600" y="2795588"/>
              <a:ext cx="2667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Persistency, Security</a:t>
              </a:r>
            </a:p>
          </p:txBody>
        </p:sp>
        <p:sp>
          <p:nvSpPr>
            <p:cNvPr id="368655" name="Text Box 15"/>
            <p:cNvSpPr txBox="1">
              <a:spLocks noChangeArrowheads="1"/>
            </p:cNvSpPr>
            <p:nvPr/>
          </p:nvSpPr>
          <p:spPr bwMode="auto">
            <a:xfrm>
              <a:off x="4673600" y="3595688"/>
              <a:ext cx="3468688"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Persistency, Legacy Interface</a:t>
              </a:r>
            </a:p>
          </p:txBody>
        </p:sp>
        <p:sp>
          <p:nvSpPr>
            <p:cNvPr id="368656" name="Text Box 16"/>
            <p:cNvSpPr txBox="1">
              <a:spLocks noChangeArrowheads="1"/>
            </p:cNvSpPr>
            <p:nvPr/>
          </p:nvSpPr>
          <p:spPr bwMode="auto">
            <a:xfrm>
              <a:off x="4673600" y="3962400"/>
              <a:ext cx="3468688"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Persistency, Legacy Interface</a:t>
              </a:r>
            </a:p>
          </p:txBody>
        </p:sp>
        <p:sp>
          <p:nvSpPr>
            <p:cNvPr id="368657" name="Text Box 17"/>
            <p:cNvSpPr txBox="1">
              <a:spLocks noChangeArrowheads="1"/>
            </p:cNvSpPr>
            <p:nvPr/>
          </p:nvSpPr>
          <p:spPr bwMode="auto">
            <a:xfrm>
              <a:off x="4673600" y="4357688"/>
              <a:ext cx="1868488"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00CCFF"/>
                  </a:solidFill>
                </a:rPr>
                <a:t>Distribution</a:t>
              </a:r>
              <a:endParaRPr lang="en-US" sz="1800">
                <a:solidFill>
                  <a:srgbClr val="00CCFF"/>
                </a:solidFill>
              </a:endParaRPr>
            </a:p>
          </p:txBody>
        </p:sp>
        <p:sp>
          <p:nvSpPr>
            <p:cNvPr id="368660" name="Line 20"/>
            <p:cNvSpPr>
              <a:spLocks noChangeShapeType="1"/>
            </p:cNvSpPr>
            <p:nvPr/>
          </p:nvSpPr>
          <p:spPr bwMode="auto">
            <a:xfrm>
              <a:off x="1473200" y="3151188"/>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8661" name="Text Box 21"/>
            <p:cNvSpPr txBox="1">
              <a:spLocks noChangeArrowheads="1"/>
            </p:cNvSpPr>
            <p:nvPr/>
          </p:nvSpPr>
          <p:spPr bwMode="auto">
            <a:xfrm>
              <a:off x="1473200" y="315118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Schedule</a:t>
              </a:r>
            </a:p>
          </p:txBody>
        </p:sp>
        <p:sp>
          <p:nvSpPr>
            <p:cNvPr id="368662" name="Text Box 22"/>
            <p:cNvSpPr txBox="1">
              <a:spLocks noChangeArrowheads="1"/>
            </p:cNvSpPr>
            <p:nvPr/>
          </p:nvSpPr>
          <p:spPr bwMode="auto">
            <a:xfrm>
              <a:off x="4673600" y="3151188"/>
              <a:ext cx="2667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Persistency, Security</a:t>
              </a:r>
            </a:p>
          </p:txBody>
        </p:sp>
      </p:grpSp>
    </p:spTree>
    <p:extLst>
      <p:ext uri="{BB962C8B-B14F-4D97-AF65-F5344CB8AC3E}">
        <p14:creationId xmlns:p14="http://schemas.microsoft.com/office/powerpoint/2010/main" val="291820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5" name="Rectangle 5"/>
          <p:cNvSpPr>
            <a:spLocks noGrp="1" noChangeArrowheads="1"/>
          </p:cNvSpPr>
          <p:nvPr>
            <p:ph type="title"/>
          </p:nvPr>
        </p:nvSpPr>
        <p:spPr/>
        <p:txBody>
          <a:bodyPr>
            <a:normAutofit fontScale="90000"/>
          </a:bodyPr>
          <a:lstStyle/>
          <a:p>
            <a:r>
              <a:rPr lang="en-US"/>
              <a:t>Review: Incorporating RMI: Steps (cont.)</a:t>
            </a:r>
          </a:p>
        </p:txBody>
      </p:sp>
      <p:sp>
        <p:nvSpPr>
          <p:cNvPr id="378882" name="Rectangle 2"/>
          <p:cNvSpPr>
            <a:spLocks noGrp="1" noChangeArrowheads="1"/>
          </p:cNvSpPr>
          <p:nvPr>
            <p:ph idx="1"/>
          </p:nvPr>
        </p:nvSpPr>
        <p:spPr/>
        <p:txBody>
          <a:bodyPr/>
          <a:lstStyle/>
          <a:p>
            <a:r>
              <a:rPr lang="en-US"/>
              <a:t>Have classes for data passed to distributed objects realize the Serializable interface</a:t>
            </a:r>
          </a:p>
          <a:p>
            <a:pPr lvl="1"/>
            <a:r>
              <a:rPr lang="en-US" i="1">
                <a:solidFill>
                  <a:srgbClr val="00CCFF"/>
                </a:solidFill>
              </a:rPr>
              <a:t>Core data types are in Business Services layer</a:t>
            </a:r>
          </a:p>
          <a:p>
            <a:pPr lvl="1"/>
            <a:r>
              <a:rPr lang="en-US" i="1">
                <a:solidFill>
                  <a:srgbClr val="00CCFF"/>
                </a:solidFill>
              </a:rPr>
              <a:t>Dependency from Business Services layer to Middleware layer is needed to get access to java.rmi</a:t>
            </a:r>
          </a:p>
          <a:p>
            <a:pPr lvl="1"/>
            <a:r>
              <a:rPr lang="en-US">
                <a:solidFill>
                  <a:schemeClr val="tx1"/>
                </a:solidFill>
              </a:rPr>
              <a:t>Add the realization relationships</a:t>
            </a:r>
          </a:p>
          <a:p>
            <a:r>
              <a:rPr lang="en-US"/>
              <a:t>Run pre-processor – out of scope </a:t>
            </a:r>
          </a:p>
        </p:txBody>
      </p:sp>
      <p:sp>
        <p:nvSpPr>
          <p:cNvPr id="8" name="Slide Number Placeholder 7"/>
          <p:cNvSpPr>
            <a:spLocks noGrp="1"/>
          </p:cNvSpPr>
          <p:nvPr>
            <p:ph type="sldNum" sz="quarter" idx="12"/>
          </p:nvPr>
        </p:nvSpPr>
        <p:spPr/>
        <p:txBody>
          <a:bodyPr/>
          <a:lstStyle/>
          <a:p>
            <a:fld id="{5374BCF3-5331-4DEF-BD12-99BB792D1088}" type="slidenum">
              <a:rPr lang="en-US" smtClean="0"/>
              <a:pPr/>
              <a:t>15</a:t>
            </a:fld>
            <a:endParaRPr lang="en-US"/>
          </a:p>
        </p:txBody>
      </p:sp>
      <p:sp>
        <p:nvSpPr>
          <p:cNvPr id="378887" name="Text Box 7"/>
          <p:cNvSpPr txBox="1">
            <a:spLocks noChangeArrowheads="1"/>
          </p:cNvSpPr>
          <p:nvPr/>
        </p:nvSpPr>
        <p:spPr bwMode="auto">
          <a:xfrm>
            <a:off x="381000" y="2633800"/>
            <a:ext cx="64770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b="1" dirty="0">
                <a:solidFill>
                  <a:schemeClr val="hlink"/>
                </a:solidFill>
                <a:latin typeface="Symbol" pitchFamily="18" charset="2"/>
              </a:rPr>
              <a:t>Ö</a:t>
            </a:r>
          </a:p>
        </p:txBody>
      </p:sp>
      <p:sp>
        <p:nvSpPr>
          <p:cNvPr id="378889" name="Text Box 9"/>
          <p:cNvSpPr txBox="1">
            <a:spLocks noChangeArrowheads="1"/>
          </p:cNvSpPr>
          <p:nvPr/>
        </p:nvSpPr>
        <p:spPr bwMode="auto">
          <a:xfrm>
            <a:off x="381000" y="3141800"/>
            <a:ext cx="64770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b="1">
                <a:solidFill>
                  <a:schemeClr val="hlink"/>
                </a:solidFill>
                <a:latin typeface="Symbol" pitchFamily="18" charset="2"/>
              </a:rPr>
              <a:t>Ö</a:t>
            </a:r>
          </a:p>
        </p:txBody>
      </p:sp>
      <p:sp>
        <p:nvSpPr>
          <p:cNvPr id="378891" name="Text Box 11"/>
          <p:cNvSpPr txBox="1">
            <a:spLocks noChangeArrowheads="1"/>
          </p:cNvSpPr>
          <p:nvPr/>
        </p:nvSpPr>
        <p:spPr bwMode="auto">
          <a:xfrm>
            <a:off x="3251200" y="5930900"/>
            <a:ext cx="205740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b="1">
                <a:solidFill>
                  <a:schemeClr val="hlink"/>
                </a:solidFill>
                <a:latin typeface="Symbol" pitchFamily="18" charset="2"/>
              </a:rPr>
              <a:t>Ö </a:t>
            </a:r>
            <a:r>
              <a:rPr lang="en-US" sz="2800" b="1" i="1">
                <a:solidFill>
                  <a:schemeClr val="hlink"/>
                </a:solidFill>
              </a:rPr>
              <a:t>- Done</a:t>
            </a:r>
            <a:endParaRPr lang="en-US" sz="2800" b="1">
              <a:solidFill>
                <a:schemeClr val="hlink"/>
              </a:solidFill>
              <a:latin typeface="Symbol" pitchFamily="18" charset="2"/>
            </a:endParaRPr>
          </a:p>
        </p:txBody>
      </p:sp>
    </p:spTree>
    <p:extLst>
      <p:ext uri="{BB962C8B-B14F-4D97-AF65-F5344CB8AC3E}">
        <p14:creationId xmlns:p14="http://schemas.microsoft.com/office/powerpoint/2010/main" val="170286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normAutofit fontScale="90000"/>
          </a:bodyPr>
          <a:lstStyle/>
          <a:p>
            <a:r>
              <a:rPr lang="en-US"/>
              <a:t>Review: Incorporating RMI: Steps (cont.)</a:t>
            </a:r>
          </a:p>
        </p:txBody>
      </p:sp>
      <p:sp>
        <p:nvSpPr>
          <p:cNvPr id="380931" name="Rectangle 3"/>
          <p:cNvSpPr>
            <a:spLocks noGrp="1" noChangeArrowheads="1"/>
          </p:cNvSpPr>
          <p:nvPr>
            <p:ph idx="1"/>
          </p:nvPr>
        </p:nvSpPr>
        <p:spPr/>
        <p:txBody>
          <a:bodyPr>
            <a:normAutofit/>
          </a:bodyPr>
          <a:lstStyle/>
          <a:p>
            <a:r>
              <a:rPr lang="en-US" dirty="0"/>
              <a:t>Have distributed class clients look up the remote objects using the Naming service</a:t>
            </a:r>
          </a:p>
          <a:p>
            <a:pPr lvl="1"/>
            <a:r>
              <a:rPr lang="en-US" i="1" dirty="0">
                <a:solidFill>
                  <a:srgbClr val="00CCFF"/>
                </a:solidFill>
              </a:rPr>
              <a:t>Most Distributed Class Clients are forms</a:t>
            </a:r>
          </a:p>
          <a:p>
            <a:pPr lvl="1"/>
            <a:r>
              <a:rPr lang="en-US" i="1" dirty="0">
                <a:solidFill>
                  <a:srgbClr val="00CCFF"/>
                </a:solidFill>
              </a:rPr>
              <a:t>Forms are in Application layer</a:t>
            </a:r>
          </a:p>
          <a:p>
            <a:pPr lvl="1"/>
            <a:r>
              <a:rPr lang="en-US" i="1" dirty="0">
                <a:solidFill>
                  <a:srgbClr val="00CCFF"/>
                </a:solidFill>
              </a:rPr>
              <a:t>Dependency from Application layer to Middleware layer is needed to get access to java.rmi</a:t>
            </a:r>
          </a:p>
          <a:p>
            <a:pPr lvl="1"/>
            <a:r>
              <a:rPr lang="en-US" dirty="0">
                <a:solidFill>
                  <a:schemeClr val="tx1"/>
                </a:solidFill>
              </a:rPr>
              <a:t>Add relationship from Distributed Class Clients  to Naming Service</a:t>
            </a:r>
          </a:p>
          <a:p>
            <a:r>
              <a:rPr lang="en-US" dirty="0"/>
              <a:t>Create/update interaction diagrams with distribution processing (optional)</a:t>
            </a:r>
          </a:p>
        </p:txBody>
      </p:sp>
      <p:sp>
        <p:nvSpPr>
          <p:cNvPr id="9" name="Slide Number Placeholder 8"/>
          <p:cNvSpPr>
            <a:spLocks noGrp="1"/>
          </p:cNvSpPr>
          <p:nvPr>
            <p:ph type="sldNum" sz="quarter" idx="12"/>
          </p:nvPr>
        </p:nvSpPr>
        <p:spPr/>
        <p:txBody>
          <a:bodyPr/>
          <a:lstStyle/>
          <a:p>
            <a:fld id="{5374BCF3-5331-4DEF-BD12-99BB792D1088}" type="slidenum">
              <a:rPr lang="en-US" smtClean="0"/>
              <a:pPr/>
              <a:t>16</a:t>
            </a:fld>
            <a:endParaRPr lang="en-US"/>
          </a:p>
        </p:txBody>
      </p:sp>
      <p:sp>
        <p:nvSpPr>
          <p:cNvPr id="380932" name="Text Box 4"/>
          <p:cNvSpPr txBox="1">
            <a:spLocks noChangeArrowheads="1"/>
          </p:cNvSpPr>
          <p:nvPr/>
        </p:nvSpPr>
        <p:spPr bwMode="auto">
          <a:xfrm>
            <a:off x="336550" y="2295780"/>
            <a:ext cx="64770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b="1" dirty="0">
                <a:solidFill>
                  <a:schemeClr val="hlink"/>
                </a:solidFill>
                <a:latin typeface="Symbol" pitchFamily="18" charset="2"/>
              </a:rPr>
              <a:t>Ö</a:t>
            </a:r>
          </a:p>
        </p:txBody>
      </p:sp>
      <p:sp>
        <p:nvSpPr>
          <p:cNvPr id="380934" name="Text Box 6"/>
          <p:cNvSpPr txBox="1">
            <a:spLocks noChangeArrowheads="1"/>
          </p:cNvSpPr>
          <p:nvPr/>
        </p:nvSpPr>
        <p:spPr bwMode="auto">
          <a:xfrm>
            <a:off x="336550" y="2841880"/>
            <a:ext cx="64770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b="1">
                <a:solidFill>
                  <a:schemeClr val="hlink"/>
                </a:solidFill>
                <a:latin typeface="Symbol" pitchFamily="18" charset="2"/>
              </a:rPr>
              <a:t>Ö</a:t>
            </a:r>
          </a:p>
        </p:txBody>
      </p:sp>
      <p:sp>
        <p:nvSpPr>
          <p:cNvPr id="380935" name="Text Box 7"/>
          <p:cNvSpPr txBox="1">
            <a:spLocks noChangeArrowheads="1"/>
          </p:cNvSpPr>
          <p:nvPr/>
        </p:nvSpPr>
        <p:spPr bwMode="auto">
          <a:xfrm>
            <a:off x="336550" y="3299080"/>
            <a:ext cx="64770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b="1">
                <a:solidFill>
                  <a:schemeClr val="hlink"/>
                </a:solidFill>
                <a:latin typeface="Symbol" pitchFamily="18" charset="2"/>
              </a:rPr>
              <a:t>Ö</a:t>
            </a:r>
          </a:p>
        </p:txBody>
      </p:sp>
      <p:sp>
        <p:nvSpPr>
          <p:cNvPr id="380938" name="Text Box 10"/>
          <p:cNvSpPr txBox="1">
            <a:spLocks noChangeArrowheads="1"/>
          </p:cNvSpPr>
          <p:nvPr/>
        </p:nvSpPr>
        <p:spPr bwMode="auto">
          <a:xfrm>
            <a:off x="3251200" y="6029376"/>
            <a:ext cx="205740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b="1" dirty="0">
                <a:solidFill>
                  <a:schemeClr val="hlink"/>
                </a:solidFill>
                <a:latin typeface="Symbol" pitchFamily="18" charset="2"/>
              </a:rPr>
              <a:t>Ö </a:t>
            </a:r>
            <a:r>
              <a:rPr lang="en-US" sz="2800" b="1" i="1" dirty="0">
                <a:solidFill>
                  <a:schemeClr val="hlink"/>
                </a:solidFill>
              </a:rPr>
              <a:t>- Done</a:t>
            </a:r>
            <a:endParaRPr lang="en-US" sz="2800" b="1" dirty="0">
              <a:solidFill>
                <a:schemeClr val="hlink"/>
              </a:solidFill>
              <a:latin typeface="Symbol" pitchFamily="18" charset="2"/>
            </a:endParaRPr>
          </a:p>
        </p:txBody>
      </p:sp>
    </p:spTree>
    <p:extLst>
      <p:ext uri="{BB962C8B-B14F-4D97-AF65-F5344CB8AC3E}">
        <p14:creationId xmlns:p14="http://schemas.microsoft.com/office/powerpoint/2010/main" val="350300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thiết</a:t>
            </a:r>
            <a:r>
              <a:rPr lang="en-US" dirty="0" smtClean="0"/>
              <a:t> </a:t>
            </a:r>
            <a:r>
              <a:rPr lang="en-US" dirty="0" err="1" smtClean="0"/>
              <a:t>kế</a:t>
            </a:r>
            <a:r>
              <a:rPr lang="en-US" dirty="0" smtClean="0"/>
              <a:t> ca </a:t>
            </a:r>
            <a:r>
              <a:rPr lang="en-US" dirty="0" err="1" smtClean="0"/>
              <a:t>sử</a:t>
            </a:r>
            <a:r>
              <a:rPr lang="en-US" dirty="0" smtClean="0"/>
              <a:t> </a:t>
            </a:r>
            <a:r>
              <a:rPr lang="en-US" dirty="0" err="1" smtClean="0"/>
              <a:t>dụng</a:t>
            </a:r>
            <a:endParaRPr lang="en-US" dirty="0"/>
          </a:p>
        </p:txBody>
      </p:sp>
      <p:sp>
        <p:nvSpPr>
          <p:cNvPr id="6" name="Content Placeholder 5"/>
          <p:cNvSpPr>
            <a:spLocks noGrp="1"/>
          </p:cNvSpPr>
          <p:nvPr>
            <p:ph idx="1"/>
          </p:nvPr>
        </p:nvSpPr>
        <p:spPr/>
        <p:txBody>
          <a:bodyPr/>
          <a:lstStyle/>
          <a:p>
            <a:r>
              <a:rPr lang="en-US" dirty="0" err="1" smtClean="0"/>
              <a:t>Mô</a:t>
            </a:r>
            <a:r>
              <a:rPr lang="en-US" dirty="0" smtClean="0"/>
              <a:t> </a:t>
            </a:r>
            <a:r>
              <a:rPr lang="en-US" dirty="0" err="1" smtClean="0"/>
              <a:t>tả</a:t>
            </a:r>
            <a:r>
              <a:rPr lang="en-US" dirty="0" smtClean="0"/>
              <a:t> </a:t>
            </a:r>
            <a:r>
              <a:rPr lang="en-US" dirty="0" err="1" smtClean="0">
                <a:latin typeface="Calibri (Body)"/>
              </a:rPr>
              <a:t>sự</a:t>
            </a:r>
            <a:r>
              <a:rPr lang="en-US" dirty="0" smtClean="0">
                <a:latin typeface="Calibri (Body)"/>
              </a:rPr>
              <a:t> </a:t>
            </a:r>
            <a:r>
              <a:rPr lang="en-US" dirty="0" err="1" smtClean="0">
                <a:latin typeface="Calibri (Body)"/>
              </a:rPr>
              <a:t>tương</a:t>
            </a:r>
            <a:r>
              <a:rPr lang="en-US" dirty="0" smtClean="0">
                <a:latin typeface="Calibri (Body)"/>
              </a:rPr>
              <a:t> </a:t>
            </a:r>
            <a:r>
              <a:rPr lang="en-US" dirty="0" err="1" smtClean="0">
                <a:latin typeface="Calibri (Body)"/>
              </a:rPr>
              <a:t>tác</a:t>
            </a:r>
            <a:r>
              <a:rPr lang="en-US" dirty="0" smtClean="0">
                <a:latin typeface="Calibri (Body)"/>
              </a:rPr>
              <a:t> </a:t>
            </a:r>
            <a:r>
              <a:rPr lang="en-US" dirty="0" err="1" smtClean="0">
                <a:latin typeface="Calibri (Body)"/>
              </a:rPr>
              <a:t>giữa</a:t>
            </a:r>
            <a:r>
              <a:rPr lang="en-US" dirty="0" smtClean="0">
                <a:latin typeface="Calibri (Body)"/>
              </a:rPr>
              <a:t> </a:t>
            </a:r>
            <a:r>
              <a:rPr lang="en-US" dirty="0" err="1" smtClean="0">
                <a:latin typeface="Calibri (Body)"/>
              </a:rPr>
              <a:t>các</a:t>
            </a:r>
            <a:r>
              <a:rPr lang="en-US" dirty="0" smtClean="0">
                <a:latin typeface="Calibri (Body)"/>
              </a:rPr>
              <a:t> </a:t>
            </a:r>
            <a:r>
              <a:rPr lang="en-US" dirty="0" err="1" smtClean="0">
                <a:latin typeface="Calibri (Body)"/>
              </a:rPr>
              <a:t>đối</a:t>
            </a:r>
            <a:r>
              <a:rPr lang="en-US" dirty="0" smtClean="0">
                <a:latin typeface="Calibri (Body)"/>
              </a:rPr>
              <a:t> </a:t>
            </a:r>
            <a:r>
              <a:rPr lang="en-US" dirty="0" err="1" smtClean="0">
                <a:latin typeface="Calibri (Body)"/>
              </a:rPr>
              <a:t>tượng</a:t>
            </a:r>
            <a:r>
              <a:rPr lang="en-US" dirty="0" smtClean="0">
                <a:latin typeface="Calibri (Body)"/>
              </a:rPr>
              <a:t> </a:t>
            </a:r>
            <a:r>
              <a:rPr lang="en-US" dirty="0" err="1" smtClean="0">
                <a:latin typeface="Calibri (Body)"/>
              </a:rPr>
              <a:t>thiết</a:t>
            </a:r>
            <a:r>
              <a:rPr lang="en-US" dirty="0" smtClean="0">
                <a:latin typeface="Calibri (Body)"/>
              </a:rPr>
              <a:t> </a:t>
            </a:r>
            <a:r>
              <a:rPr lang="en-US" dirty="0" err="1" smtClean="0">
                <a:latin typeface="Calibri (Body)"/>
              </a:rPr>
              <a:t>kế</a:t>
            </a:r>
            <a:r>
              <a:rPr lang="en-US" dirty="0" smtClean="0">
                <a:latin typeface="Calibri (Body)"/>
              </a:rPr>
              <a:t> </a:t>
            </a:r>
          </a:p>
          <a:p>
            <a:r>
              <a:rPr lang="vi-VN" dirty="0" smtClean="0">
                <a:solidFill>
                  <a:srgbClr val="7030A0"/>
                </a:solidFill>
                <a:latin typeface="Calibri (Body)"/>
              </a:rPr>
              <a:t>Đơn giản hoá biểu đồ tuần tự sử dụng hệ thống con </a:t>
            </a:r>
            <a:endParaRPr lang="en-US" dirty="0" smtClean="0">
              <a:solidFill>
                <a:srgbClr val="7030A0"/>
              </a:solidFill>
              <a:latin typeface="Calibri (Body)"/>
            </a:endParaRPr>
          </a:p>
          <a:p>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hành</a:t>
            </a:r>
            <a:r>
              <a:rPr lang="en-US" dirty="0" smtClean="0"/>
              <a:t> vi </a:t>
            </a:r>
            <a:r>
              <a:rPr lang="en-US" dirty="0" err="1" smtClean="0"/>
              <a:t>liên</a:t>
            </a:r>
            <a:r>
              <a:rPr lang="en-US" dirty="0" smtClean="0"/>
              <a:t> </a:t>
            </a:r>
            <a:r>
              <a:rPr lang="en-US" dirty="0" err="1" smtClean="0"/>
              <a:t>quan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bền</a:t>
            </a:r>
            <a:r>
              <a:rPr lang="en-US" dirty="0" smtClean="0"/>
              <a:t> </a:t>
            </a:r>
            <a:r>
              <a:rPr lang="en-US" dirty="0" err="1" smtClean="0"/>
              <a:t>vững</a:t>
            </a:r>
            <a:endParaRPr lang="en-US" dirty="0" smtClean="0"/>
          </a:p>
          <a:p>
            <a:r>
              <a:rPr lang="en-US" dirty="0" err="1" smtClean="0"/>
              <a:t>Làm</a:t>
            </a:r>
            <a:r>
              <a:rPr lang="en-US" dirty="0" smtClean="0"/>
              <a:t> </a:t>
            </a:r>
            <a:r>
              <a:rPr lang="en-US" dirty="0" err="1" smtClean="0"/>
              <a:t>mịn</a:t>
            </a:r>
            <a:r>
              <a:rPr lang="en-US" dirty="0" smtClean="0"/>
              <a:t> </a:t>
            </a:r>
            <a:r>
              <a:rPr lang="en-US" dirty="0" err="1" smtClean="0"/>
              <a:t>sự</a:t>
            </a:r>
            <a:r>
              <a:rPr lang="en-US" dirty="0" smtClean="0"/>
              <a:t> </a:t>
            </a:r>
            <a:r>
              <a:rPr lang="en-US" dirty="0" err="1" smtClean="0"/>
              <a:t>mô</a:t>
            </a:r>
            <a:r>
              <a:rPr lang="en-US" dirty="0" smtClean="0"/>
              <a:t> </a:t>
            </a:r>
            <a:r>
              <a:rPr lang="en-US" dirty="0" err="1" smtClean="0"/>
              <a:t>tả</a:t>
            </a:r>
            <a:r>
              <a:rPr lang="en-US" dirty="0" smtClean="0"/>
              <a:t> </a:t>
            </a:r>
            <a:r>
              <a:rPr lang="en-US" dirty="0" err="1" smtClean="0"/>
              <a:t>luồng</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endParaRPr lang="en-US" dirty="0" smtClean="0"/>
          </a:p>
          <a:p>
            <a:r>
              <a:rPr lang="en-US" dirty="0" err="1" smtClean="0"/>
              <a:t>Thống</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lớp</a:t>
            </a:r>
            <a:r>
              <a:rPr lang="en-US" dirty="0" smtClean="0"/>
              <a:t> </a:t>
            </a:r>
            <a:r>
              <a:rPr lang="en-US" dirty="0" err="1" smtClean="0"/>
              <a:t>và</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a:t>
            </a:r>
            <a:endParaRPr lang="en-US" dirty="0"/>
          </a:p>
        </p:txBody>
      </p:sp>
      <p:sp>
        <p:nvSpPr>
          <p:cNvPr id="5" name="Slide Number Placeholder 4"/>
          <p:cNvSpPr>
            <a:spLocks noGrp="1"/>
          </p:cNvSpPr>
          <p:nvPr>
            <p:ph type="sldNum" sz="quarter" idx="12"/>
          </p:nvPr>
        </p:nvSpPr>
        <p:spPr/>
        <p:txBody>
          <a:bodyPr/>
          <a:lstStyle/>
          <a:p>
            <a:fld id="{5374BCF3-5331-4DEF-BD12-99BB792D1088}" type="slidenum">
              <a:rPr lang="en-US" smtClean="0"/>
              <a:pPr/>
              <a:t>17</a:t>
            </a:fld>
            <a:endParaRPr lang="en-US"/>
          </a:p>
        </p:txBody>
      </p:sp>
    </p:spTree>
    <p:extLst>
      <p:ext uri="{BB962C8B-B14F-4D97-AF65-F5344CB8AC3E}">
        <p14:creationId xmlns:p14="http://schemas.microsoft.com/office/powerpoint/2010/main" val="2068846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3" name="Rectangle 5"/>
          <p:cNvSpPr>
            <a:spLocks noGrp="1" noChangeArrowheads="1"/>
          </p:cNvSpPr>
          <p:nvPr>
            <p:ph type="title"/>
          </p:nvPr>
        </p:nvSpPr>
        <p:spPr/>
        <p:txBody>
          <a:bodyPr>
            <a:noAutofit/>
          </a:bodyPr>
          <a:lstStyle/>
          <a:p>
            <a:r>
              <a:rPr lang="en-US" sz="4000" dirty="0" err="1" smtClean="0"/>
              <a:t>Đóng</a:t>
            </a:r>
            <a:r>
              <a:rPr lang="en-US" sz="4000" dirty="0" smtClean="0"/>
              <a:t> </a:t>
            </a:r>
            <a:r>
              <a:rPr lang="en-US" sz="4000" dirty="0" err="1" smtClean="0"/>
              <a:t>gói</a:t>
            </a:r>
            <a:r>
              <a:rPr lang="en-US" sz="4000" dirty="0" smtClean="0"/>
              <a:t> </a:t>
            </a:r>
            <a:r>
              <a:rPr lang="en-US" sz="4000" dirty="0" err="1" smtClean="0"/>
              <a:t>sự</a:t>
            </a:r>
            <a:r>
              <a:rPr lang="en-US" sz="4000" dirty="0" smtClean="0"/>
              <a:t> </a:t>
            </a:r>
            <a:r>
              <a:rPr lang="en-US" sz="4000" dirty="0" err="1" smtClean="0"/>
              <a:t>các</a:t>
            </a:r>
            <a:r>
              <a:rPr lang="en-US" sz="4000" dirty="0" smtClean="0"/>
              <a:t> </a:t>
            </a:r>
            <a:r>
              <a:rPr lang="en-US" sz="4000" dirty="0" err="1" smtClean="0"/>
              <a:t>tương</a:t>
            </a:r>
            <a:r>
              <a:rPr lang="en-US" sz="4000" dirty="0" smtClean="0"/>
              <a:t> </a:t>
            </a:r>
            <a:r>
              <a:rPr lang="en-US" sz="4000" dirty="0" err="1" smtClean="0"/>
              <a:t>tác</a:t>
            </a:r>
            <a:r>
              <a:rPr lang="en-US" sz="4000" dirty="0" smtClean="0"/>
              <a:t> </a:t>
            </a:r>
            <a:r>
              <a:rPr lang="en-US" sz="4000" dirty="0" err="1" smtClean="0"/>
              <a:t>vào</a:t>
            </a:r>
            <a:r>
              <a:rPr lang="en-US" sz="4000" dirty="0" smtClean="0"/>
              <a:t> </a:t>
            </a:r>
            <a:r>
              <a:rPr lang="en-US" sz="4000" dirty="0" err="1" smtClean="0"/>
              <a:t>trong</a:t>
            </a:r>
            <a:r>
              <a:rPr lang="en-US" sz="4000" dirty="0" smtClean="0"/>
              <a:t> </a:t>
            </a:r>
            <a:r>
              <a:rPr lang="en-US" sz="4000" dirty="0" err="1" smtClean="0"/>
              <a:t>các</a:t>
            </a:r>
            <a:r>
              <a:rPr lang="en-US" sz="4000" dirty="0" smtClean="0"/>
              <a:t> </a:t>
            </a:r>
            <a:r>
              <a:rPr lang="en-US" sz="4000" dirty="0" err="1" smtClean="0"/>
              <a:t>hệ</a:t>
            </a:r>
            <a:r>
              <a:rPr lang="en-US" sz="4000" dirty="0" smtClean="0"/>
              <a:t> </a:t>
            </a:r>
            <a:r>
              <a:rPr lang="en-US" sz="4000" dirty="0" err="1" smtClean="0"/>
              <a:t>thống</a:t>
            </a:r>
            <a:r>
              <a:rPr lang="en-US" sz="4000" dirty="0" smtClean="0"/>
              <a:t> con</a:t>
            </a:r>
            <a:endParaRPr lang="en-US" sz="4800" dirty="0"/>
          </a:p>
        </p:txBody>
      </p:sp>
      <p:sp>
        <p:nvSpPr>
          <p:cNvPr id="391174" name="Rectangle 6"/>
          <p:cNvSpPr>
            <a:spLocks noGrp="1" noChangeArrowheads="1"/>
          </p:cNvSpPr>
          <p:nvPr>
            <p:ph idx="1"/>
          </p:nvPr>
        </p:nvSpPr>
        <p:spPr/>
        <p:txBody>
          <a:bodyPr/>
          <a:lstStyle/>
          <a:p>
            <a:r>
              <a:rPr lang="en-US" dirty="0" err="1" smtClean="0"/>
              <a:t>Sự</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mô</a:t>
            </a:r>
            <a:r>
              <a:rPr lang="en-US" dirty="0" smtClean="0"/>
              <a:t> </a:t>
            </a:r>
            <a:r>
              <a:rPr lang="en-US" dirty="0" err="1" smtClean="0"/>
              <a:t>tả</a:t>
            </a:r>
            <a:r>
              <a:rPr lang="en-US" dirty="0" smtClean="0"/>
              <a:t> ở </a:t>
            </a:r>
            <a:r>
              <a:rPr lang="en-US" dirty="0" err="1" smtClean="0"/>
              <a:t>một</a:t>
            </a:r>
            <a:r>
              <a:rPr lang="en-US" dirty="0" smtClean="0"/>
              <a:t> </a:t>
            </a:r>
            <a:r>
              <a:rPr lang="en-US" dirty="0" err="1" smtClean="0"/>
              <a:t>số</a:t>
            </a:r>
            <a:r>
              <a:rPr lang="en-US" dirty="0" smtClean="0"/>
              <a:t> </a:t>
            </a:r>
            <a:r>
              <a:rPr lang="en-US" dirty="0" err="1" smtClean="0"/>
              <a:t>cấp</a:t>
            </a:r>
            <a:r>
              <a:rPr lang="en-US" dirty="0" smtClean="0"/>
              <a:t> </a:t>
            </a:r>
            <a:r>
              <a:rPr lang="en-US" dirty="0" err="1" smtClean="0"/>
              <a:t>độ</a:t>
            </a:r>
            <a:endParaRPr lang="en-US" dirty="0" smtClean="0"/>
          </a:p>
          <a:p>
            <a:r>
              <a:rPr lang="en-US" dirty="0" err="1" smtClean="0"/>
              <a:t>Các</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mô</a:t>
            </a:r>
            <a:r>
              <a:rPr lang="en-US" dirty="0" smtClean="0"/>
              <a:t> </a:t>
            </a:r>
            <a:r>
              <a:rPr lang="en-US" dirty="0" err="1" smtClean="0"/>
              <a:t>tả</a:t>
            </a:r>
            <a:r>
              <a:rPr lang="en-US" dirty="0" smtClean="0"/>
              <a:t> </a:t>
            </a:r>
            <a:r>
              <a:rPr lang="en-US" dirty="0" err="1" smtClean="0"/>
              <a:t>trong</a:t>
            </a:r>
            <a:r>
              <a:rPr lang="en-US" dirty="0" smtClean="0"/>
              <a:t> </a:t>
            </a:r>
            <a:r>
              <a:rPr lang="en-US" dirty="0" err="1" smtClean="0"/>
              <a:t>các</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của</a:t>
            </a:r>
            <a:r>
              <a:rPr lang="en-US" dirty="0" smtClean="0"/>
              <a:t> </a:t>
            </a:r>
            <a:r>
              <a:rPr lang="en-US" dirty="0" err="1" smtClean="0"/>
              <a:t>riêng</a:t>
            </a:r>
            <a:r>
              <a:rPr lang="en-US" dirty="0" smtClean="0"/>
              <a:t> </a:t>
            </a:r>
            <a:r>
              <a:rPr lang="en-US" dirty="0" err="1" smtClean="0"/>
              <a:t>chúng</a:t>
            </a:r>
            <a:endParaRPr lang="en-US" dirty="0"/>
          </a:p>
        </p:txBody>
      </p:sp>
      <p:sp>
        <p:nvSpPr>
          <p:cNvPr id="40" name="Slide Number Placeholder 39"/>
          <p:cNvSpPr>
            <a:spLocks noGrp="1"/>
          </p:cNvSpPr>
          <p:nvPr>
            <p:ph type="sldNum" sz="quarter" idx="12"/>
          </p:nvPr>
        </p:nvSpPr>
        <p:spPr/>
        <p:txBody>
          <a:bodyPr/>
          <a:lstStyle/>
          <a:p>
            <a:fld id="{5374BCF3-5331-4DEF-BD12-99BB792D1088}" type="slidenum">
              <a:rPr lang="en-US" smtClean="0"/>
              <a:pPr/>
              <a:t>18</a:t>
            </a:fld>
            <a:endParaRPr lang="en-US"/>
          </a:p>
        </p:txBody>
      </p:sp>
      <p:sp>
        <p:nvSpPr>
          <p:cNvPr id="391176" name="Line 8"/>
          <p:cNvSpPr>
            <a:spLocks noChangeShapeType="1"/>
          </p:cNvSpPr>
          <p:nvPr/>
        </p:nvSpPr>
        <p:spPr bwMode="auto">
          <a:xfrm>
            <a:off x="3898900" y="3556000"/>
            <a:ext cx="0" cy="1358900"/>
          </a:xfrm>
          <a:prstGeom prst="line">
            <a:avLst/>
          </a:prstGeom>
          <a:noFill/>
          <a:ln w="63500">
            <a:solidFill>
              <a:schemeClr val="tx1"/>
            </a:solidFill>
            <a:prstDash val="sysDot"/>
            <a:round/>
            <a:headEnd/>
            <a:tailEnd/>
          </a:ln>
          <a:effectLst/>
        </p:spPr>
        <p:txBody>
          <a:bodyPr lIns="107950" tIns="53975" rIns="107950" bIns="53975"/>
          <a:lstStyle/>
          <a:p>
            <a:endParaRPr lang="en-US"/>
          </a:p>
        </p:txBody>
      </p:sp>
      <p:sp>
        <p:nvSpPr>
          <p:cNvPr id="391177" name="Line 9"/>
          <p:cNvSpPr>
            <a:spLocks noChangeShapeType="1"/>
          </p:cNvSpPr>
          <p:nvPr/>
        </p:nvSpPr>
        <p:spPr bwMode="auto">
          <a:xfrm>
            <a:off x="4572000" y="4294188"/>
            <a:ext cx="0" cy="620712"/>
          </a:xfrm>
          <a:prstGeom prst="line">
            <a:avLst/>
          </a:prstGeom>
          <a:noFill/>
          <a:ln w="28575">
            <a:solidFill>
              <a:schemeClr val="tx1"/>
            </a:solidFill>
            <a:prstDash val="sysDot"/>
            <a:round/>
            <a:headEnd/>
            <a:tailEnd/>
          </a:ln>
          <a:effectLst/>
        </p:spPr>
        <p:txBody>
          <a:bodyPr lIns="107950" tIns="53975" rIns="107950" bIns="53975"/>
          <a:lstStyle/>
          <a:p>
            <a:endParaRPr lang="en-US"/>
          </a:p>
        </p:txBody>
      </p:sp>
      <p:sp>
        <p:nvSpPr>
          <p:cNvPr id="391178" name="Line 10"/>
          <p:cNvSpPr>
            <a:spLocks noChangeShapeType="1"/>
          </p:cNvSpPr>
          <p:nvPr/>
        </p:nvSpPr>
        <p:spPr bwMode="auto">
          <a:xfrm>
            <a:off x="5207000" y="3556000"/>
            <a:ext cx="0" cy="754063"/>
          </a:xfrm>
          <a:prstGeom prst="line">
            <a:avLst/>
          </a:prstGeom>
          <a:noFill/>
          <a:ln w="28575">
            <a:solidFill>
              <a:schemeClr val="tx1"/>
            </a:solidFill>
            <a:prstDash val="sysDot"/>
            <a:round/>
            <a:headEnd/>
            <a:tailEnd/>
          </a:ln>
          <a:effectLst/>
        </p:spPr>
        <p:txBody>
          <a:bodyPr lIns="107950" tIns="53975" rIns="107950" bIns="53975"/>
          <a:lstStyle/>
          <a:p>
            <a:endParaRPr lang="en-US"/>
          </a:p>
        </p:txBody>
      </p:sp>
      <p:sp>
        <p:nvSpPr>
          <p:cNvPr id="391179" name="Rectangle 11"/>
          <p:cNvSpPr>
            <a:spLocks noChangeArrowheads="1"/>
          </p:cNvSpPr>
          <p:nvPr/>
        </p:nvSpPr>
        <p:spPr bwMode="auto">
          <a:xfrm>
            <a:off x="4478338" y="3835400"/>
            <a:ext cx="174625" cy="457200"/>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91180" name="Line 12"/>
          <p:cNvSpPr>
            <a:spLocks noChangeShapeType="1"/>
          </p:cNvSpPr>
          <p:nvPr/>
        </p:nvSpPr>
        <p:spPr bwMode="auto">
          <a:xfrm>
            <a:off x="4572000" y="3556000"/>
            <a:ext cx="0" cy="279400"/>
          </a:xfrm>
          <a:prstGeom prst="line">
            <a:avLst/>
          </a:prstGeom>
          <a:noFill/>
          <a:ln w="28575">
            <a:solidFill>
              <a:schemeClr val="tx1"/>
            </a:solidFill>
            <a:prstDash val="sysDot"/>
            <a:round/>
            <a:headEnd/>
            <a:tailEnd/>
          </a:ln>
          <a:effectLst/>
        </p:spPr>
        <p:txBody>
          <a:bodyPr lIns="107950" tIns="53975" rIns="107950" bIns="53975"/>
          <a:lstStyle/>
          <a:p>
            <a:endParaRPr lang="en-US"/>
          </a:p>
        </p:txBody>
      </p:sp>
      <p:sp>
        <p:nvSpPr>
          <p:cNvPr id="391181" name="Rectangle 13"/>
          <p:cNvSpPr>
            <a:spLocks noChangeArrowheads="1"/>
          </p:cNvSpPr>
          <p:nvPr/>
        </p:nvSpPr>
        <p:spPr bwMode="auto">
          <a:xfrm>
            <a:off x="5108575" y="4298950"/>
            <a:ext cx="174625" cy="361950"/>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91182" name="Line 14"/>
          <p:cNvSpPr>
            <a:spLocks noChangeShapeType="1"/>
          </p:cNvSpPr>
          <p:nvPr/>
        </p:nvSpPr>
        <p:spPr bwMode="auto">
          <a:xfrm>
            <a:off x="5207000" y="4660900"/>
            <a:ext cx="0" cy="254000"/>
          </a:xfrm>
          <a:prstGeom prst="line">
            <a:avLst/>
          </a:prstGeom>
          <a:noFill/>
          <a:ln w="28575">
            <a:solidFill>
              <a:schemeClr val="tx1"/>
            </a:solidFill>
            <a:prstDash val="sysDot"/>
            <a:round/>
            <a:headEnd/>
            <a:tailEnd/>
          </a:ln>
          <a:effectLst/>
        </p:spPr>
        <p:txBody>
          <a:bodyPr lIns="107950" tIns="53975" rIns="107950" bIns="53975"/>
          <a:lstStyle/>
          <a:p>
            <a:endParaRPr lang="en-US"/>
          </a:p>
        </p:txBody>
      </p:sp>
      <p:sp>
        <p:nvSpPr>
          <p:cNvPr id="391183" name="Line 15"/>
          <p:cNvSpPr>
            <a:spLocks noChangeShapeType="1"/>
          </p:cNvSpPr>
          <p:nvPr/>
        </p:nvSpPr>
        <p:spPr bwMode="auto">
          <a:xfrm>
            <a:off x="3886200" y="3822700"/>
            <a:ext cx="5842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184" name="Line 16"/>
          <p:cNvSpPr>
            <a:spLocks noChangeShapeType="1"/>
          </p:cNvSpPr>
          <p:nvPr/>
        </p:nvSpPr>
        <p:spPr bwMode="auto">
          <a:xfrm>
            <a:off x="4521200" y="4295775"/>
            <a:ext cx="5842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185" name="Line 17"/>
          <p:cNvSpPr>
            <a:spLocks noChangeShapeType="1"/>
          </p:cNvSpPr>
          <p:nvPr/>
        </p:nvSpPr>
        <p:spPr bwMode="auto">
          <a:xfrm flipH="1" flipV="1">
            <a:off x="3922713" y="4673600"/>
            <a:ext cx="1376362" cy="1588"/>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187" name="Oval 19"/>
          <p:cNvSpPr>
            <a:spLocks noChangeArrowheads="1"/>
          </p:cNvSpPr>
          <p:nvPr/>
        </p:nvSpPr>
        <p:spPr bwMode="auto">
          <a:xfrm>
            <a:off x="977900" y="3086100"/>
            <a:ext cx="1955800" cy="1955800"/>
          </a:xfrm>
          <a:prstGeom prst="ellipse">
            <a:avLst/>
          </a:prstGeom>
          <a:noFill/>
          <a:ln w="28575">
            <a:solidFill>
              <a:srgbClr val="00CC66"/>
            </a:solidFill>
            <a:prstDash val="dash"/>
            <a:round/>
            <a:headEnd/>
            <a:tailEnd/>
          </a:ln>
          <a:effectLst/>
        </p:spPr>
        <p:txBody>
          <a:bodyPr wrap="none" lIns="107950" tIns="53975" rIns="107950" bIns="53975" anchor="ctr"/>
          <a:lstStyle/>
          <a:p>
            <a:endParaRPr lang="en-US"/>
          </a:p>
        </p:txBody>
      </p:sp>
      <p:sp>
        <p:nvSpPr>
          <p:cNvPr id="391189" name="Line 21"/>
          <p:cNvSpPr>
            <a:spLocks noChangeShapeType="1"/>
          </p:cNvSpPr>
          <p:nvPr/>
        </p:nvSpPr>
        <p:spPr bwMode="auto">
          <a:xfrm flipH="1">
            <a:off x="2165350" y="4302125"/>
            <a:ext cx="2300288" cy="722313"/>
          </a:xfrm>
          <a:prstGeom prst="line">
            <a:avLst/>
          </a:prstGeom>
          <a:noFill/>
          <a:ln w="28575">
            <a:solidFill>
              <a:srgbClr val="00CC66"/>
            </a:solidFill>
            <a:prstDash val="dash"/>
            <a:round/>
            <a:headEnd/>
            <a:tailEnd/>
          </a:ln>
          <a:effectLst/>
        </p:spPr>
        <p:txBody>
          <a:bodyPr lIns="107950" tIns="53975" rIns="107950" bIns="53975"/>
          <a:lstStyle/>
          <a:p>
            <a:endParaRPr lang="en-US"/>
          </a:p>
        </p:txBody>
      </p:sp>
      <p:sp>
        <p:nvSpPr>
          <p:cNvPr id="391190" name="Line 22"/>
          <p:cNvSpPr>
            <a:spLocks noChangeShapeType="1"/>
          </p:cNvSpPr>
          <p:nvPr/>
        </p:nvSpPr>
        <p:spPr bwMode="auto">
          <a:xfrm flipH="1" flipV="1">
            <a:off x="2181225" y="3114675"/>
            <a:ext cx="2279650" cy="706438"/>
          </a:xfrm>
          <a:prstGeom prst="line">
            <a:avLst/>
          </a:prstGeom>
          <a:noFill/>
          <a:ln w="28575">
            <a:solidFill>
              <a:srgbClr val="00CC66"/>
            </a:solidFill>
            <a:prstDash val="dash"/>
            <a:round/>
            <a:headEnd/>
            <a:tailEnd/>
          </a:ln>
          <a:effectLst/>
        </p:spPr>
        <p:txBody>
          <a:bodyPr lIns="107950" tIns="53975" rIns="107950" bIns="53975"/>
          <a:lstStyle/>
          <a:p>
            <a:endParaRPr lang="en-US"/>
          </a:p>
        </p:txBody>
      </p:sp>
      <p:sp>
        <p:nvSpPr>
          <p:cNvPr id="391191" name="Oval 23"/>
          <p:cNvSpPr>
            <a:spLocks noChangeArrowheads="1"/>
          </p:cNvSpPr>
          <p:nvPr/>
        </p:nvSpPr>
        <p:spPr bwMode="auto">
          <a:xfrm>
            <a:off x="6197600" y="3492500"/>
            <a:ext cx="1955800" cy="1955800"/>
          </a:xfrm>
          <a:prstGeom prst="ellipse">
            <a:avLst/>
          </a:prstGeom>
          <a:noFill/>
          <a:ln w="28575">
            <a:solidFill>
              <a:srgbClr val="CC9900"/>
            </a:solidFill>
            <a:prstDash val="dash"/>
            <a:round/>
            <a:headEnd/>
            <a:tailEnd/>
          </a:ln>
          <a:effectLst/>
        </p:spPr>
        <p:txBody>
          <a:bodyPr wrap="none" lIns="107950" tIns="53975" rIns="107950" bIns="53975" anchor="ctr"/>
          <a:lstStyle/>
          <a:p>
            <a:endParaRPr lang="en-US"/>
          </a:p>
        </p:txBody>
      </p:sp>
      <p:sp>
        <p:nvSpPr>
          <p:cNvPr id="391193" name="Line 25"/>
          <p:cNvSpPr>
            <a:spLocks noChangeShapeType="1"/>
          </p:cNvSpPr>
          <p:nvPr/>
        </p:nvSpPr>
        <p:spPr bwMode="auto">
          <a:xfrm flipH="1">
            <a:off x="5297488" y="3597275"/>
            <a:ext cx="1436687" cy="688975"/>
          </a:xfrm>
          <a:prstGeom prst="line">
            <a:avLst/>
          </a:prstGeom>
          <a:noFill/>
          <a:ln w="28575">
            <a:solidFill>
              <a:srgbClr val="CC9900"/>
            </a:solidFill>
            <a:prstDash val="dash"/>
            <a:round/>
            <a:headEnd/>
            <a:tailEnd/>
          </a:ln>
          <a:effectLst/>
        </p:spPr>
        <p:txBody>
          <a:bodyPr lIns="107950" tIns="53975" rIns="107950" bIns="53975"/>
          <a:lstStyle/>
          <a:p>
            <a:endParaRPr lang="en-US"/>
          </a:p>
        </p:txBody>
      </p:sp>
      <p:sp>
        <p:nvSpPr>
          <p:cNvPr id="391194" name="Line 26"/>
          <p:cNvSpPr>
            <a:spLocks noChangeShapeType="1"/>
          </p:cNvSpPr>
          <p:nvPr/>
        </p:nvSpPr>
        <p:spPr bwMode="auto">
          <a:xfrm flipH="1" flipV="1">
            <a:off x="5295900" y="4684713"/>
            <a:ext cx="1466850" cy="669925"/>
          </a:xfrm>
          <a:prstGeom prst="line">
            <a:avLst/>
          </a:prstGeom>
          <a:noFill/>
          <a:ln w="28575">
            <a:solidFill>
              <a:srgbClr val="CC9900"/>
            </a:solidFill>
            <a:prstDash val="dash"/>
            <a:round/>
            <a:headEnd/>
            <a:tailEnd/>
          </a:ln>
          <a:effectLst/>
        </p:spPr>
        <p:txBody>
          <a:bodyPr lIns="107950" tIns="53975" rIns="107950" bIns="53975"/>
          <a:lstStyle/>
          <a:p>
            <a:endParaRPr lang="en-US"/>
          </a:p>
        </p:txBody>
      </p:sp>
      <p:sp>
        <p:nvSpPr>
          <p:cNvPr id="391196" name="Line 28"/>
          <p:cNvSpPr>
            <a:spLocks noChangeShapeType="1"/>
          </p:cNvSpPr>
          <p:nvPr/>
        </p:nvSpPr>
        <p:spPr bwMode="auto">
          <a:xfrm>
            <a:off x="1260475" y="3495675"/>
            <a:ext cx="0" cy="1114425"/>
          </a:xfrm>
          <a:prstGeom prst="line">
            <a:avLst/>
          </a:prstGeom>
          <a:noFill/>
          <a:ln w="57150">
            <a:solidFill>
              <a:schemeClr val="tx1"/>
            </a:solidFill>
            <a:prstDash val="sysDot"/>
            <a:round/>
            <a:headEnd/>
            <a:tailEnd/>
          </a:ln>
          <a:effectLst/>
        </p:spPr>
        <p:txBody>
          <a:bodyPr lIns="107950" tIns="53975" rIns="107950" bIns="53975"/>
          <a:lstStyle/>
          <a:p>
            <a:endParaRPr lang="en-US"/>
          </a:p>
        </p:txBody>
      </p:sp>
      <p:sp>
        <p:nvSpPr>
          <p:cNvPr id="391198" name="Line 30"/>
          <p:cNvSpPr>
            <a:spLocks noChangeShapeType="1"/>
          </p:cNvSpPr>
          <p:nvPr/>
        </p:nvSpPr>
        <p:spPr bwMode="auto">
          <a:xfrm>
            <a:off x="2670175" y="3495675"/>
            <a:ext cx="0" cy="1114425"/>
          </a:xfrm>
          <a:prstGeom prst="line">
            <a:avLst/>
          </a:prstGeom>
          <a:noFill/>
          <a:ln w="28575">
            <a:solidFill>
              <a:schemeClr val="tx1"/>
            </a:solidFill>
            <a:prstDash val="sysDot"/>
            <a:round/>
            <a:headEnd/>
            <a:tailEnd/>
          </a:ln>
          <a:effectLst/>
        </p:spPr>
        <p:txBody>
          <a:bodyPr lIns="107950" tIns="53975" rIns="107950" bIns="53975"/>
          <a:lstStyle/>
          <a:p>
            <a:endParaRPr lang="en-US"/>
          </a:p>
        </p:txBody>
      </p:sp>
      <p:sp>
        <p:nvSpPr>
          <p:cNvPr id="391199" name="Line 31"/>
          <p:cNvSpPr>
            <a:spLocks noChangeShapeType="1"/>
          </p:cNvSpPr>
          <p:nvPr/>
        </p:nvSpPr>
        <p:spPr bwMode="auto">
          <a:xfrm>
            <a:off x="1730375" y="3495675"/>
            <a:ext cx="0" cy="1114425"/>
          </a:xfrm>
          <a:prstGeom prst="line">
            <a:avLst/>
          </a:prstGeom>
          <a:noFill/>
          <a:ln w="28575">
            <a:solidFill>
              <a:schemeClr val="tx1"/>
            </a:solidFill>
            <a:prstDash val="sysDot"/>
            <a:round/>
            <a:headEnd/>
            <a:tailEnd/>
          </a:ln>
          <a:effectLst/>
        </p:spPr>
        <p:txBody>
          <a:bodyPr lIns="107950" tIns="53975" rIns="107950" bIns="53975"/>
          <a:lstStyle/>
          <a:p>
            <a:endParaRPr lang="en-US"/>
          </a:p>
        </p:txBody>
      </p:sp>
      <p:sp>
        <p:nvSpPr>
          <p:cNvPr id="391200" name="Line 32"/>
          <p:cNvSpPr>
            <a:spLocks noChangeShapeType="1"/>
          </p:cNvSpPr>
          <p:nvPr/>
        </p:nvSpPr>
        <p:spPr bwMode="auto">
          <a:xfrm>
            <a:off x="2200275" y="3495675"/>
            <a:ext cx="0" cy="1114425"/>
          </a:xfrm>
          <a:prstGeom prst="line">
            <a:avLst/>
          </a:prstGeom>
          <a:noFill/>
          <a:ln w="28575">
            <a:solidFill>
              <a:schemeClr val="tx1"/>
            </a:solidFill>
            <a:prstDash val="sysDot"/>
            <a:round/>
            <a:headEnd/>
            <a:tailEnd/>
          </a:ln>
          <a:effectLst/>
        </p:spPr>
        <p:txBody>
          <a:bodyPr lIns="107950" tIns="53975" rIns="107950" bIns="53975"/>
          <a:lstStyle/>
          <a:p>
            <a:endParaRPr lang="en-US"/>
          </a:p>
        </p:txBody>
      </p:sp>
      <p:sp>
        <p:nvSpPr>
          <p:cNvPr id="391205" name="Line 37"/>
          <p:cNvSpPr>
            <a:spLocks noChangeShapeType="1"/>
          </p:cNvSpPr>
          <p:nvPr/>
        </p:nvSpPr>
        <p:spPr bwMode="auto">
          <a:xfrm>
            <a:off x="1270000" y="3594100"/>
            <a:ext cx="4318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206" name="Line 38"/>
          <p:cNvSpPr>
            <a:spLocks noChangeShapeType="1"/>
          </p:cNvSpPr>
          <p:nvPr/>
        </p:nvSpPr>
        <p:spPr bwMode="auto">
          <a:xfrm>
            <a:off x="1739900" y="3784600"/>
            <a:ext cx="4318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207" name="Line 39"/>
          <p:cNvSpPr>
            <a:spLocks noChangeShapeType="1"/>
          </p:cNvSpPr>
          <p:nvPr/>
        </p:nvSpPr>
        <p:spPr bwMode="auto">
          <a:xfrm>
            <a:off x="2209800" y="3975100"/>
            <a:ext cx="4318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208" name="Line 40"/>
          <p:cNvSpPr>
            <a:spLocks noChangeShapeType="1"/>
          </p:cNvSpPr>
          <p:nvPr/>
        </p:nvSpPr>
        <p:spPr bwMode="auto">
          <a:xfrm flipH="1">
            <a:off x="2209800" y="4267200"/>
            <a:ext cx="4572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209" name="Line 41"/>
          <p:cNvSpPr>
            <a:spLocks noChangeShapeType="1"/>
          </p:cNvSpPr>
          <p:nvPr/>
        </p:nvSpPr>
        <p:spPr bwMode="auto">
          <a:xfrm flipH="1">
            <a:off x="1282700" y="4445000"/>
            <a:ext cx="9144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223" name="Line 55"/>
          <p:cNvSpPr>
            <a:spLocks noChangeShapeType="1"/>
          </p:cNvSpPr>
          <p:nvPr/>
        </p:nvSpPr>
        <p:spPr bwMode="auto">
          <a:xfrm>
            <a:off x="6480175" y="3914775"/>
            <a:ext cx="0" cy="1114425"/>
          </a:xfrm>
          <a:prstGeom prst="line">
            <a:avLst/>
          </a:prstGeom>
          <a:noFill/>
          <a:ln w="57150">
            <a:solidFill>
              <a:schemeClr val="tx1"/>
            </a:solidFill>
            <a:prstDash val="sysDot"/>
            <a:round/>
            <a:headEnd/>
            <a:tailEnd/>
          </a:ln>
          <a:effectLst/>
        </p:spPr>
        <p:txBody>
          <a:bodyPr lIns="107950" tIns="53975" rIns="107950" bIns="53975"/>
          <a:lstStyle/>
          <a:p>
            <a:endParaRPr lang="en-US"/>
          </a:p>
        </p:txBody>
      </p:sp>
      <p:sp>
        <p:nvSpPr>
          <p:cNvPr id="391224" name="Line 56"/>
          <p:cNvSpPr>
            <a:spLocks noChangeShapeType="1"/>
          </p:cNvSpPr>
          <p:nvPr/>
        </p:nvSpPr>
        <p:spPr bwMode="auto">
          <a:xfrm>
            <a:off x="7889875" y="3914775"/>
            <a:ext cx="0" cy="1114425"/>
          </a:xfrm>
          <a:prstGeom prst="line">
            <a:avLst/>
          </a:prstGeom>
          <a:noFill/>
          <a:ln w="28575">
            <a:solidFill>
              <a:schemeClr val="tx1"/>
            </a:solidFill>
            <a:prstDash val="sysDot"/>
            <a:round/>
            <a:headEnd/>
            <a:tailEnd/>
          </a:ln>
          <a:effectLst/>
        </p:spPr>
        <p:txBody>
          <a:bodyPr lIns="107950" tIns="53975" rIns="107950" bIns="53975"/>
          <a:lstStyle/>
          <a:p>
            <a:endParaRPr lang="en-US"/>
          </a:p>
        </p:txBody>
      </p:sp>
      <p:sp>
        <p:nvSpPr>
          <p:cNvPr id="391225" name="Line 57"/>
          <p:cNvSpPr>
            <a:spLocks noChangeShapeType="1"/>
          </p:cNvSpPr>
          <p:nvPr/>
        </p:nvSpPr>
        <p:spPr bwMode="auto">
          <a:xfrm>
            <a:off x="6950075" y="3914775"/>
            <a:ext cx="0" cy="1114425"/>
          </a:xfrm>
          <a:prstGeom prst="line">
            <a:avLst/>
          </a:prstGeom>
          <a:noFill/>
          <a:ln w="28575">
            <a:solidFill>
              <a:schemeClr val="tx1"/>
            </a:solidFill>
            <a:prstDash val="sysDot"/>
            <a:round/>
            <a:headEnd/>
            <a:tailEnd/>
          </a:ln>
          <a:effectLst/>
        </p:spPr>
        <p:txBody>
          <a:bodyPr lIns="107950" tIns="53975" rIns="107950" bIns="53975"/>
          <a:lstStyle/>
          <a:p>
            <a:endParaRPr lang="en-US"/>
          </a:p>
        </p:txBody>
      </p:sp>
      <p:sp>
        <p:nvSpPr>
          <p:cNvPr id="391226" name="Line 58"/>
          <p:cNvSpPr>
            <a:spLocks noChangeShapeType="1"/>
          </p:cNvSpPr>
          <p:nvPr/>
        </p:nvSpPr>
        <p:spPr bwMode="auto">
          <a:xfrm>
            <a:off x="7419975" y="3914775"/>
            <a:ext cx="0" cy="1114425"/>
          </a:xfrm>
          <a:prstGeom prst="line">
            <a:avLst/>
          </a:prstGeom>
          <a:noFill/>
          <a:ln w="28575">
            <a:solidFill>
              <a:schemeClr val="tx1"/>
            </a:solidFill>
            <a:prstDash val="sysDot"/>
            <a:round/>
            <a:headEnd/>
            <a:tailEnd/>
          </a:ln>
          <a:effectLst/>
        </p:spPr>
        <p:txBody>
          <a:bodyPr lIns="107950" tIns="53975" rIns="107950" bIns="53975"/>
          <a:lstStyle/>
          <a:p>
            <a:endParaRPr lang="en-US"/>
          </a:p>
        </p:txBody>
      </p:sp>
      <p:sp>
        <p:nvSpPr>
          <p:cNvPr id="391227" name="Line 59"/>
          <p:cNvSpPr>
            <a:spLocks noChangeShapeType="1"/>
          </p:cNvSpPr>
          <p:nvPr/>
        </p:nvSpPr>
        <p:spPr bwMode="auto">
          <a:xfrm>
            <a:off x="6489700" y="4013200"/>
            <a:ext cx="4318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228" name="Line 60"/>
          <p:cNvSpPr>
            <a:spLocks noChangeShapeType="1"/>
          </p:cNvSpPr>
          <p:nvPr/>
        </p:nvSpPr>
        <p:spPr bwMode="auto">
          <a:xfrm>
            <a:off x="6959600" y="4203700"/>
            <a:ext cx="9017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229" name="Line 61"/>
          <p:cNvSpPr>
            <a:spLocks noChangeShapeType="1"/>
          </p:cNvSpPr>
          <p:nvPr/>
        </p:nvSpPr>
        <p:spPr bwMode="auto">
          <a:xfrm flipH="1">
            <a:off x="7429500" y="4432300"/>
            <a:ext cx="4318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230" name="Line 62"/>
          <p:cNvSpPr>
            <a:spLocks noChangeShapeType="1"/>
          </p:cNvSpPr>
          <p:nvPr/>
        </p:nvSpPr>
        <p:spPr bwMode="auto">
          <a:xfrm flipH="1">
            <a:off x="6946900" y="4648200"/>
            <a:ext cx="4572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231" name="Line 63"/>
          <p:cNvSpPr>
            <a:spLocks noChangeShapeType="1"/>
          </p:cNvSpPr>
          <p:nvPr/>
        </p:nvSpPr>
        <p:spPr bwMode="auto">
          <a:xfrm flipH="1">
            <a:off x="6502400" y="4864100"/>
            <a:ext cx="431800" cy="0"/>
          </a:xfrm>
          <a:prstGeom prst="line">
            <a:avLst/>
          </a:prstGeom>
          <a:noFill/>
          <a:ln w="19050">
            <a:solidFill>
              <a:schemeClr val="tx1"/>
            </a:solidFill>
            <a:round/>
            <a:headEnd/>
            <a:tailEnd type="triangle" w="med" len="med"/>
          </a:ln>
          <a:effectLst/>
        </p:spPr>
        <p:txBody>
          <a:bodyPr lIns="107950" tIns="53975" rIns="107950" bIns="53975"/>
          <a:lstStyle/>
          <a:p>
            <a:endParaRPr lang="en-US"/>
          </a:p>
        </p:txBody>
      </p:sp>
      <p:sp>
        <p:nvSpPr>
          <p:cNvPr id="391171" name="Text Box 3"/>
          <p:cNvSpPr txBox="1">
            <a:spLocks noChangeArrowheads="1"/>
          </p:cNvSpPr>
          <p:nvPr/>
        </p:nvSpPr>
        <p:spPr bwMode="auto">
          <a:xfrm>
            <a:off x="2379663" y="5340350"/>
            <a:ext cx="4378325" cy="457200"/>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2400" i="1" dirty="0" err="1" smtClean="0">
                <a:solidFill>
                  <a:srgbClr val="00CCFF"/>
                </a:solidFill>
              </a:rPr>
              <a:t>Nâng</a:t>
            </a:r>
            <a:r>
              <a:rPr lang="en-US" sz="2400" i="1" dirty="0" smtClean="0">
                <a:solidFill>
                  <a:srgbClr val="00CCFF"/>
                </a:solidFill>
              </a:rPr>
              <a:t> </a:t>
            </a:r>
            <a:r>
              <a:rPr lang="en-US" sz="2400" i="1" dirty="0" err="1" smtClean="0">
                <a:solidFill>
                  <a:srgbClr val="00CCFF"/>
                </a:solidFill>
              </a:rPr>
              <a:t>mức</a:t>
            </a:r>
            <a:r>
              <a:rPr lang="en-US" sz="2400" i="1" dirty="0" smtClean="0">
                <a:solidFill>
                  <a:srgbClr val="00CCFF"/>
                </a:solidFill>
              </a:rPr>
              <a:t> </a:t>
            </a:r>
            <a:r>
              <a:rPr lang="en-US" sz="2400" i="1" dirty="0" err="1" smtClean="0">
                <a:solidFill>
                  <a:srgbClr val="00CCFF"/>
                </a:solidFill>
              </a:rPr>
              <a:t>trừu</a:t>
            </a:r>
            <a:r>
              <a:rPr lang="en-US" sz="2400" i="1" dirty="0" smtClean="0">
                <a:solidFill>
                  <a:srgbClr val="00CCFF"/>
                </a:solidFill>
              </a:rPr>
              <a:t> </a:t>
            </a:r>
            <a:r>
              <a:rPr lang="en-US" sz="2400" i="1" dirty="0" err="1" smtClean="0">
                <a:solidFill>
                  <a:srgbClr val="00CCFF"/>
                </a:solidFill>
              </a:rPr>
              <a:t>tượng</a:t>
            </a:r>
            <a:r>
              <a:rPr lang="en-US" sz="2400" i="1" dirty="0" smtClean="0">
                <a:solidFill>
                  <a:srgbClr val="00CCFF"/>
                </a:solidFill>
              </a:rPr>
              <a:t> </a:t>
            </a:r>
            <a:r>
              <a:rPr lang="en-US" sz="2400" i="1" dirty="0" err="1" smtClean="0">
                <a:solidFill>
                  <a:srgbClr val="00CCFF"/>
                </a:solidFill>
              </a:rPr>
              <a:t>hóa</a:t>
            </a:r>
            <a:endParaRPr lang="en-US" sz="2400" i="1" dirty="0">
              <a:solidFill>
                <a:srgbClr val="00CCFF"/>
              </a:solidFill>
            </a:endParaRPr>
          </a:p>
        </p:txBody>
      </p:sp>
    </p:spTree>
    <p:extLst>
      <p:ext uri="{BB962C8B-B14F-4D97-AF65-F5344CB8AC3E}">
        <p14:creationId xmlns:p14="http://schemas.microsoft.com/office/powerpoint/2010/main" val="3158472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normAutofit fontScale="90000"/>
          </a:bodyPr>
          <a:lstStyle/>
          <a:p>
            <a:r>
              <a:rPr lang="en-US" dirty="0" err="1" smtClean="0"/>
              <a:t>Khi</a:t>
            </a:r>
            <a:r>
              <a:rPr lang="en-US" dirty="0" smtClean="0"/>
              <a:t> </a:t>
            </a:r>
            <a:r>
              <a:rPr lang="en-US" dirty="0" err="1" smtClean="0"/>
              <a:t>nào</a:t>
            </a:r>
            <a:r>
              <a:rPr lang="en-US" dirty="0" smtClean="0"/>
              <a:t> </a:t>
            </a:r>
            <a:r>
              <a:rPr lang="en-US" dirty="0" err="1" smtClean="0"/>
              <a:t>thì</a:t>
            </a:r>
            <a:r>
              <a:rPr lang="en-US" dirty="0" smtClean="0"/>
              <a:t> </a:t>
            </a:r>
            <a:r>
              <a:rPr lang="en-US" dirty="0" err="1" smtClean="0"/>
              <a:t>đóng</a:t>
            </a:r>
            <a:r>
              <a:rPr lang="en-US" dirty="0" smtClean="0"/>
              <a:t> </a:t>
            </a:r>
            <a:r>
              <a:rPr lang="en-US" dirty="0" err="1" smtClean="0"/>
              <a:t>gói</a:t>
            </a:r>
            <a:r>
              <a:rPr lang="en-US" dirty="0" smtClean="0"/>
              <a:t> </a:t>
            </a:r>
            <a:r>
              <a:rPr lang="en-US" dirty="0" err="1" smtClean="0"/>
              <a:t>các</a:t>
            </a:r>
            <a:r>
              <a:rPr lang="en-US" dirty="0" smtClean="0"/>
              <a:t> </a:t>
            </a:r>
            <a:r>
              <a:rPr lang="en-US" dirty="0" err="1" smtClean="0"/>
              <a:t>luồng</a:t>
            </a:r>
            <a:r>
              <a:rPr lang="en-US" dirty="0" smtClean="0"/>
              <a:t> con </a:t>
            </a:r>
            <a:r>
              <a:rPr lang="en-US" dirty="0" err="1" smtClean="0"/>
              <a:t>vào</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con</a:t>
            </a:r>
            <a:endParaRPr lang="en-US" dirty="0"/>
          </a:p>
        </p:txBody>
      </p:sp>
      <p:sp>
        <p:nvSpPr>
          <p:cNvPr id="393219" name="Rectangle 3"/>
          <p:cNvSpPr>
            <a:spLocks noGrp="1" noChangeArrowheads="1"/>
          </p:cNvSpPr>
          <p:nvPr>
            <p:ph idx="1"/>
          </p:nvPr>
        </p:nvSpPr>
        <p:spPr>
          <a:xfrm>
            <a:off x="361950" y="1404213"/>
            <a:ext cx="8489950" cy="4230687"/>
          </a:xfrm>
        </p:spPr>
        <p:txBody>
          <a:bodyPr>
            <a:normAutofit/>
          </a:bodyPr>
          <a:lstStyle/>
          <a:p>
            <a:pPr>
              <a:buFont typeface="Wingdings" pitchFamily="2" charset="2"/>
              <a:buNone/>
            </a:pPr>
            <a:r>
              <a:rPr lang="en-US" dirty="0" err="1" smtClean="0"/>
              <a:t>Đóng</a:t>
            </a:r>
            <a:r>
              <a:rPr lang="en-US" dirty="0" smtClean="0"/>
              <a:t> </a:t>
            </a:r>
            <a:r>
              <a:rPr lang="en-US" dirty="0" err="1" smtClean="0"/>
              <a:t>gói</a:t>
            </a:r>
            <a:r>
              <a:rPr lang="en-US" dirty="0" smtClean="0"/>
              <a:t> </a:t>
            </a:r>
            <a:r>
              <a:rPr lang="en-US" dirty="0" err="1" smtClean="0"/>
              <a:t>một</a:t>
            </a:r>
            <a:r>
              <a:rPr lang="en-US" dirty="0" smtClean="0"/>
              <a:t> </a:t>
            </a:r>
            <a:r>
              <a:rPr lang="en-US" dirty="0" err="1" smtClean="0"/>
              <a:t>luồng</a:t>
            </a:r>
            <a:r>
              <a:rPr lang="en-US" dirty="0" smtClean="0"/>
              <a:t> con </a:t>
            </a:r>
            <a:r>
              <a:rPr lang="en-US" dirty="0" err="1" smtClean="0"/>
              <a:t>vào</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khi</a:t>
            </a:r>
            <a:r>
              <a:rPr lang="en-US" dirty="0" smtClean="0"/>
              <a:t>:</a:t>
            </a:r>
            <a:endParaRPr lang="en-US" dirty="0"/>
          </a:p>
          <a:p>
            <a:pPr lvl="1"/>
            <a:r>
              <a:rPr lang="en-US" dirty="0" err="1" smtClean="0"/>
              <a:t>Xuấ</a:t>
            </a:r>
            <a:r>
              <a:rPr lang="en-US" dirty="0" smtClean="0"/>
              <a:t> </a:t>
            </a:r>
            <a:r>
              <a:rPr lang="en-US" dirty="0" err="1" smtClean="0"/>
              <a:t>hiện</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ca </a:t>
            </a:r>
            <a:r>
              <a:rPr lang="en-US" dirty="0" err="1" smtClean="0"/>
              <a:t>sử</a:t>
            </a:r>
            <a:r>
              <a:rPr lang="en-US" dirty="0" smtClean="0"/>
              <a:t> </a:t>
            </a:r>
            <a:r>
              <a:rPr lang="en-US" dirty="0" err="1" smtClean="0"/>
              <a:t>dụng</a:t>
            </a:r>
            <a:endParaRPr lang="en-US" dirty="0"/>
          </a:p>
          <a:p>
            <a:pPr lvl="1"/>
            <a:r>
              <a:rPr lang="en-US" dirty="0" err="1" smtClean="0"/>
              <a:t>Có</a:t>
            </a:r>
            <a:r>
              <a:rPr lang="en-US" dirty="0" smtClean="0"/>
              <a:t> </a:t>
            </a:r>
            <a:r>
              <a:rPr lang="en-US" dirty="0" err="1" smtClean="0"/>
              <a:t>tiềm</a:t>
            </a:r>
            <a:r>
              <a:rPr lang="en-US" dirty="0" smtClean="0"/>
              <a:t> </a:t>
            </a:r>
            <a:r>
              <a:rPr lang="en-US" dirty="0" err="1" smtClean="0"/>
              <a:t>năng</a:t>
            </a:r>
            <a:r>
              <a:rPr lang="en-US" dirty="0" smtClean="0"/>
              <a:t> </a:t>
            </a:r>
            <a:r>
              <a:rPr lang="en-US" dirty="0" err="1" smtClean="0"/>
              <a:t>tái</a:t>
            </a:r>
            <a:r>
              <a:rPr lang="en-US" dirty="0" smtClean="0"/>
              <a:t> </a:t>
            </a:r>
            <a:r>
              <a:rPr lang="en-US" dirty="0" err="1" smtClean="0"/>
              <a:t>sử</a:t>
            </a:r>
            <a:r>
              <a:rPr lang="en-US" dirty="0" smtClean="0"/>
              <a:t> </a:t>
            </a:r>
            <a:r>
              <a:rPr lang="en-US" dirty="0" err="1" smtClean="0"/>
              <a:t>dụng</a:t>
            </a:r>
            <a:endParaRPr lang="en-US" dirty="0" smtClean="0"/>
          </a:p>
          <a:p>
            <a:pPr lvl="1"/>
            <a:r>
              <a:rPr lang="en-US" dirty="0" err="1" smtClean="0"/>
              <a:t>Phức</a:t>
            </a:r>
            <a:r>
              <a:rPr lang="en-US" dirty="0" smtClean="0"/>
              <a:t> </a:t>
            </a:r>
            <a:r>
              <a:rPr lang="en-US" dirty="0" err="1" smtClean="0"/>
              <a:t>tạp</a:t>
            </a:r>
            <a:r>
              <a:rPr lang="en-US" dirty="0" smtClean="0"/>
              <a:t> </a:t>
            </a:r>
            <a:r>
              <a:rPr lang="en-US" dirty="0" err="1" smtClean="0"/>
              <a:t>và</a:t>
            </a:r>
            <a:r>
              <a:rPr lang="en-US" dirty="0" smtClean="0"/>
              <a:t> </a:t>
            </a:r>
            <a:r>
              <a:rPr lang="en-US" dirty="0" err="1" smtClean="0"/>
              <a:t>dễ</a:t>
            </a:r>
            <a:r>
              <a:rPr lang="en-US" dirty="0" smtClean="0"/>
              <a:t> </a:t>
            </a:r>
            <a:r>
              <a:rPr lang="en-US" dirty="0" err="1" smtClean="0"/>
              <a:t>dàng</a:t>
            </a:r>
            <a:r>
              <a:rPr lang="en-US" dirty="0" smtClean="0"/>
              <a:t> </a:t>
            </a:r>
            <a:r>
              <a:rPr lang="en-US" dirty="0" err="1" smtClean="0"/>
              <a:t>đóng</a:t>
            </a:r>
            <a:r>
              <a:rPr lang="en-US" dirty="0" smtClean="0"/>
              <a:t> </a:t>
            </a:r>
            <a:r>
              <a:rPr lang="en-US" dirty="0" err="1" smtClean="0"/>
              <a:t>gói</a:t>
            </a:r>
            <a:endParaRPr lang="en-US" dirty="0" smtClean="0"/>
          </a:p>
          <a:p>
            <a:pPr lvl="1"/>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lượng</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người</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đội</a:t>
            </a:r>
            <a:endParaRPr lang="en-US" dirty="0" smtClean="0"/>
          </a:p>
          <a:p>
            <a:pPr lvl="1"/>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kế</a:t>
            </a:r>
            <a:r>
              <a:rPr lang="en-US" dirty="0" smtClean="0"/>
              <a:t> </a:t>
            </a:r>
            <a:r>
              <a:rPr lang="en-US" dirty="0" err="1" smtClean="0"/>
              <a:t>quả</a:t>
            </a:r>
            <a:r>
              <a:rPr lang="en-US" dirty="0" smtClean="0"/>
              <a:t>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tốt</a:t>
            </a:r>
            <a:endParaRPr lang="en-US" dirty="0" smtClean="0"/>
          </a:p>
          <a:p>
            <a:pPr lvl="1"/>
            <a:r>
              <a:rPr lang="en-US" dirty="0" err="1" smtClean="0"/>
              <a:t>Được</a:t>
            </a:r>
            <a:r>
              <a:rPr lang="en-US" dirty="0" smtClean="0"/>
              <a:t> </a:t>
            </a:r>
            <a:r>
              <a:rPr lang="en-US" dirty="0" err="1" smtClean="0"/>
              <a:t>đóng</a:t>
            </a:r>
            <a:r>
              <a:rPr lang="en-US" dirty="0" smtClean="0"/>
              <a:t> </a:t>
            </a:r>
            <a:r>
              <a:rPr lang="en-US" dirty="0" err="1" smtClean="0"/>
              <a:t>gói</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mô</a:t>
            </a:r>
            <a:r>
              <a:rPr lang="en-US" dirty="0" smtClean="0"/>
              <a:t> </a:t>
            </a:r>
            <a:r>
              <a:rPr lang="en-US" dirty="0" err="1" smtClean="0"/>
              <a:t>hình</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đơn</a:t>
            </a:r>
            <a:r>
              <a:rPr lang="en-US" dirty="0" smtClean="0"/>
              <a:t> </a:t>
            </a:r>
            <a:r>
              <a:rPr lang="en-US" dirty="0" err="1" smtClean="0"/>
              <a:t>lẻ</a:t>
            </a:r>
            <a:r>
              <a:rPr lang="en-US" dirty="0" smtClean="0"/>
              <a:t> (a </a:t>
            </a:r>
            <a:r>
              <a:rPr lang="en-US" dirty="0"/>
              <a:t>single Implementation Model </a:t>
            </a:r>
            <a:r>
              <a:rPr lang="en-US" dirty="0" smtClean="0"/>
              <a:t>component)</a:t>
            </a:r>
            <a:endParaRPr lang="en-US" dirty="0"/>
          </a:p>
        </p:txBody>
      </p:sp>
      <p:sp>
        <p:nvSpPr>
          <p:cNvPr id="11" name="Slide Number Placeholder 10"/>
          <p:cNvSpPr>
            <a:spLocks noGrp="1"/>
          </p:cNvSpPr>
          <p:nvPr>
            <p:ph type="sldNum" sz="quarter" idx="12"/>
          </p:nvPr>
        </p:nvSpPr>
        <p:spPr/>
        <p:txBody>
          <a:bodyPr/>
          <a:lstStyle/>
          <a:p>
            <a:fld id="{5374BCF3-5331-4DEF-BD12-99BB792D1088}" type="slidenum">
              <a:rPr lang="en-US" smtClean="0"/>
              <a:pPr/>
              <a:t>19</a:t>
            </a:fld>
            <a:endParaRPr lang="en-US"/>
          </a:p>
        </p:txBody>
      </p:sp>
      <p:grpSp>
        <p:nvGrpSpPr>
          <p:cNvPr id="393247" name="Group 31"/>
          <p:cNvGrpSpPr>
            <a:grpSpLocks/>
          </p:cNvGrpSpPr>
          <p:nvPr/>
        </p:nvGrpSpPr>
        <p:grpSpPr bwMode="auto">
          <a:xfrm>
            <a:off x="6342063" y="5084442"/>
            <a:ext cx="2319337" cy="1617663"/>
            <a:chOff x="2033" y="3660"/>
            <a:chExt cx="645" cy="499"/>
          </a:xfrm>
        </p:grpSpPr>
        <p:sp>
          <p:nvSpPr>
            <p:cNvPr id="393236" name="Freeform 20"/>
            <p:cNvSpPr>
              <a:spLocks/>
            </p:cNvSpPr>
            <p:nvPr/>
          </p:nvSpPr>
          <p:spPr bwMode="auto">
            <a:xfrm>
              <a:off x="2033" y="3660"/>
              <a:ext cx="645" cy="499"/>
            </a:xfrm>
            <a:custGeom>
              <a:avLst/>
              <a:gdLst/>
              <a:ahLst/>
              <a:cxnLst>
                <a:cxn ang="0">
                  <a:pos x="1162" y="490"/>
                </a:cxn>
                <a:cxn ang="0">
                  <a:pos x="1203" y="463"/>
                </a:cxn>
                <a:cxn ang="0">
                  <a:pos x="1236" y="429"/>
                </a:cxn>
                <a:cxn ang="0">
                  <a:pos x="1263" y="391"/>
                </a:cxn>
                <a:cxn ang="0">
                  <a:pos x="1280" y="347"/>
                </a:cxn>
                <a:cxn ang="0">
                  <a:pos x="1291" y="302"/>
                </a:cxn>
                <a:cxn ang="0">
                  <a:pos x="1291" y="255"/>
                </a:cxn>
                <a:cxn ang="0">
                  <a:pos x="1282" y="208"/>
                </a:cxn>
                <a:cxn ang="0">
                  <a:pos x="1264" y="162"/>
                </a:cxn>
                <a:cxn ang="0">
                  <a:pos x="1248" y="131"/>
                </a:cxn>
                <a:cxn ang="0">
                  <a:pos x="1235" y="109"/>
                </a:cxn>
                <a:cxn ang="0">
                  <a:pos x="1221" y="89"/>
                </a:cxn>
                <a:cxn ang="0">
                  <a:pos x="1205" y="72"/>
                </a:cxn>
                <a:cxn ang="0">
                  <a:pos x="1187" y="56"/>
                </a:cxn>
                <a:cxn ang="0">
                  <a:pos x="1168" y="42"/>
                </a:cxn>
                <a:cxn ang="0">
                  <a:pos x="1149" y="29"/>
                </a:cxn>
                <a:cxn ang="0">
                  <a:pos x="1127" y="20"/>
                </a:cxn>
                <a:cxn ang="0">
                  <a:pos x="1105" y="12"/>
                </a:cxn>
                <a:cxn ang="0">
                  <a:pos x="1083" y="6"/>
                </a:cxn>
                <a:cxn ang="0">
                  <a:pos x="1060" y="2"/>
                </a:cxn>
                <a:cxn ang="0">
                  <a:pos x="1037" y="0"/>
                </a:cxn>
                <a:cxn ang="0">
                  <a:pos x="1013" y="2"/>
                </a:cxn>
                <a:cxn ang="0">
                  <a:pos x="990" y="4"/>
                </a:cxn>
                <a:cxn ang="0">
                  <a:pos x="967" y="10"/>
                </a:cxn>
                <a:cxn ang="0">
                  <a:pos x="944" y="18"/>
                </a:cxn>
                <a:cxn ang="0">
                  <a:pos x="921" y="28"/>
                </a:cxn>
                <a:cxn ang="0">
                  <a:pos x="168" y="303"/>
                </a:cxn>
                <a:cxn ang="0">
                  <a:pos x="141" y="319"/>
                </a:cxn>
                <a:cxn ang="0">
                  <a:pos x="116" y="338"/>
                </a:cxn>
                <a:cxn ang="0">
                  <a:pos x="93" y="359"/>
                </a:cxn>
                <a:cxn ang="0">
                  <a:pos x="72" y="382"/>
                </a:cxn>
                <a:cxn ang="0">
                  <a:pos x="54" y="407"/>
                </a:cxn>
                <a:cxn ang="0">
                  <a:pos x="39" y="435"/>
                </a:cxn>
                <a:cxn ang="0">
                  <a:pos x="25" y="463"/>
                </a:cxn>
                <a:cxn ang="0">
                  <a:pos x="15" y="493"/>
                </a:cxn>
                <a:cxn ang="0">
                  <a:pos x="6" y="524"/>
                </a:cxn>
                <a:cxn ang="0">
                  <a:pos x="2" y="555"/>
                </a:cxn>
                <a:cxn ang="0">
                  <a:pos x="0" y="589"/>
                </a:cxn>
                <a:cxn ang="0">
                  <a:pos x="1" y="621"/>
                </a:cxn>
                <a:cxn ang="0">
                  <a:pos x="5" y="655"/>
                </a:cxn>
                <a:cxn ang="0">
                  <a:pos x="12" y="688"/>
                </a:cxn>
                <a:cxn ang="0">
                  <a:pos x="24" y="721"/>
                </a:cxn>
                <a:cxn ang="0">
                  <a:pos x="39" y="754"/>
                </a:cxn>
                <a:cxn ang="0">
                  <a:pos x="63" y="798"/>
                </a:cxn>
                <a:cxn ang="0">
                  <a:pos x="80" y="830"/>
                </a:cxn>
                <a:cxn ang="0">
                  <a:pos x="101" y="858"/>
                </a:cxn>
                <a:cxn ang="0">
                  <a:pos x="123" y="885"/>
                </a:cxn>
                <a:cxn ang="0">
                  <a:pos x="146" y="908"/>
                </a:cxn>
                <a:cxn ang="0">
                  <a:pos x="171" y="930"/>
                </a:cxn>
                <a:cxn ang="0">
                  <a:pos x="198" y="948"/>
                </a:cxn>
                <a:cxn ang="0">
                  <a:pos x="226" y="964"/>
                </a:cxn>
                <a:cxn ang="0">
                  <a:pos x="254" y="977"/>
                </a:cxn>
                <a:cxn ang="0">
                  <a:pos x="284" y="987"/>
                </a:cxn>
                <a:cxn ang="0">
                  <a:pos x="314" y="994"/>
                </a:cxn>
                <a:cxn ang="0">
                  <a:pos x="344" y="998"/>
                </a:cxn>
                <a:cxn ang="0">
                  <a:pos x="374" y="999"/>
                </a:cxn>
                <a:cxn ang="0">
                  <a:pos x="404" y="996"/>
                </a:cxn>
                <a:cxn ang="0">
                  <a:pos x="433" y="991"/>
                </a:cxn>
                <a:cxn ang="0">
                  <a:pos x="462" y="982"/>
                </a:cxn>
                <a:cxn ang="0">
                  <a:pos x="490" y="969"/>
                </a:cxn>
                <a:cxn ang="0">
                  <a:pos x="1162" y="490"/>
                </a:cxn>
              </a:cxnLst>
              <a:rect l="0" t="0" r="r" b="b"/>
              <a:pathLst>
                <a:path w="1291" h="999">
                  <a:moveTo>
                    <a:pt x="1162" y="490"/>
                  </a:moveTo>
                  <a:lnTo>
                    <a:pt x="1203" y="463"/>
                  </a:lnTo>
                  <a:lnTo>
                    <a:pt x="1236" y="429"/>
                  </a:lnTo>
                  <a:lnTo>
                    <a:pt x="1263" y="391"/>
                  </a:lnTo>
                  <a:lnTo>
                    <a:pt x="1280" y="347"/>
                  </a:lnTo>
                  <a:lnTo>
                    <a:pt x="1291" y="302"/>
                  </a:lnTo>
                  <a:lnTo>
                    <a:pt x="1291" y="255"/>
                  </a:lnTo>
                  <a:lnTo>
                    <a:pt x="1282" y="208"/>
                  </a:lnTo>
                  <a:lnTo>
                    <a:pt x="1264" y="162"/>
                  </a:lnTo>
                  <a:lnTo>
                    <a:pt x="1248" y="131"/>
                  </a:lnTo>
                  <a:lnTo>
                    <a:pt x="1235" y="109"/>
                  </a:lnTo>
                  <a:lnTo>
                    <a:pt x="1221" y="89"/>
                  </a:lnTo>
                  <a:lnTo>
                    <a:pt x="1205" y="72"/>
                  </a:lnTo>
                  <a:lnTo>
                    <a:pt x="1187" y="56"/>
                  </a:lnTo>
                  <a:lnTo>
                    <a:pt x="1168" y="42"/>
                  </a:lnTo>
                  <a:lnTo>
                    <a:pt x="1149" y="29"/>
                  </a:lnTo>
                  <a:lnTo>
                    <a:pt x="1127" y="20"/>
                  </a:lnTo>
                  <a:lnTo>
                    <a:pt x="1105" y="12"/>
                  </a:lnTo>
                  <a:lnTo>
                    <a:pt x="1083" y="6"/>
                  </a:lnTo>
                  <a:lnTo>
                    <a:pt x="1060" y="2"/>
                  </a:lnTo>
                  <a:lnTo>
                    <a:pt x="1037" y="0"/>
                  </a:lnTo>
                  <a:lnTo>
                    <a:pt x="1013" y="2"/>
                  </a:lnTo>
                  <a:lnTo>
                    <a:pt x="990" y="4"/>
                  </a:lnTo>
                  <a:lnTo>
                    <a:pt x="967" y="10"/>
                  </a:lnTo>
                  <a:lnTo>
                    <a:pt x="944" y="18"/>
                  </a:lnTo>
                  <a:lnTo>
                    <a:pt x="921" y="28"/>
                  </a:lnTo>
                  <a:lnTo>
                    <a:pt x="168" y="303"/>
                  </a:lnTo>
                  <a:lnTo>
                    <a:pt x="141" y="319"/>
                  </a:lnTo>
                  <a:lnTo>
                    <a:pt x="116" y="338"/>
                  </a:lnTo>
                  <a:lnTo>
                    <a:pt x="93" y="359"/>
                  </a:lnTo>
                  <a:lnTo>
                    <a:pt x="72" y="382"/>
                  </a:lnTo>
                  <a:lnTo>
                    <a:pt x="54" y="407"/>
                  </a:lnTo>
                  <a:lnTo>
                    <a:pt x="39" y="435"/>
                  </a:lnTo>
                  <a:lnTo>
                    <a:pt x="25" y="463"/>
                  </a:lnTo>
                  <a:lnTo>
                    <a:pt x="15" y="493"/>
                  </a:lnTo>
                  <a:lnTo>
                    <a:pt x="6" y="524"/>
                  </a:lnTo>
                  <a:lnTo>
                    <a:pt x="2" y="555"/>
                  </a:lnTo>
                  <a:lnTo>
                    <a:pt x="0" y="589"/>
                  </a:lnTo>
                  <a:lnTo>
                    <a:pt x="1" y="621"/>
                  </a:lnTo>
                  <a:lnTo>
                    <a:pt x="5" y="655"/>
                  </a:lnTo>
                  <a:lnTo>
                    <a:pt x="12" y="688"/>
                  </a:lnTo>
                  <a:lnTo>
                    <a:pt x="24" y="721"/>
                  </a:lnTo>
                  <a:lnTo>
                    <a:pt x="39" y="754"/>
                  </a:lnTo>
                  <a:lnTo>
                    <a:pt x="63" y="798"/>
                  </a:lnTo>
                  <a:lnTo>
                    <a:pt x="80" y="830"/>
                  </a:lnTo>
                  <a:lnTo>
                    <a:pt x="101" y="858"/>
                  </a:lnTo>
                  <a:lnTo>
                    <a:pt x="123" y="885"/>
                  </a:lnTo>
                  <a:lnTo>
                    <a:pt x="146" y="908"/>
                  </a:lnTo>
                  <a:lnTo>
                    <a:pt x="171" y="930"/>
                  </a:lnTo>
                  <a:lnTo>
                    <a:pt x="198" y="948"/>
                  </a:lnTo>
                  <a:lnTo>
                    <a:pt x="226" y="964"/>
                  </a:lnTo>
                  <a:lnTo>
                    <a:pt x="254" y="977"/>
                  </a:lnTo>
                  <a:lnTo>
                    <a:pt x="284" y="987"/>
                  </a:lnTo>
                  <a:lnTo>
                    <a:pt x="314" y="994"/>
                  </a:lnTo>
                  <a:lnTo>
                    <a:pt x="344" y="998"/>
                  </a:lnTo>
                  <a:lnTo>
                    <a:pt x="374" y="999"/>
                  </a:lnTo>
                  <a:lnTo>
                    <a:pt x="404" y="996"/>
                  </a:lnTo>
                  <a:lnTo>
                    <a:pt x="433" y="991"/>
                  </a:lnTo>
                  <a:lnTo>
                    <a:pt x="462" y="982"/>
                  </a:lnTo>
                  <a:lnTo>
                    <a:pt x="490" y="969"/>
                  </a:lnTo>
                  <a:lnTo>
                    <a:pt x="1162" y="490"/>
                  </a:lnTo>
                  <a:close/>
                </a:path>
              </a:pathLst>
            </a:custGeom>
            <a:solidFill>
              <a:srgbClr val="000000"/>
            </a:solidFill>
            <a:ln w="9525">
              <a:noFill/>
              <a:round/>
              <a:headEnd/>
              <a:tailEnd/>
            </a:ln>
          </p:spPr>
          <p:txBody>
            <a:bodyPr/>
            <a:lstStyle/>
            <a:p>
              <a:endParaRPr lang="en-US"/>
            </a:p>
          </p:txBody>
        </p:sp>
        <p:sp>
          <p:nvSpPr>
            <p:cNvPr id="393237" name="Freeform 21"/>
            <p:cNvSpPr>
              <a:spLocks/>
            </p:cNvSpPr>
            <p:nvPr/>
          </p:nvSpPr>
          <p:spPr bwMode="auto">
            <a:xfrm>
              <a:off x="2086" y="3698"/>
              <a:ext cx="563" cy="407"/>
            </a:xfrm>
            <a:custGeom>
              <a:avLst/>
              <a:gdLst/>
              <a:ahLst/>
              <a:cxnLst>
                <a:cxn ang="0">
                  <a:pos x="1028" y="352"/>
                </a:cxn>
                <a:cxn ang="0">
                  <a:pos x="1059" y="331"/>
                </a:cxn>
                <a:cxn ang="0">
                  <a:pos x="1085" y="306"/>
                </a:cxn>
                <a:cxn ang="0">
                  <a:pos x="1105" y="276"/>
                </a:cxn>
                <a:cxn ang="0">
                  <a:pos x="1120" y="242"/>
                </a:cxn>
                <a:cxn ang="0">
                  <a:pos x="1127" y="208"/>
                </a:cxn>
                <a:cxn ang="0">
                  <a:pos x="1128" y="172"/>
                </a:cxn>
                <a:cxn ang="0">
                  <a:pos x="1121" y="135"/>
                </a:cxn>
                <a:cxn ang="0">
                  <a:pos x="1107" y="101"/>
                </a:cxn>
                <a:cxn ang="0">
                  <a:pos x="1107" y="101"/>
                </a:cxn>
                <a:cxn ang="0">
                  <a:pos x="1097" y="85"/>
                </a:cxn>
                <a:cxn ang="0">
                  <a:pos x="1086" y="70"/>
                </a:cxn>
                <a:cxn ang="0">
                  <a:pos x="1074" y="56"/>
                </a:cxn>
                <a:cxn ang="0">
                  <a:pos x="1060" y="43"/>
                </a:cxn>
                <a:cxn ang="0">
                  <a:pos x="1046" y="33"/>
                </a:cxn>
                <a:cxn ang="0">
                  <a:pos x="1030" y="24"/>
                </a:cxn>
                <a:cxn ang="0">
                  <a:pos x="1014" y="15"/>
                </a:cxn>
                <a:cxn ang="0">
                  <a:pos x="998" y="10"/>
                </a:cxn>
                <a:cxn ang="0">
                  <a:pos x="981" y="5"/>
                </a:cxn>
                <a:cxn ang="0">
                  <a:pos x="962" y="2"/>
                </a:cxn>
                <a:cxn ang="0">
                  <a:pos x="945" y="0"/>
                </a:cxn>
                <a:cxn ang="0">
                  <a:pos x="926" y="2"/>
                </a:cxn>
                <a:cxn ang="0">
                  <a:pos x="908" y="4"/>
                </a:cxn>
                <a:cxn ang="0">
                  <a:pos x="891" y="9"/>
                </a:cxn>
                <a:cxn ang="0">
                  <a:pos x="872" y="14"/>
                </a:cxn>
                <a:cxn ang="0">
                  <a:pos x="855" y="22"/>
                </a:cxn>
                <a:cxn ang="0">
                  <a:pos x="117" y="301"/>
                </a:cxn>
                <a:cxn ang="0">
                  <a:pos x="78" y="329"/>
                </a:cxn>
                <a:cxn ang="0">
                  <a:pos x="45" y="365"/>
                </a:cxn>
                <a:cxn ang="0">
                  <a:pos x="21" y="408"/>
                </a:cxn>
                <a:cxn ang="0">
                  <a:pos x="6" y="456"/>
                </a:cxn>
                <a:cxn ang="0">
                  <a:pos x="0" y="508"/>
                </a:cxn>
                <a:cxn ang="0">
                  <a:pos x="4" y="560"/>
                </a:cxn>
                <a:cxn ang="0">
                  <a:pos x="18" y="612"/>
                </a:cxn>
                <a:cxn ang="0">
                  <a:pos x="43" y="660"/>
                </a:cxn>
                <a:cxn ang="0">
                  <a:pos x="43" y="660"/>
                </a:cxn>
                <a:cxn ang="0">
                  <a:pos x="57" y="684"/>
                </a:cxn>
                <a:cxn ang="0">
                  <a:pos x="72" y="706"/>
                </a:cxn>
                <a:cxn ang="0">
                  <a:pos x="89" y="726"/>
                </a:cxn>
                <a:cxn ang="0">
                  <a:pos x="108" y="744"/>
                </a:cxn>
                <a:cxn ang="0">
                  <a:pos x="126" y="760"/>
                </a:cxn>
                <a:cxn ang="0">
                  <a:pos x="147" y="775"/>
                </a:cxn>
                <a:cxn ang="0">
                  <a:pos x="167" y="787"/>
                </a:cxn>
                <a:cxn ang="0">
                  <a:pos x="191" y="797"/>
                </a:cxn>
                <a:cxn ang="0">
                  <a:pos x="212" y="805"/>
                </a:cxn>
                <a:cxn ang="0">
                  <a:pos x="235" y="810"/>
                </a:cxn>
                <a:cxn ang="0">
                  <a:pos x="258" y="813"/>
                </a:cxn>
                <a:cxn ang="0">
                  <a:pos x="281" y="815"/>
                </a:cxn>
                <a:cxn ang="0">
                  <a:pos x="305" y="812"/>
                </a:cxn>
                <a:cxn ang="0">
                  <a:pos x="328" y="808"/>
                </a:cxn>
                <a:cxn ang="0">
                  <a:pos x="349" y="801"/>
                </a:cxn>
                <a:cxn ang="0">
                  <a:pos x="371" y="792"/>
                </a:cxn>
                <a:cxn ang="0">
                  <a:pos x="1028" y="352"/>
                </a:cxn>
              </a:cxnLst>
              <a:rect l="0" t="0" r="r" b="b"/>
              <a:pathLst>
                <a:path w="1128" h="815">
                  <a:moveTo>
                    <a:pt x="1028" y="352"/>
                  </a:moveTo>
                  <a:lnTo>
                    <a:pt x="1059" y="331"/>
                  </a:lnTo>
                  <a:lnTo>
                    <a:pt x="1085" y="306"/>
                  </a:lnTo>
                  <a:lnTo>
                    <a:pt x="1105" y="276"/>
                  </a:lnTo>
                  <a:lnTo>
                    <a:pt x="1120" y="242"/>
                  </a:lnTo>
                  <a:lnTo>
                    <a:pt x="1127" y="208"/>
                  </a:lnTo>
                  <a:lnTo>
                    <a:pt x="1128" y="172"/>
                  </a:lnTo>
                  <a:lnTo>
                    <a:pt x="1121" y="135"/>
                  </a:lnTo>
                  <a:lnTo>
                    <a:pt x="1107" y="101"/>
                  </a:lnTo>
                  <a:lnTo>
                    <a:pt x="1107" y="101"/>
                  </a:lnTo>
                  <a:lnTo>
                    <a:pt x="1097" y="85"/>
                  </a:lnTo>
                  <a:lnTo>
                    <a:pt x="1086" y="70"/>
                  </a:lnTo>
                  <a:lnTo>
                    <a:pt x="1074" y="56"/>
                  </a:lnTo>
                  <a:lnTo>
                    <a:pt x="1060" y="43"/>
                  </a:lnTo>
                  <a:lnTo>
                    <a:pt x="1046" y="33"/>
                  </a:lnTo>
                  <a:lnTo>
                    <a:pt x="1030" y="24"/>
                  </a:lnTo>
                  <a:lnTo>
                    <a:pt x="1014" y="15"/>
                  </a:lnTo>
                  <a:lnTo>
                    <a:pt x="998" y="10"/>
                  </a:lnTo>
                  <a:lnTo>
                    <a:pt x="981" y="5"/>
                  </a:lnTo>
                  <a:lnTo>
                    <a:pt x="962" y="2"/>
                  </a:lnTo>
                  <a:lnTo>
                    <a:pt x="945" y="0"/>
                  </a:lnTo>
                  <a:lnTo>
                    <a:pt x="926" y="2"/>
                  </a:lnTo>
                  <a:lnTo>
                    <a:pt x="908" y="4"/>
                  </a:lnTo>
                  <a:lnTo>
                    <a:pt x="891" y="9"/>
                  </a:lnTo>
                  <a:lnTo>
                    <a:pt x="872" y="14"/>
                  </a:lnTo>
                  <a:lnTo>
                    <a:pt x="855" y="22"/>
                  </a:lnTo>
                  <a:lnTo>
                    <a:pt x="117" y="301"/>
                  </a:lnTo>
                  <a:lnTo>
                    <a:pt x="78" y="329"/>
                  </a:lnTo>
                  <a:lnTo>
                    <a:pt x="45" y="365"/>
                  </a:lnTo>
                  <a:lnTo>
                    <a:pt x="21" y="408"/>
                  </a:lnTo>
                  <a:lnTo>
                    <a:pt x="6" y="456"/>
                  </a:lnTo>
                  <a:lnTo>
                    <a:pt x="0" y="508"/>
                  </a:lnTo>
                  <a:lnTo>
                    <a:pt x="4" y="560"/>
                  </a:lnTo>
                  <a:lnTo>
                    <a:pt x="18" y="612"/>
                  </a:lnTo>
                  <a:lnTo>
                    <a:pt x="43" y="660"/>
                  </a:lnTo>
                  <a:lnTo>
                    <a:pt x="43" y="660"/>
                  </a:lnTo>
                  <a:lnTo>
                    <a:pt x="57" y="684"/>
                  </a:lnTo>
                  <a:lnTo>
                    <a:pt x="72" y="706"/>
                  </a:lnTo>
                  <a:lnTo>
                    <a:pt x="89" y="726"/>
                  </a:lnTo>
                  <a:lnTo>
                    <a:pt x="108" y="744"/>
                  </a:lnTo>
                  <a:lnTo>
                    <a:pt x="126" y="760"/>
                  </a:lnTo>
                  <a:lnTo>
                    <a:pt x="147" y="775"/>
                  </a:lnTo>
                  <a:lnTo>
                    <a:pt x="167" y="787"/>
                  </a:lnTo>
                  <a:lnTo>
                    <a:pt x="191" y="797"/>
                  </a:lnTo>
                  <a:lnTo>
                    <a:pt x="212" y="805"/>
                  </a:lnTo>
                  <a:lnTo>
                    <a:pt x="235" y="810"/>
                  </a:lnTo>
                  <a:lnTo>
                    <a:pt x="258" y="813"/>
                  </a:lnTo>
                  <a:lnTo>
                    <a:pt x="281" y="815"/>
                  </a:lnTo>
                  <a:lnTo>
                    <a:pt x="305" y="812"/>
                  </a:lnTo>
                  <a:lnTo>
                    <a:pt x="328" y="808"/>
                  </a:lnTo>
                  <a:lnTo>
                    <a:pt x="349" y="801"/>
                  </a:lnTo>
                  <a:lnTo>
                    <a:pt x="371" y="792"/>
                  </a:lnTo>
                  <a:lnTo>
                    <a:pt x="1028" y="352"/>
                  </a:lnTo>
                  <a:close/>
                </a:path>
              </a:pathLst>
            </a:custGeom>
            <a:solidFill>
              <a:srgbClr val="3FFF3F"/>
            </a:solidFill>
            <a:ln w="9525">
              <a:noFill/>
              <a:round/>
              <a:headEnd/>
              <a:tailEnd/>
            </a:ln>
          </p:spPr>
          <p:txBody>
            <a:bodyPr/>
            <a:lstStyle/>
            <a:p>
              <a:endParaRPr lang="en-US"/>
            </a:p>
          </p:txBody>
        </p:sp>
        <p:sp>
          <p:nvSpPr>
            <p:cNvPr id="393238" name="Freeform 22"/>
            <p:cNvSpPr>
              <a:spLocks/>
            </p:cNvSpPr>
            <p:nvPr/>
          </p:nvSpPr>
          <p:spPr bwMode="auto">
            <a:xfrm>
              <a:off x="2349" y="3697"/>
              <a:ext cx="299" cy="272"/>
            </a:xfrm>
            <a:custGeom>
              <a:avLst/>
              <a:gdLst/>
              <a:ahLst/>
              <a:cxnLst>
                <a:cxn ang="0">
                  <a:pos x="496" y="351"/>
                </a:cxn>
                <a:cxn ang="0">
                  <a:pos x="527" y="331"/>
                </a:cxn>
                <a:cxn ang="0">
                  <a:pos x="554" y="305"/>
                </a:cxn>
                <a:cxn ang="0">
                  <a:pos x="573" y="275"/>
                </a:cxn>
                <a:cxn ang="0">
                  <a:pos x="588" y="242"/>
                </a:cxn>
                <a:cxn ang="0">
                  <a:pos x="595" y="207"/>
                </a:cxn>
                <a:cxn ang="0">
                  <a:pos x="596" y="172"/>
                </a:cxn>
                <a:cxn ang="0">
                  <a:pos x="590" y="135"/>
                </a:cxn>
                <a:cxn ang="0">
                  <a:pos x="576" y="100"/>
                </a:cxn>
                <a:cxn ang="0">
                  <a:pos x="576" y="100"/>
                </a:cxn>
                <a:cxn ang="0">
                  <a:pos x="565" y="84"/>
                </a:cxn>
                <a:cxn ang="0">
                  <a:pos x="555" y="69"/>
                </a:cxn>
                <a:cxn ang="0">
                  <a:pos x="542" y="55"/>
                </a:cxn>
                <a:cxn ang="0">
                  <a:pos x="529" y="43"/>
                </a:cxn>
                <a:cxn ang="0">
                  <a:pos x="515" y="32"/>
                </a:cxn>
                <a:cxn ang="0">
                  <a:pos x="499" y="23"/>
                </a:cxn>
                <a:cxn ang="0">
                  <a:pos x="482" y="15"/>
                </a:cxn>
                <a:cxn ang="0">
                  <a:pos x="466" y="9"/>
                </a:cxn>
                <a:cxn ang="0">
                  <a:pos x="449" y="5"/>
                </a:cxn>
                <a:cxn ang="0">
                  <a:pos x="432" y="1"/>
                </a:cxn>
                <a:cxn ang="0">
                  <a:pos x="413" y="0"/>
                </a:cxn>
                <a:cxn ang="0">
                  <a:pos x="395" y="1"/>
                </a:cxn>
                <a:cxn ang="0">
                  <a:pos x="378" y="4"/>
                </a:cxn>
                <a:cxn ang="0">
                  <a:pos x="359" y="8"/>
                </a:cxn>
                <a:cxn ang="0">
                  <a:pos x="342" y="14"/>
                </a:cxn>
                <a:cxn ang="0">
                  <a:pos x="325" y="22"/>
                </a:cxn>
                <a:cxn ang="0">
                  <a:pos x="0" y="144"/>
                </a:cxn>
                <a:cxn ang="0">
                  <a:pos x="1" y="144"/>
                </a:cxn>
                <a:cxn ang="0">
                  <a:pos x="6" y="144"/>
                </a:cxn>
                <a:cxn ang="0">
                  <a:pos x="13" y="144"/>
                </a:cxn>
                <a:cxn ang="0">
                  <a:pos x="22" y="145"/>
                </a:cxn>
                <a:cxn ang="0">
                  <a:pos x="32" y="146"/>
                </a:cxn>
                <a:cxn ang="0">
                  <a:pos x="45" y="149"/>
                </a:cxn>
                <a:cxn ang="0">
                  <a:pos x="60" y="153"/>
                </a:cxn>
                <a:cxn ang="0">
                  <a:pos x="75" y="159"/>
                </a:cxn>
                <a:cxn ang="0">
                  <a:pos x="91" y="166"/>
                </a:cxn>
                <a:cxn ang="0">
                  <a:pos x="108" y="176"/>
                </a:cxn>
                <a:cxn ang="0">
                  <a:pos x="127" y="188"/>
                </a:cxn>
                <a:cxn ang="0">
                  <a:pos x="144" y="203"/>
                </a:cxn>
                <a:cxn ang="0">
                  <a:pos x="162" y="220"/>
                </a:cxn>
                <a:cxn ang="0">
                  <a:pos x="180" y="242"/>
                </a:cxn>
                <a:cxn ang="0">
                  <a:pos x="197" y="266"/>
                </a:cxn>
                <a:cxn ang="0">
                  <a:pos x="213" y="294"/>
                </a:cxn>
                <a:cxn ang="0">
                  <a:pos x="216" y="303"/>
                </a:cxn>
                <a:cxn ang="0">
                  <a:pos x="227" y="326"/>
                </a:cxn>
                <a:cxn ang="0">
                  <a:pos x="239" y="361"/>
                </a:cxn>
                <a:cxn ang="0">
                  <a:pos x="250" y="401"/>
                </a:cxn>
                <a:cxn ang="0">
                  <a:pos x="258" y="445"/>
                </a:cxn>
                <a:cxn ang="0">
                  <a:pos x="257" y="485"/>
                </a:cxn>
                <a:cxn ang="0">
                  <a:pos x="246" y="519"/>
                </a:cxn>
                <a:cxn ang="0">
                  <a:pos x="221" y="544"/>
                </a:cxn>
                <a:cxn ang="0">
                  <a:pos x="496" y="351"/>
                </a:cxn>
              </a:cxnLst>
              <a:rect l="0" t="0" r="r" b="b"/>
              <a:pathLst>
                <a:path w="596" h="544">
                  <a:moveTo>
                    <a:pt x="496" y="351"/>
                  </a:moveTo>
                  <a:lnTo>
                    <a:pt x="527" y="331"/>
                  </a:lnTo>
                  <a:lnTo>
                    <a:pt x="554" y="305"/>
                  </a:lnTo>
                  <a:lnTo>
                    <a:pt x="573" y="275"/>
                  </a:lnTo>
                  <a:lnTo>
                    <a:pt x="588" y="242"/>
                  </a:lnTo>
                  <a:lnTo>
                    <a:pt x="595" y="207"/>
                  </a:lnTo>
                  <a:lnTo>
                    <a:pt x="596" y="172"/>
                  </a:lnTo>
                  <a:lnTo>
                    <a:pt x="590" y="135"/>
                  </a:lnTo>
                  <a:lnTo>
                    <a:pt x="576" y="100"/>
                  </a:lnTo>
                  <a:lnTo>
                    <a:pt x="576" y="100"/>
                  </a:lnTo>
                  <a:lnTo>
                    <a:pt x="565" y="84"/>
                  </a:lnTo>
                  <a:lnTo>
                    <a:pt x="555" y="69"/>
                  </a:lnTo>
                  <a:lnTo>
                    <a:pt x="542" y="55"/>
                  </a:lnTo>
                  <a:lnTo>
                    <a:pt x="529" y="43"/>
                  </a:lnTo>
                  <a:lnTo>
                    <a:pt x="515" y="32"/>
                  </a:lnTo>
                  <a:lnTo>
                    <a:pt x="499" y="23"/>
                  </a:lnTo>
                  <a:lnTo>
                    <a:pt x="482" y="15"/>
                  </a:lnTo>
                  <a:lnTo>
                    <a:pt x="466" y="9"/>
                  </a:lnTo>
                  <a:lnTo>
                    <a:pt x="449" y="5"/>
                  </a:lnTo>
                  <a:lnTo>
                    <a:pt x="432" y="1"/>
                  </a:lnTo>
                  <a:lnTo>
                    <a:pt x="413" y="0"/>
                  </a:lnTo>
                  <a:lnTo>
                    <a:pt x="395" y="1"/>
                  </a:lnTo>
                  <a:lnTo>
                    <a:pt x="378" y="4"/>
                  </a:lnTo>
                  <a:lnTo>
                    <a:pt x="359" y="8"/>
                  </a:lnTo>
                  <a:lnTo>
                    <a:pt x="342" y="14"/>
                  </a:lnTo>
                  <a:lnTo>
                    <a:pt x="325" y="22"/>
                  </a:lnTo>
                  <a:lnTo>
                    <a:pt x="0" y="144"/>
                  </a:lnTo>
                  <a:lnTo>
                    <a:pt x="1" y="144"/>
                  </a:lnTo>
                  <a:lnTo>
                    <a:pt x="6" y="144"/>
                  </a:lnTo>
                  <a:lnTo>
                    <a:pt x="13" y="144"/>
                  </a:lnTo>
                  <a:lnTo>
                    <a:pt x="22" y="145"/>
                  </a:lnTo>
                  <a:lnTo>
                    <a:pt x="32" y="146"/>
                  </a:lnTo>
                  <a:lnTo>
                    <a:pt x="45" y="149"/>
                  </a:lnTo>
                  <a:lnTo>
                    <a:pt x="60" y="153"/>
                  </a:lnTo>
                  <a:lnTo>
                    <a:pt x="75" y="159"/>
                  </a:lnTo>
                  <a:lnTo>
                    <a:pt x="91" y="166"/>
                  </a:lnTo>
                  <a:lnTo>
                    <a:pt x="108" y="176"/>
                  </a:lnTo>
                  <a:lnTo>
                    <a:pt x="127" y="188"/>
                  </a:lnTo>
                  <a:lnTo>
                    <a:pt x="144" y="203"/>
                  </a:lnTo>
                  <a:lnTo>
                    <a:pt x="162" y="220"/>
                  </a:lnTo>
                  <a:lnTo>
                    <a:pt x="180" y="242"/>
                  </a:lnTo>
                  <a:lnTo>
                    <a:pt x="197" y="266"/>
                  </a:lnTo>
                  <a:lnTo>
                    <a:pt x="213" y="294"/>
                  </a:lnTo>
                  <a:lnTo>
                    <a:pt x="216" y="303"/>
                  </a:lnTo>
                  <a:lnTo>
                    <a:pt x="227" y="326"/>
                  </a:lnTo>
                  <a:lnTo>
                    <a:pt x="239" y="361"/>
                  </a:lnTo>
                  <a:lnTo>
                    <a:pt x="250" y="401"/>
                  </a:lnTo>
                  <a:lnTo>
                    <a:pt x="258" y="445"/>
                  </a:lnTo>
                  <a:lnTo>
                    <a:pt x="257" y="485"/>
                  </a:lnTo>
                  <a:lnTo>
                    <a:pt x="246" y="519"/>
                  </a:lnTo>
                  <a:lnTo>
                    <a:pt x="221" y="544"/>
                  </a:lnTo>
                  <a:lnTo>
                    <a:pt x="496" y="351"/>
                  </a:lnTo>
                  <a:close/>
                </a:path>
              </a:pathLst>
            </a:custGeom>
            <a:solidFill>
              <a:srgbClr val="FFFF3F"/>
            </a:solidFill>
            <a:ln w="9525">
              <a:noFill/>
              <a:round/>
              <a:headEnd/>
              <a:tailEnd/>
            </a:ln>
          </p:spPr>
          <p:txBody>
            <a:bodyPr/>
            <a:lstStyle/>
            <a:p>
              <a:endParaRPr lang="en-US"/>
            </a:p>
          </p:txBody>
        </p:sp>
        <p:sp>
          <p:nvSpPr>
            <p:cNvPr id="393239" name="Freeform 23"/>
            <p:cNvSpPr>
              <a:spLocks/>
            </p:cNvSpPr>
            <p:nvPr/>
          </p:nvSpPr>
          <p:spPr bwMode="auto">
            <a:xfrm>
              <a:off x="2112" y="3720"/>
              <a:ext cx="472" cy="354"/>
            </a:xfrm>
            <a:custGeom>
              <a:avLst/>
              <a:gdLst/>
              <a:ahLst/>
              <a:cxnLst>
                <a:cxn ang="0">
                  <a:pos x="124" y="607"/>
                </a:cxn>
                <a:cxn ang="0">
                  <a:pos x="103" y="568"/>
                </a:cxn>
                <a:cxn ang="0">
                  <a:pos x="92" y="525"/>
                </a:cxn>
                <a:cxn ang="0">
                  <a:pos x="91" y="481"/>
                </a:cxn>
                <a:cxn ang="0">
                  <a:pos x="99" y="438"/>
                </a:cxn>
                <a:cxn ang="0">
                  <a:pos x="114" y="396"/>
                </a:cxn>
                <a:cxn ang="0">
                  <a:pos x="137" y="359"/>
                </a:cxn>
                <a:cxn ang="0">
                  <a:pos x="167" y="327"/>
                </a:cxn>
                <a:cxn ang="0">
                  <a:pos x="203" y="303"/>
                </a:cxn>
                <a:cxn ang="0">
                  <a:pos x="877" y="38"/>
                </a:cxn>
                <a:cxn ang="0">
                  <a:pos x="886" y="33"/>
                </a:cxn>
                <a:cxn ang="0">
                  <a:pos x="894" y="30"/>
                </a:cxn>
                <a:cxn ang="0">
                  <a:pos x="903" y="27"/>
                </a:cxn>
                <a:cxn ang="0">
                  <a:pos x="911" y="24"/>
                </a:cxn>
                <a:cxn ang="0">
                  <a:pos x="920" y="22"/>
                </a:cxn>
                <a:cxn ang="0">
                  <a:pos x="929" y="20"/>
                </a:cxn>
                <a:cxn ang="0">
                  <a:pos x="938" y="19"/>
                </a:cxn>
                <a:cxn ang="0">
                  <a:pos x="946" y="17"/>
                </a:cxn>
                <a:cxn ang="0">
                  <a:pos x="927" y="9"/>
                </a:cxn>
                <a:cxn ang="0">
                  <a:pos x="909" y="5"/>
                </a:cxn>
                <a:cxn ang="0">
                  <a:pos x="889" y="1"/>
                </a:cxn>
                <a:cxn ang="0">
                  <a:pos x="869" y="0"/>
                </a:cxn>
                <a:cxn ang="0">
                  <a:pos x="848" y="2"/>
                </a:cxn>
                <a:cxn ang="0">
                  <a:pos x="827" y="6"/>
                </a:cxn>
                <a:cxn ang="0">
                  <a:pos x="806" y="13"/>
                </a:cxn>
                <a:cxn ang="0">
                  <a:pos x="786" y="22"/>
                </a:cxn>
                <a:cxn ang="0">
                  <a:pos x="113" y="287"/>
                </a:cxn>
                <a:cxn ang="0">
                  <a:pos x="77" y="311"/>
                </a:cxn>
                <a:cxn ang="0">
                  <a:pos x="48" y="343"/>
                </a:cxn>
                <a:cxn ang="0">
                  <a:pos x="23" y="380"/>
                </a:cxn>
                <a:cxn ang="0">
                  <a:pos x="8" y="422"/>
                </a:cxn>
                <a:cxn ang="0">
                  <a:pos x="0" y="465"/>
                </a:cxn>
                <a:cxn ang="0">
                  <a:pos x="1" y="509"/>
                </a:cxn>
                <a:cxn ang="0">
                  <a:pos x="12" y="552"/>
                </a:cxn>
                <a:cxn ang="0">
                  <a:pos x="33" y="591"/>
                </a:cxn>
                <a:cxn ang="0">
                  <a:pos x="41" y="605"/>
                </a:cxn>
                <a:cxn ang="0">
                  <a:pos x="50" y="618"/>
                </a:cxn>
                <a:cxn ang="0">
                  <a:pos x="60" y="631"/>
                </a:cxn>
                <a:cxn ang="0">
                  <a:pos x="71" y="643"/>
                </a:cxn>
                <a:cxn ang="0">
                  <a:pos x="81" y="654"/>
                </a:cxn>
                <a:cxn ang="0">
                  <a:pos x="94" y="663"/>
                </a:cxn>
                <a:cxn ang="0">
                  <a:pos x="106" y="673"/>
                </a:cxn>
                <a:cxn ang="0">
                  <a:pos x="119" y="681"/>
                </a:cxn>
                <a:cxn ang="0">
                  <a:pos x="132" y="688"/>
                </a:cxn>
                <a:cxn ang="0">
                  <a:pos x="145" y="694"/>
                </a:cxn>
                <a:cxn ang="0">
                  <a:pos x="160" y="699"/>
                </a:cxn>
                <a:cxn ang="0">
                  <a:pos x="174" y="704"/>
                </a:cxn>
                <a:cxn ang="0">
                  <a:pos x="189" y="706"/>
                </a:cxn>
                <a:cxn ang="0">
                  <a:pos x="204" y="708"/>
                </a:cxn>
                <a:cxn ang="0">
                  <a:pos x="219" y="709"/>
                </a:cxn>
                <a:cxn ang="0">
                  <a:pos x="234" y="709"/>
                </a:cxn>
                <a:cxn ang="0">
                  <a:pos x="217" y="701"/>
                </a:cxn>
                <a:cxn ang="0">
                  <a:pos x="201" y="692"/>
                </a:cxn>
                <a:cxn ang="0">
                  <a:pos x="186" y="682"/>
                </a:cxn>
                <a:cxn ang="0">
                  <a:pos x="171" y="669"/>
                </a:cxn>
                <a:cxn ang="0">
                  <a:pos x="157" y="655"/>
                </a:cxn>
                <a:cxn ang="0">
                  <a:pos x="145" y="640"/>
                </a:cxn>
                <a:cxn ang="0">
                  <a:pos x="134" y="624"/>
                </a:cxn>
                <a:cxn ang="0">
                  <a:pos x="124" y="607"/>
                </a:cxn>
              </a:cxnLst>
              <a:rect l="0" t="0" r="r" b="b"/>
              <a:pathLst>
                <a:path w="946" h="709">
                  <a:moveTo>
                    <a:pt x="124" y="607"/>
                  </a:moveTo>
                  <a:lnTo>
                    <a:pt x="103" y="568"/>
                  </a:lnTo>
                  <a:lnTo>
                    <a:pt x="92" y="525"/>
                  </a:lnTo>
                  <a:lnTo>
                    <a:pt x="91" y="481"/>
                  </a:lnTo>
                  <a:lnTo>
                    <a:pt x="99" y="438"/>
                  </a:lnTo>
                  <a:lnTo>
                    <a:pt x="114" y="396"/>
                  </a:lnTo>
                  <a:lnTo>
                    <a:pt x="137" y="359"/>
                  </a:lnTo>
                  <a:lnTo>
                    <a:pt x="167" y="327"/>
                  </a:lnTo>
                  <a:lnTo>
                    <a:pt x="203" y="303"/>
                  </a:lnTo>
                  <a:lnTo>
                    <a:pt x="877" y="38"/>
                  </a:lnTo>
                  <a:lnTo>
                    <a:pt x="886" y="33"/>
                  </a:lnTo>
                  <a:lnTo>
                    <a:pt x="894" y="30"/>
                  </a:lnTo>
                  <a:lnTo>
                    <a:pt x="903" y="27"/>
                  </a:lnTo>
                  <a:lnTo>
                    <a:pt x="911" y="24"/>
                  </a:lnTo>
                  <a:lnTo>
                    <a:pt x="920" y="22"/>
                  </a:lnTo>
                  <a:lnTo>
                    <a:pt x="929" y="20"/>
                  </a:lnTo>
                  <a:lnTo>
                    <a:pt x="938" y="19"/>
                  </a:lnTo>
                  <a:lnTo>
                    <a:pt x="946" y="17"/>
                  </a:lnTo>
                  <a:lnTo>
                    <a:pt x="927" y="9"/>
                  </a:lnTo>
                  <a:lnTo>
                    <a:pt x="909" y="5"/>
                  </a:lnTo>
                  <a:lnTo>
                    <a:pt x="889" y="1"/>
                  </a:lnTo>
                  <a:lnTo>
                    <a:pt x="869" y="0"/>
                  </a:lnTo>
                  <a:lnTo>
                    <a:pt x="848" y="2"/>
                  </a:lnTo>
                  <a:lnTo>
                    <a:pt x="827" y="6"/>
                  </a:lnTo>
                  <a:lnTo>
                    <a:pt x="806" y="13"/>
                  </a:lnTo>
                  <a:lnTo>
                    <a:pt x="786" y="22"/>
                  </a:lnTo>
                  <a:lnTo>
                    <a:pt x="113" y="287"/>
                  </a:lnTo>
                  <a:lnTo>
                    <a:pt x="77" y="311"/>
                  </a:lnTo>
                  <a:lnTo>
                    <a:pt x="48" y="343"/>
                  </a:lnTo>
                  <a:lnTo>
                    <a:pt x="23" y="380"/>
                  </a:lnTo>
                  <a:lnTo>
                    <a:pt x="8" y="422"/>
                  </a:lnTo>
                  <a:lnTo>
                    <a:pt x="0" y="465"/>
                  </a:lnTo>
                  <a:lnTo>
                    <a:pt x="1" y="509"/>
                  </a:lnTo>
                  <a:lnTo>
                    <a:pt x="12" y="552"/>
                  </a:lnTo>
                  <a:lnTo>
                    <a:pt x="33" y="591"/>
                  </a:lnTo>
                  <a:lnTo>
                    <a:pt x="41" y="605"/>
                  </a:lnTo>
                  <a:lnTo>
                    <a:pt x="50" y="618"/>
                  </a:lnTo>
                  <a:lnTo>
                    <a:pt x="60" y="631"/>
                  </a:lnTo>
                  <a:lnTo>
                    <a:pt x="71" y="643"/>
                  </a:lnTo>
                  <a:lnTo>
                    <a:pt x="81" y="654"/>
                  </a:lnTo>
                  <a:lnTo>
                    <a:pt x="94" y="663"/>
                  </a:lnTo>
                  <a:lnTo>
                    <a:pt x="106" y="673"/>
                  </a:lnTo>
                  <a:lnTo>
                    <a:pt x="119" y="681"/>
                  </a:lnTo>
                  <a:lnTo>
                    <a:pt x="132" y="688"/>
                  </a:lnTo>
                  <a:lnTo>
                    <a:pt x="145" y="694"/>
                  </a:lnTo>
                  <a:lnTo>
                    <a:pt x="160" y="699"/>
                  </a:lnTo>
                  <a:lnTo>
                    <a:pt x="174" y="704"/>
                  </a:lnTo>
                  <a:lnTo>
                    <a:pt x="189" y="706"/>
                  </a:lnTo>
                  <a:lnTo>
                    <a:pt x="204" y="708"/>
                  </a:lnTo>
                  <a:lnTo>
                    <a:pt x="219" y="709"/>
                  </a:lnTo>
                  <a:lnTo>
                    <a:pt x="234" y="709"/>
                  </a:lnTo>
                  <a:lnTo>
                    <a:pt x="217" y="701"/>
                  </a:lnTo>
                  <a:lnTo>
                    <a:pt x="201" y="692"/>
                  </a:lnTo>
                  <a:lnTo>
                    <a:pt x="186" y="682"/>
                  </a:lnTo>
                  <a:lnTo>
                    <a:pt x="171" y="669"/>
                  </a:lnTo>
                  <a:lnTo>
                    <a:pt x="157" y="655"/>
                  </a:lnTo>
                  <a:lnTo>
                    <a:pt x="145" y="640"/>
                  </a:lnTo>
                  <a:lnTo>
                    <a:pt x="134" y="624"/>
                  </a:lnTo>
                  <a:lnTo>
                    <a:pt x="124" y="607"/>
                  </a:lnTo>
                  <a:close/>
                </a:path>
              </a:pathLst>
            </a:custGeom>
            <a:solidFill>
              <a:srgbClr val="FFFFFF"/>
            </a:solidFill>
            <a:ln w="9525">
              <a:noFill/>
              <a:round/>
              <a:headEnd/>
              <a:tailEnd/>
            </a:ln>
          </p:spPr>
          <p:txBody>
            <a:bodyPr/>
            <a:lstStyle/>
            <a:p>
              <a:endParaRPr lang="en-US"/>
            </a:p>
          </p:txBody>
        </p:sp>
        <p:sp>
          <p:nvSpPr>
            <p:cNvPr id="393240" name="Freeform 24"/>
            <p:cNvSpPr>
              <a:spLocks/>
            </p:cNvSpPr>
            <p:nvPr/>
          </p:nvSpPr>
          <p:spPr bwMode="auto">
            <a:xfrm>
              <a:off x="2276" y="3836"/>
              <a:ext cx="339" cy="214"/>
            </a:xfrm>
            <a:custGeom>
              <a:avLst/>
              <a:gdLst/>
              <a:ahLst/>
              <a:cxnLst>
                <a:cxn ang="0">
                  <a:pos x="679" y="0"/>
                </a:cxn>
                <a:cxn ang="0">
                  <a:pos x="5" y="387"/>
                </a:cxn>
                <a:cxn ang="0">
                  <a:pos x="4" y="390"/>
                </a:cxn>
                <a:cxn ang="0">
                  <a:pos x="2" y="397"/>
                </a:cxn>
                <a:cxn ang="0">
                  <a:pos x="0" y="407"/>
                </a:cxn>
                <a:cxn ang="0">
                  <a:pos x="0" y="417"/>
                </a:cxn>
                <a:cxn ang="0">
                  <a:pos x="4" y="425"/>
                </a:cxn>
                <a:cxn ang="0">
                  <a:pos x="14" y="428"/>
                </a:cxn>
                <a:cxn ang="0">
                  <a:pos x="33" y="425"/>
                </a:cxn>
                <a:cxn ang="0">
                  <a:pos x="61" y="412"/>
                </a:cxn>
                <a:cxn ang="0">
                  <a:pos x="74" y="404"/>
                </a:cxn>
                <a:cxn ang="0">
                  <a:pos x="101" y="388"/>
                </a:cxn>
                <a:cxn ang="0">
                  <a:pos x="135" y="366"/>
                </a:cxn>
                <a:cxn ang="0">
                  <a:pos x="178" y="338"/>
                </a:cxn>
                <a:cxn ang="0">
                  <a:pos x="228" y="307"/>
                </a:cxn>
                <a:cxn ang="0">
                  <a:pos x="281" y="271"/>
                </a:cxn>
                <a:cxn ang="0">
                  <a:pos x="337" y="236"/>
                </a:cxn>
                <a:cxn ang="0">
                  <a:pos x="395" y="198"/>
                </a:cxn>
                <a:cxn ang="0">
                  <a:pos x="450" y="161"/>
                </a:cxn>
                <a:cxn ang="0">
                  <a:pos x="504" y="125"/>
                </a:cxn>
                <a:cxn ang="0">
                  <a:pos x="553" y="92"/>
                </a:cxn>
                <a:cxn ang="0">
                  <a:pos x="597" y="62"/>
                </a:cxn>
                <a:cxn ang="0">
                  <a:pos x="633" y="37"/>
                </a:cxn>
                <a:cxn ang="0">
                  <a:pos x="661" y="17"/>
                </a:cxn>
                <a:cxn ang="0">
                  <a:pos x="676" y="4"/>
                </a:cxn>
                <a:cxn ang="0">
                  <a:pos x="679" y="0"/>
                </a:cxn>
              </a:cxnLst>
              <a:rect l="0" t="0" r="r" b="b"/>
              <a:pathLst>
                <a:path w="679" h="428">
                  <a:moveTo>
                    <a:pt x="679" y="0"/>
                  </a:moveTo>
                  <a:lnTo>
                    <a:pt x="5" y="387"/>
                  </a:lnTo>
                  <a:lnTo>
                    <a:pt x="4" y="390"/>
                  </a:lnTo>
                  <a:lnTo>
                    <a:pt x="2" y="397"/>
                  </a:lnTo>
                  <a:lnTo>
                    <a:pt x="0" y="407"/>
                  </a:lnTo>
                  <a:lnTo>
                    <a:pt x="0" y="417"/>
                  </a:lnTo>
                  <a:lnTo>
                    <a:pt x="4" y="425"/>
                  </a:lnTo>
                  <a:lnTo>
                    <a:pt x="14" y="428"/>
                  </a:lnTo>
                  <a:lnTo>
                    <a:pt x="33" y="425"/>
                  </a:lnTo>
                  <a:lnTo>
                    <a:pt x="61" y="412"/>
                  </a:lnTo>
                  <a:lnTo>
                    <a:pt x="74" y="404"/>
                  </a:lnTo>
                  <a:lnTo>
                    <a:pt x="101" y="388"/>
                  </a:lnTo>
                  <a:lnTo>
                    <a:pt x="135" y="366"/>
                  </a:lnTo>
                  <a:lnTo>
                    <a:pt x="178" y="338"/>
                  </a:lnTo>
                  <a:lnTo>
                    <a:pt x="228" y="307"/>
                  </a:lnTo>
                  <a:lnTo>
                    <a:pt x="281" y="271"/>
                  </a:lnTo>
                  <a:lnTo>
                    <a:pt x="337" y="236"/>
                  </a:lnTo>
                  <a:lnTo>
                    <a:pt x="395" y="198"/>
                  </a:lnTo>
                  <a:lnTo>
                    <a:pt x="450" y="161"/>
                  </a:lnTo>
                  <a:lnTo>
                    <a:pt x="504" y="125"/>
                  </a:lnTo>
                  <a:lnTo>
                    <a:pt x="553" y="92"/>
                  </a:lnTo>
                  <a:lnTo>
                    <a:pt x="597" y="62"/>
                  </a:lnTo>
                  <a:lnTo>
                    <a:pt x="633" y="37"/>
                  </a:lnTo>
                  <a:lnTo>
                    <a:pt x="661" y="17"/>
                  </a:lnTo>
                  <a:lnTo>
                    <a:pt x="676" y="4"/>
                  </a:lnTo>
                  <a:lnTo>
                    <a:pt x="679" y="0"/>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26543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a:t>
            </a:fld>
            <a:endParaRPr lang="en-US"/>
          </a:p>
        </p:txBody>
      </p:sp>
      <p:sp>
        <p:nvSpPr>
          <p:cNvPr id="5" name="Rectangle 3"/>
          <p:cNvSpPr>
            <a:spLocks noGrp="1" noChangeArrowheads="1"/>
          </p:cNvSpPr>
          <p:nvPr>
            <p:ph idx="1"/>
          </p:nvPr>
        </p:nvSpPr>
        <p:spPr>
          <a:xfrm>
            <a:off x="457200" y="2195512"/>
            <a:ext cx="8229600" cy="4525963"/>
          </a:xfrm>
        </p:spPr>
        <p:txBody>
          <a:bodyPr>
            <a:normAutofit/>
          </a:bodyPr>
          <a:lstStyle/>
          <a:p>
            <a:r>
              <a:rPr lang="vi-VN" dirty="0" smtClean="0"/>
              <a:t>Xác định mục đích của thiết kế ca sử dụng và vị trí của nó trong vòng đời phát triển phần mềm</a:t>
            </a:r>
          </a:p>
          <a:p>
            <a:r>
              <a:rPr lang="vi-VN" dirty="0" smtClean="0"/>
              <a:t>Kiểm </a:t>
            </a:r>
            <a:r>
              <a:rPr lang="en-US" dirty="0" err="1" smtClean="0"/>
              <a:t>chứng</a:t>
            </a:r>
            <a:r>
              <a:rPr lang="en-US" dirty="0" smtClean="0"/>
              <a:t> </a:t>
            </a:r>
            <a:r>
              <a:rPr lang="en-US" dirty="0" err="1" smtClean="0"/>
              <a:t>tính</a:t>
            </a:r>
            <a:r>
              <a:rPr lang="en-US" dirty="0" smtClean="0"/>
              <a:t> </a:t>
            </a:r>
            <a:r>
              <a:rPr lang="en-US" dirty="0" err="1" smtClean="0"/>
              <a:t>nhất</a:t>
            </a:r>
            <a:r>
              <a:rPr lang="en-US" dirty="0" smtClean="0"/>
              <a:t> </a:t>
            </a:r>
            <a:r>
              <a:rPr lang="en-US" dirty="0" err="1" smtClean="0"/>
              <a:t>quán</a:t>
            </a:r>
            <a:r>
              <a:rPr lang="en-US" dirty="0" smtClean="0"/>
              <a:t> </a:t>
            </a:r>
            <a:r>
              <a:rPr lang="en-US" dirty="0" err="1" smtClean="0"/>
              <a:t>trong</a:t>
            </a:r>
            <a:r>
              <a:rPr lang="en-US" dirty="0" smtClean="0"/>
              <a:t> </a:t>
            </a:r>
            <a:r>
              <a:rPr lang="en-US" dirty="0" err="1" smtClean="0"/>
              <a:t>thực</a:t>
            </a:r>
            <a:r>
              <a:rPr lang="en-US" dirty="0" smtClean="0"/>
              <a:t> </a:t>
            </a:r>
            <a:r>
              <a:rPr lang="en-US" dirty="0" err="1" smtClean="0"/>
              <a:t>thi</a:t>
            </a:r>
            <a:r>
              <a:rPr lang="en-US" dirty="0" smtClean="0"/>
              <a:t> ca </a:t>
            </a:r>
            <a:r>
              <a:rPr lang="en-US" dirty="0" err="1" smtClean="0"/>
              <a:t>sử</a:t>
            </a:r>
            <a:r>
              <a:rPr lang="en-US" dirty="0" smtClean="0"/>
              <a:t> </a:t>
            </a:r>
            <a:r>
              <a:rPr lang="en-US" dirty="0" err="1" smtClean="0"/>
              <a:t>dụng</a:t>
            </a:r>
            <a:endParaRPr lang="en-US" dirty="0" smtClean="0"/>
          </a:p>
          <a:p>
            <a:r>
              <a:rPr lang="en-US" dirty="0" err="1" smtClean="0"/>
              <a:t>Làm</a:t>
            </a:r>
            <a:r>
              <a:rPr lang="en-US" dirty="0" smtClean="0"/>
              <a:t> </a:t>
            </a:r>
            <a:r>
              <a:rPr lang="en-US" dirty="0" err="1" smtClean="0"/>
              <a:t>mịn</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ca </a:t>
            </a:r>
            <a:r>
              <a:rPr lang="en-US" dirty="0" err="1" smtClean="0"/>
              <a:t>sử</a:t>
            </a:r>
            <a:r>
              <a:rPr lang="en-US" dirty="0" smtClean="0"/>
              <a:t> </a:t>
            </a:r>
            <a:r>
              <a:rPr lang="en-US" dirty="0" err="1" smtClean="0"/>
              <a:t>dụng</a:t>
            </a:r>
            <a:r>
              <a:rPr lang="en-US" dirty="0" smtClean="0"/>
              <a:t> </a:t>
            </a:r>
            <a:r>
              <a:rPr lang="en-US" dirty="0" err="1" smtClean="0"/>
              <a:t>từ</a:t>
            </a:r>
            <a:r>
              <a:rPr lang="en-US" dirty="0" smtClean="0"/>
              <a:t> </a:t>
            </a:r>
            <a:r>
              <a:rPr lang="en-US" dirty="0" err="1" smtClean="0"/>
              <a:t>những</a:t>
            </a:r>
            <a:r>
              <a:rPr lang="en-US" dirty="0" smtClean="0"/>
              <a:t> </a:t>
            </a:r>
            <a:r>
              <a:rPr lang="en-US" dirty="0" err="1" smtClean="0"/>
              <a:t>phân</a:t>
            </a:r>
            <a:r>
              <a:rPr lang="en-US" dirty="0" smtClean="0"/>
              <a:t> </a:t>
            </a:r>
            <a:r>
              <a:rPr lang="en-US" dirty="0" err="1" smtClean="0"/>
              <a:t>tích</a:t>
            </a:r>
            <a:r>
              <a:rPr lang="en-US" dirty="0" smtClean="0"/>
              <a:t> ca </a:t>
            </a:r>
            <a:r>
              <a:rPr lang="en-US" dirty="0" err="1" smtClean="0"/>
              <a:t>sử</a:t>
            </a:r>
            <a:r>
              <a:rPr lang="en-US" dirty="0" smtClean="0"/>
              <a:t> </a:t>
            </a:r>
            <a:r>
              <a:rPr lang="en-US" dirty="0" err="1" smtClean="0"/>
              <a:t>dụng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mô</a:t>
            </a:r>
            <a:r>
              <a:rPr lang="en-US" dirty="0" smtClean="0"/>
              <a:t> </a:t>
            </a:r>
            <a:r>
              <a:rPr lang="en-US" dirty="0" err="1" smtClean="0"/>
              <a:t>hình</a:t>
            </a:r>
            <a:r>
              <a:rPr lang="en-US" dirty="0" smtClean="0"/>
              <a:t> </a:t>
            </a:r>
            <a:r>
              <a:rPr lang="en-US" dirty="0" err="1" smtClean="0"/>
              <a:t>thiết</a:t>
            </a:r>
            <a:r>
              <a:rPr lang="en-US" dirty="0" smtClean="0"/>
              <a:t> </a:t>
            </a:r>
            <a:r>
              <a:rPr lang="en-US" dirty="0" err="1" smtClean="0"/>
              <a:t>kế</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Line 2"/>
          <p:cNvSpPr>
            <a:spLocks noChangeShapeType="1"/>
          </p:cNvSpPr>
          <p:nvPr/>
        </p:nvSpPr>
        <p:spPr bwMode="auto">
          <a:xfrm>
            <a:off x="1209675" y="5065713"/>
            <a:ext cx="852488" cy="0"/>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439299" name="Text Box 3"/>
          <p:cNvSpPr txBox="1">
            <a:spLocks noChangeArrowheads="1"/>
          </p:cNvSpPr>
          <p:nvPr/>
        </p:nvSpPr>
        <p:spPr bwMode="auto">
          <a:xfrm>
            <a:off x="134938" y="5465763"/>
            <a:ext cx="1816100" cy="642937"/>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a:t>InterfaceA</a:t>
            </a:r>
          </a:p>
          <a:p>
            <a:pPr algn="ctr">
              <a:lnSpc>
                <a:spcPct val="50000"/>
              </a:lnSpc>
              <a:spcBef>
                <a:spcPct val="50000"/>
              </a:spcBef>
            </a:pPr>
            <a:r>
              <a:rPr lang="en-US" sz="1800"/>
              <a:t>op1()</a:t>
            </a:r>
          </a:p>
        </p:txBody>
      </p:sp>
      <p:grpSp>
        <p:nvGrpSpPr>
          <p:cNvPr id="439300" name="Group 4"/>
          <p:cNvGrpSpPr>
            <a:grpSpLocks/>
          </p:cNvGrpSpPr>
          <p:nvPr/>
        </p:nvGrpSpPr>
        <p:grpSpPr bwMode="auto">
          <a:xfrm>
            <a:off x="4435475" y="4132263"/>
            <a:ext cx="377825" cy="504825"/>
            <a:chOff x="7654" y="3380"/>
            <a:chExt cx="554" cy="754"/>
          </a:xfrm>
        </p:grpSpPr>
        <p:sp>
          <p:nvSpPr>
            <p:cNvPr id="439301" name="Oval 5"/>
            <p:cNvSpPr>
              <a:spLocks noChangeArrowheads="1"/>
            </p:cNvSpPr>
            <p:nvPr/>
          </p:nvSpPr>
          <p:spPr bwMode="auto">
            <a:xfrm>
              <a:off x="7805" y="3380"/>
              <a:ext cx="253" cy="248"/>
            </a:xfrm>
            <a:prstGeom prst="ellipse">
              <a:avLst/>
            </a:prstGeom>
            <a:noFill/>
            <a:ln w="28575">
              <a:solidFill>
                <a:srgbClr val="00CCFF"/>
              </a:solidFill>
              <a:round/>
              <a:headEnd/>
              <a:tailEnd/>
            </a:ln>
          </p:spPr>
          <p:txBody>
            <a:bodyPr/>
            <a:lstStyle/>
            <a:p>
              <a:endParaRPr lang="en-US"/>
            </a:p>
          </p:txBody>
        </p:sp>
        <p:sp>
          <p:nvSpPr>
            <p:cNvPr id="439302" name="Line 6"/>
            <p:cNvSpPr>
              <a:spLocks noChangeShapeType="1"/>
            </p:cNvSpPr>
            <p:nvPr/>
          </p:nvSpPr>
          <p:spPr bwMode="auto">
            <a:xfrm>
              <a:off x="7931" y="3630"/>
              <a:ext cx="1" cy="232"/>
            </a:xfrm>
            <a:prstGeom prst="line">
              <a:avLst/>
            </a:prstGeom>
            <a:noFill/>
            <a:ln w="28575">
              <a:solidFill>
                <a:srgbClr val="00CCFF"/>
              </a:solidFill>
              <a:round/>
              <a:headEnd/>
              <a:tailEnd/>
            </a:ln>
          </p:spPr>
          <p:txBody>
            <a:bodyPr/>
            <a:lstStyle/>
            <a:p>
              <a:endParaRPr lang="en-US"/>
            </a:p>
          </p:txBody>
        </p:sp>
        <p:sp>
          <p:nvSpPr>
            <p:cNvPr id="439303" name="Line 7"/>
            <p:cNvSpPr>
              <a:spLocks noChangeShapeType="1"/>
            </p:cNvSpPr>
            <p:nvPr/>
          </p:nvSpPr>
          <p:spPr bwMode="auto">
            <a:xfrm>
              <a:off x="7731" y="3695"/>
              <a:ext cx="401" cy="1"/>
            </a:xfrm>
            <a:prstGeom prst="line">
              <a:avLst/>
            </a:prstGeom>
            <a:noFill/>
            <a:ln w="28575">
              <a:solidFill>
                <a:srgbClr val="00CCFF"/>
              </a:solidFill>
              <a:round/>
              <a:headEnd/>
              <a:tailEnd/>
            </a:ln>
          </p:spPr>
          <p:txBody>
            <a:bodyPr/>
            <a:lstStyle/>
            <a:p>
              <a:endParaRPr lang="en-US"/>
            </a:p>
          </p:txBody>
        </p:sp>
        <p:sp>
          <p:nvSpPr>
            <p:cNvPr id="439304" name="Freeform 8"/>
            <p:cNvSpPr>
              <a:spLocks/>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rgbClr val="00CCFF"/>
              </a:solidFill>
              <a:prstDash val="solid"/>
              <a:round/>
              <a:headEnd/>
              <a:tailEnd/>
            </a:ln>
          </p:spPr>
          <p:txBody>
            <a:bodyPr/>
            <a:lstStyle/>
            <a:p>
              <a:endParaRPr lang="en-US"/>
            </a:p>
          </p:txBody>
        </p:sp>
      </p:grpSp>
      <p:sp>
        <p:nvSpPr>
          <p:cNvPr id="439305" name="Line 9"/>
          <p:cNvSpPr>
            <a:spLocks noChangeShapeType="1"/>
          </p:cNvSpPr>
          <p:nvPr/>
        </p:nvSpPr>
        <p:spPr bwMode="auto">
          <a:xfrm>
            <a:off x="4595813" y="4935538"/>
            <a:ext cx="952500" cy="0"/>
          </a:xfrm>
          <a:prstGeom prst="line">
            <a:avLst/>
          </a:prstGeom>
          <a:noFill/>
          <a:ln w="28575">
            <a:solidFill>
              <a:srgbClr val="00CCFF"/>
            </a:solidFill>
            <a:round/>
            <a:headEnd type="none" w="sm" len="sm"/>
            <a:tailEnd type="triangle" w="med" len="med"/>
          </a:ln>
          <a:effectLst/>
        </p:spPr>
        <p:txBody>
          <a:bodyPr wrap="none" anchor="ctr"/>
          <a:lstStyle/>
          <a:p>
            <a:endParaRPr lang="en-US"/>
          </a:p>
        </p:txBody>
      </p:sp>
      <p:sp>
        <p:nvSpPr>
          <p:cNvPr id="439306" name="Line 10"/>
          <p:cNvSpPr>
            <a:spLocks noChangeShapeType="1"/>
          </p:cNvSpPr>
          <p:nvPr/>
        </p:nvSpPr>
        <p:spPr bwMode="auto">
          <a:xfrm>
            <a:off x="6526213" y="5576888"/>
            <a:ext cx="747712" cy="0"/>
          </a:xfrm>
          <a:prstGeom prst="line">
            <a:avLst/>
          </a:prstGeom>
          <a:noFill/>
          <a:ln w="28575">
            <a:solidFill>
              <a:srgbClr val="00CCFF"/>
            </a:solidFill>
            <a:round/>
            <a:headEnd type="none" w="sm" len="sm"/>
            <a:tailEnd type="triangle" w="med" len="med"/>
          </a:ln>
          <a:effectLst/>
        </p:spPr>
        <p:txBody>
          <a:bodyPr wrap="none" anchor="ctr"/>
          <a:lstStyle/>
          <a:p>
            <a:endParaRPr lang="en-US"/>
          </a:p>
        </p:txBody>
      </p:sp>
      <p:sp>
        <p:nvSpPr>
          <p:cNvPr id="439307" name="Line 11"/>
          <p:cNvSpPr>
            <a:spLocks noChangeShapeType="1"/>
          </p:cNvSpPr>
          <p:nvPr/>
        </p:nvSpPr>
        <p:spPr bwMode="auto">
          <a:xfrm>
            <a:off x="5613400" y="5240338"/>
            <a:ext cx="801688" cy="0"/>
          </a:xfrm>
          <a:prstGeom prst="line">
            <a:avLst/>
          </a:prstGeom>
          <a:noFill/>
          <a:ln w="28575">
            <a:solidFill>
              <a:srgbClr val="00CCFF"/>
            </a:solidFill>
            <a:round/>
            <a:headEnd type="none" w="sm" len="sm"/>
            <a:tailEnd type="triangle" w="med" len="med"/>
          </a:ln>
          <a:effectLst/>
        </p:spPr>
        <p:txBody>
          <a:bodyPr wrap="none" anchor="ctr"/>
          <a:lstStyle/>
          <a:p>
            <a:endParaRPr lang="en-US"/>
          </a:p>
        </p:txBody>
      </p:sp>
      <p:sp>
        <p:nvSpPr>
          <p:cNvPr id="439308" name="Line 12"/>
          <p:cNvSpPr>
            <a:spLocks noChangeShapeType="1"/>
          </p:cNvSpPr>
          <p:nvPr/>
        </p:nvSpPr>
        <p:spPr bwMode="auto">
          <a:xfrm>
            <a:off x="4616450" y="6142038"/>
            <a:ext cx="0" cy="276225"/>
          </a:xfrm>
          <a:prstGeom prst="line">
            <a:avLst/>
          </a:prstGeom>
          <a:noFill/>
          <a:ln w="28575">
            <a:solidFill>
              <a:srgbClr val="00CCFF"/>
            </a:solidFill>
            <a:prstDash val="dash"/>
            <a:round/>
            <a:headEnd type="none" w="sm" len="sm"/>
            <a:tailEnd type="none" w="lg" len="med"/>
          </a:ln>
          <a:effectLst/>
        </p:spPr>
        <p:txBody>
          <a:bodyPr wrap="none" anchor="ctr"/>
          <a:lstStyle/>
          <a:p>
            <a:endParaRPr lang="en-US"/>
          </a:p>
        </p:txBody>
      </p:sp>
      <p:sp>
        <p:nvSpPr>
          <p:cNvPr id="439309" name="Line 13"/>
          <p:cNvSpPr>
            <a:spLocks noChangeShapeType="1"/>
          </p:cNvSpPr>
          <p:nvPr/>
        </p:nvSpPr>
        <p:spPr bwMode="auto">
          <a:xfrm>
            <a:off x="5573713" y="4775200"/>
            <a:ext cx="0" cy="176213"/>
          </a:xfrm>
          <a:prstGeom prst="line">
            <a:avLst/>
          </a:prstGeom>
          <a:noFill/>
          <a:ln w="28575">
            <a:solidFill>
              <a:srgbClr val="00CCFF"/>
            </a:solidFill>
            <a:prstDash val="dash"/>
            <a:round/>
            <a:headEnd type="none" w="sm" len="sm"/>
            <a:tailEnd type="none" w="lg" len="med"/>
          </a:ln>
          <a:effectLst/>
        </p:spPr>
        <p:txBody>
          <a:bodyPr wrap="none" anchor="ctr"/>
          <a:lstStyle/>
          <a:p>
            <a:endParaRPr lang="en-US"/>
          </a:p>
        </p:txBody>
      </p:sp>
      <p:sp>
        <p:nvSpPr>
          <p:cNvPr id="439310" name="Line 14"/>
          <p:cNvSpPr>
            <a:spLocks noChangeShapeType="1"/>
          </p:cNvSpPr>
          <p:nvPr/>
        </p:nvSpPr>
        <p:spPr bwMode="auto">
          <a:xfrm>
            <a:off x="6454775" y="4775200"/>
            <a:ext cx="0" cy="474663"/>
          </a:xfrm>
          <a:prstGeom prst="line">
            <a:avLst/>
          </a:prstGeom>
          <a:noFill/>
          <a:ln w="28575">
            <a:solidFill>
              <a:srgbClr val="00CCFF"/>
            </a:solidFill>
            <a:prstDash val="dash"/>
            <a:round/>
            <a:headEnd type="none" w="sm" len="sm"/>
            <a:tailEnd type="none" w="lg" len="med"/>
          </a:ln>
          <a:effectLst/>
        </p:spPr>
        <p:txBody>
          <a:bodyPr wrap="none" anchor="ctr"/>
          <a:lstStyle/>
          <a:p>
            <a:endParaRPr lang="en-US"/>
          </a:p>
        </p:txBody>
      </p:sp>
      <p:sp>
        <p:nvSpPr>
          <p:cNvPr id="439311" name="Line 15"/>
          <p:cNvSpPr>
            <a:spLocks noChangeShapeType="1"/>
          </p:cNvSpPr>
          <p:nvPr/>
        </p:nvSpPr>
        <p:spPr bwMode="auto">
          <a:xfrm>
            <a:off x="7319963" y="5816600"/>
            <a:ext cx="0" cy="596900"/>
          </a:xfrm>
          <a:prstGeom prst="line">
            <a:avLst/>
          </a:prstGeom>
          <a:noFill/>
          <a:ln w="28575">
            <a:solidFill>
              <a:srgbClr val="00CCFF"/>
            </a:solidFill>
            <a:prstDash val="dash"/>
            <a:round/>
            <a:headEnd type="none" w="sm" len="sm"/>
            <a:tailEnd type="none" w="lg" len="med"/>
          </a:ln>
          <a:effectLst/>
        </p:spPr>
        <p:txBody>
          <a:bodyPr wrap="none" anchor="ctr"/>
          <a:lstStyle/>
          <a:p>
            <a:endParaRPr lang="en-US"/>
          </a:p>
        </p:txBody>
      </p:sp>
      <p:sp>
        <p:nvSpPr>
          <p:cNvPr id="439312" name="Line 16"/>
          <p:cNvSpPr>
            <a:spLocks noChangeShapeType="1"/>
          </p:cNvSpPr>
          <p:nvPr/>
        </p:nvSpPr>
        <p:spPr bwMode="auto">
          <a:xfrm>
            <a:off x="8121650" y="4775200"/>
            <a:ext cx="0" cy="1638300"/>
          </a:xfrm>
          <a:prstGeom prst="line">
            <a:avLst/>
          </a:prstGeom>
          <a:noFill/>
          <a:ln w="28575">
            <a:solidFill>
              <a:srgbClr val="00CCFF"/>
            </a:solidFill>
            <a:prstDash val="dash"/>
            <a:round/>
            <a:headEnd type="none" w="sm" len="sm"/>
            <a:tailEnd type="none" w="lg" len="med"/>
          </a:ln>
          <a:effectLst/>
        </p:spPr>
        <p:txBody>
          <a:bodyPr wrap="none" anchor="ctr"/>
          <a:lstStyle/>
          <a:p>
            <a:endParaRPr lang="en-US"/>
          </a:p>
        </p:txBody>
      </p:sp>
      <p:sp>
        <p:nvSpPr>
          <p:cNvPr id="439313" name="Oval 17"/>
          <p:cNvSpPr>
            <a:spLocks noChangeArrowheads="1"/>
          </p:cNvSpPr>
          <p:nvPr/>
        </p:nvSpPr>
        <p:spPr bwMode="auto">
          <a:xfrm>
            <a:off x="889000" y="4892675"/>
            <a:ext cx="342900" cy="346075"/>
          </a:xfrm>
          <a:prstGeom prst="ellipse">
            <a:avLst/>
          </a:prstGeom>
          <a:solidFill>
            <a:srgbClr val="FFFFCC"/>
          </a:solidFill>
          <a:ln w="12700">
            <a:solidFill>
              <a:schemeClr val="hlink"/>
            </a:solidFill>
            <a:round/>
            <a:headEnd type="none" w="sm" len="sm"/>
            <a:tailEnd type="none" w="lg" len="lg"/>
          </a:ln>
          <a:effectLst/>
        </p:spPr>
        <p:txBody>
          <a:bodyPr wrap="none" anchor="ctr"/>
          <a:lstStyle/>
          <a:p>
            <a:endParaRPr lang="en-US"/>
          </a:p>
        </p:txBody>
      </p:sp>
      <p:sp>
        <p:nvSpPr>
          <p:cNvPr id="439314" name="Rectangle 18"/>
          <p:cNvSpPr>
            <a:spLocks noChangeArrowheads="1"/>
          </p:cNvSpPr>
          <p:nvPr/>
        </p:nvSpPr>
        <p:spPr bwMode="auto">
          <a:xfrm>
            <a:off x="2060575" y="4827588"/>
            <a:ext cx="1620838" cy="896937"/>
          </a:xfrm>
          <a:prstGeom prst="rect">
            <a:avLst/>
          </a:prstGeom>
          <a:solidFill>
            <a:srgbClr val="FFFFCC"/>
          </a:solidFill>
          <a:ln w="12700">
            <a:solidFill>
              <a:schemeClr val="hlink"/>
            </a:solidFill>
            <a:miter lim="800000"/>
            <a:headEnd type="none" w="sm" len="sm"/>
            <a:tailEnd type="none" w="lg" len="lg"/>
          </a:ln>
          <a:effectLst/>
        </p:spPr>
        <p:txBody>
          <a:bodyPr wrap="none" anchor="ctr"/>
          <a:lstStyle/>
          <a:p>
            <a:endParaRPr lang="en-US" dirty="0"/>
          </a:p>
        </p:txBody>
      </p:sp>
      <p:sp>
        <p:nvSpPr>
          <p:cNvPr id="439315" name="Rectangle 19"/>
          <p:cNvSpPr>
            <a:spLocks noChangeArrowheads="1"/>
          </p:cNvSpPr>
          <p:nvPr/>
        </p:nvSpPr>
        <p:spPr bwMode="auto">
          <a:xfrm>
            <a:off x="2060575" y="4559300"/>
            <a:ext cx="606425" cy="268288"/>
          </a:xfrm>
          <a:prstGeom prst="rect">
            <a:avLst/>
          </a:prstGeom>
          <a:solidFill>
            <a:srgbClr val="FFFFCC"/>
          </a:solidFill>
          <a:ln w="12700">
            <a:solidFill>
              <a:schemeClr val="hlink"/>
            </a:solidFill>
            <a:miter lim="800000"/>
            <a:headEnd type="none" w="sm" len="sm"/>
            <a:tailEnd type="none" w="lg" len="lg"/>
          </a:ln>
          <a:effectLst/>
        </p:spPr>
        <p:txBody>
          <a:bodyPr wrap="none" anchor="ctr"/>
          <a:lstStyle/>
          <a:p>
            <a:endParaRPr lang="en-US"/>
          </a:p>
        </p:txBody>
      </p:sp>
      <p:sp>
        <p:nvSpPr>
          <p:cNvPr id="439316" name="Text Box 20"/>
          <p:cNvSpPr txBox="1">
            <a:spLocks noChangeArrowheads="1"/>
          </p:cNvSpPr>
          <p:nvPr/>
        </p:nvSpPr>
        <p:spPr bwMode="auto">
          <a:xfrm>
            <a:off x="2028825" y="4783138"/>
            <a:ext cx="1708150" cy="581025"/>
          </a:xfrm>
          <a:prstGeom prst="rect">
            <a:avLst/>
          </a:prstGeom>
          <a:noFill/>
          <a:ln w="12700">
            <a:noFill/>
            <a:miter lim="800000"/>
            <a:headEnd type="none" w="sm" len="sm"/>
            <a:tailEnd type="none" w="lg" len="lg"/>
          </a:ln>
          <a:effectLst/>
        </p:spPr>
        <p:txBody>
          <a:bodyPr>
            <a:spAutoFit/>
          </a:bodyPr>
          <a:lstStyle/>
          <a:p>
            <a:pPr algn="ctr"/>
            <a:r>
              <a:rPr lang="en-US" sz="1600"/>
              <a:t>&lt;&lt;subsystem&gt;&gt;</a:t>
            </a:r>
          </a:p>
          <a:p>
            <a:pPr algn="ctr"/>
            <a:r>
              <a:rPr lang="en-US" sz="1600" b="1"/>
              <a:t>MySubsystem</a:t>
            </a:r>
          </a:p>
        </p:txBody>
      </p:sp>
      <p:sp>
        <p:nvSpPr>
          <p:cNvPr id="439317" name="Text Box 21"/>
          <p:cNvSpPr txBox="1">
            <a:spLocks noChangeArrowheads="1"/>
          </p:cNvSpPr>
          <p:nvPr/>
        </p:nvSpPr>
        <p:spPr bwMode="auto">
          <a:xfrm>
            <a:off x="6578600" y="5619750"/>
            <a:ext cx="71755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op1()</a:t>
            </a:r>
          </a:p>
        </p:txBody>
      </p:sp>
      <p:sp>
        <p:nvSpPr>
          <p:cNvPr id="439318" name="Rectangle 22"/>
          <p:cNvSpPr>
            <a:spLocks noGrp="1" noChangeArrowheads="1"/>
          </p:cNvSpPr>
          <p:nvPr>
            <p:ph type="title"/>
          </p:nvPr>
        </p:nvSpPr>
        <p:spPr>
          <a:xfrm>
            <a:off x="509587" y="76201"/>
            <a:ext cx="8229600" cy="1143000"/>
          </a:xfrm>
        </p:spPr>
        <p:txBody>
          <a:bodyPr>
            <a:normAutofit fontScale="90000"/>
          </a:bodyPr>
          <a:lstStyle/>
          <a:p>
            <a:r>
              <a:rPr lang="en-US" dirty="0" err="1" smtClean="0"/>
              <a:t>Hướng</a:t>
            </a:r>
            <a:r>
              <a:rPr lang="en-US" dirty="0" smtClean="0"/>
              <a:t> </a:t>
            </a:r>
            <a:r>
              <a:rPr lang="en-US" dirty="0" err="1" smtClean="0"/>
              <a:t>dẫn</a:t>
            </a:r>
            <a:r>
              <a:rPr lang="en-US" dirty="0" smtClean="0"/>
              <a:t>: </a:t>
            </a:r>
            <a:r>
              <a:rPr lang="en-US" dirty="0" err="1" smtClean="0"/>
              <a:t>Đóng</a:t>
            </a:r>
            <a:r>
              <a:rPr lang="en-US" dirty="0" smtClean="0"/>
              <a:t> </a:t>
            </a:r>
            <a:r>
              <a:rPr lang="en-US" dirty="0" err="1" smtClean="0"/>
              <a:t>gói</a:t>
            </a:r>
            <a:r>
              <a:rPr lang="en-US" dirty="0" smtClean="0"/>
              <a:t> </a:t>
            </a:r>
            <a:r>
              <a:rPr lang="en-US" dirty="0" err="1" smtClean="0"/>
              <a:t>các</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con</a:t>
            </a:r>
            <a:endParaRPr lang="en-US" dirty="0"/>
          </a:p>
        </p:txBody>
      </p:sp>
      <p:sp>
        <p:nvSpPr>
          <p:cNvPr id="439319" name="Rectangle 23"/>
          <p:cNvSpPr>
            <a:spLocks noGrp="1" noChangeArrowheads="1"/>
          </p:cNvSpPr>
          <p:nvPr>
            <p:ph idx="1"/>
          </p:nvPr>
        </p:nvSpPr>
        <p:spPr>
          <a:xfrm>
            <a:off x="361950" y="1277363"/>
            <a:ext cx="8489950" cy="3417887"/>
          </a:xfrm>
        </p:spPr>
        <p:txBody>
          <a:bodyPr>
            <a:normAutofit/>
          </a:bodyPr>
          <a:lstStyle/>
          <a:p>
            <a:r>
              <a:rPr lang="en-US" sz="2800" dirty="0" err="1" smtClean="0"/>
              <a:t>Các</a:t>
            </a:r>
            <a:r>
              <a:rPr lang="en-US" sz="2800" dirty="0" smtClean="0"/>
              <a:t> </a:t>
            </a:r>
            <a:r>
              <a:rPr lang="en-US" sz="2800" dirty="0" err="1" smtClean="0"/>
              <a:t>hệt</a:t>
            </a:r>
            <a:r>
              <a:rPr lang="en-US" sz="2800" dirty="0" smtClean="0"/>
              <a:t> </a:t>
            </a:r>
            <a:r>
              <a:rPr lang="en-US" sz="2800" dirty="0" err="1" smtClean="0"/>
              <a:t>hống</a:t>
            </a:r>
            <a:r>
              <a:rPr lang="en-US" sz="2800" dirty="0" smtClean="0"/>
              <a:t> con </a:t>
            </a:r>
            <a:r>
              <a:rPr lang="en-US" sz="2800" dirty="0" err="1" smtClean="0"/>
              <a:t>nên</a:t>
            </a:r>
            <a:r>
              <a:rPr lang="en-US" sz="2800" dirty="0" smtClean="0"/>
              <a:t> </a:t>
            </a:r>
            <a:r>
              <a:rPr lang="en-US" sz="2800" dirty="0" err="1" smtClean="0"/>
              <a:t>được</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bởi</a:t>
            </a:r>
            <a:r>
              <a:rPr lang="en-US" sz="2800" dirty="0" smtClean="0"/>
              <a:t> </a:t>
            </a:r>
            <a:r>
              <a:rPr lang="en-US" sz="2800" dirty="0" err="1" smtClean="0"/>
              <a:t>giao</a:t>
            </a:r>
            <a:r>
              <a:rPr lang="en-US" sz="2800" dirty="0" smtClean="0"/>
              <a:t> </a:t>
            </a:r>
            <a:r>
              <a:rPr lang="en-US" sz="2800" dirty="0" err="1" smtClean="0"/>
              <a:t>diện</a:t>
            </a:r>
            <a:r>
              <a:rPr lang="en-US" sz="2800" dirty="0" smtClean="0"/>
              <a:t> </a:t>
            </a:r>
            <a:r>
              <a:rPr lang="en-US" sz="2800" dirty="0" err="1" smtClean="0"/>
              <a:t>của</a:t>
            </a:r>
            <a:r>
              <a:rPr lang="en-US" sz="2800" dirty="0" smtClean="0"/>
              <a:t> </a:t>
            </a:r>
            <a:r>
              <a:rPr lang="en-US" sz="2800" dirty="0" err="1" smtClean="0"/>
              <a:t>chúng</a:t>
            </a:r>
            <a:r>
              <a:rPr lang="en-US" sz="2800" dirty="0" smtClean="0"/>
              <a:t> </a:t>
            </a:r>
            <a:r>
              <a:rPr lang="en-US" sz="2800" dirty="0" err="1" smtClean="0"/>
              <a:t>trong</a:t>
            </a:r>
            <a:r>
              <a:rPr lang="en-US" sz="2800" dirty="0" smtClean="0"/>
              <a:t> </a:t>
            </a:r>
            <a:r>
              <a:rPr lang="en-US" sz="2800" dirty="0" err="1" smtClean="0"/>
              <a:t>các</a:t>
            </a:r>
            <a:r>
              <a:rPr lang="en-US" sz="2800" dirty="0" smtClean="0"/>
              <a:t> </a:t>
            </a:r>
            <a:r>
              <a:rPr lang="en-US" sz="2800" dirty="0" err="1" smtClean="0"/>
              <a:t>lược</a:t>
            </a:r>
            <a:r>
              <a:rPr lang="en-US" sz="2800" dirty="0" smtClean="0"/>
              <a:t> </a:t>
            </a:r>
            <a:r>
              <a:rPr lang="en-US" sz="2800" dirty="0" err="1" smtClean="0"/>
              <a:t>đồ</a:t>
            </a:r>
            <a:r>
              <a:rPr lang="en-US" sz="2800" dirty="0" smtClean="0"/>
              <a:t> </a:t>
            </a:r>
            <a:r>
              <a:rPr lang="en-US" sz="2800" dirty="0" err="1" smtClean="0"/>
              <a:t>tương</a:t>
            </a:r>
            <a:r>
              <a:rPr lang="en-US" sz="2800" dirty="0" smtClean="0"/>
              <a:t> </a:t>
            </a:r>
            <a:r>
              <a:rPr lang="en-US" sz="2800" dirty="0" err="1" smtClean="0"/>
              <a:t>tác</a:t>
            </a:r>
            <a:endParaRPr lang="en-US" sz="2800" dirty="0"/>
          </a:p>
          <a:p>
            <a:r>
              <a:rPr lang="en-US" sz="2800" dirty="0" err="1" smtClean="0"/>
              <a:t>Thông</a:t>
            </a:r>
            <a:r>
              <a:rPr lang="en-US" sz="2800" dirty="0" smtClean="0"/>
              <a:t> </a:t>
            </a:r>
            <a:r>
              <a:rPr lang="en-US" sz="2800" dirty="0" err="1" smtClean="0"/>
              <a:t>điệp</a:t>
            </a:r>
            <a:r>
              <a:rPr lang="en-US" sz="2800" dirty="0" smtClean="0"/>
              <a:t> </a:t>
            </a:r>
            <a:r>
              <a:rPr lang="en-US" sz="2800" dirty="0" err="1" smtClean="0"/>
              <a:t>tới</a:t>
            </a:r>
            <a:r>
              <a:rPr lang="en-US" sz="2800" dirty="0" smtClean="0"/>
              <a:t> </a:t>
            </a:r>
            <a:r>
              <a:rPr lang="en-US" sz="2800" dirty="0" err="1" smtClean="0"/>
              <a:t>hệ</a:t>
            </a:r>
            <a:r>
              <a:rPr lang="en-US" sz="2800" dirty="0" smtClean="0"/>
              <a:t> </a:t>
            </a:r>
            <a:r>
              <a:rPr lang="en-US" sz="2800" dirty="0" err="1" smtClean="0"/>
              <a:t>thống</a:t>
            </a:r>
            <a:r>
              <a:rPr lang="en-US" sz="2800" dirty="0" smtClean="0"/>
              <a:t> con </a:t>
            </a:r>
            <a:r>
              <a:rPr lang="en-US" sz="2800" dirty="0" err="1" smtClean="0"/>
              <a:t>tương</a:t>
            </a:r>
            <a:r>
              <a:rPr lang="en-US" sz="2800" dirty="0" smtClean="0"/>
              <a:t> </a:t>
            </a:r>
            <a:r>
              <a:rPr lang="en-US" sz="2800" dirty="0" err="1" smtClean="0"/>
              <a:t>ứng</a:t>
            </a:r>
            <a:r>
              <a:rPr lang="en-US" sz="2800" dirty="0" smtClean="0"/>
              <a:t> </a:t>
            </a:r>
            <a:r>
              <a:rPr lang="en-US" sz="2800" dirty="0" err="1" smtClean="0"/>
              <a:t>với</a:t>
            </a:r>
            <a:r>
              <a:rPr lang="en-US" sz="2800" dirty="0" smtClean="0"/>
              <a:t> </a:t>
            </a:r>
            <a:r>
              <a:rPr lang="en-US" sz="2800" dirty="0" err="1" smtClean="0"/>
              <a:t>hoạt</a:t>
            </a:r>
            <a:r>
              <a:rPr lang="en-US" sz="2800" dirty="0" smtClean="0"/>
              <a:t> </a:t>
            </a:r>
            <a:r>
              <a:rPr lang="en-US" sz="2800" dirty="0" err="1" smtClean="0"/>
              <a:t>động</a:t>
            </a:r>
            <a:r>
              <a:rPr lang="en-US" sz="2800" dirty="0" smtClean="0"/>
              <a:t> (operations) </a:t>
            </a:r>
            <a:r>
              <a:rPr lang="en-US" sz="2800" dirty="0" err="1" smtClean="0"/>
              <a:t>của</a:t>
            </a:r>
            <a:r>
              <a:rPr lang="en-US" sz="2800" dirty="0" smtClean="0"/>
              <a:t> </a:t>
            </a:r>
            <a:r>
              <a:rPr lang="en-US" sz="2800" dirty="0" err="1" smtClean="0"/>
              <a:t>giao</a:t>
            </a:r>
            <a:r>
              <a:rPr lang="en-US" sz="2800" dirty="0" smtClean="0"/>
              <a:t> </a:t>
            </a:r>
            <a:r>
              <a:rPr lang="en-US" sz="2800" dirty="0" err="1" smtClean="0"/>
              <a:t>diện</a:t>
            </a:r>
            <a:r>
              <a:rPr lang="en-US" sz="2800" dirty="0" smtClean="0"/>
              <a:t> </a:t>
            </a:r>
            <a:r>
              <a:rPr lang="en-US" sz="2800" dirty="0" err="1" smtClean="0"/>
              <a:t>hệ</a:t>
            </a:r>
            <a:r>
              <a:rPr lang="en-US" sz="2800" dirty="0" smtClean="0"/>
              <a:t> </a:t>
            </a:r>
            <a:r>
              <a:rPr lang="en-US" sz="2800" dirty="0" err="1" smtClean="0"/>
              <a:t>thống</a:t>
            </a:r>
            <a:r>
              <a:rPr lang="en-US" sz="2800" dirty="0" smtClean="0"/>
              <a:t> con </a:t>
            </a:r>
            <a:r>
              <a:rPr lang="en-US" sz="2800" dirty="0" err="1" smtClean="0"/>
              <a:t>đó</a:t>
            </a:r>
            <a:endParaRPr lang="en-US" sz="2800" dirty="0" smtClean="0"/>
          </a:p>
          <a:p>
            <a:r>
              <a:rPr lang="en-US" sz="2800" dirty="0" err="1" smtClean="0"/>
              <a:t>Tương</a:t>
            </a:r>
            <a:r>
              <a:rPr lang="en-US" sz="2800" dirty="0" smtClean="0"/>
              <a:t> </a:t>
            </a:r>
            <a:r>
              <a:rPr lang="en-US" sz="2800" dirty="0" err="1" smtClean="0"/>
              <a:t>tác</a:t>
            </a:r>
            <a:r>
              <a:rPr lang="en-US" sz="2800" dirty="0" smtClean="0"/>
              <a:t> </a:t>
            </a:r>
            <a:r>
              <a:rPr lang="en-US" sz="2800" dirty="0" err="1" smtClean="0"/>
              <a:t>bên</a:t>
            </a:r>
            <a:r>
              <a:rPr lang="en-US" sz="2800" dirty="0" smtClean="0"/>
              <a:t> </a:t>
            </a:r>
            <a:r>
              <a:rPr lang="en-US" sz="2800" dirty="0" err="1" smtClean="0"/>
              <a:t>trong</a:t>
            </a:r>
            <a:r>
              <a:rPr lang="en-US" sz="2800" dirty="0" smtClean="0"/>
              <a:t> </a:t>
            </a:r>
            <a:r>
              <a:rPr lang="en-US" sz="2800" dirty="0" err="1" smtClean="0"/>
              <a:t>hệ</a:t>
            </a:r>
            <a:r>
              <a:rPr lang="en-US" sz="2800" dirty="0" smtClean="0"/>
              <a:t> </a:t>
            </a:r>
            <a:r>
              <a:rPr lang="en-US" sz="2800" dirty="0" err="1" smtClean="0"/>
              <a:t>thống</a:t>
            </a:r>
            <a:r>
              <a:rPr lang="en-US" sz="2800" dirty="0" smtClean="0"/>
              <a:t> con </a:t>
            </a:r>
            <a:r>
              <a:rPr lang="en-US" sz="2800" dirty="0" err="1" smtClean="0"/>
              <a:t>được</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hóa</a:t>
            </a:r>
            <a:r>
              <a:rPr lang="en-US" sz="2800" dirty="0" smtClean="0"/>
              <a:t> </a:t>
            </a:r>
            <a:r>
              <a:rPr lang="en-US" sz="2800" dirty="0" err="1" smtClean="0"/>
              <a:t>trong</a:t>
            </a:r>
            <a:r>
              <a:rPr lang="en-US" sz="2800" dirty="0" smtClean="0"/>
              <a:t> </a:t>
            </a:r>
            <a:r>
              <a:rPr lang="en-US" sz="2800" dirty="0" err="1" smtClean="0"/>
              <a:t>Thiết</a:t>
            </a:r>
            <a:r>
              <a:rPr lang="en-US" sz="2800" dirty="0" smtClean="0"/>
              <a:t> </a:t>
            </a:r>
            <a:r>
              <a:rPr lang="en-US" sz="2800" dirty="0" err="1" smtClean="0"/>
              <a:t>kế</a:t>
            </a:r>
            <a:r>
              <a:rPr lang="en-US" sz="2800" dirty="0" smtClean="0"/>
              <a:t> </a:t>
            </a:r>
            <a:r>
              <a:rPr lang="en-US" sz="2800" dirty="0" err="1" smtClean="0"/>
              <a:t>hệ</a:t>
            </a:r>
            <a:r>
              <a:rPr lang="en-US" sz="2800" dirty="0" smtClean="0"/>
              <a:t> </a:t>
            </a:r>
            <a:r>
              <a:rPr lang="en-US" sz="2800" dirty="0" err="1" smtClean="0"/>
              <a:t>thống</a:t>
            </a:r>
            <a:r>
              <a:rPr lang="en-US" sz="2800" dirty="0" smtClean="0"/>
              <a:t> con (Subsystem Design)</a:t>
            </a:r>
            <a:endParaRPr lang="en-US" sz="2800" dirty="0"/>
          </a:p>
        </p:txBody>
      </p:sp>
      <p:sp>
        <p:nvSpPr>
          <p:cNvPr id="38" name="Slide Number Placeholder 37"/>
          <p:cNvSpPr>
            <a:spLocks noGrp="1"/>
          </p:cNvSpPr>
          <p:nvPr>
            <p:ph type="sldNum" sz="quarter" idx="12"/>
          </p:nvPr>
        </p:nvSpPr>
        <p:spPr/>
        <p:txBody>
          <a:bodyPr/>
          <a:lstStyle/>
          <a:p>
            <a:fld id="{5374BCF3-5331-4DEF-BD12-99BB792D1088}" type="slidenum">
              <a:rPr lang="en-US" smtClean="0"/>
              <a:pPr/>
              <a:t>20</a:t>
            </a:fld>
            <a:endParaRPr lang="en-US"/>
          </a:p>
        </p:txBody>
      </p:sp>
      <p:sp>
        <p:nvSpPr>
          <p:cNvPr id="439321" name="Rectangle 25"/>
          <p:cNvSpPr>
            <a:spLocks noChangeArrowheads="1"/>
          </p:cNvSpPr>
          <p:nvPr/>
        </p:nvSpPr>
        <p:spPr bwMode="auto">
          <a:xfrm rot="16200000">
            <a:off x="4023518" y="5469732"/>
            <a:ext cx="1185863" cy="120650"/>
          </a:xfrm>
          <a:prstGeom prst="rect">
            <a:avLst/>
          </a:prstGeom>
          <a:noFill/>
          <a:ln w="28575">
            <a:solidFill>
              <a:srgbClr val="00CCFF"/>
            </a:solidFill>
            <a:miter lim="800000"/>
            <a:headEnd type="none" w="sm" len="sm"/>
            <a:tailEnd type="none" w="lg" len="lg"/>
          </a:ln>
          <a:effectLst/>
        </p:spPr>
        <p:txBody>
          <a:bodyPr lIns="0" tIns="0" rIns="0" bIns="0" anchor="ctr">
            <a:spAutoFit/>
          </a:bodyPr>
          <a:lstStyle/>
          <a:p>
            <a:endParaRPr lang="en-US"/>
          </a:p>
        </p:txBody>
      </p:sp>
      <p:sp>
        <p:nvSpPr>
          <p:cNvPr id="439322" name="Line 26"/>
          <p:cNvSpPr>
            <a:spLocks noChangeShapeType="1"/>
          </p:cNvSpPr>
          <p:nvPr/>
        </p:nvSpPr>
        <p:spPr bwMode="auto">
          <a:xfrm>
            <a:off x="4616450" y="4770438"/>
            <a:ext cx="0" cy="174625"/>
          </a:xfrm>
          <a:prstGeom prst="line">
            <a:avLst/>
          </a:prstGeom>
          <a:noFill/>
          <a:ln w="28575">
            <a:solidFill>
              <a:srgbClr val="00CCFF"/>
            </a:solidFill>
            <a:prstDash val="dash"/>
            <a:round/>
            <a:headEnd type="none" w="sm" len="sm"/>
            <a:tailEnd type="none" w="lg" len="med"/>
          </a:ln>
          <a:effectLst/>
        </p:spPr>
        <p:txBody>
          <a:bodyPr wrap="none" anchor="ctr"/>
          <a:lstStyle/>
          <a:p>
            <a:endParaRPr lang="en-US"/>
          </a:p>
        </p:txBody>
      </p:sp>
      <p:sp>
        <p:nvSpPr>
          <p:cNvPr id="439323" name="Rectangle 27"/>
          <p:cNvSpPr>
            <a:spLocks noChangeArrowheads="1"/>
          </p:cNvSpPr>
          <p:nvPr/>
        </p:nvSpPr>
        <p:spPr bwMode="auto">
          <a:xfrm rot="16200000">
            <a:off x="5094288" y="5367337"/>
            <a:ext cx="952500" cy="123825"/>
          </a:xfrm>
          <a:prstGeom prst="rect">
            <a:avLst/>
          </a:prstGeom>
          <a:noFill/>
          <a:ln w="28575">
            <a:solidFill>
              <a:srgbClr val="00CCFF"/>
            </a:solidFill>
            <a:miter lim="800000"/>
            <a:headEnd type="none" w="sm" len="sm"/>
            <a:tailEnd type="none" w="lg" len="lg"/>
          </a:ln>
          <a:effectLst/>
        </p:spPr>
        <p:txBody>
          <a:bodyPr lIns="0" tIns="0" rIns="0" bIns="0" anchor="ctr">
            <a:spAutoFit/>
          </a:bodyPr>
          <a:lstStyle/>
          <a:p>
            <a:endParaRPr lang="en-US"/>
          </a:p>
        </p:txBody>
      </p:sp>
      <p:sp>
        <p:nvSpPr>
          <p:cNvPr id="439324" name="Line 28"/>
          <p:cNvSpPr>
            <a:spLocks noChangeShapeType="1"/>
          </p:cNvSpPr>
          <p:nvPr/>
        </p:nvSpPr>
        <p:spPr bwMode="auto">
          <a:xfrm>
            <a:off x="5573713" y="5922963"/>
            <a:ext cx="0" cy="490537"/>
          </a:xfrm>
          <a:prstGeom prst="line">
            <a:avLst/>
          </a:prstGeom>
          <a:noFill/>
          <a:ln w="28575">
            <a:solidFill>
              <a:srgbClr val="00CCFF"/>
            </a:solidFill>
            <a:prstDash val="dash"/>
            <a:round/>
            <a:headEnd type="none" w="sm" len="sm"/>
            <a:tailEnd type="none" w="lg" len="med"/>
          </a:ln>
          <a:effectLst/>
        </p:spPr>
        <p:txBody>
          <a:bodyPr wrap="none" anchor="ctr"/>
          <a:lstStyle/>
          <a:p>
            <a:endParaRPr lang="en-US"/>
          </a:p>
        </p:txBody>
      </p:sp>
      <p:sp>
        <p:nvSpPr>
          <p:cNvPr id="439325" name="Rectangle 29"/>
          <p:cNvSpPr>
            <a:spLocks noChangeArrowheads="1"/>
          </p:cNvSpPr>
          <p:nvPr/>
        </p:nvSpPr>
        <p:spPr bwMode="auto">
          <a:xfrm rot="16200000">
            <a:off x="6188075" y="5457825"/>
            <a:ext cx="530225" cy="123825"/>
          </a:xfrm>
          <a:prstGeom prst="rect">
            <a:avLst/>
          </a:prstGeom>
          <a:noFill/>
          <a:ln w="28575">
            <a:solidFill>
              <a:srgbClr val="00CCFF"/>
            </a:solidFill>
            <a:miter lim="800000"/>
            <a:headEnd type="none" w="sm" len="sm"/>
            <a:tailEnd type="none" w="lg" len="lg"/>
          </a:ln>
          <a:effectLst/>
        </p:spPr>
        <p:txBody>
          <a:bodyPr lIns="0" tIns="0" rIns="0" bIns="0" anchor="ctr">
            <a:spAutoFit/>
          </a:bodyPr>
          <a:lstStyle/>
          <a:p>
            <a:endParaRPr lang="en-US"/>
          </a:p>
        </p:txBody>
      </p:sp>
      <p:sp>
        <p:nvSpPr>
          <p:cNvPr id="439326" name="Line 30"/>
          <p:cNvSpPr>
            <a:spLocks noChangeShapeType="1"/>
          </p:cNvSpPr>
          <p:nvPr/>
        </p:nvSpPr>
        <p:spPr bwMode="auto">
          <a:xfrm>
            <a:off x="6451600" y="5784850"/>
            <a:ext cx="3175" cy="625475"/>
          </a:xfrm>
          <a:prstGeom prst="line">
            <a:avLst/>
          </a:prstGeom>
          <a:noFill/>
          <a:ln w="28575">
            <a:solidFill>
              <a:srgbClr val="00CCFF"/>
            </a:solidFill>
            <a:prstDash val="dash"/>
            <a:round/>
            <a:headEnd type="none" w="sm" len="sm"/>
            <a:tailEnd type="none" w="lg" len="med"/>
          </a:ln>
          <a:effectLst/>
        </p:spPr>
        <p:txBody>
          <a:bodyPr wrap="none" anchor="ctr"/>
          <a:lstStyle/>
          <a:p>
            <a:endParaRPr lang="en-US"/>
          </a:p>
        </p:txBody>
      </p:sp>
      <p:sp>
        <p:nvSpPr>
          <p:cNvPr id="439327" name="Rectangle 31"/>
          <p:cNvSpPr>
            <a:spLocks noChangeArrowheads="1"/>
          </p:cNvSpPr>
          <p:nvPr/>
        </p:nvSpPr>
        <p:spPr bwMode="auto">
          <a:xfrm rot="16200000">
            <a:off x="7212806" y="5638007"/>
            <a:ext cx="200025" cy="112712"/>
          </a:xfrm>
          <a:prstGeom prst="rect">
            <a:avLst/>
          </a:prstGeom>
          <a:noFill/>
          <a:ln w="28575">
            <a:solidFill>
              <a:srgbClr val="00CCFF"/>
            </a:solidFill>
            <a:miter lim="800000"/>
            <a:headEnd type="none" w="sm" len="sm"/>
            <a:tailEnd type="none" w="lg" len="lg"/>
          </a:ln>
          <a:effectLst/>
        </p:spPr>
        <p:txBody>
          <a:bodyPr lIns="0" tIns="0" rIns="0" bIns="0" anchor="ctr">
            <a:spAutoFit/>
          </a:bodyPr>
          <a:lstStyle/>
          <a:p>
            <a:endParaRPr lang="en-US"/>
          </a:p>
        </p:txBody>
      </p:sp>
      <p:sp>
        <p:nvSpPr>
          <p:cNvPr id="439328" name="Line 32"/>
          <p:cNvSpPr>
            <a:spLocks noChangeShapeType="1"/>
          </p:cNvSpPr>
          <p:nvPr/>
        </p:nvSpPr>
        <p:spPr bwMode="auto">
          <a:xfrm>
            <a:off x="7319963" y="4773613"/>
            <a:ext cx="0" cy="819150"/>
          </a:xfrm>
          <a:prstGeom prst="line">
            <a:avLst/>
          </a:prstGeom>
          <a:noFill/>
          <a:ln w="28575">
            <a:solidFill>
              <a:srgbClr val="00CCFF"/>
            </a:solidFill>
            <a:prstDash val="dash"/>
            <a:round/>
            <a:headEnd type="none" w="sm" len="sm"/>
            <a:tailEnd type="none" w="lg" len="med"/>
          </a:ln>
          <a:effectLst/>
        </p:spPr>
        <p:txBody>
          <a:bodyPr wrap="none" anchor="ctr"/>
          <a:lstStyle/>
          <a:p>
            <a:endParaRPr lang="en-US"/>
          </a:p>
        </p:txBody>
      </p:sp>
      <p:sp>
        <p:nvSpPr>
          <p:cNvPr id="439332" name="Text Box 36"/>
          <p:cNvSpPr txBox="1">
            <a:spLocks noChangeArrowheads="1"/>
          </p:cNvSpPr>
          <p:nvPr/>
        </p:nvSpPr>
        <p:spPr bwMode="auto">
          <a:xfrm>
            <a:off x="6750050" y="4294188"/>
            <a:ext cx="1046163" cy="388937"/>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solidFill>
                  <a:srgbClr val="00CCFF"/>
                </a:solidFill>
              </a:rPr>
              <a:t>&lt;&lt;interface&gt;&gt;</a:t>
            </a:r>
          </a:p>
          <a:p>
            <a:pPr algn="ctr">
              <a:lnSpc>
                <a:spcPct val="45000"/>
              </a:lnSpc>
              <a:spcBef>
                <a:spcPct val="50000"/>
              </a:spcBef>
            </a:pPr>
            <a:r>
              <a:rPr lang="en-US" u="sng">
                <a:solidFill>
                  <a:srgbClr val="00CCFF"/>
                </a:solidFill>
              </a:rPr>
              <a:t>:InterfaceA</a:t>
            </a:r>
          </a:p>
        </p:txBody>
      </p:sp>
      <p:sp>
        <p:nvSpPr>
          <p:cNvPr id="439333" name="Rectangle 37"/>
          <p:cNvSpPr>
            <a:spLocks noChangeArrowheads="1"/>
          </p:cNvSpPr>
          <p:nvPr/>
        </p:nvSpPr>
        <p:spPr bwMode="auto">
          <a:xfrm>
            <a:off x="6056313" y="4321175"/>
            <a:ext cx="684212" cy="387350"/>
          </a:xfrm>
          <a:prstGeom prst="rect">
            <a:avLst/>
          </a:prstGeom>
          <a:noFill/>
          <a:ln w="28575">
            <a:solidFill>
              <a:srgbClr val="00CCFF"/>
            </a:solidFill>
            <a:miter lim="800000"/>
            <a:headEnd type="none" w="sm" len="sm"/>
            <a:tailEnd type="none" w="lg" len="lg"/>
          </a:ln>
          <a:effectLst/>
        </p:spPr>
        <p:txBody>
          <a:bodyPr lIns="0" tIns="0" rIns="0" bIns="0" anchor="ctr">
            <a:spAutoFit/>
          </a:bodyPr>
          <a:lstStyle/>
          <a:p>
            <a:endParaRPr lang="en-US"/>
          </a:p>
        </p:txBody>
      </p:sp>
      <p:sp>
        <p:nvSpPr>
          <p:cNvPr id="439334" name="Rectangle 38"/>
          <p:cNvSpPr>
            <a:spLocks noChangeArrowheads="1"/>
          </p:cNvSpPr>
          <p:nvPr/>
        </p:nvSpPr>
        <p:spPr bwMode="auto">
          <a:xfrm>
            <a:off x="7804150" y="4321175"/>
            <a:ext cx="684213" cy="387350"/>
          </a:xfrm>
          <a:prstGeom prst="rect">
            <a:avLst/>
          </a:prstGeom>
          <a:noFill/>
          <a:ln w="28575">
            <a:solidFill>
              <a:srgbClr val="00CCFF"/>
            </a:solidFill>
            <a:miter lim="800000"/>
            <a:headEnd type="none" w="sm" len="sm"/>
            <a:tailEnd type="none" w="lg" len="lg"/>
          </a:ln>
          <a:effectLst/>
        </p:spPr>
        <p:txBody>
          <a:bodyPr lIns="0" tIns="0" rIns="0" bIns="0" anchor="ctr">
            <a:spAutoFit/>
          </a:bodyPr>
          <a:lstStyle/>
          <a:p>
            <a:endParaRPr lang="en-US"/>
          </a:p>
        </p:txBody>
      </p:sp>
      <p:sp>
        <p:nvSpPr>
          <p:cNvPr id="439335" name="Rectangle 39"/>
          <p:cNvSpPr>
            <a:spLocks noChangeArrowheads="1"/>
          </p:cNvSpPr>
          <p:nvPr/>
        </p:nvSpPr>
        <p:spPr bwMode="auto">
          <a:xfrm>
            <a:off x="6837363" y="4321175"/>
            <a:ext cx="869950" cy="387350"/>
          </a:xfrm>
          <a:prstGeom prst="rect">
            <a:avLst/>
          </a:prstGeom>
          <a:noFill/>
          <a:ln w="28575">
            <a:solidFill>
              <a:srgbClr val="00CCFF"/>
            </a:solidFill>
            <a:miter lim="800000"/>
            <a:headEnd type="none" w="sm" len="sm"/>
            <a:tailEnd type="none" w="lg" len="lg"/>
          </a:ln>
          <a:effectLst/>
        </p:spPr>
        <p:txBody>
          <a:bodyPr lIns="0" tIns="0" rIns="0" bIns="0" anchor="ctr">
            <a:spAutoFit/>
          </a:bodyPr>
          <a:lstStyle/>
          <a:p>
            <a:endParaRPr lang="en-US"/>
          </a:p>
        </p:txBody>
      </p:sp>
      <p:sp>
        <p:nvSpPr>
          <p:cNvPr id="439336" name="Rectangle 40"/>
          <p:cNvSpPr>
            <a:spLocks noChangeArrowheads="1"/>
          </p:cNvSpPr>
          <p:nvPr/>
        </p:nvSpPr>
        <p:spPr bwMode="auto">
          <a:xfrm>
            <a:off x="5265738" y="4321175"/>
            <a:ext cx="684212" cy="387350"/>
          </a:xfrm>
          <a:prstGeom prst="rect">
            <a:avLst/>
          </a:prstGeom>
          <a:noFill/>
          <a:ln w="28575">
            <a:solidFill>
              <a:srgbClr val="00CCFF"/>
            </a:solidFill>
            <a:miter lim="800000"/>
            <a:headEnd type="none" w="sm" len="sm"/>
            <a:tailEnd type="none" w="lg" len="lg"/>
          </a:ln>
          <a:effectLst/>
        </p:spPr>
        <p:txBody>
          <a:bodyPr lIns="0" tIns="0" rIns="0" bIns="0" anchor="ctr">
            <a:spAutoFit/>
          </a:bodyPr>
          <a:lstStyle/>
          <a:p>
            <a:endParaRPr lang="en-US"/>
          </a:p>
        </p:txBody>
      </p:sp>
    </p:spTree>
    <p:extLst>
      <p:ext uri="{BB962C8B-B14F-4D97-AF65-F5344CB8AC3E}">
        <p14:creationId xmlns:p14="http://schemas.microsoft.com/office/powerpoint/2010/main" val="819956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sz="3500" dirty="0" err="1" smtClean="0"/>
              <a:t>Ưu</a:t>
            </a:r>
            <a:r>
              <a:rPr lang="en-US" sz="3500" dirty="0" smtClean="0"/>
              <a:t> </a:t>
            </a:r>
            <a:r>
              <a:rPr lang="en-US" sz="3500" dirty="0" err="1" smtClean="0"/>
              <a:t>điểm</a:t>
            </a:r>
            <a:r>
              <a:rPr lang="en-US" sz="3500" dirty="0" smtClean="0"/>
              <a:t> </a:t>
            </a:r>
            <a:r>
              <a:rPr lang="en-US" sz="3500" dirty="0" err="1" smtClean="0"/>
              <a:t>của</a:t>
            </a:r>
            <a:r>
              <a:rPr lang="en-US" sz="3500" dirty="0" smtClean="0"/>
              <a:t> </a:t>
            </a:r>
            <a:r>
              <a:rPr lang="en-US" sz="3500" dirty="0" err="1" smtClean="0"/>
              <a:t>đóng</a:t>
            </a:r>
            <a:r>
              <a:rPr lang="en-US" sz="3500" dirty="0" smtClean="0"/>
              <a:t> </a:t>
            </a:r>
            <a:r>
              <a:rPr lang="en-US" sz="3500" dirty="0" err="1" smtClean="0"/>
              <a:t>gói</a:t>
            </a:r>
            <a:r>
              <a:rPr lang="en-US" sz="3500" dirty="0" smtClean="0"/>
              <a:t> </a:t>
            </a:r>
            <a:r>
              <a:rPr lang="en-US" sz="3500" dirty="0" err="1" smtClean="0"/>
              <a:t>sự</a:t>
            </a:r>
            <a:r>
              <a:rPr lang="en-US" sz="3500" dirty="0" smtClean="0"/>
              <a:t> </a:t>
            </a:r>
            <a:r>
              <a:rPr lang="en-US" sz="3500" dirty="0" err="1" smtClean="0"/>
              <a:t>tương</a:t>
            </a:r>
            <a:r>
              <a:rPr lang="en-US" sz="3500" dirty="0" smtClean="0"/>
              <a:t> </a:t>
            </a:r>
            <a:r>
              <a:rPr lang="en-US" sz="3500" dirty="0" err="1" smtClean="0"/>
              <a:t>tác</a:t>
            </a:r>
            <a:r>
              <a:rPr lang="en-US" sz="3500" dirty="0" smtClean="0"/>
              <a:t> </a:t>
            </a:r>
            <a:r>
              <a:rPr lang="en-US" sz="3500" dirty="0" err="1" smtClean="0"/>
              <a:t>trong</a:t>
            </a:r>
            <a:r>
              <a:rPr lang="en-US" sz="3500" dirty="0" smtClean="0"/>
              <a:t> </a:t>
            </a:r>
            <a:r>
              <a:rPr lang="en-US" sz="3500" dirty="0" err="1" smtClean="0"/>
              <a:t>các</a:t>
            </a:r>
            <a:r>
              <a:rPr lang="en-US" sz="3500" dirty="0" smtClean="0"/>
              <a:t> </a:t>
            </a:r>
            <a:r>
              <a:rPr lang="en-US" sz="3500" dirty="0" err="1" smtClean="0"/>
              <a:t>hệ</a:t>
            </a:r>
            <a:r>
              <a:rPr lang="en-US" sz="3500" dirty="0" smtClean="0"/>
              <a:t> </a:t>
            </a:r>
            <a:r>
              <a:rPr lang="en-US" sz="3500" dirty="0" err="1" smtClean="0"/>
              <a:t>thống</a:t>
            </a:r>
            <a:r>
              <a:rPr lang="en-US" sz="3500" dirty="0" smtClean="0"/>
              <a:t> con</a:t>
            </a:r>
            <a:endParaRPr lang="en-US" dirty="0"/>
          </a:p>
        </p:txBody>
      </p:sp>
      <p:sp>
        <p:nvSpPr>
          <p:cNvPr id="397315" name="Rectangle 3"/>
          <p:cNvSpPr>
            <a:spLocks noGrp="1" noChangeArrowheads="1"/>
          </p:cNvSpPr>
          <p:nvPr>
            <p:ph idx="1"/>
          </p:nvPr>
        </p:nvSpPr>
        <p:spPr/>
        <p:txBody>
          <a:bodyPr>
            <a:normAutofit/>
          </a:bodyPr>
          <a:lstStyle/>
          <a:p>
            <a:pPr>
              <a:buFont typeface="Wingdings" pitchFamily="2" charset="2"/>
              <a:buNone/>
            </a:pPr>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ca </a:t>
            </a:r>
            <a:r>
              <a:rPr lang="en-US" dirty="0" err="1" smtClean="0"/>
              <a:t>sử</a:t>
            </a:r>
            <a:r>
              <a:rPr lang="en-US" dirty="0" smtClean="0"/>
              <a:t> </a:t>
            </a:r>
            <a:r>
              <a:rPr lang="en-US" dirty="0" err="1" smtClean="0"/>
              <a:t>dụng</a:t>
            </a:r>
            <a:r>
              <a:rPr lang="en-US" dirty="0" smtClean="0"/>
              <a:t>: </a:t>
            </a:r>
            <a:endParaRPr lang="en-US" dirty="0"/>
          </a:p>
          <a:p>
            <a:pPr lvl="1"/>
            <a:r>
              <a:rPr lang="en-US" dirty="0" err="1" smtClean="0"/>
              <a:t>Hiện</a:t>
            </a:r>
            <a:r>
              <a:rPr lang="en-US" dirty="0" smtClean="0"/>
              <a:t> </a:t>
            </a:r>
            <a:r>
              <a:rPr lang="en-US" dirty="0" err="1" smtClean="0"/>
              <a:t>thực</a:t>
            </a:r>
            <a:r>
              <a:rPr lang="en-US" dirty="0" smtClean="0"/>
              <a:t> </a:t>
            </a:r>
            <a:r>
              <a:rPr lang="en-US" dirty="0" err="1" smtClean="0"/>
              <a:t>hoá</a:t>
            </a:r>
            <a:r>
              <a:rPr lang="en-US" dirty="0" smtClean="0"/>
              <a:t> (realization) ca </a:t>
            </a:r>
            <a:r>
              <a:rPr lang="en-US" dirty="0" err="1" smtClean="0"/>
              <a:t>sử</a:t>
            </a:r>
            <a:r>
              <a:rPr lang="en-US" dirty="0" smtClean="0"/>
              <a:t> </a:t>
            </a:r>
            <a:r>
              <a:rPr lang="en-US" dirty="0" err="1" smtClean="0"/>
              <a:t>dụng</a:t>
            </a:r>
            <a:r>
              <a:rPr lang="en-US" dirty="0" smtClean="0"/>
              <a:t> </a:t>
            </a:r>
            <a:r>
              <a:rPr lang="en-US" dirty="0" err="1" smtClean="0"/>
              <a:t>trở</a:t>
            </a:r>
            <a:r>
              <a:rPr lang="en-US" dirty="0" smtClean="0"/>
              <a:t> </a:t>
            </a:r>
            <a:r>
              <a:rPr lang="en-US" dirty="0" err="1" smtClean="0"/>
              <a:t>nên</a:t>
            </a:r>
            <a:r>
              <a:rPr lang="en-US" dirty="0" smtClean="0"/>
              <a:t> </a:t>
            </a:r>
            <a:r>
              <a:rPr lang="en-US" dirty="0" err="1" smtClean="0"/>
              <a:t>ít</a:t>
            </a:r>
            <a:r>
              <a:rPr lang="en-US" dirty="0" smtClean="0"/>
              <a:t> </a:t>
            </a:r>
            <a:r>
              <a:rPr lang="en-US" dirty="0" err="1" smtClean="0"/>
              <a:t>nhầm</a:t>
            </a:r>
            <a:r>
              <a:rPr lang="en-US" dirty="0" smtClean="0"/>
              <a:t> </a:t>
            </a:r>
            <a:r>
              <a:rPr lang="en-US" dirty="0" err="1" smtClean="0"/>
              <a:t>lẫn</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với</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bên</a:t>
            </a:r>
            <a:r>
              <a:rPr lang="en-US" dirty="0" smtClean="0"/>
              <a:t> </a:t>
            </a:r>
            <a:r>
              <a:rPr lang="en-US" dirty="0" err="1" smtClean="0"/>
              <a:t>trong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phức</a:t>
            </a:r>
            <a:r>
              <a:rPr lang="en-US" dirty="0" smtClean="0"/>
              <a:t> </a:t>
            </a:r>
            <a:r>
              <a:rPr lang="en-US" dirty="0" err="1" smtClean="0"/>
              <a:t>tạp</a:t>
            </a:r>
            <a:r>
              <a:rPr lang="en-US" dirty="0" smtClean="0"/>
              <a:t>.</a:t>
            </a:r>
          </a:p>
          <a:p>
            <a:pPr lvl="1"/>
            <a:r>
              <a:rPr lang="en-US" dirty="0" err="1" smtClean="0"/>
              <a:t>Hiện</a:t>
            </a:r>
            <a:r>
              <a:rPr lang="en-US" dirty="0" smtClean="0"/>
              <a:t> </a:t>
            </a:r>
            <a:r>
              <a:rPr lang="en-US" dirty="0" err="1" smtClean="0"/>
              <a:t>thực</a:t>
            </a:r>
            <a:r>
              <a:rPr lang="en-US" dirty="0" smtClean="0"/>
              <a:t> </a:t>
            </a:r>
            <a:r>
              <a:rPr lang="en-US" dirty="0" err="1" smtClean="0"/>
              <a:t>hoá</a:t>
            </a:r>
            <a:r>
              <a:rPr lang="en-US" dirty="0" smtClean="0"/>
              <a:t> ca </a:t>
            </a:r>
            <a:r>
              <a:rPr lang="en-US" dirty="0" err="1" smtClean="0"/>
              <a:t>sử</a:t>
            </a:r>
            <a:r>
              <a:rPr lang="en-US" dirty="0" smtClean="0"/>
              <a:t> </a:t>
            </a:r>
            <a:r>
              <a:rPr lang="en-US" dirty="0" err="1" smtClean="0"/>
              <a:t>dụng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trước</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bên</a:t>
            </a:r>
            <a:r>
              <a:rPr lang="en-US" dirty="0" smtClean="0"/>
              <a:t> </a:t>
            </a:r>
            <a:r>
              <a:rPr lang="en-US" dirty="0" err="1" smtClean="0"/>
              <a:t>trong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tạo</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đồng</a:t>
            </a:r>
            <a:r>
              <a:rPr lang="en-US" dirty="0" smtClean="0"/>
              <a:t> </a:t>
            </a:r>
            <a:r>
              <a:rPr lang="en-US" dirty="0" err="1" smtClean="0"/>
              <a:t>thời</a:t>
            </a:r>
            <a:r>
              <a:rPr lang="en-US" dirty="0" smtClean="0"/>
              <a:t>)</a:t>
            </a:r>
            <a:endParaRPr lang="en-US" dirty="0"/>
          </a:p>
          <a:p>
            <a:pPr lvl="1"/>
            <a:r>
              <a:rPr lang="en-US" dirty="0" err="1" smtClean="0"/>
              <a:t>Hiện</a:t>
            </a:r>
            <a:r>
              <a:rPr lang="en-US" dirty="0" smtClean="0"/>
              <a:t> </a:t>
            </a:r>
            <a:r>
              <a:rPr lang="en-US" dirty="0" err="1" smtClean="0"/>
              <a:t>thực</a:t>
            </a:r>
            <a:r>
              <a:rPr lang="en-US" dirty="0" smtClean="0"/>
              <a:t> </a:t>
            </a:r>
            <a:r>
              <a:rPr lang="en-US" dirty="0" err="1" smtClean="0"/>
              <a:t>hoá</a:t>
            </a:r>
            <a:r>
              <a:rPr lang="en-US" dirty="0" smtClean="0"/>
              <a:t> ca </a:t>
            </a:r>
            <a:r>
              <a:rPr lang="en-US" dirty="0" err="1" smtClean="0"/>
              <a:t>sử</a:t>
            </a:r>
            <a:r>
              <a:rPr lang="en-US" dirty="0" smtClean="0"/>
              <a:t> </a:t>
            </a:r>
            <a:r>
              <a:rPr lang="en-US" dirty="0" err="1" smtClean="0"/>
              <a:t>dụng</a:t>
            </a:r>
            <a:r>
              <a:rPr lang="en-US" dirty="0" smtClean="0"/>
              <a:t> </a:t>
            </a:r>
            <a:r>
              <a:rPr lang="en-US" dirty="0" err="1" smtClean="0"/>
              <a:t>trở</a:t>
            </a:r>
            <a:r>
              <a:rPr lang="en-US" dirty="0" smtClean="0"/>
              <a:t> </a:t>
            </a:r>
            <a:r>
              <a:rPr lang="en-US" dirty="0" err="1" smtClean="0"/>
              <a:t>nên</a:t>
            </a:r>
            <a:r>
              <a:rPr lang="en-US" dirty="0" smtClean="0"/>
              <a:t> </a:t>
            </a:r>
            <a:r>
              <a:rPr lang="en-US" dirty="0" err="1" smtClean="0"/>
              <a:t>dễ</a:t>
            </a:r>
            <a:r>
              <a:rPr lang="en-US" dirty="0" smtClean="0"/>
              <a:t> </a:t>
            </a:r>
            <a:r>
              <a:rPr lang="en-US" dirty="0" err="1" smtClean="0"/>
              <a:t>dàng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nếu</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cần</a:t>
            </a:r>
            <a:r>
              <a:rPr lang="en-US" dirty="0" smtClean="0"/>
              <a:t> </a:t>
            </a:r>
            <a:r>
              <a:rPr lang="en-US" dirty="0" err="1" smtClean="0"/>
              <a:t>thay</a:t>
            </a:r>
            <a:r>
              <a:rPr lang="en-US" dirty="0" smtClean="0"/>
              <a:t> </a:t>
            </a:r>
            <a:r>
              <a:rPr lang="en-US" dirty="0" err="1" smtClean="0"/>
              <a:t>thế</a:t>
            </a:r>
            <a:r>
              <a:rPr lang="en-US" dirty="0" smtClean="0"/>
              <a:t> </a:t>
            </a:r>
            <a:r>
              <a:rPr lang="en-US" dirty="0" err="1" smtClean="0"/>
              <a:t>cho</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khác</a:t>
            </a:r>
            <a:r>
              <a:rPr lang="en-US" dirty="0" smtClean="0"/>
              <a:t>.</a:t>
            </a:r>
            <a:endParaRPr lang="en-US" dirty="0"/>
          </a:p>
        </p:txBody>
      </p:sp>
      <p:sp>
        <p:nvSpPr>
          <p:cNvPr id="5" name="Slide Number Placeholder 4"/>
          <p:cNvSpPr>
            <a:spLocks noGrp="1"/>
          </p:cNvSpPr>
          <p:nvPr>
            <p:ph type="sldNum" sz="quarter" idx="12"/>
          </p:nvPr>
        </p:nvSpPr>
        <p:spPr/>
        <p:txBody>
          <a:bodyPr/>
          <a:lstStyle/>
          <a:p>
            <a:fld id="{5374BCF3-5331-4DEF-BD12-99BB792D1088}" type="slidenum">
              <a:rPr lang="en-US" smtClean="0"/>
              <a:pPr/>
              <a:t>21</a:t>
            </a:fld>
            <a:endParaRPr lang="en-US"/>
          </a:p>
        </p:txBody>
      </p:sp>
    </p:spTree>
    <p:extLst>
      <p:ext uri="{BB962C8B-B14F-4D97-AF65-F5344CB8AC3E}">
        <p14:creationId xmlns:p14="http://schemas.microsoft.com/office/powerpoint/2010/main" val="3725202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noChangeArrowheads="1"/>
          </p:cNvSpPr>
          <p:nvPr>
            <p:ph type="title"/>
          </p:nvPr>
        </p:nvSpPr>
        <p:spPr/>
        <p:txBody>
          <a:bodyPr>
            <a:normAutofit fontScale="90000"/>
          </a:bodyPr>
          <a:lstStyle/>
          <a:p>
            <a:r>
              <a:rPr lang="en-US" dirty="0" err="1" smtClean="0"/>
              <a:t>Phát</a:t>
            </a:r>
            <a:r>
              <a:rPr lang="en-US" dirty="0" smtClean="0"/>
              <a:t> </a:t>
            </a:r>
            <a:r>
              <a:rPr lang="en-US" dirty="0" err="1" smtClean="0"/>
              <a:t>triển</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một</a:t>
            </a:r>
            <a:r>
              <a:rPr lang="en-US" dirty="0" smtClean="0"/>
              <a:t> </a:t>
            </a:r>
            <a:r>
              <a:rPr lang="en-US" dirty="0" err="1" smtClean="0"/>
              <a:t>cách</a:t>
            </a:r>
            <a:r>
              <a:rPr lang="en-US" dirty="0" smtClean="0"/>
              <a:t> </a:t>
            </a:r>
            <a:r>
              <a:rPr lang="en-US" dirty="0" err="1" smtClean="0"/>
              <a:t>đồng</a:t>
            </a:r>
            <a:r>
              <a:rPr lang="en-US" dirty="0" smtClean="0"/>
              <a:t> </a:t>
            </a:r>
            <a:r>
              <a:rPr lang="en-US" dirty="0" err="1" smtClean="0"/>
              <a:t>thời</a:t>
            </a:r>
            <a:endParaRPr lang="en-US" dirty="0"/>
          </a:p>
        </p:txBody>
      </p:sp>
      <p:sp>
        <p:nvSpPr>
          <p:cNvPr id="399364" name="Rectangle 4"/>
          <p:cNvSpPr>
            <a:spLocks noGrp="1" noChangeArrowheads="1"/>
          </p:cNvSpPr>
          <p:nvPr>
            <p:ph idx="1"/>
          </p:nvPr>
        </p:nvSpPr>
        <p:spPr/>
        <p:txBody>
          <a:bodyPr>
            <a:normAutofit fontScale="92500"/>
          </a:bodyPr>
          <a:lstStyle/>
          <a:p>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những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tới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hệ</a:t>
            </a:r>
            <a:r>
              <a:rPr lang="en-US" dirty="0" smtClean="0"/>
              <a:t> </a:t>
            </a:r>
            <a:r>
              <a:rPr lang="en-US" dirty="0" err="1" smtClean="0"/>
              <a:t>thống</a:t>
            </a:r>
            <a:endParaRPr lang="en-US" dirty="0" smtClean="0"/>
          </a:p>
          <a:p>
            <a:r>
              <a:rPr lang="en-US" dirty="0" err="1" smtClean="0"/>
              <a:t>Phác</a:t>
            </a:r>
            <a:r>
              <a:rPr lang="en-US" dirty="0" smtClean="0"/>
              <a:t> </a:t>
            </a:r>
            <a:r>
              <a:rPr lang="en-US" dirty="0" err="1" smtClean="0"/>
              <a:t>thảo</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được</a:t>
            </a:r>
            <a:r>
              <a:rPr lang="en-US" dirty="0" smtClean="0"/>
              <a:t> </a:t>
            </a:r>
            <a:r>
              <a:rPr lang="en-US" dirty="0" err="1" smtClean="0"/>
              <a:t>yêu</a:t>
            </a:r>
            <a:r>
              <a:rPr lang="en-US" dirty="0" smtClean="0"/>
              <a:t> </a:t>
            </a:r>
            <a:r>
              <a:rPr lang="en-US" dirty="0" err="1" smtClean="0"/>
              <a:t>cầu</a:t>
            </a:r>
            <a:endParaRPr lang="en-US" dirty="0" smtClean="0"/>
          </a:p>
          <a:p>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thông</a:t>
            </a:r>
            <a:r>
              <a:rPr lang="en-US" dirty="0" smtClean="0"/>
              <a:t> </a:t>
            </a:r>
            <a:r>
              <a:rPr lang="en-US" dirty="0" err="1" smtClean="0"/>
              <a:t>điệp</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của</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a:t>
            </a:r>
          </a:p>
          <a:p>
            <a:r>
              <a:rPr lang="en-US" dirty="0" err="1" smtClean="0"/>
              <a:t>Vẽ</a:t>
            </a:r>
            <a:r>
              <a:rPr lang="en-US" dirty="0" smtClean="0"/>
              <a:t> </a:t>
            </a:r>
            <a:r>
              <a:rPr lang="en-US" dirty="0" err="1" smtClean="0"/>
              <a:t>các</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tương</a:t>
            </a:r>
            <a:r>
              <a:rPr lang="en-US" dirty="0" smtClean="0"/>
              <a:t> </a:t>
            </a:r>
            <a:r>
              <a:rPr lang="en-US" dirty="0" err="1" smtClean="0"/>
              <a:t>tác</a:t>
            </a:r>
            <a:r>
              <a:rPr lang="en-US" dirty="0" smtClean="0"/>
              <a:t> ở </a:t>
            </a:r>
            <a:r>
              <a:rPr lang="en-US" dirty="0" err="1" smtClean="0"/>
              <a:t>góc</a:t>
            </a:r>
            <a:r>
              <a:rPr lang="en-US" dirty="0" smtClean="0"/>
              <a:t> </a:t>
            </a:r>
            <a:r>
              <a:rPr lang="en-US" dirty="0" err="1" smtClean="0"/>
              <a:t>độ</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cho</a:t>
            </a:r>
            <a:r>
              <a:rPr lang="en-US" dirty="0" smtClean="0"/>
              <a:t> </a:t>
            </a:r>
            <a:r>
              <a:rPr lang="en-US" dirty="0" err="1" smtClean="0"/>
              <a:t>mỗi</a:t>
            </a:r>
            <a:r>
              <a:rPr lang="en-US" dirty="0" smtClean="0"/>
              <a:t> ca </a:t>
            </a:r>
            <a:r>
              <a:rPr lang="en-US" dirty="0" err="1" smtClean="0"/>
              <a:t>sử</a:t>
            </a:r>
            <a:r>
              <a:rPr lang="en-US" dirty="0" smtClean="0"/>
              <a:t> </a:t>
            </a:r>
            <a:r>
              <a:rPr lang="en-US" dirty="0" err="1" smtClean="0"/>
              <a:t>dụng</a:t>
            </a:r>
            <a:endParaRPr lang="en-US" dirty="0" smtClean="0"/>
          </a:p>
          <a:p>
            <a:r>
              <a:rPr lang="en-US" dirty="0" err="1" smtClean="0"/>
              <a:t>Làm</a:t>
            </a:r>
            <a:r>
              <a:rPr lang="en-US" dirty="0" smtClean="0"/>
              <a:t> </a:t>
            </a:r>
            <a:r>
              <a:rPr lang="en-US" dirty="0" err="1" smtClean="0"/>
              <a:t>mịn</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để</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thông</a:t>
            </a:r>
            <a:r>
              <a:rPr lang="en-US" dirty="0" smtClean="0"/>
              <a:t> </a:t>
            </a:r>
            <a:r>
              <a:rPr lang="en-US" dirty="0" err="1" smtClean="0"/>
              <a:t>điệp</a:t>
            </a:r>
            <a:endParaRPr lang="en-US" dirty="0" smtClean="0"/>
          </a:p>
          <a:p>
            <a:r>
              <a:rPr lang="en-US" dirty="0" err="1" smtClean="0"/>
              <a:t>Phát</a:t>
            </a:r>
            <a:r>
              <a:rPr lang="en-US" dirty="0" smtClean="0"/>
              <a:t> </a:t>
            </a:r>
            <a:r>
              <a:rPr lang="en-US" dirty="0" err="1" smtClean="0"/>
              <a:t>triển</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một</a:t>
            </a:r>
            <a:r>
              <a:rPr lang="en-US" dirty="0" smtClean="0"/>
              <a:t> </a:t>
            </a:r>
            <a:r>
              <a:rPr lang="en-US" dirty="0" err="1" smtClean="0"/>
              <a:t>cách</a:t>
            </a:r>
            <a:r>
              <a:rPr lang="en-US" dirty="0" smtClean="0"/>
              <a:t> song </a:t>
            </a:r>
            <a:r>
              <a:rPr lang="en-US" dirty="0" err="1" smtClean="0"/>
              <a:t>song</a:t>
            </a:r>
            <a:endParaRPr lang="en-US" dirty="0" smtClean="0"/>
          </a:p>
          <a:p>
            <a:r>
              <a:rPr lang="en-US" dirty="0" smtClean="0"/>
              <a:t>Refine </a:t>
            </a:r>
            <a:r>
              <a:rPr lang="en-US" dirty="0"/>
              <a:t>the interfaces needed to provide messages</a:t>
            </a:r>
          </a:p>
          <a:p>
            <a:r>
              <a:rPr lang="en-US" dirty="0"/>
              <a:t>Develop each subsystem in parallel</a:t>
            </a:r>
          </a:p>
        </p:txBody>
      </p:sp>
      <p:sp>
        <p:nvSpPr>
          <p:cNvPr id="6" name="Slide Number Placeholder 5"/>
          <p:cNvSpPr>
            <a:spLocks noGrp="1"/>
          </p:cNvSpPr>
          <p:nvPr>
            <p:ph type="sldNum" sz="quarter" idx="12"/>
          </p:nvPr>
        </p:nvSpPr>
        <p:spPr/>
        <p:txBody>
          <a:bodyPr/>
          <a:lstStyle/>
          <a:p>
            <a:fld id="{5374BCF3-5331-4DEF-BD12-99BB792D1088}" type="slidenum">
              <a:rPr lang="en-US" smtClean="0"/>
              <a:pPr/>
              <a:t>22</a:t>
            </a:fld>
            <a:endParaRPr lang="en-US"/>
          </a:p>
        </p:txBody>
      </p:sp>
      <p:sp>
        <p:nvSpPr>
          <p:cNvPr id="399362" name="Text Box 2"/>
          <p:cNvSpPr txBox="1">
            <a:spLocks noChangeArrowheads="1"/>
          </p:cNvSpPr>
          <p:nvPr/>
        </p:nvSpPr>
        <p:spPr bwMode="auto">
          <a:xfrm>
            <a:off x="381000" y="5882745"/>
            <a:ext cx="8262938" cy="503238"/>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2700" i="1" dirty="0" err="1" smtClean="0">
                <a:solidFill>
                  <a:srgbClr val="00CCFF"/>
                </a:solidFill>
              </a:rPr>
              <a:t>Sử</a:t>
            </a:r>
            <a:r>
              <a:rPr lang="en-US" sz="2700" i="1" dirty="0" smtClean="0">
                <a:solidFill>
                  <a:srgbClr val="00CCFF"/>
                </a:solidFill>
              </a:rPr>
              <a:t> </a:t>
            </a:r>
            <a:r>
              <a:rPr lang="en-US" sz="2700" i="1" dirty="0" err="1" smtClean="0">
                <a:solidFill>
                  <a:srgbClr val="00CCFF"/>
                </a:solidFill>
              </a:rPr>
              <a:t>dụng</a:t>
            </a:r>
            <a:r>
              <a:rPr lang="en-US" sz="2700" i="1" dirty="0" smtClean="0">
                <a:solidFill>
                  <a:srgbClr val="00CCFF"/>
                </a:solidFill>
              </a:rPr>
              <a:t> </a:t>
            </a:r>
            <a:r>
              <a:rPr lang="en-US" sz="2700" i="1" dirty="0" err="1" smtClean="0">
                <a:solidFill>
                  <a:srgbClr val="00CCFF"/>
                </a:solidFill>
              </a:rPr>
              <a:t>giao</a:t>
            </a:r>
            <a:r>
              <a:rPr lang="en-US" sz="2700" i="1" dirty="0" smtClean="0">
                <a:solidFill>
                  <a:srgbClr val="00CCFF"/>
                </a:solidFill>
              </a:rPr>
              <a:t> </a:t>
            </a:r>
            <a:r>
              <a:rPr lang="en-US" sz="2700" i="1" dirty="0" err="1" smtClean="0">
                <a:solidFill>
                  <a:srgbClr val="00CCFF"/>
                </a:solidFill>
              </a:rPr>
              <a:t>diện</a:t>
            </a:r>
            <a:r>
              <a:rPr lang="en-US" sz="2700" i="1" dirty="0" smtClean="0">
                <a:solidFill>
                  <a:srgbClr val="00CCFF"/>
                </a:solidFill>
              </a:rPr>
              <a:t> </a:t>
            </a:r>
            <a:r>
              <a:rPr lang="en-US" sz="2700" i="1" dirty="0" err="1" smtClean="0">
                <a:solidFill>
                  <a:srgbClr val="00CCFF"/>
                </a:solidFill>
              </a:rPr>
              <a:t>hệ</a:t>
            </a:r>
            <a:r>
              <a:rPr lang="en-US" sz="2700" i="1" dirty="0" smtClean="0">
                <a:solidFill>
                  <a:srgbClr val="00CCFF"/>
                </a:solidFill>
              </a:rPr>
              <a:t> </a:t>
            </a:r>
            <a:r>
              <a:rPr lang="en-US" sz="2700" i="1" dirty="0" err="1" smtClean="0">
                <a:solidFill>
                  <a:srgbClr val="00CCFF"/>
                </a:solidFill>
              </a:rPr>
              <a:t>thống</a:t>
            </a:r>
            <a:r>
              <a:rPr lang="en-US" sz="2700" i="1" dirty="0" smtClean="0">
                <a:solidFill>
                  <a:srgbClr val="00CCFF"/>
                </a:solidFill>
              </a:rPr>
              <a:t> con </a:t>
            </a:r>
            <a:r>
              <a:rPr lang="en-US" sz="2700" i="1" dirty="0" err="1" smtClean="0">
                <a:solidFill>
                  <a:srgbClr val="00CCFF"/>
                </a:solidFill>
              </a:rPr>
              <a:t>như</a:t>
            </a:r>
            <a:r>
              <a:rPr lang="en-US" sz="2700" i="1" dirty="0" smtClean="0">
                <a:solidFill>
                  <a:srgbClr val="00CCFF"/>
                </a:solidFill>
              </a:rPr>
              <a:t> </a:t>
            </a:r>
            <a:r>
              <a:rPr lang="en-US" sz="2700" i="1" dirty="0" err="1" smtClean="0">
                <a:solidFill>
                  <a:srgbClr val="00CCFF"/>
                </a:solidFill>
              </a:rPr>
              <a:t>điểm</a:t>
            </a:r>
            <a:r>
              <a:rPr lang="en-US" sz="2700" i="1" dirty="0" smtClean="0">
                <a:solidFill>
                  <a:srgbClr val="00CCFF"/>
                </a:solidFill>
              </a:rPr>
              <a:t> </a:t>
            </a:r>
            <a:r>
              <a:rPr lang="en-US" sz="2700" i="1" dirty="0" err="1" smtClean="0">
                <a:solidFill>
                  <a:srgbClr val="00CCFF"/>
                </a:solidFill>
              </a:rPr>
              <a:t>đồng</a:t>
            </a:r>
            <a:r>
              <a:rPr lang="en-US" sz="2700" i="1" dirty="0" smtClean="0">
                <a:solidFill>
                  <a:srgbClr val="00CCFF"/>
                </a:solidFill>
              </a:rPr>
              <a:t> </a:t>
            </a:r>
            <a:r>
              <a:rPr lang="en-US" sz="2700" i="1" dirty="0" err="1" smtClean="0">
                <a:solidFill>
                  <a:srgbClr val="00CCFF"/>
                </a:solidFill>
              </a:rPr>
              <a:t>bộ</a:t>
            </a:r>
            <a:endParaRPr lang="en-US" sz="2700" dirty="0">
              <a:solidFill>
                <a:srgbClr val="00CCFF"/>
              </a:solidFill>
            </a:endParaRPr>
          </a:p>
        </p:txBody>
      </p:sp>
    </p:spTree>
    <p:extLst>
      <p:ext uri="{BB962C8B-B14F-4D97-AF65-F5344CB8AC3E}">
        <p14:creationId xmlns:p14="http://schemas.microsoft.com/office/powerpoint/2010/main" val="130714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thiết</a:t>
            </a:r>
            <a:r>
              <a:rPr lang="en-US" dirty="0" smtClean="0"/>
              <a:t> </a:t>
            </a:r>
            <a:r>
              <a:rPr lang="en-US" dirty="0" err="1" smtClean="0"/>
              <a:t>kế</a:t>
            </a:r>
            <a:r>
              <a:rPr lang="en-US" dirty="0" smtClean="0"/>
              <a:t> ca </a:t>
            </a:r>
            <a:r>
              <a:rPr lang="en-US" dirty="0" err="1" smtClean="0"/>
              <a:t>sử</a:t>
            </a:r>
            <a:r>
              <a:rPr lang="en-US" dirty="0" smtClean="0"/>
              <a:t> </a:t>
            </a:r>
            <a:r>
              <a:rPr lang="en-US" dirty="0" err="1" smtClean="0"/>
              <a:t>dụng</a:t>
            </a:r>
            <a:endParaRPr lang="en-US" dirty="0"/>
          </a:p>
        </p:txBody>
      </p:sp>
      <p:sp>
        <p:nvSpPr>
          <p:cNvPr id="8" name="Content Placeholder 7"/>
          <p:cNvSpPr>
            <a:spLocks noGrp="1"/>
          </p:cNvSpPr>
          <p:nvPr>
            <p:ph idx="1"/>
          </p:nvPr>
        </p:nvSpPr>
        <p:spPr/>
        <p:txBody>
          <a:bodyPr/>
          <a:lstStyle/>
          <a:p>
            <a:r>
              <a:rPr lang="en-US" dirty="0" err="1" smtClean="0"/>
              <a:t>Mô</a:t>
            </a:r>
            <a:r>
              <a:rPr lang="en-US" dirty="0" smtClean="0"/>
              <a:t> </a:t>
            </a:r>
            <a:r>
              <a:rPr lang="en-US" dirty="0" err="1" smtClean="0"/>
              <a:t>tả</a:t>
            </a:r>
            <a:r>
              <a:rPr lang="en-US" dirty="0" smtClean="0"/>
              <a:t> </a:t>
            </a:r>
            <a:r>
              <a:rPr lang="en-US" dirty="0" err="1" smtClean="0">
                <a:latin typeface="Calibri (Body)"/>
              </a:rPr>
              <a:t>sự</a:t>
            </a:r>
            <a:r>
              <a:rPr lang="en-US" dirty="0" smtClean="0">
                <a:latin typeface="Calibri (Body)"/>
              </a:rPr>
              <a:t> </a:t>
            </a:r>
            <a:r>
              <a:rPr lang="en-US" dirty="0" err="1" smtClean="0">
                <a:latin typeface="Calibri (Body)"/>
              </a:rPr>
              <a:t>tương</a:t>
            </a:r>
            <a:r>
              <a:rPr lang="en-US" dirty="0" smtClean="0">
                <a:latin typeface="Calibri (Body)"/>
              </a:rPr>
              <a:t> </a:t>
            </a:r>
            <a:r>
              <a:rPr lang="en-US" dirty="0" err="1" smtClean="0">
                <a:latin typeface="Calibri (Body)"/>
              </a:rPr>
              <a:t>tác</a:t>
            </a:r>
            <a:r>
              <a:rPr lang="en-US" dirty="0" smtClean="0">
                <a:latin typeface="Calibri (Body)"/>
              </a:rPr>
              <a:t> </a:t>
            </a:r>
            <a:r>
              <a:rPr lang="en-US" dirty="0" err="1" smtClean="0">
                <a:latin typeface="Calibri (Body)"/>
              </a:rPr>
              <a:t>giữa</a:t>
            </a:r>
            <a:r>
              <a:rPr lang="en-US" dirty="0" smtClean="0">
                <a:latin typeface="Calibri (Body)"/>
              </a:rPr>
              <a:t> </a:t>
            </a:r>
            <a:r>
              <a:rPr lang="en-US" dirty="0" err="1" smtClean="0">
                <a:latin typeface="Calibri (Body)"/>
              </a:rPr>
              <a:t>các</a:t>
            </a:r>
            <a:r>
              <a:rPr lang="en-US" dirty="0" smtClean="0">
                <a:latin typeface="Calibri (Body)"/>
              </a:rPr>
              <a:t> </a:t>
            </a:r>
            <a:r>
              <a:rPr lang="en-US" dirty="0" err="1" smtClean="0">
                <a:latin typeface="Calibri (Body)"/>
              </a:rPr>
              <a:t>đối</a:t>
            </a:r>
            <a:r>
              <a:rPr lang="en-US" dirty="0" smtClean="0">
                <a:latin typeface="Calibri (Body)"/>
              </a:rPr>
              <a:t> </a:t>
            </a:r>
            <a:r>
              <a:rPr lang="en-US" dirty="0" err="1" smtClean="0">
                <a:latin typeface="Calibri (Body)"/>
              </a:rPr>
              <a:t>tượng</a:t>
            </a:r>
            <a:r>
              <a:rPr lang="en-US" dirty="0" smtClean="0">
                <a:latin typeface="Calibri (Body)"/>
              </a:rPr>
              <a:t> </a:t>
            </a:r>
            <a:r>
              <a:rPr lang="en-US" dirty="0" err="1" smtClean="0">
                <a:latin typeface="Calibri (Body)"/>
              </a:rPr>
              <a:t>thiết</a:t>
            </a:r>
            <a:r>
              <a:rPr lang="en-US" dirty="0" smtClean="0">
                <a:latin typeface="Calibri (Body)"/>
              </a:rPr>
              <a:t> </a:t>
            </a:r>
            <a:r>
              <a:rPr lang="en-US" dirty="0" err="1" smtClean="0">
                <a:latin typeface="Calibri (Body)"/>
              </a:rPr>
              <a:t>kế</a:t>
            </a:r>
            <a:r>
              <a:rPr lang="en-US" dirty="0" smtClean="0">
                <a:latin typeface="Calibri (Body)"/>
              </a:rPr>
              <a:t> </a:t>
            </a:r>
          </a:p>
          <a:p>
            <a:r>
              <a:rPr lang="vi-VN" dirty="0" smtClean="0">
                <a:latin typeface="Calibri (Body)"/>
              </a:rPr>
              <a:t>Đơn giản hoá biểu đồ tuần tự sử dụng hệ thống con </a:t>
            </a:r>
            <a:endParaRPr lang="en-US" dirty="0" smtClean="0">
              <a:latin typeface="Calibri (Body)"/>
            </a:endParaRPr>
          </a:p>
          <a:p>
            <a:r>
              <a:rPr lang="en-US" dirty="0" err="1" smtClean="0">
                <a:solidFill>
                  <a:srgbClr val="7030A0"/>
                </a:solidFill>
              </a:rPr>
              <a:t>Mô</a:t>
            </a:r>
            <a:r>
              <a:rPr lang="en-US" dirty="0" smtClean="0">
                <a:solidFill>
                  <a:srgbClr val="7030A0"/>
                </a:solidFill>
              </a:rPr>
              <a:t> </a:t>
            </a:r>
            <a:r>
              <a:rPr lang="en-US" dirty="0" err="1" smtClean="0">
                <a:solidFill>
                  <a:srgbClr val="7030A0"/>
                </a:solidFill>
              </a:rPr>
              <a:t>tả</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hành</a:t>
            </a:r>
            <a:r>
              <a:rPr lang="en-US" dirty="0" smtClean="0">
                <a:solidFill>
                  <a:srgbClr val="7030A0"/>
                </a:solidFill>
              </a:rPr>
              <a:t> vi </a:t>
            </a:r>
            <a:r>
              <a:rPr lang="en-US" dirty="0" err="1" smtClean="0">
                <a:solidFill>
                  <a:srgbClr val="7030A0"/>
                </a:solidFill>
              </a:rPr>
              <a:t>liên</a:t>
            </a:r>
            <a:r>
              <a:rPr lang="en-US" dirty="0" smtClean="0">
                <a:solidFill>
                  <a:srgbClr val="7030A0"/>
                </a:solidFill>
              </a:rPr>
              <a:t> </a:t>
            </a:r>
            <a:r>
              <a:rPr lang="en-US" dirty="0" err="1" smtClean="0">
                <a:solidFill>
                  <a:srgbClr val="7030A0"/>
                </a:solidFill>
              </a:rPr>
              <a:t>quan</a:t>
            </a:r>
            <a:r>
              <a:rPr lang="en-US" dirty="0" smtClean="0">
                <a:solidFill>
                  <a:srgbClr val="7030A0"/>
                </a:solidFill>
              </a:rPr>
              <a:t> </a:t>
            </a:r>
            <a:r>
              <a:rPr lang="en-US" dirty="0" err="1" smtClean="0">
                <a:solidFill>
                  <a:srgbClr val="7030A0"/>
                </a:solidFill>
              </a:rPr>
              <a:t>dữ</a:t>
            </a:r>
            <a:r>
              <a:rPr lang="en-US" dirty="0" smtClean="0">
                <a:solidFill>
                  <a:srgbClr val="7030A0"/>
                </a:solidFill>
              </a:rPr>
              <a:t> </a:t>
            </a:r>
            <a:r>
              <a:rPr lang="en-US" dirty="0" err="1" smtClean="0">
                <a:solidFill>
                  <a:srgbClr val="7030A0"/>
                </a:solidFill>
              </a:rPr>
              <a:t>liệu</a:t>
            </a:r>
            <a:r>
              <a:rPr lang="en-US" dirty="0" smtClean="0">
                <a:solidFill>
                  <a:srgbClr val="7030A0"/>
                </a:solidFill>
              </a:rPr>
              <a:t> </a:t>
            </a:r>
            <a:r>
              <a:rPr lang="en-US" dirty="0" err="1" smtClean="0">
                <a:solidFill>
                  <a:srgbClr val="7030A0"/>
                </a:solidFill>
              </a:rPr>
              <a:t>bền</a:t>
            </a:r>
            <a:r>
              <a:rPr lang="en-US" dirty="0" smtClean="0">
                <a:solidFill>
                  <a:srgbClr val="7030A0"/>
                </a:solidFill>
              </a:rPr>
              <a:t> </a:t>
            </a:r>
            <a:r>
              <a:rPr lang="en-US" dirty="0" err="1" smtClean="0">
                <a:solidFill>
                  <a:srgbClr val="7030A0"/>
                </a:solidFill>
              </a:rPr>
              <a:t>vững</a:t>
            </a:r>
            <a:endParaRPr lang="en-US" dirty="0" smtClean="0">
              <a:solidFill>
                <a:srgbClr val="7030A0"/>
              </a:solidFill>
            </a:endParaRPr>
          </a:p>
          <a:p>
            <a:r>
              <a:rPr lang="en-US" dirty="0" err="1" smtClean="0"/>
              <a:t>Làm</a:t>
            </a:r>
            <a:r>
              <a:rPr lang="en-US" dirty="0" smtClean="0"/>
              <a:t> </a:t>
            </a:r>
            <a:r>
              <a:rPr lang="en-US" dirty="0" err="1" smtClean="0"/>
              <a:t>mịn</a:t>
            </a:r>
            <a:r>
              <a:rPr lang="en-US" dirty="0" smtClean="0"/>
              <a:t> </a:t>
            </a:r>
            <a:r>
              <a:rPr lang="en-US" dirty="0" err="1" smtClean="0"/>
              <a:t>sự</a:t>
            </a:r>
            <a:r>
              <a:rPr lang="en-US" dirty="0" smtClean="0"/>
              <a:t> </a:t>
            </a:r>
            <a:r>
              <a:rPr lang="en-US" dirty="0" err="1" smtClean="0"/>
              <a:t>mô</a:t>
            </a:r>
            <a:r>
              <a:rPr lang="en-US" dirty="0" smtClean="0"/>
              <a:t> </a:t>
            </a:r>
            <a:r>
              <a:rPr lang="en-US" dirty="0" err="1" smtClean="0"/>
              <a:t>tả</a:t>
            </a:r>
            <a:r>
              <a:rPr lang="en-US" dirty="0" smtClean="0"/>
              <a:t> </a:t>
            </a:r>
            <a:r>
              <a:rPr lang="en-US" dirty="0" err="1" smtClean="0"/>
              <a:t>luồng</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endParaRPr lang="en-US" dirty="0" smtClean="0"/>
          </a:p>
          <a:p>
            <a:r>
              <a:rPr lang="en-US" dirty="0" err="1" smtClean="0"/>
              <a:t>Thống</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lớp</a:t>
            </a:r>
            <a:r>
              <a:rPr lang="en-US" dirty="0" smtClean="0"/>
              <a:t> </a:t>
            </a:r>
            <a:r>
              <a:rPr lang="en-US" dirty="0" err="1" smtClean="0"/>
              <a:t>và</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a:t>
            </a:r>
            <a:endParaRPr lang="en-US" dirty="0"/>
          </a:p>
        </p:txBody>
      </p:sp>
      <p:sp>
        <p:nvSpPr>
          <p:cNvPr id="6" name="Slide Number Placeholder 5"/>
          <p:cNvSpPr>
            <a:spLocks noGrp="1"/>
          </p:cNvSpPr>
          <p:nvPr>
            <p:ph type="sldNum" sz="quarter" idx="12"/>
          </p:nvPr>
        </p:nvSpPr>
        <p:spPr/>
        <p:txBody>
          <a:bodyPr/>
          <a:lstStyle/>
          <a:p>
            <a:fld id="{5374BCF3-5331-4DEF-BD12-99BB792D1088}" type="slidenum">
              <a:rPr lang="en-US" smtClean="0"/>
              <a:pPr/>
              <a:t>23</a:t>
            </a:fld>
            <a:endParaRPr lang="en-US"/>
          </a:p>
        </p:txBody>
      </p:sp>
    </p:spTree>
    <p:extLst>
      <p:ext uri="{BB962C8B-B14F-4D97-AF65-F5344CB8AC3E}">
        <p14:creationId xmlns:p14="http://schemas.microsoft.com/office/powerpoint/2010/main" val="307947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noAutofit/>
          </a:bodyPr>
          <a:lstStyle/>
          <a:p>
            <a:r>
              <a:rPr lang="en-US" sz="3600" dirty="0" err="1" smtClean="0"/>
              <a:t>Các</a:t>
            </a:r>
            <a:r>
              <a:rPr lang="en-US" sz="3600" dirty="0" smtClean="0"/>
              <a:t> </a:t>
            </a:r>
            <a:r>
              <a:rPr lang="en-US" sz="3600" dirty="0" err="1" smtClean="0"/>
              <a:t>bước</a:t>
            </a:r>
            <a:r>
              <a:rPr lang="en-US" sz="3600" dirty="0" smtClean="0"/>
              <a:t> </a:t>
            </a:r>
            <a:r>
              <a:rPr lang="en-US" sz="3600" dirty="0" err="1" smtClean="0"/>
              <a:t>thiết</a:t>
            </a:r>
            <a:r>
              <a:rPr lang="en-US" sz="3600" dirty="0" smtClean="0"/>
              <a:t> </a:t>
            </a:r>
            <a:r>
              <a:rPr lang="en-US" sz="3600" dirty="0" err="1" smtClean="0"/>
              <a:t>kế</a:t>
            </a:r>
            <a:r>
              <a:rPr lang="en-US" sz="3600" dirty="0" smtClean="0"/>
              <a:t> ca </a:t>
            </a:r>
            <a:r>
              <a:rPr lang="en-US" sz="3600" dirty="0" err="1" smtClean="0"/>
              <a:t>sử</a:t>
            </a:r>
            <a:r>
              <a:rPr lang="en-US" sz="3600" dirty="0" smtClean="0"/>
              <a:t> </a:t>
            </a:r>
            <a:r>
              <a:rPr lang="en-US" sz="3600" dirty="0" err="1" smtClean="0"/>
              <a:t>dụng</a:t>
            </a:r>
            <a:r>
              <a:rPr lang="en-US" sz="3600" dirty="0" smtClean="0"/>
              <a:t>: </a:t>
            </a:r>
            <a:r>
              <a:rPr lang="en-US" sz="3600" dirty="0" err="1" smtClean="0"/>
              <a:t>Mô</a:t>
            </a:r>
            <a:r>
              <a:rPr lang="en-US" sz="3600" dirty="0" smtClean="0"/>
              <a:t> </a:t>
            </a:r>
            <a:r>
              <a:rPr lang="en-US" sz="3600" dirty="0" err="1" smtClean="0"/>
              <a:t>tả</a:t>
            </a:r>
            <a:r>
              <a:rPr lang="en-US" sz="3600" dirty="0" smtClean="0"/>
              <a:t> </a:t>
            </a:r>
            <a:r>
              <a:rPr lang="en-US" sz="3600" dirty="0" err="1" smtClean="0"/>
              <a:t>hành</a:t>
            </a:r>
            <a:r>
              <a:rPr lang="en-US" sz="3600" dirty="0" smtClean="0"/>
              <a:t> vi </a:t>
            </a:r>
            <a:r>
              <a:rPr lang="en-US" sz="3600" dirty="0" err="1" smtClean="0"/>
              <a:t>liên</a:t>
            </a:r>
            <a:r>
              <a:rPr lang="en-US" sz="3600" dirty="0" smtClean="0"/>
              <a:t> </a:t>
            </a:r>
            <a:r>
              <a:rPr lang="en-US" sz="3600" dirty="0" err="1" smtClean="0"/>
              <a:t>quan</a:t>
            </a:r>
            <a:r>
              <a:rPr lang="en-US" sz="3600" dirty="0" smtClean="0"/>
              <a:t> </a:t>
            </a:r>
            <a:r>
              <a:rPr lang="en-US" sz="3600" dirty="0" err="1" smtClean="0"/>
              <a:t>tới</a:t>
            </a:r>
            <a:r>
              <a:rPr lang="en-US" sz="3600" dirty="0" smtClean="0"/>
              <a:t> </a:t>
            </a:r>
            <a:r>
              <a:rPr lang="en-US" sz="3600" dirty="0" err="1" smtClean="0"/>
              <a:t>sự</a:t>
            </a:r>
            <a:r>
              <a:rPr lang="en-US" sz="3600" dirty="0" smtClean="0"/>
              <a:t> </a:t>
            </a:r>
            <a:r>
              <a:rPr lang="en-US" sz="3600" dirty="0" err="1" smtClean="0"/>
              <a:t>bền</a:t>
            </a:r>
            <a:r>
              <a:rPr lang="en-US" sz="3600" dirty="0" smtClean="0"/>
              <a:t> </a:t>
            </a:r>
            <a:r>
              <a:rPr lang="en-US" sz="3600" dirty="0" err="1" smtClean="0"/>
              <a:t>vững</a:t>
            </a:r>
            <a:endParaRPr lang="en-US" sz="5400" dirty="0"/>
          </a:p>
        </p:txBody>
      </p:sp>
      <p:sp>
        <p:nvSpPr>
          <p:cNvPr id="403459" name="Rectangle 3"/>
          <p:cNvSpPr>
            <a:spLocks noGrp="1" noChangeArrowheads="1"/>
          </p:cNvSpPr>
          <p:nvPr>
            <p:ph idx="1"/>
          </p:nvPr>
        </p:nvSpPr>
        <p:spPr/>
        <p:txBody>
          <a:bodyPr/>
          <a:lstStyle/>
          <a:p>
            <a:r>
              <a:rPr lang="en-US" dirty="0" err="1" smtClean="0"/>
              <a:t>Mô</a:t>
            </a:r>
            <a:r>
              <a:rPr lang="en-US" dirty="0" smtClean="0"/>
              <a:t> </a:t>
            </a:r>
            <a:r>
              <a:rPr lang="en-US" dirty="0" err="1" smtClean="0"/>
              <a:t>tả</a:t>
            </a:r>
            <a:r>
              <a:rPr lang="en-US" dirty="0" smtClean="0"/>
              <a:t> </a:t>
            </a:r>
            <a:r>
              <a:rPr lang="en-US" dirty="0" err="1" smtClean="0"/>
              <a:t>hành</a:t>
            </a:r>
            <a:r>
              <a:rPr lang="en-US" dirty="0" smtClean="0"/>
              <a:t> vi </a:t>
            </a:r>
            <a:r>
              <a:rPr lang="en-US" dirty="0" err="1" smtClean="0"/>
              <a:t>liên</a:t>
            </a:r>
            <a:r>
              <a:rPr lang="en-US" dirty="0" smtClean="0"/>
              <a:t> </a:t>
            </a:r>
            <a:r>
              <a:rPr lang="en-US" dirty="0" err="1" smtClean="0"/>
              <a:t>quan</a:t>
            </a:r>
            <a:r>
              <a:rPr lang="en-US" dirty="0" smtClean="0"/>
              <a:t> </a:t>
            </a:r>
            <a:r>
              <a:rPr lang="en-US" dirty="0" err="1" smtClean="0"/>
              <a:t>tới</a:t>
            </a:r>
            <a:r>
              <a:rPr lang="en-US" dirty="0" smtClean="0"/>
              <a:t> </a:t>
            </a:r>
            <a:r>
              <a:rPr lang="en-US" dirty="0" err="1" smtClean="0"/>
              <a:t>sự</a:t>
            </a:r>
            <a:r>
              <a:rPr lang="en-US" dirty="0" smtClean="0"/>
              <a:t> </a:t>
            </a:r>
            <a:r>
              <a:rPr lang="en-US" dirty="0" err="1" smtClean="0"/>
              <a:t>bền</a:t>
            </a:r>
            <a:r>
              <a:rPr lang="en-US" dirty="0" smtClean="0"/>
              <a:t> </a:t>
            </a:r>
            <a:r>
              <a:rPr lang="en-US" dirty="0" err="1" smtClean="0"/>
              <a:t>vững</a:t>
            </a:r>
            <a:endParaRPr lang="en-US" dirty="0"/>
          </a:p>
          <a:p>
            <a:pPr lvl="1"/>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các</a:t>
            </a:r>
            <a:r>
              <a:rPr lang="en-US" dirty="0" smtClean="0"/>
              <a:t> </a:t>
            </a:r>
            <a:r>
              <a:rPr lang="en-US" dirty="0" err="1" smtClean="0"/>
              <a:t>giao</a:t>
            </a:r>
            <a:r>
              <a:rPr lang="en-US" dirty="0" smtClean="0"/>
              <a:t> </a:t>
            </a:r>
            <a:r>
              <a:rPr lang="en-US" dirty="0" err="1" smtClean="0"/>
              <a:t>dịch</a:t>
            </a:r>
            <a:r>
              <a:rPr lang="en-US" dirty="0" smtClean="0"/>
              <a:t> (Modeling Transactions) </a:t>
            </a:r>
            <a:endParaRPr lang="en-US" dirty="0"/>
          </a:p>
          <a:p>
            <a:pPr lvl="1"/>
            <a:r>
              <a:rPr lang="en-US" dirty="0" err="1" smtClean="0"/>
              <a:t>Viết</a:t>
            </a:r>
            <a:r>
              <a:rPr lang="en-US" dirty="0" smtClean="0"/>
              <a:t> </a:t>
            </a:r>
            <a:r>
              <a:rPr lang="en-US" dirty="0" err="1" smtClean="0"/>
              <a:t>ra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bền</a:t>
            </a:r>
            <a:r>
              <a:rPr lang="en-US" dirty="0" smtClean="0"/>
              <a:t> </a:t>
            </a:r>
            <a:r>
              <a:rPr lang="en-US" dirty="0" err="1" smtClean="0"/>
              <a:t>vững</a:t>
            </a:r>
            <a:r>
              <a:rPr lang="en-US" dirty="0" smtClean="0"/>
              <a:t> (Writing Persistent Objects)</a:t>
            </a:r>
            <a:endParaRPr lang="en-US" dirty="0"/>
          </a:p>
          <a:p>
            <a:pPr lvl="1"/>
            <a:r>
              <a:rPr lang="en-US" dirty="0" err="1" smtClean="0"/>
              <a:t>Đọc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bền</a:t>
            </a:r>
            <a:r>
              <a:rPr lang="en-US" dirty="0" smtClean="0"/>
              <a:t> </a:t>
            </a:r>
            <a:r>
              <a:rPr lang="en-US" dirty="0" err="1" smtClean="0"/>
              <a:t>vững</a:t>
            </a:r>
            <a:r>
              <a:rPr lang="en-US" dirty="0" smtClean="0"/>
              <a:t> (Reading </a:t>
            </a:r>
            <a:r>
              <a:rPr lang="en-US" dirty="0"/>
              <a:t>Persistent </a:t>
            </a:r>
            <a:r>
              <a:rPr lang="en-US" dirty="0" smtClean="0"/>
              <a:t>Objects)</a:t>
            </a:r>
            <a:endParaRPr lang="en-US" dirty="0"/>
          </a:p>
          <a:p>
            <a:pPr lvl="1"/>
            <a:r>
              <a:rPr lang="en-US" dirty="0" err="1" smtClean="0"/>
              <a:t>Xóa</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bền</a:t>
            </a:r>
            <a:r>
              <a:rPr lang="en-US" dirty="0" smtClean="0"/>
              <a:t> </a:t>
            </a:r>
            <a:r>
              <a:rPr lang="en-US" dirty="0" err="1" smtClean="0"/>
              <a:t>vững</a:t>
            </a:r>
            <a:r>
              <a:rPr lang="en-US" dirty="0" smtClean="0"/>
              <a:t> (Deleting </a:t>
            </a:r>
            <a:r>
              <a:rPr lang="en-US" dirty="0"/>
              <a:t>Persistent </a:t>
            </a:r>
            <a:r>
              <a:rPr lang="en-US" dirty="0" smtClean="0"/>
              <a:t>Objects)</a:t>
            </a:r>
            <a:endParaRPr lang="en-US" dirty="0"/>
          </a:p>
        </p:txBody>
      </p:sp>
      <p:sp>
        <p:nvSpPr>
          <p:cNvPr id="47" name="Slide Number Placeholder 46"/>
          <p:cNvSpPr>
            <a:spLocks noGrp="1"/>
          </p:cNvSpPr>
          <p:nvPr>
            <p:ph type="sldNum" sz="quarter" idx="12"/>
          </p:nvPr>
        </p:nvSpPr>
        <p:spPr/>
        <p:txBody>
          <a:bodyPr/>
          <a:lstStyle/>
          <a:p>
            <a:fld id="{5374BCF3-5331-4DEF-BD12-99BB792D1088}" type="slidenum">
              <a:rPr lang="en-US" smtClean="0"/>
              <a:pPr/>
              <a:t>24</a:t>
            </a:fld>
            <a:endParaRPr lang="en-US"/>
          </a:p>
        </p:txBody>
      </p:sp>
      <p:grpSp>
        <p:nvGrpSpPr>
          <p:cNvPr id="403548" name="Group 92"/>
          <p:cNvGrpSpPr>
            <a:grpSpLocks/>
          </p:cNvGrpSpPr>
          <p:nvPr/>
        </p:nvGrpSpPr>
        <p:grpSpPr bwMode="auto">
          <a:xfrm>
            <a:off x="2585855" y="4325463"/>
            <a:ext cx="3975100" cy="2011362"/>
            <a:chOff x="1616" y="2329"/>
            <a:chExt cx="2504" cy="1267"/>
          </a:xfrm>
        </p:grpSpPr>
        <p:grpSp>
          <p:nvGrpSpPr>
            <p:cNvPr id="403544" name="Group 88"/>
            <p:cNvGrpSpPr>
              <a:grpSpLocks/>
            </p:cNvGrpSpPr>
            <p:nvPr/>
          </p:nvGrpSpPr>
          <p:grpSpPr bwMode="auto">
            <a:xfrm>
              <a:off x="2701" y="2582"/>
              <a:ext cx="1211" cy="608"/>
              <a:chOff x="3007" y="3064"/>
              <a:chExt cx="1211" cy="608"/>
            </a:xfrm>
          </p:grpSpPr>
          <p:sp>
            <p:nvSpPr>
              <p:cNvPr id="403507" name="AutoShape 51"/>
              <p:cNvSpPr>
                <a:spLocks noChangeArrowheads="1"/>
              </p:cNvSpPr>
              <p:nvPr/>
            </p:nvSpPr>
            <p:spPr bwMode="auto">
              <a:xfrm>
                <a:off x="3328" y="3064"/>
                <a:ext cx="569" cy="608"/>
              </a:xfrm>
              <a:prstGeom prst="can">
                <a:avLst>
                  <a:gd name="adj" fmla="val 26714"/>
                </a:avLst>
              </a:prstGeom>
              <a:solidFill>
                <a:srgbClr val="FFFFCC"/>
              </a:solidFill>
              <a:ln w="19050">
                <a:solidFill>
                  <a:srgbClr val="8A0E5E"/>
                </a:solidFill>
                <a:round/>
                <a:headEnd/>
                <a:tailEnd/>
              </a:ln>
              <a:effectLst/>
            </p:spPr>
            <p:txBody>
              <a:bodyPr wrap="none" lIns="107950" tIns="53975" rIns="107950" bIns="53975" anchor="ctr"/>
              <a:lstStyle/>
              <a:p>
                <a:endParaRPr lang="en-US"/>
              </a:p>
            </p:txBody>
          </p:sp>
          <p:grpSp>
            <p:nvGrpSpPr>
              <p:cNvPr id="403543" name="Group 87"/>
              <p:cNvGrpSpPr>
                <a:grpSpLocks/>
              </p:cNvGrpSpPr>
              <p:nvPr/>
            </p:nvGrpSpPr>
            <p:grpSpPr bwMode="auto">
              <a:xfrm>
                <a:off x="3007" y="3111"/>
                <a:ext cx="1211" cy="307"/>
                <a:chOff x="3007" y="3111"/>
                <a:chExt cx="1211" cy="307"/>
              </a:xfrm>
            </p:grpSpPr>
            <p:sp>
              <p:nvSpPr>
                <p:cNvPr id="403542" name="Freeform 86"/>
                <p:cNvSpPr>
                  <a:spLocks/>
                </p:cNvSpPr>
                <p:nvPr/>
              </p:nvSpPr>
              <p:spPr bwMode="auto">
                <a:xfrm flipH="1">
                  <a:off x="3900" y="3178"/>
                  <a:ext cx="311" cy="201"/>
                </a:xfrm>
                <a:custGeom>
                  <a:avLst/>
                  <a:gdLst/>
                  <a:ahLst/>
                  <a:cxnLst>
                    <a:cxn ang="0">
                      <a:pos x="0" y="0"/>
                    </a:cxn>
                    <a:cxn ang="0">
                      <a:pos x="210" y="108"/>
                    </a:cxn>
                    <a:cxn ang="0">
                      <a:pos x="210" y="159"/>
                    </a:cxn>
                    <a:cxn ang="0">
                      <a:pos x="0" y="51"/>
                    </a:cxn>
                    <a:cxn ang="0">
                      <a:pos x="0" y="0"/>
                    </a:cxn>
                  </a:cxnLst>
                  <a:rect l="0" t="0" r="r" b="b"/>
                  <a:pathLst>
                    <a:path w="210" h="159">
                      <a:moveTo>
                        <a:pt x="0" y="0"/>
                      </a:moveTo>
                      <a:lnTo>
                        <a:pt x="210" y="108"/>
                      </a:lnTo>
                      <a:lnTo>
                        <a:pt x="210" y="159"/>
                      </a:lnTo>
                      <a:lnTo>
                        <a:pt x="0" y="51"/>
                      </a:lnTo>
                      <a:lnTo>
                        <a:pt x="0" y="0"/>
                      </a:lnTo>
                      <a:close/>
                    </a:path>
                  </a:pathLst>
                </a:custGeom>
                <a:solidFill>
                  <a:srgbClr val="996633"/>
                </a:solidFill>
                <a:ln w="38100" cap="flat" cmpd="sng">
                  <a:solidFill>
                    <a:srgbClr val="996633"/>
                  </a:solidFill>
                  <a:prstDash val="solid"/>
                  <a:round/>
                  <a:headEnd/>
                  <a:tailEnd/>
                </a:ln>
                <a:effectLst/>
              </p:spPr>
              <p:txBody>
                <a:bodyPr lIns="107950" tIns="53975" rIns="107950" bIns="53975"/>
                <a:lstStyle/>
                <a:p>
                  <a:endParaRPr lang="en-US"/>
                </a:p>
              </p:txBody>
            </p:sp>
            <p:sp>
              <p:nvSpPr>
                <p:cNvPr id="403519" name="Freeform 63"/>
                <p:cNvSpPr>
                  <a:spLocks/>
                </p:cNvSpPr>
                <p:nvPr/>
              </p:nvSpPr>
              <p:spPr bwMode="auto">
                <a:xfrm>
                  <a:off x="3014" y="3178"/>
                  <a:ext cx="311" cy="201"/>
                </a:xfrm>
                <a:custGeom>
                  <a:avLst/>
                  <a:gdLst/>
                  <a:ahLst/>
                  <a:cxnLst>
                    <a:cxn ang="0">
                      <a:pos x="0" y="0"/>
                    </a:cxn>
                    <a:cxn ang="0">
                      <a:pos x="210" y="108"/>
                    </a:cxn>
                    <a:cxn ang="0">
                      <a:pos x="210" y="159"/>
                    </a:cxn>
                    <a:cxn ang="0">
                      <a:pos x="0" y="51"/>
                    </a:cxn>
                    <a:cxn ang="0">
                      <a:pos x="0" y="0"/>
                    </a:cxn>
                  </a:cxnLst>
                  <a:rect l="0" t="0" r="r" b="b"/>
                  <a:pathLst>
                    <a:path w="210" h="159">
                      <a:moveTo>
                        <a:pt x="0" y="0"/>
                      </a:moveTo>
                      <a:lnTo>
                        <a:pt x="210" y="108"/>
                      </a:lnTo>
                      <a:lnTo>
                        <a:pt x="210" y="159"/>
                      </a:lnTo>
                      <a:lnTo>
                        <a:pt x="0" y="51"/>
                      </a:lnTo>
                      <a:lnTo>
                        <a:pt x="0" y="0"/>
                      </a:lnTo>
                      <a:close/>
                    </a:path>
                  </a:pathLst>
                </a:custGeom>
                <a:solidFill>
                  <a:srgbClr val="996633"/>
                </a:solidFill>
                <a:ln w="38100" cap="flat" cmpd="sng">
                  <a:solidFill>
                    <a:srgbClr val="996633"/>
                  </a:solidFill>
                  <a:prstDash val="solid"/>
                  <a:round/>
                  <a:headEnd/>
                  <a:tailEnd/>
                </a:ln>
                <a:effectLst/>
              </p:spPr>
              <p:txBody>
                <a:bodyPr lIns="107950" tIns="53975" rIns="107950" bIns="53975"/>
                <a:lstStyle/>
                <a:p>
                  <a:endParaRPr lang="en-US"/>
                </a:p>
              </p:txBody>
            </p:sp>
            <p:grpSp>
              <p:nvGrpSpPr>
                <p:cNvPr id="403518" name="Group 62"/>
                <p:cNvGrpSpPr>
                  <a:grpSpLocks/>
                </p:cNvGrpSpPr>
                <p:nvPr/>
              </p:nvGrpSpPr>
              <p:grpSpPr bwMode="auto">
                <a:xfrm>
                  <a:off x="3007" y="3111"/>
                  <a:ext cx="1211" cy="307"/>
                  <a:chOff x="3872" y="2392"/>
                  <a:chExt cx="949" cy="240"/>
                </a:xfrm>
              </p:grpSpPr>
              <p:grpSp>
                <p:nvGrpSpPr>
                  <p:cNvPr id="403514" name="Group 58"/>
                  <p:cNvGrpSpPr>
                    <a:grpSpLocks/>
                  </p:cNvGrpSpPr>
                  <p:nvPr/>
                </p:nvGrpSpPr>
                <p:grpSpPr bwMode="auto">
                  <a:xfrm>
                    <a:off x="3944" y="2392"/>
                    <a:ext cx="808" cy="240"/>
                    <a:chOff x="3944" y="2392"/>
                    <a:chExt cx="808" cy="240"/>
                  </a:xfrm>
                </p:grpSpPr>
                <p:sp>
                  <p:nvSpPr>
                    <p:cNvPr id="403511" name="Oval 55"/>
                    <p:cNvSpPr>
                      <a:spLocks noChangeArrowheads="1"/>
                    </p:cNvSpPr>
                    <p:nvPr/>
                  </p:nvSpPr>
                  <p:spPr bwMode="auto">
                    <a:xfrm>
                      <a:off x="3944" y="2392"/>
                      <a:ext cx="336" cy="240"/>
                    </a:xfrm>
                    <a:prstGeom prst="ellipse">
                      <a:avLst/>
                    </a:prstGeom>
                    <a:noFill/>
                    <a:ln w="76200">
                      <a:solidFill>
                        <a:schemeClr val="bg2"/>
                      </a:solidFill>
                      <a:round/>
                      <a:headEnd/>
                      <a:tailEnd/>
                    </a:ln>
                    <a:effectLst/>
                  </p:spPr>
                  <p:txBody>
                    <a:bodyPr wrap="none" lIns="107950" tIns="53975" rIns="107950" bIns="53975" anchor="ctr"/>
                    <a:lstStyle/>
                    <a:p>
                      <a:endParaRPr lang="en-US"/>
                    </a:p>
                  </p:txBody>
                </p:sp>
                <p:sp>
                  <p:nvSpPr>
                    <p:cNvPr id="403512" name="Oval 56"/>
                    <p:cNvSpPr>
                      <a:spLocks noChangeArrowheads="1"/>
                    </p:cNvSpPr>
                    <p:nvPr/>
                  </p:nvSpPr>
                  <p:spPr bwMode="auto">
                    <a:xfrm>
                      <a:off x="4416" y="2392"/>
                      <a:ext cx="336" cy="240"/>
                    </a:xfrm>
                    <a:prstGeom prst="ellipse">
                      <a:avLst/>
                    </a:prstGeom>
                    <a:noFill/>
                    <a:ln w="76200">
                      <a:solidFill>
                        <a:schemeClr val="bg2"/>
                      </a:solidFill>
                      <a:round/>
                      <a:headEnd/>
                      <a:tailEnd/>
                    </a:ln>
                    <a:effectLst/>
                  </p:spPr>
                  <p:txBody>
                    <a:bodyPr wrap="none" lIns="107950" tIns="53975" rIns="107950" bIns="53975" anchor="ctr"/>
                    <a:lstStyle/>
                    <a:p>
                      <a:endParaRPr lang="en-US"/>
                    </a:p>
                  </p:txBody>
                </p:sp>
                <p:sp>
                  <p:nvSpPr>
                    <p:cNvPr id="403513" name="Arc 57"/>
                    <p:cNvSpPr>
                      <a:spLocks/>
                    </p:cNvSpPr>
                    <p:nvPr/>
                  </p:nvSpPr>
                  <p:spPr bwMode="auto">
                    <a:xfrm rot="-6300000">
                      <a:off x="4301" y="2423"/>
                      <a:ext cx="91" cy="112"/>
                    </a:xfrm>
                    <a:custGeom>
                      <a:avLst/>
                      <a:gdLst>
                        <a:gd name="G0" fmla="+- 13358 0 0"/>
                        <a:gd name="G1" fmla="+- 21600 0 0"/>
                        <a:gd name="G2" fmla="+- 21600 0 0"/>
                        <a:gd name="T0" fmla="*/ 13358 w 34958"/>
                        <a:gd name="T1" fmla="*/ 0 h 43200"/>
                        <a:gd name="T2" fmla="*/ 0 w 34958"/>
                        <a:gd name="T3" fmla="*/ 38575 h 43200"/>
                        <a:gd name="T4" fmla="*/ 13358 w 34958"/>
                        <a:gd name="T5" fmla="*/ 21600 h 43200"/>
                      </a:gdLst>
                      <a:ahLst/>
                      <a:cxnLst>
                        <a:cxn ang="0">
                          <a:pos x="T0" y="T1"/>
                        </a:cxn>
                        <a:cxn ang="0">
                          <a:pos x="T2" y="T3"/>
                        </a:cxn>
                        <a:cxn ang="0">
                          <a:pos x="T4" y="T5"/>
                        </a:cxn>
                      </a:cxnLst>
                      <a:rect l="0" t="0" r="r" b="b"/>
                      <a:pathLst>
                        <a:path w="34958" h="43200" fill="none" extrusionOk="0">
                          <a:moveTo>
                            <a:pt x="13357" y="0"/>
                          </a:moveTo>
                          <a:cubicBezTo>
                            <a:pt x="25287" y="0"/>
                            <a:pt x="34958" y="9670"/>
                            <a:pt x="34958" y="21600"/>
                          </a:cubicBezTo>
                          <a:cubicBezTo>
                            <a:pt x="34958" y="33529"/>
                            <a:pt x="25287" y="43200"/>
                            <a:pt x="13358" y="43200"/>
                          </a:cubicBezTo>
                          <a:cubicBezTo>
                            <a:pt x="8512" y="43200"/>
                            <a:pt x="3808" y="41570"/>
                            <a:pt x="0" y="38574"/>
                          </a:cubicBezTo>
                        </a:path>
                        <a:path w="34958" h="43200" stroke="0" extrusionOk="0">
                          <a:moveTo>
                            <a:pt x="13357" y="0"/>
                          </a:moveTo>
                          <a:cubicBezTo>
                            <a:pt x="25287" y="0"/>
                            <a:pt x="34958" y="9670"/>
                            <a:pt x="34958" y="21600"/>
                          </a:cubicBezTo>
                          <a:cubicBezTo>
                            <a:pt x="34958" y="33529"/>
                            <a:pt x="25287" y="43200"/>
                            <a:pt x="13358" y="43200"/>
                          </a:cubicBezTo>
                          <a:cubicBezTo>
                            <a:pt x="8512" y="43200"/>
                            <a:pt x="3808" y="41570"/>
                            <a:pt x="0" y="38574"/>
                          </a:cubicBezTo>
                          <a:lnTo>
                            <a:pt x="13358" y="21600"/>
                          </a:lnTo>
                          <a:close/>
                        </a:path>
                      </a:pathLst>
                    </a:custGeom>
                    <a:noFill/>
                    <a:ln w="76200">
                      <a:solidFill>
                        <a:schemeClr val="bg2"/>
                      </a:solidFill>
                      <a:round/>
                      <a:headEnd/>
                      <a:tailEnd/>
                    </a:ln>
                    <a:effectLst/>
                  </p:spPr>
                  <p:txBody>
                    <a:bodyPr wrap="none" lIns="107950" tIns="53975" rIns="107950" bIns="53975" anchor="ctr"/>
                    <a:lstStyle/>
                    <a:p>
                      <a:endParaRPr lang="en-US"/>
                    </a:p>
                  </p:txBody>
                </p:sp>
              </p:grpSp>
              <p:sp>
                <p:nvSpPr>
                  <p:cNvPr id="403516" name="Freeform 60"/>
                  <p:cNvSpPr>
                    <a:spLocks/>
                  </p:cNvSpPr>
                  <p:nvPr/>
                </p:nvSpPr>
                <p:spPr bwMode="auto">
                  <a:xfrm>
                    <a:off x="3872" y="2445"/>
                    <a:ext cx="91" cy="47"/>
                  </a:xfrm>
                  <a:custGeom>
                    <a:avLst/>
                    <a:gdLst/>
                    <a:ahLst/>
                    <a:cxnLst>
                      <a:cxn ang="0">
                        <a:pos x="0" y="47"/>
                      </a:cxn>
                      <a:cxn ang="0">
                        <a:pos x="0" y="0"/>
                      </a:cxn>
                      <a:cxn ang="0">
                        <a:pos x="91" y="0"/>
                      </a:cxn>
                      <a:cxn ang="0">
                        <a:pos x="64" y="47"/>
                      </a:cxn>
                      <a:cxn ang="0">
                        <a:pos x="0" y="47"/>
                      </a:cxn>
                    </a:cxnLst>
                    <a:rect l="0" t="0" r="r" b="b"/>
                    <a:pathLst>
                      <a:path w="91" h="47">
                        <a:moveTo>
                          <a:pt x="0" y="47"/>
                        </a:moveTo>
                        <a:lnTo>
                          <a:pt x="0" y="0"/>
                        </a:lnTo>
                        <a:lnTo>
                          <a:pt x="91" y="0"/>
                        </a:lnTo>
                        <a:lnTo>
                          <a:pt x="64" y="47"/>
                        </a:lnTo>
                        <a:lnTo>
                          <a:pt x="0" y="47"/>
                        </a:lnTo>
                        <a:close/>
                      </a:path>
                    </a:pathLst>
                  </a:custGeom>
                  <a:solidFill>
                    <a:srgbClr val="CC9900"/>
                  </a:solidFill>
                  <a:ln w="76200" cap="flat" cmpd="sng">
                    <a:solidFill>
                      <a:schemeClr val="bg2"/>
                    </a:solidFill>
                    <a:prstDash val="solid"/>
                    <a:round/>
                    <a:headEnd/>
                    <a:tailEnd/>
                  </a:ln>
                  <a:effectLst/>
                </p:spPr>
                <p:txBody>
                  <a:bodyPr lIns="107950" tIns="53975" rIns="107950" bIns="53975"/>
                  <a:lstStyle/>
                  <a:p>
                    <a:endParaRPr lang="en-US"/>
                  </a:p>
                </p:txBody>
              </p:sp>
              <p:sp>
                <p:nvSpPr>
                  <p:cNvPr id="403517" name="Freeform 61"/>
                  <p:cNvSpPr>
                    <a:spLocks/>
                  </p:cNvSpPr>
                  <p:nvPr/>
                </p:nvSpPr>
                <p:spPr bwMode="auto">
                  <a:xfrm flipH="1">
                    <a:off x="4730" y="2445"/>
                    <a:ext cx="91" cy="47"/>
                  </a:xfrm>
                  <a:custGeom>
                    <a:avLst/>
                    <a:gdLst/>
                    <a:ahLst/>
                    <a:cxnLst>
                      <a:cxn ang="0">
                        <a:pos x="0" y="47"/>
                      </a:cxn>
                      <a:cxn ang="0">
                        <a:pos x="0" y="0"/>
                      </a:cxn>
                      <a:cxn ang="0">
                        <a:pos x="91" y="0"/>
                      </a:cxn>
                      <a:cxn ang="0">
                        <a:pos x="64" y="47"/>
                      </a:cxn>
                      <a:cxn ang="0">
                        <a:pos x="0" y="47"/>
                      </a:cxn>
                    </a:cxnLst>
                    <a:rect l="0" t="0" r="r" b="b"/>
                    <a:pathLst>
                      <a:path w="91" h="47">
                        <a:moveTo>
                          <a:pt x="0" y="47"/>
                        </a:moveTo>
                        <a:lnTo>
                          <a:pt x="0" y="0"/>
                        </a:lnTo>
                        <a:lnTo>
                          <a:pt x="91" y="0"/>
                        </a:lnTo>
                        <a:lnTo>
                          <a:pt x="64" y="47"/>
                        </a:lnTo>
                        <a:lnTo>
                          <a:pt x="0" y="47"/>
                        </a:lnTo>
                        <a:close/>
                      </a:path>
                    </a:pathLst>
                  </a:custGeom>
                  <a:solidFill>
                    <a:srgbClr val="CC9900"/>
                  </a:solidFill>
                  <a:ln w="76200" cap="flat" cmpd="sng">
                    <a:solidFill>
                      <a:schemeClr val="bg2"/>
                    </a:solidFill>
                    <a:prstDash val="solid"/>
                    <a:round/>
                    <a:headEnd/>
                    <a:tailEnd/>
                  </a:ln>
                  <a:effectLst/>
                </p:spPr>
                <p:txBody>
                  <a:bodyPr lIns="107950" tIns="53975" rIns="107950" bIns="53975"/>
                  <a:lstStyle/>
                  <a:p>
                    <a:endParaRPr lang="en-US"/>
                  </a:p>
                </p:txBody>
              </p:sp>
            </p:grpSp>
            <p:grpSp>
              <p:nvGrpSpPr>
                <p:cNvPr id="403521" name="Group 65"/>
                <p:cNvGrpSpPr>
                  <a:grpSpLocks/>
                </p:cNvGrpSpPr>
                <p:nvPr/>
              </p:nvGrpSpPr>
              <p:grpSpPr bwMode="auto">
                <a:xfrm>
                  <a:off x="3007" y="3111"/>
                  <a:ext cx="1211" cy="307"/>
                  <a:chOff x="3872" y="2392"/>
                  <a:chExt cx="949" cy="240"/>
                </a:xfrm>
              </p:grpSpPr>
              <p:grpSp>
                <p:nvGrpSpPr>
                  <p:cNvPr id="403522" name="Group 66"/>
                  <p:cNvGrpSpPr>
                    <a:grpSpLocks/>
                  </p:cNvGrpSpPr>
                  <p:nvPr/>
                </p:nvGrpSpPr>
                <p:grpSpPr bwMode="auto">
                  <a:xfrm>
                    <a:off x="3944" y="2392"/>
                    <a:ext cx="808" cy="240"/>
                    <a:chOff x="3944" y="2392"/>
                    <a:chExt cx="808" cy="240"/>
                  </a:xfrm>
                </p:grpSpPr>
                <p:sp>
                  <p:nvSpPr>
                    <p:cNvPr id="403523" name="Oval 67"/>
                    <p:cNvSpPr>
                      <a:spLocks noChangeArrowheads="1"/>
                    </p:cNvSpPr>
                    <p:nvPr/>
                  </p:nvSpPr>
                  <p:spPr bwMode="auto">
                    <a:xfrm>
                      <a:off x="3944" y="2392"/>
                      <a:ext cx="336" cy="240"/>
                    </a:xfrm>
                    <a:prstGeom prst="ellipse">
                      <a:avLst/>
                    </a:prstGeom>
                    <a:noFill/>
                    <a:ln w="38100">
                      <a:solidFill>
                        <a:srgbClr val="CC9900"/>
                      </a:solidFill>
                      <a:round/>
                      <a:headEnd/>
                      <a:tailEnd/>
                    </a:ln>
                    <a:effectLst/>
                  </p:spPr>
                  <p:txBody>
                    <a:bodyPr wrap="none" lIns="107950" tIns="53975" rIns="107950" bIns="53975" anchor="ctr"/>
                    <a:lstStyle/>
                    <a:p>
                      <a:endParaRPr lang="en-US"/>
                    </a:p>
                  </p:txBody>
                </p:sp>
                <p:sp>
                  <p:nvSpPr>
                    <p:cNvPr id="403524" name="Oval 68"/>
                    <p:cNvSpPr>
                      <a:spLocks noChangeArrowheads="1"/>
                    </p:cNvSpPr>
                    <p:nvPr/>
                  </p:nvSpPr>
                  <p:spPr bwMode="auto">
                    <a:xfrm>
                      <a:off x="4416" y="2392"/>
                      <a:ext cx="336" cy="240"/>
                    </a:xfrm>
                    <a:prstGeom prst="ellipse">
                      <a:avLst/>
                    </a:prstGeom>
                    <a:noFill/>
                    <a:ln w="38100">
                      <a:solidFill>
                        <a:srgbClr val="CC9900"/>
                      </a:solidFill>
                      <a:round/>
                      <a:headEnd/>
                      <a:tailEnd/>
                    </a:ln>
                    <a:effectLst/>
                  </p:spPr>
                  <p:txBody>
                    <a:bodyPr wrap="none" lIns="107950" tIns="53975" rIns="107950" bIns="53975" anchor="ctr"/>
                    <a:lstStyle/>
                    <a:p>
                      <a:endParaRPr lang="en-US"/>
                    </a:p>
                  </p:txBody>
                </p:sp>
                <p:sp>
                  <p:nvSpPr>
                    <p:cNvPr id="403525" name="Arc 69"/>
                    <p:cNvSpPr>
                      <a:spLocks/>
                    </p:cNvSpPr>
                    <p:nvPr/>
                  </p:nvSpPr>
                  <p:spPr bwMode="auto">
                    <a:xfrm rot="-6300000">
                      <a:off x="4301" y="2423"/>
                      <a:ext cx="91" cy="112"/>
                    </a:xfrm>
                    <a:custGeom>
                      <a:avLst/>
                      <a:gdLst>
                        <a:gd name="G0" fmla="+- 13358 0 0"/>
                        <a:gd name="G1" fmla="+- 21600 0 0"/>
                        <a:gd name="G2" fmla="+- 21600 0 0"/>
                        <a:gd name="T0" fmla="*/ 13358 w 34958"/>
                        <a:gd name="T1" fmla="*/ 0 h 43200"/>
                        <a:gd name="T2" fmla="*/ 0 w 34958"/>
                        <a:gd name="T3" fmla="*/ 38575 h 43200"/>
                        <a:gd name="T4" fmla="*/ 13358 w 34958"/>
                        <a:gd name="T5" fmla="*/ 21600 h 43200"/>
                      </a:gdLst>
                      <a:ahLst/>
                      <a:cxnLst>
                        <a:cxn ang="0">
                          <a:pos x="T0" y="T1"/>
                        </a:cxn>
                        <a:cxn ang="0">
                          <a:pos x="T2" y="T3"/>
                        </a:cxn>
                        <a:cxn ang="0">
                          <a:pos x="T4" y="T5"/>
                        </a:cxn>
                      </a:cxnLst>
                      <a:rect l="0" t="0" r="r" b="b"/>
                      <a:pathLst>
                        <a:path w="34958" h="43200" fill="none" extrusionOk="0">
                          <a:moveTo>
                            <a:pt x="13357" y="0"/>
                          </a:moveTo>
                          <a:cubicBezTo>
                            <a:pt x="25287" y="0"/>
                            <a:pt x="34958" y="9670"/>
                            <a:pt x="34958" y="21600"/>
                          </a:cubicBezTo>
                          <a:cubicBezTo>
                            <a:pt x="34958" y="33529"/>
                            <a:pt x="25287" y="43200"/>
                            <a:pt x="13358" y="43200"/>
                          </a:cubicBezTo>
                          <a:cubicBezTo>
                            <a:pt x="8512" y="43200"/>
                            <a:pt x="3808" y="41570"/>
                            <a:pt x="0" y="38574"/>
                          </a:cubicBezTo>
                        </a:path>
                        <a:path w="34958" h="43200" stroke="0" extrusionOk="0">
                          <a:moveTo>
                            <a:pt x="13357" y="0"/>
                          </a:moveTo>
                          <a:cubicBezTo>
                            <a:pt x="25287" y="0"/>
                            <a:pt x="34958" y="9670"/>
                            <a:pt x="34958" y="21600"/>
                          </a:cubicBezTo>
                          <a:cubicBezTo>
                            <a:pt x="34958" y="33529"/>
                            <a:pt x="25287" y="43200"/>
                            <a:pt x="13358" y="43200"/>
                          </a:cubicBezTo>
                          <a:cubicBezTo>
                            <a:pt x="8512" y="43200"/>
                            <a:pt x="3808" y="41570"/>
                            <a:pt x="0" y="38574"/>
                          </a:cubicBezTo>
                          <a:lnTo>
                            <a:pt x="13358" y="21600"/>
                          </a:lnTo>
                          <a:close/>
                        </a:path>
                      </a:pathLst>
                    </a:custGeom>
                    <a:noFill/>
                    <a:ln w="38100">
                      <a:solidFill>
                        <a:srgbClr val="CC9900"/>
                      </a:solidFill>
                      <a:round/>
                      <a:headEnd/>
                      <a:tailEnd/>
                    </a:ln>
                    <a:effectLst/>
                  </p:spPr>
                  <p:txBody>
                    <a:bodyPr wrap="none" lIns="107950" tIns="53975" rIns="107950" bIns="53975" anchor="ctr"/>
                    <a:lstStyle/>
                    <a:p>
                      <a:endParaRPr lang="en-US"/>
                    </a:p>
                  </p:txBody>
                </p:sp>
              </p:grpSp>
              <p:sp>
                <p:nvSpPr>
                  <p:cNvPr id="403526" name="Freeform 70"/>
                  <p:cNvSpPr>
                    <a:spLocks/>
                  </p:cNvSpPr>
                  <p:nvPr/>
                </p:nvSpPr>
                <p:spPr bwMode="auto">
                  <a:xfrm>
                    <a:off x="3872" y="2445"/>
                    <a:ext cx="91" cy="47"/>
                  </a:xfrm>
                  <a:custGeom>
                    <a:avLst/>
                    <a:gdLst/>
                    <a:ahLst/>
                    <a:cxnLst>
                      <a:cxn ang="0">
                        <a:pos x="0" y="47"/>
                      </a:cxn>
                      <a:cxn ang="0">
                        <a:pos x="0" y="0"/>
                      </a:cxn>
                      <a:cxn ang="0">
                        <a:pos x="91" y="0"/>
                      </a:cxn>
                      <a:cxn ang="0">
                        <a:pos x="64" y="47"/>
                      </a:cxn>
                      <a:cxn ang="0">
                        <a:pos x="0" y="47"/>
                      </a:cxn>
                    </a:cxnLst>
                    <a:rect l="0" t="0" r="r" b="b"/>
                    <a:pathLst>
                      <a:path w="91" h="47">
                        <a:moveTo>
                          <a:pt x="0" y="47"/>
                        </a:moveTo>
                        <a:lnTo>
                          <a:pt x="0" y="0"/>
                        </a:lnTo>
                        <a:lnTo>
                          <a:pt x="91" y="0"/>
                        </a:lnTo>
                        <a:lnTo>
                          <a:pt x="64" y="47"/>
                        </a:lnTo>
                        <a:lnTo>
                          <a:pt x="0" y="47"/>
                        </a:lnTo>
                        <a:close/>
                      </a:path>
                    </a:pathLst>
                  </a:custGeom>
                  <a:solidFill>
                    <a:srgbClr val="CC9900"/>
                  </a:solidFill>
                  <a:ln w="9525" cap="flat" cmpd="sng">
                    <a:solidFill>
                      <a:srgbClr val="CC9900"/>
                    </a:solidFill>
                    <a:prstDash val="solid"/>
                    <a:round/>
                    <a:headEnd/>
                    <a:tailEnd/>
                  </a:ln>
                  <a:effectLst/>
                </p:spPr>
                <p:txBody>
                  <a:bodyPr lIns="107950" tIns="53975" rIns="107950" bIns="53975"/>
                  <a:lstStyle/>
                  <a:p>
                    <a:endParaRPr lang="en-US"/>
                  </a:p>
                </p:txBody>
              </p:sp>
              <p:sp>
                <p:nvSpPr>
                  <p:cNvPr id="403527" name="Freeform 71"/>
                  <p:cNvSpPr>
                    <a:spLocks/>
                  </p:cNvSpPr>
                  <p:nvPr/>
                </p:nvSpPr>
                <p:spPr bwMode="auto">
                  <a:xfrm flipH="1">
                    <a:off x="4730" y="2445"/>
                    <a:ext cx="91" cy="47"/>
                  </a:xfrm>
                  <a:custGeom>
                    <a:avLst/>
                    <a:gdLst/>
                    <a:ahLst/>
                    <a:cxnLst>
                      <a:cxn ang="0">
                        <a:pos x="0" y="47"/>
                      </a:cxn>
                      <a:cxn ang="0">
                        <a:pos x="0" y="0"/>
                      </a:cxn>
                      <a:cxn ang="0">
                        <a:pos x="91" y="0"/>
                      </a:cxn>
                      <a:cxn ang="0">
                        <a:pos x="64" y="47"/>
                      </a:cxn>
                      <a:cxn ang="0">
                        <a:pos x="0" y="47"/>
                      </a:cxn>
                    </a:cxnLst>
                    <a:rect l="0" t="0" r="r" b="b"/>
                    <a:pathLst>
                      <a:path w="91" h="47">
                        <a:moveTo>
                          <a:pt x="0" y="47"/>
                        </a:moveTo>
                        <a:lnTo>
                          <a:pt x="0" y="0"/>
                        </a:lnTo>
                        <a:lnTo>
                          <a:pt x="91" y="0"/>
                        </a:lnTo>
                        <a:lnTo>
                          <a:pt x="64" y="47"/>
                        </a:lnTo>
                        <a:lnTo>
                          <a:pt x="0" y="47"/>
                        </a:lnTo>
                        <a:close/>
                      </a:path>
                    </a:pathLst>
                  </a:custGeom>
                  <a:solidFill>
                    <a:srgbClr val="CC9900"/>
                  </a:solidFill>
                  <a:ln w="9525" cap="flat" cmpd="sng">
                    <a:solidFill>
                      <a:srgbClr val="CC9900"/>
                    </a:solidFill>
                    <a:prstDash val="solid"/>
                    <a:round/>
                    <a:headEnd/>
                    <a:tailEnd/>
                  </a:ln>
                  <a:effectLst/>
                </p:spPr>
                <p:txBody>
                  <a:bodyPr lIns="107950" tIns="53975" rIns="107950" bIns="53975"/>
                  <a:lstStyle/>
                  <a:p>
                    <a:endParaRPr lang="en-US"/>
                  </a:p>
                </p:txBody>
              </p:sp>
            </p:grpSp>
          </p:grpSp>
        </p:grpSp>
        <p:pic>
          <p:nvPicPr>
            <p:cNvPr id="403461" name="Picture 5" descr="\\reba\office 2000\09prood02\PFiles\MSOffice\Clipart\standard\stddir4\sy01191_.wmf"/>
            <p:cNvPicPr>
              <a:picLocks noChangeAspect="1" noChangeArrowheads="1"/>
            </p:cNvPicPr>
            <p:nvPr/>
          </p:nvPicPr>
          <p:blipFill>
            <a:blip r:embed="rId3"/>
            <a:srcRect/>
            <a:stretch>
              <a:fillRect/>
            </a:stretch>
          </p:blipFill>
          <p:spPr bwMode="auto">
            <a:xfrm>
              <a:off x="1616" y="2329"/>
              <a:ext cx="979" cy="1144"/>
            </a:xfrm>
            <a:prstGeom prst="rect">
              <a:avLst/>
            </a:prstGeom>
            <a:noFill/>
          </p:spPr>
        </p:pic>
        <p:grpSp>
          <p:nvGrpSpPr>
            <p:cNvPr id="403546" name="Group 90"/>
            <p:cNvGrpSpPr>
              <a:grpSpLocks/>
            </p:cNvGrpSpPr>
            <p:nvPr/>
          </p:nvGrpSpPr>
          <p:grpSpPr bwMode="auto">
            <a:xfrm>
              <a:off x="2419" y="2966"/>
              <a:ext cx="772" cy="630"/>
              <a:chOff x="2123" y="3066"/>
              <a:chExt cx="772" cy="630"/>
            </a:xfrm>
          </p:grpSpPr>
          <p:sp>
            <p:nvSpPr>
              <p:cNvPr id="403462" name="AutoShape 6"/>
              <p:cNvSpPr>
                <a:spLocks noChangeArrowheads="1"/>
              </p:cNvSpPr>
              <p:nvPr/>
            </p:nvSpPr>
            <p:spPr bwMode="auto">
              <a:xfrm>
                <a:off x="2184" y="3088"/>
                <a:ext cx="569" cy="608"/>
              </a:xfrm>
              <a:prstGeom prst="can">
                <a:avLst>
                  <a:gd name="adj" fmla="val 26714"/>
                </a:avLst>
              </a:prstGeom>
              <a:solidFill>
                <a:srgbClr val="FFFFCC"/>
              </a:solidFill>
              <a:ln w="19050">
                <a:solidFill>
                  <a:srgbClr val="8A0E5E"/>
                </a:solidFill>
                <a:round/>
                <a:headEnd/>
                <a:tailEnd/>
              </a:ln>
              <a:effectLst/>
            </p:spPr>
            <p:txBody>
              <a:bodyPr wrap="none" lIns="107950" tIns="53975" rIns="107950" bIns="53975" anchor="ctr"/>
              <a:lstStyle/>
              <a:p>
                <a:endParaRPr lang="en-US"/>
              </a:p>
            </p:txBody>
          </p:sp>
          <p:grpSp>
            <p:nvGrpSpPr>
              <p:cNvPr id="403484" name="Group 28"/>
              <p:cNvGrpSpPr>
                <a:grpSpLocks/>
              </p:cNvGrpSpPr>
              <p:nvPr/>
            </p:nvGrpSpPr>
            <p:grpSpPr bwMode="auto">
              <a:xfrm rot="-1490075">
                <a:off x="2123" y="3066"/>
                <a:ext cx="772" cy="438"/>
                <a:chOff x="3662" y="2910"/>
                <a:chExt cx="901" cy="512"/>
              </a:xfrm>
            </p:grpSpPr>
            <p:grpSp>
              <p:nvGrpSpPr>
                <p:cNvPr id="403473" name="Group 17"/>
                <p:cNvGrpSpPr>
                  <a:grpSpLocks/>
                </p:cNvGrpSpPr>
                <p:nvPr/>
              </p:nvGrpSpPr>
              <p:grpSpPr bwMode="auto">
                <a:xfrm>
                  <a:off x="3662" y="2910"/>
                  <a:ext cx="901" cy="512"/>
                  <a:chOff x="3638" y="2544"/>
                  <a:chExt cx="1404" cy="798"/>
                </a:xfrm>
              </p:grpSpPr>
              <p:sp>
                <p:nvSpPr>
                  <p:cNvPr id="403466" name="Freeform 10"/>
                  <p:cNvSpPr>
                    <a:spLocks/>
                  </p:cNvSpPr>
                  <p:nvPr/>
                </p:nvSpPr>
                <p:spPr bwMode="auto">
                  <a:xfrm>
                    <a:off x="4387" y="2572"/>
                    <a:ext cx="655" cy="408"/>
                  </a:xfrm>
                  <a:custGeom>
                    <a:avLst/>
                    <a:gdLst/>
                    <a:ahLst/>
                    <a:cxnLst>
                      <a:cxn ang="0">
                        <a:pos x="992" y="430"/>
                      </a:cxn>
                      <a:cxn ang="0">
                        <a:pos x="888" y="484"/>
                      </a:cxn>
                      <a:cxn ang="0">
                        <a:pos x="788" y="539"/>
                      </a:cxn>
                      <a:cxn ang="0">
                        <a:pos x="687" y="595"/>
                      </a:cxn>
                      <a:cxn ang="0">
                        <a:pos x="587" y="649"/>
                      </a:cxn>
                      <a:cxn ang="0">
                        <a:pos x="487" y="703"/>
                      </a:cxn>
                      <a:cxn ang="0">
                        <a:pos x="383" y="754"/>
                      </a:cxn>
                      <a:cxn ang="0">
                        <a:pos x="278" y="802"/>
                      </a:cxn>
                      <a:cxn ang="0">
                        <a:pos x="180" y="825"/>
                      </a:cxn>
                      <a:cxn ang="0">
                        <a:pos x="186" y="731"/>
                      </a:cxn>
                      <a:cxn ang="0">
                        <a:pos x="182" y="633"/>
                      </a:cxn>
                      <a:cxn ang="0">
                        <a:pos x="155" y="541"/>
                      </a:cxn>
                      <a:cxn ang="0">
                        <a:pos x="92" y="467"/>
                      </a:cxn>
                      <a:cxn ang="0">
                        <a:pos x="69" y="445"/>
                      </a:cxn>
                      <a:cxn ang="0">
                        <a:pos x="40" y="434"/>
                      </a:cxn>
                      <a:cxn ang="0">
                        <a:pos x="13" y="426"/>
                      </a:cxn>
                      <a:cxn ang="0">
                        <a:pos x="0" y="411"/>
                      </a:cxn>
                      <a:cxn ang="0">
                        <a:pos x="238" y="304"/>
                      </a:cxn>
                      <a:cxn ang="0">
                        <a:pos x="209" y="374"/>
                      </a:cxn>
                      <a:cxn ang="0">
                        <a:pos x="224" y="424"/>
                      </a:cxn>
                      <a:cxn ang="0">
                        <a:pos x="259" y="438"/>
                      </a:cxn>
                      <a:cxn ang="0">
                        <a:pos x="297" y="436"/>
                      </a:cxn>
                      <a:cxn ang="0">
                        <a:pos x="335" y="432"/>
                      </a:cxn>
                      <a:cxn ang="0">
                        <a:pos x="368" y="421"/>
                      </a:cxn>
                      <a:cxn ang="0">
                        <a:pos x="397" y="401"/>
                      </a:cxn>
                      <a:cxn ang="0">
                        <a:pos x="420" y="376"/>
                      </a:cxn>
                      <a:cxn ang="0">
                        <a:pos x="441" y="350"/>
                      </a:cxn>
                      <a:cxn ang="0">
                        <a:pos x="1101" y="33"/>
                      </a:cxn>
                      <a:cxn ang="0">
                        <a:pos x="1130" y="64"/>
                      </a:cxn>
                      <a:cxn ang="0">
                        <a:pos x="1166" y="64"/>
                      </a:cxn>
                      <a:cxn ang="0">
                        <a:pos x="1205" y="50"/>
                      </a:cxn>
                      <a:cxn ang="0">
                        <a:pos x="1241" y="33"/>
                      </a:cxn>
                      <a:cxn ang="0">
                        <a:pos x="1268" y="6"/>
                      </a:cxn>
                      <a:cxn ang="0">
                        <a:pos x="1297" y="14"/>
                      </a:cxn>
                      <a:cxn ang="0">
                        <a:pos x="1326" y="93"/>
                      </a:cxn>
                      <a:cxn ang="0">
                        <a:pos x="1310" y="179"/>
                      </a:cxn>
                      <a:cxn ang="0">
                        <a:pos x="1253" y="248"/>
                      </a:cxn>
                      <a:cxn ang="0">
                        <a:pos x="1188" y="305"/>
                      </a:cxn>
                      <a:cxn ang="0">
                        <a:pos x="1117" y="355"/>
                      </a:cxn>
                      <a:cxn ang="0">
                        <a:pos x="1044" y="403"/>
                      </a:cxn>
                    </a:cxnLst>
                    <a:rect l="0" t="0" r="r" b="b"/>
                    <a:pathLst>
                      <a:path w="1326" h="825">
                        <a:moveTo>
                          <a:pt x="1044" y="403"/>
                        </a:moveTo>
                        <a:lnTo>
                          <a:pt x="992" y="430"/>
                        </a:lnTo>
                        <a:lnTo>
                          <a:pt x="940" y="457"/>
                        </a:lnTo>
                        <a:lnTo>
                          <a:pt x="888" y="484"/>
                        </a:lnTo>
                        <a:lnTo>
                          <a:pt x="838" y="511"/>
                        </a:lnTo>
                        <a:lnTo>
                          <a:pt x="788" y="539"/>
                        </a:lnTo>
                        <a:lnTo>
                          <a:pt x="738" y="566"/>
                        </a:lnTo>
                        <a:lnTo>
                          <a:pt x="687" y="595"/>
                        </a:lnTo>
                        <a:lnTo>
                          <a:pt x="637" y="622"/>
                        </a:lnTo>
                        <a:lnTo>
                          <a:pt x="587" y="649"/>
                        </a:lnTo>
                        <a:lnTo>
                          <a:pt x="537" y="676"/>
                        </a:lnTo>
                        <a:lnTo>
                          <a:pt x="487" y="703"/>
                        </a:lnTo>
                        <a:lnTo>
                          <a:pt x="435" y="729"/>
                        </a:lnTo>
                        <a:lnTo>
                          <a:pt x="383" y="754"/>
                        </a:lnTo>
                        <a:lnTo>
                          <a:pt x="332" y="779"/>
                        </a:lnTo>
                        <a:lnTo>
                          <a:pt x="278" y="802"/>
                        </a:lnTo>
                        <a:lnTo>
                          <a:pt x="224" y="825"/>
                        </a:lnTo>
                        <a:lnTo>
                          <a:pt x="180" y="825"/>
                        </a:lnTo>
                        <a:lnTo>
                          <a:pt x="184" y="779"/>
                        </a:lnTo>
                        <a:lnTo>
                          <a:pt x="186" y="731"/>
                        </a:lnTo>
                        <a:lnTo>
                          <a:pt x="186" y="681"/>
                        </a:lnTo>
                        <a:lnTo>
                          <a:pt x="182" y="633"/>
                        </a:lnTo>
                        <a:lnTo>
                          <a:pt x="172" y="586"/>
                        </a:lnTo>
                        <a:lnTo>
                          <a:pt x="155" y="541"/>
                        </a:lnTo>
                        <a:lnTo>
                          <a:pt x="130" y="501"/>
                        </a:lnTo>
                        <a:lnTo>
                          <a:pt x="92" y="467"/>
                        </a:lnTo>
                        <a:lnTo>
                          <a:pt x="82" y="453"/>
                        </a:lnTo>
                        <a:lnTo>
                          <a:pt x="69" y="445"/>
                        </a:lnTo>
                        <a:lnTo>
                          <a:pt x="55" y="440"/>
                        </a:lnTo>
                        <a:lnTo>
                          <a:pt x="40" y="434"/>
                        </a:lnTo>
                        <a:lnTo>
                          <a:pt x="25" y="430"/>
                        </a:lnTo>
                        <a:lnTo>
                          <a:pt x="13" y="426"/>
                        </a:lnTo>
                        <a:lnTo>
                          <a:pt x="3" y="421"/>
                        </a:lnTo>
                        <a:lnTo>
                          <a:pt x="0" y="411"/>
                        </a:lnTo>
                        <a:lnTo>
                          <a:pt x="251" y="275"/>
                        </a:lnTo>
                        <a:lnTo>
                          <a:pt x="238" y="304"/>
                        </a:lnTo>
                        <a:lnTo>
                          <a:pt x="220" y="336"/>
                        </a:lnTo>
                        <a:lnTo>
                          <a:pt x="209" y="374"/>
                        </a:lnTo>
                        <a:lnTo>
                          <a:pt x="211" y="411"/>
                        </a:lnTo>
                        <a:lnTo>
                          <a:pt x="224" y="424"/>
                        </a:lnTo>
                        <a:lnTo>
                          <a:pt x="241" y="432"/>
                        </a:lnTo>
                        <a:lnTo>
                          <a:pt x="259" y="438"/>
                        </a:lnTo>
                        <a:lnTo>
                          <a:pt x="278" y="438"/>
                        </a:lnTo>
                        <a:lnTo>
                          <a:pt x="297" y="436"/>
                        </a:lnTo>
                        <a:lnTo>
                          <a:pt x="318" y="434"/>
                        </a:lnTo>
                        <a:lnTo>
                          <a:pt x="335" y="432"/>
                        </a:lnTo>
                        <a:lnTo>
                          <a:pt x="353" y="430"/>
                        </a:lnTo>
                        <a:lnTo>
                          <a:pt x="368" y="421"/>
                        </a:lnTo>
                        <a:lnTo>
                          <a:pt x="383" y="411"/>
                        </a:lnTo>
                        <a:lnTo>
                          <a:pt x="397" y="401"/>
                        </a:lnTo>
                        <a:lnTo>
                          <a:pt x="408" y="390"/>
                        </a:lnTo>
                        <a:lnTo>
                          <a:pt x="420" y="376"/>
                        </a:lnTo>
                        <a:lnTo>
                          <a:pt x="431" y="363"/>
                        </a:lnTo>
                        <a:lnTo>
                          <a:pt x="441" y="350"/>
                        </a:lnTo>
                        <a:lnTo>
                          <a:pt x="449" y="334"/>
                        </a:lnTo>
                        <a:lnTo>
                          <a:pt x="1101" y="33"/>
                        </a:lnTo>
                        <a:lnTo>
                          <a:pt x="1115" y="52"/>
                        </a:lnTo>
                        <a:lnTo>
                          <a:pt x="1130" y="64"/>
                        </a:lnTo>
                        <a:lnTo>
                          <a:pt x="1147" y="66"/>
                        </a:lnTo>
                        <a:lnTo>
                          <a:pt x="1166" y="64"/>
                        </a:lnTo>
                        <a:lnTo>
                          <a:pt x="1186" y="58"/>
                        </a:lnTo>
                        <a:lnTo>
                          <a:pt x="1205" y="50"/>
                        </a:lnTo>
                        <a:lnTo>
                          <a:pt x="1224" y="41"/>
                        </a:lnTo>
                        <a:lnTo>
                          <a:pt x="1241" y="33"/>
                        </a:lnTo>
                        <a:lnTo>
                          <a:pt x="1255" y="20"/>
                        </a:lnTo>
                        <a:lnTo>
                          <a:pt x="1268" y="6"/>
                        </a:lnTo>
                        <a:lnTo>
                          <a:pt x="1282" y="0"/>
                        </a:lnTo>
                        <a:lnTo>
                          <a:pt x="1297" y="14"/>
                        </a:lnTo>
                        <a:lnTo>
                          <a:pt x="1320" y="50"/>
                        </a:lnTo>
                        <a:lnTo>
                          <a:pt x="1326" y="93"/>
                        </a:lnTo>
                        <a:lnTo>
                          <a:pt x="1322" y="139"/>
                        </a:lnTo>
                        <a:lnTo>
                          <a:pt x="1310" y="179"/>
                        </a:lnTo>
                        <a:lnTo>
                          <a:pt x="1282" y="215"/>
                        </a:lnTo>
                        <a:lnTo>
                          <a:pt x="1253" y="248"/>
                        </a:lnTo>
                        <a:lnTo>
                          <a:pt x="1220" y="279"/>
                        </a:lnTo>
                        <a:lnTo>
                          <a:pt x="1188" y="305"/>
                        </a:lnTo>
                        <a:lnTo>
                          <a:pt x="1153" y="330"/>
                        </a:lnTo>
                        <a:lnTo>
                          <a:pt x="1117" y="355"/>
                        </a:lnTo>
                        <a:lnTo>
                          <a:pt x="1080" y="378"/>
                        </a:lnTo>
                        <a:lnTo>
                          <a:pt x="1044" y="403"/>
                        </a:lnTo>
                        <a:close/>
                      </a:path>
                    </a:pathLst>
                  </a:custGeom>
                  <a:solidFill>
                    <a:schemeClr val="bg2"/>
                  </a:solidFill>
                  <a:ln w="28575" cmpd="sng">
                    <a:solidFill>
                      <a:schemeClr val="bg2"/>
                    </a:solidFill>
                    <a:round/>
                    <a:headEnd/>
                    <a:tailEnd/>
                  </a:ln>
                </p:spPr>
                <p:txBody>
                  <a:bodyPr/>
                  <a:lstStyle/>
                  <a:p>
                    <a:endParaRPr lang="en-US"/>
                  </a:p>
                </p:txBody>
              </p:sp>
              <p:sp>
                <p:nvSpPr>
                  <p:cNvPr id="403467" name="Freeform 11"/>
                  <p:cNvSpPr>
                    <a:spLocks/>
                  </p:cNvSpPr>
                  <p:nvPr/>
                </p:nvSpPr>
                <p:spPr bwMode="auto">
                  <a:xfrm>
                    <a:off x="4511" y="2544"/>
                    <a:ext cx="485" cy="225"/>
                  </a:xfrm>
                  <a:custGeom>
                    <a:avLst/>
                    <a:gdLst/>
                    <a:ahLst/>
                    <a:cxnLst>
                      <a:cxn ang="0">
                        <a:pos x="916" y="32"/>
                      </a:cxn>
                      <a:cxn ang="0">
                        <a:pos x="818" y="69"/>
                      </a:cxn>
                      <a:cxn ang="0">
                        <a:pos x="722" y="109"/>
                      </a:cxn>
                      <a:cxn ang="0">
                        <a:pos x="626" y="150"/>
                      </a:cxn>
                      <a:cxn ang="0">
                        <a:pos x="530" y="192"/>
                      </a:cxn>
                      <a:cxn ang="0">
                        <a:pos x="436" y="232"/>
                      </a:cxn>
                      <a:cxn ang="0">
                        <a:pos x="338" y="272"/>
                      </a:cxn>
                      <a:cxn ang="0">
                        <a:pos x="242" y="311"/>
                      </a:cxn>
                      <a:cxn ang="0">
                        <a:pos x="144" y="345"/>
                      </a:cxn>
                      <a:cxn ang="0">
                        <a:pos x="134" y="366"/>
                      </a:cxn>
                      <a:cxn ang="0">
                        <a:pos x="142" y="384"/>
                      </a:cxn>
                      <a:cxn ang="0">
                        <a:pos x="148" y="403"/>
                      </a:cxn>
                      <a:cxn ang="0">
                        <a:pos x="134" y="422"/>
                      </a:cxn>
                      <a:cxn ang="0">
                        <a:pos x="106" y="437"/>
                      </a:cxn>
                      <a:cxn ang="0">
                        <a:pos x="75" y="451"/>
                      </a:cxn>
                      <a:cxn ang="0">
                        <a:pos x="42" y="456"/>
                      </a:cxn>
                      <a:cxn ang="0">
                        <a:pos x="8" y="449"/>
                      </a:cxn>
                      <a:cxn ang="0">
                        <a:pos x="8" y="403"/>
                      </a:cxn>
                      <a:cxn ang="0">
                        <a:pos x="25" y="359"/>
                      </a:cxn>
                      <a:cxn ang="0">
                        <a:pos x="115" y="303"/>
                      </a:cxn>
                      <a:cxn ang="0">
                        <a:pos x="209" y="253"/>
                      </a:cxn>
                      <a:cxn ang="0">
                        <a:pos x="303" y="209"/>
                      </a:cxn>
                      <a:cxn ang="0">
                        <a:pos x="399" y="167"/>
                      </a:cxn>
                      <a:cxn ang="0">
                        <a:pos x="497" y="128"/>
                      </a:cxn>
                      <a:cxn ang="0">
                        <a:pos x="593" y="90"/>
                      </a:cxn>
                      <a:cxn ang="0">
                        <a:pos x="691" y="52"/>
                      </a:cxn>
                      <a:cxn ang="0">
                        <a:pos x="789" y="11"/>
                      </a:cxn>
                      <a:cxn ang="0">
                        <a:pos x="839" y="0"/>
                      </a:cxn>
                      <a:cxn ang="0">
                        <a:pos x="889" y="0"/>
                      </a:cxn>
                      <a:cxn ang="0">
                        <a:pos x="937" y="9"/>
                      </a:cxn>
                      <a:cxn ang="0">
                        <a:pos x="983" y="25"/>
                      </a:cxn>
                      <a:cxn ang="0">
                        <a:pos x="975" y="48"/>
                      </a:cxn>
                      <a:cxn ang="0">
                        <a:pos x="958" y="61"/>
                      </a:cxn>
                      <a:cxn ang="0">
                        <a:pos x="937" y="69"/>
                      </a:cxn>
                      <a:cxn ang="0">
                        <a:pos x="916" y="77"/>
                      </a:cxn>
                    </a:cxnLst>
                    <a:rect l="0" t="0" r="r" b="b"/>
                    <a:pathLst>
                      <a:path w="983" h="456">
                        <a:moveTo>
                          <a:pt x="916" y="77"/>
                        </a:moveTo>
                        <a:lnTo>
                          <a:pt x="916" y="32"/>
                        </a:lnTo>
                        <a:lnTo>
                          <a:pt x="868" y="52"/>
                        </a:lnTo>
                        <a:lnTo>
                          <a:pt x="818" y="69"/>
                        </a:lnTo>
                        <a:lnTo>
                          <a:pt x="770" y="90"/>
                        </a:lnTo>
                        <a:lnTo>
                          <a:pt x="722" y="109"/>
                        </a:lnTo>
                        <a:lnTo>
                          <a:pt x="674" y="128"/>
                        </a:lnTo>
                        <a:lnTo>
                          <a:pt x="626" y="150"/>
                        </a:lnTo>
                        <a:lnTo>
                          <a:pt x="578" y="171"/>
                        </a:lnTo>
                        <a:lnTo>
                          <a:pt x="530" y="192"/>
                        </a:lnTo>
                        <a:lnTo>
                          <a:pt x="482" y="211"/>
                        </a:lnTo>
                        <a:lnTo>
                          <a:pt x="436" y="232"/>
                        </a:lnTo>
                        <a:lnTo>
                          <a:pt x="388" y="251"/>
                        </a:lnTo>
                        <a:lnTo>
                          <a:pt x="338" y="272"/>
                        </a:lnTo>
                        <a:lnTo>
                          <a:pt x="290" y="291"/>
                        </a:lnTo>
                        <a:lnTo>
                          <a:pt x="242" y="311"/>
                        </a:lnTo>
                        <a:lnTo>
                          <a:pt x="194" y="328"/>
                        </a:lnTo>
                        <a:lnTo>
                          <a:pt x="144" y="345"/>
                        </a:lnTo>
                        <a:lnTo>
                          <a:pt x="136" y="355"/>
                        </a:lnTo>
                        <a:lnTo>
                          <a:pt x="134" y="366"/>
                        </a:lnTo>
                        <a:lnTo>
                          <a:pt x="138" y="376"/>
                        </a:lnTo>
                        <a:lnTo>
                          <a:pt x="142" y="384"/>
                        </a:lnTo>
                        <a:lnTo>
                          <a:pt x="148" y="393"/>
                        </a:lnTo>
                        <a:lnTo>
                          <a:pt x="148" y="403"/>
                        </a:lnTo>
                        <a:lnTo>
                          <a:pt x="146" y="412"/>
                        </a:lnTo>
                        <a:lnTo>
                          <a:pt x="134" y="422"/>
                        </a:lnTo>
                        <a:lnTo>
                          <a:pt x="121" y="430"/>
                        </a:lnTo>
                        <a:lnTo>
                          <a:pt x="106" y="437"/>
                        </a:lnTo>
                        <a:lnTo>
                          <a:pt x="90" y="445"/>
                        </a:lnTo>
                        <a:lnTo>
                          <a:pt x="75" y="451"/>
                        </a:lnTo>
                        <a:lnTo>
                          <a:pt x="60" y="455"/>
                        </a:lnTo>
                        <a:lnTo>
                          <a:pt x="42" y="456"/>
                        </a:lnTo>
                        <a:lnTo>
                          <a:pt x="25" y="455"/>
                        </a:lnTo>
                        <a:lnTo>
                          <a:pt x="8" y="449"/>
                        </a:lnTo>
                        <a:lnTo>
                          <a:pt x="0" y="424"/>
                        </a:lnTo>
                        <a:lnTo>
                          <a:pt x="8" y="403"/>
                        </a:lnTo>
                        <a:lnTo>
                          <a:pt x="19" y="382"/>
                        </a:lnTo>
                        <a:lnTo>
                          <a:pt x="25" y="359"/>
                        </a:lnTo>
                        <a:lnTo>
                          <a:pt x="71" y="330"/>
                        </a:lnTo>
                        <a:lnTo>
                          <a:pt x="115" y="303"/>
                        </a:lnTo>
                        <a:lnTo>
                          <a:pt x="163" y="278"/>
                        </a:lnTo>
                        <a:lnTo>
                          <a:pt x="209" y="253"/>
                        </a:lnTo>
                        <a:lnTo>
                          <a:pt x="257" y="230"/>
                        </a:lnTo>
                        <a:lnTo>
                          <a:pt x="303" y="209"/>
                        </a:lnTo>
                        <a:lnTo>
                          <a:pt x="351" y="188"/>
                        </a:lnTo>
                        <a:lnTo>
                          <a:pt x="399" y="167"/>
                        </a:lnTo>
                        <a:lnTo>
                          <a:pt x="447" y="148"/>
                        </a:lnTo>
                        <a:lnTo>
                          <a:pt x="497" y="128"/>
                        </a:lnTo>
                        <a:lnTo>
                          <a:pt x="545" y="107"/>
                        </a:lnTo>
                        <a:lnTo>
                          <a:pt x="593" y="90"/>
                        </a:lnTo>
                        <a:lnTo>
                          <a:pt x="643" y="71"/>
                        </a:lnTo>
                        <a:lnTo>
                          <a:pt x="691" y="52"/>
                        </a:lnTo>
                        <a:lnTo>
                          <a:pt x="741" y="31"/>
                        </a:lnTo>
                        <a:lnTo>
                          <a:pt x="789" y="11"/>
                        </a:lnTo>
                        <a:lnTo>
                          <a:pt x="814" y="4"/>
                        </a:lnTo>
                        <a:lnTo>
                          <a:pt x="839" y="0"/>
                        </a:lnTo>
                        <a:lnTo>
                          <a:pt x="864" y="0"/>
                        </a:lnTo>
                        <a:lnTo>
                          <a:pt x="889" y="0"/>
                        </a:lnTo>
                        <a:lnTo>
                          <a:pt x="912" y="4"/>
                        </a:lnTo>
                        <a:lnTo>
                          <a:pt x="937" y="9"/>
                        </a:lnTo>
                        <a:lnTo>
                          <a:pt x="960" y="17"/>
                        </a:lnTo>
                        <a:lnTo>
                          <a:pt x="983" y="25"/>
                        </a:lnTo>
                        <a:lnTo>
                          <a:pt x="981" y="38"/>
                        </a:lnTo>
                        <a:lnTo>
                          <a:pt x="975" y="48"/>
                        </a:lnTo>
                        <a:lnTo>
                          <a:pt x="967" y="56"/>
                        </a:lnTo>
                        <a:lnTo>
                          <a:pt x="958" y="61"/>
                        </a:lnTo>
                        <a:lnTo>
                          <a:pt x="948" y="67"/>
                        </a:lnTo>
                        <a:lnTo>
                          <a:pt x="937" y="69"/>
                        </a:lnTo>
                        <a:lnTo>
                          <a:pt x="925" y="73"/>
                        </a:lnTo>
                        <a:lnTo>
                          <a:pt x="916" y="77"/>
                        </a:lnTo>
                        <a:close/>
                      </a:path>
                    </a:pathLst>
                  </a:custGeom>
                  <a:solidFill>
                    <a:schemeClr val="bg2"/>
                  </a:solidFill>
                  <a:ln w="28575" cmpd="sng">
                    <a:solidFill>
                      <a:schemeClr val="bg2"/>
                    </a:solidFill>
                    <a:round/>
                    <a:headEnd/>
                    <a:tailEnd/>
                  </a:ln>
                </p:spPr>
                <p:txBody>
                  <a:bodyPr/>
                  <a:lstStyle/>
                  <a:p>
                    <a:endParaRPr lang="en-US"/>
                  </a:p>
                </p:txBody>
              </p:sp>
              <p:sp>
                <p:nvSpPr>
                  <p:cNvPr id="403469" name="Freeform 13"/>
                  <p:cNvSpPr>
                    <a:spLocks/>
                  </p:cNvSpPr>
                  <p:nvPr/>
                </p:nvSpPr>
                <p:spPr bwMode="auto">
                  <a:xfrm>
                    <a:off x="4376" y="2802"/>
                    <a:ext cx="88" cy="178"/>
                  </a:xfrm>
                  <a:custGeom>
                    <a:avLst/>
                    <a:gdLst/>
                    <a:ahLst/>
                    <a:cxnLst>
                      <a:cxn ang="0">
                        <a:pos x="159" y="360"/>
                      </a:cxn>
                      <a:cxn ang="0">
                        <a:pos x="159" y="310"/>
                      </a:cxn>
                      <a:cxn ang="0">
                        <a:pos x="153" y="259"/>
                      </a:cxn>
                      <a:cxn ang="0">
                        <a:pos x="142" y="207"/>
                      </a:cxn>
                      <a:cxn ang="0">
                        <a:pos x="126" y="157"/>
                      </a:cxn>
                      <a:cxn ang="0">
                        <a:pos x="103" y="111"/>
                      </a:cxn>
                      <a:cxn ang="0">
                        <a:pos x="74" y="69"/>
                      </a:cxn>
                      <a:cxn ang="0">
                        <a:pos x="40" y="32"/>
                      </a:cxn>
                      <a:cxn ang="0">
                        <a:pos x="0" y="2"/>
                      </a:cxn>
                      <a:cxn ang="0">
                        <a:pos x="13" y="0"/>
                      </a:cxn>
                      <a:cxn ang="0">
                        <a:pos x="26" y="0"/>
                      </a:cxn>
                      <a:cxn ang="0">
                        <a:pos x="38" y="3"/>
                      </a:cxn>
                      <a:cxn ang="0">
                        <a:pos x="51" y="9"/>
                      </a:cxn>
                      <a:cxn ang="0">
                        <a:pos x="63" y="17"/>
                      </a:cxn>
                      <a:cxn ang="0">
                        <a:pos x="74" y="27"/>
                      </a:cxn>
                      <a:cxn ang="0">
                        <a:pos x="86" y="34"/>
                      </a:cxn>
                      <a:cxn ang="0">
                        <a:pos x="95" y="42"/>
                      </a:cxn>
                      <a:cxn ang="0">
                        <a:pos x="117" y="76"/>
                      </a:cxn>
                      <a:cxn ang="0">
                        <a:pos x="136" y="113"/>
                      </a:cxn>
                      <a:cxn ang="0">
                        <a:pos x="153" y="153"/>
                      </a:cxn>
                      <a:cxn ang="0">
                        <a:pos x="168" y="191"/>
                      </a:cxn>
                      <a:cxn ang="0">
                        <a:pos x="176" y="234"/>
                      </a:cxn>
                      <a:cxn ang="0">
                        <a:pos x="178" y="276"/>
                      </a:cxn>
                      <a:cxn ang="0">
                        <a:pos x="174" y="318"/>
                      </a:cxn>
                      <a:cxn ang="0">
                        <a:pos x="159" y="360"/>
                      </a:cxn>
                    </a:cxnLst>
                    <a:rect l="0" t="0" r="r" b="b"/>
                    <a:pathLst>
                      <a:path w="178" h="360">
                        <a:moveTo>
                          <a:pt x="159" y="360"/>
                        </a:moveTo>
                        <a:lnTo>
                          <a:pt x="159" y="310"/>
                        </a:lnTo>
                        <a:lnTo>
                          <a:pt x="153" y="259"/>
                        </a:lnTo>
                        <a:lnTo>
                          <a:pt x="142" y="207"/>
                        </a:lnTo>
                        <a:lnTo>
                          <a:pt x="126" y="157"/>
                        </a:lnTo>
                        <a:lnTo>
                          <a:pt x="103" y="111"/>
                        </a:lnTo>
                        <a:lnTo>
                          <a:pt x="74" y="69"/>
                        </a:lnTo>
                        <a:lnTo>
                          <a:pt x="40" y="32"/>
                        </a:lnTo>
                        <a:lnTo>
                          <a:pt x="0" y="2"/>
                        </a:lnTo>
                        <a:lnTo>
                          <a:pt x="13" y="0"/>
                        </a:lnTo>
                        <a:lnTo>
                          <a:pt x="26" y="0"/>
                        </a:lnTo>
                        <a:lnTo>
                          <a:pt x="38" y="3"/>
                        </a:lnTo>
                        <a:lnTo>
                          <a:pt x="51" y="9"/>
                        </a:lnTo>
                        <a:lnTo>
                          <a:pt x="63" y="17"/>
                        </a:lnTo>
                        <a:lnTo>
                          <a:pt x="74" y="27"/>
                        </a:lnTo>
                        <a:lnTo>
                          <a:pt x="86" y="34"/>
                        </a:lnTo>
                        <a:lnTo>
                          <a:pt x="95" y="42"/>
                        </a:lnTo>
                        <a:lnTo>
                          <a:pt x="117" y="76"/>
                        </a:lnTo>
                        <a:lnTo>
                          <a:pt x="136" y="113"/>
                        </a:lnTo>
                        <a:lnTo>
                          <a:pt x="153" y="153"/>
                        </a:lnTo>
                        <a:lnTo>
                          <a:pt x="168" y="191"/>
                        </a:lnTo>
                        <a:lnTo>
                          <a:pt x="176" y="234"/>
                        </a:lnTo>
                        <a:lnTo>
                          <a:pt x="178" y="276"/>
                        </a:lnTo>
                        <a:lnTo>
                          <a:pt x="174" y="318"/>
                        </a:lnTo>
                        <a:lnTo>
                          <a:pt x="159" y="360"/>
                        </a:lnTo>
                        <a:close/>
                      </a:path>
                    </a:pathLst>
                  </a:custGeom>
                  <a:solidFill>
                    <a:schemeClr val="bg2"/>
                  </a:solidFill>
                  <a:ln w="28575" cmpd="sng">
                    <a:solidFill>
                      <a:schemeClr val="bg2"/>
                    </a:solidFill>
                    <a:round/>
                    <a:headEnd/>
                    <a:tailEnd/>
                  </a:ln>
                </p:spPr>
                <p:txBody>
                  <a:bodyPr/>
                  <a:lstStyle/>
                  <a:p>
                    <a:endParaRPr lang="en-US"/>
                  </a:p>
                </p:txBody>
              </p:sp>
              <p:sp>
                <p:nvSpPr>
                  <p:cNvPr id="403470" name="Freeform 14"/>
                  <p:cNvSpPr>
                    <a:spLocks/>
                  </p:cNvSpPr>
                  <p:nvPr/>
                </p:nvSpPr>
                <p:spPr bwMode="auto">
                  <a:xfrm>
                    <a:off x="3842" y="2825"/>
                    <a:ext cx="588" cy="399"/>
                  </a:xfrm>
                  <a:custGeom>
                    <a:avLst/>
                    <a:gdLst/>
                    <a:ahLst/>
                    <a:cxnLst>
                      <a:cxn ang="0">
                        <a:pos x="1127" y="362"/>
                      </a:cxn>
                      <a:cxn ang="0">
                        <a:pos x="1013" y="422"/>
                      </a:cxn>
                      <a:cxn ang="0">
                        <a:pos x="898" y="481"/>
                      </a:cxn>
                      <a:cxn ang="0">
                        <a:pos x="783" y="541"/>
                      </a:cxn>
                      <a:cxn ang="0">
                        <a:pos x="668" y="598"/>
                      </a:cxn>
                      <a:cxn ang="0">
                        <a:pos x="553" y="656"/>
                      </a:cxn>
                      <a:cxn ang="0">
                        <a:pos x="436" y="711"/>
                      </a:cxn>
                      <a:cxn ang="0">
                        <a:pos x="321" y="765"/>
                      </a:cxn>
                      <a:cxn ang="0">
                        <a:pos x="192" y="805"/>
                      </a:cxn>
                      <a:cxn ang="0">
                        <a:pos x="232" y="777"/>
                      </a:cxn>
                      <a:cxn ang="0">
                        <a:pos x="242" y="736"/>
                      </a:cxn>
                      <a:cxn ang="0">
                        <a:pos x="230" y="690"/>
                      </a:cxn>
                      <a:cxn ang="0">
                        <a:pos x="205" y="652"/>
                      </a:cxn>
                      <a:cxn ang="0">
                        <a:pos x="173" y="613"/>
                      </a:cxn>
                      <a:cxn ang="0">
                        <a:pos x="134" y="579"/>
                      </a:cxn>
                      <a:cxn ang="0">
                        <a:pos x="94" y="554"/>
                      </a:cxn>
                      <a:cxn ang="0">
                        <a:pos x="50" y="537"/>
                      </a:cxn>
                      <a:cxn ang="0">
                        <a:pos x="29" y="569"/>
                      </a:cxn>
                      <a:cxn ang="0">
                        <a:pos x="0" y="583"/>
                      </a:cxn>
                      <a:cxn ang="0">
                        <a:pos x="86" y="491"/>
                      </a:cxn>
                      <a:cxn ang="0">
                        <a:pos x="209" y="414"/>
                      </a:cxn>
                      <a:cxn ang="0">
                        <a:pos x="332" y="343"/>
                      </a:cxn>
                      <a:cxn ang="0">
                        <a:pos x="457" y="276"/>
                      </a:cxn>
                      <a:cxn ang="0">
                        <a:pos x="584" y="211"/>
                      </a:cxn>
                      <a:cxn ang="0">
                        <a:pos x="710" y="149"/>
                      </a:cxn>
                      <a:cxn ang="0">
                        <a:pos x="837" y="88"/>
                      </a:cxn>
                      <a:cxn ang="0">
                        <a:pos x="965" y="28"/>
                      </a:cxn>
                      <a:cxn ang="0">
                        <a:pos x="1052" y="5"/>
                      </a:cxn>
                      <a:cxn ang="0">
                        <a:pos x="1090" y="26"/>
                      </a:cxn>
                      <a:cxn ang="0">
                        <a:pos x="1123" y="57"/>
                      </a:cxn>
                      <a:cxn ang="0">
                        <a:pos x="1148" y="94"/>
                      </a:cxn>
                      <a:cxn ang="0">
                        <a:pos x="1173" y="165"/>
                      </a:cxn>
                      <a:cxn ang="0">
                        <a:pos x="1192" y="274"/>
                      </a:cxn>
                    </a:cxnLst>
                    <a:rect l="0" t="0" r="r" b="b"/>
                    <a:pathLst>
                      <a:path w="1192" h="805">
                        <a:moveTo>
                          <a:pt x="1184" y="331"/>
                        </a:moveTo>
                        <a:lnTo>
                          <a:pt x="1127" y="362"/>
                        </a:lnTo>
                        <a:lnTo>
                          <a:pt x="1069" y="393"/>
                        </a:lnTo>
                        <a:lnTo>
                          <a:pt x="1013" y="422"/>
                        </a:lnTo>
                        <a:lnTo>
                          <a:pt x="956" y="452"/>
                        </a:lnTo>
                        <a:lnTo>
                          <a:pt x="898" y="481"/>
                        </a:lnTo>
                        <a:lnTo>
                          <a:pt x="841" y="512"/>
                        </a:lnTo>
                        <a:lnTo>
                          <a:pt x="783" y="541"/>
                        </a:lnTo>
                        <a:lnTo>
                          <a:pt x="726" y="569"/>
                        </a:lnTo>
                        <a:lnTo>
                          <a:pt x="668" y="598"/>
                        </a:lnTo>
                        <a:lnTo>
                          <a:pt x="610" y="627"/>
                        </a:lnTo>
                        <a:lnTo>
                          <a:pt x="553" y="656"/>
                        </a:lnTo>
                        <a:lnTo>
                          <a:pt x="495" y="683"/>
                        </a:lnTo>
                        <a:lnTo>
                          <a:pt x="436" y="711"/>
                        </a:lnTo>
                        <a:lnTo>
                          <a:pt x="378" y="738"/>
                        </a:lnTo>
                        <a:lnTo>
                          <a:pt x="321" y="765"/>
                        </a:lnTo>
                        <a:lnTo>
                          <a:pt x="261" y="792"/>
                        </a:lnTo>
                        <a:lnTo>
                          <a:pt x="192" y="805"/>
                        </a:lnTo>
                        <a:lnTo>
                          <a:pt x="217" y="794"/>
                        </a:lnTo>
                        <a:lnTo>
                          <a:pt x="232" y="777"/>
                        </a:lnTo>
                        <a:lnTo>
                          <a:pt x="240" y="757"/>
                        </a:lnTo>
                        <a:lnTo>
                          <a:pt x="242" y="736"/>
                        </a:lnTo>
                        <a:lnTo>
                          <a:pt x="240" y="713"/>
                        </a:lnTo>
                        <a:lnTo>
                          <a:pt x="230" y="690"/>
                        </a:lnTo>
                        <a:lnTo>
                          <a:pt x="219" y="671"/>
                        </a:lnTo>
                        <a:lnTo>
                          <a:pt x="205" y="652"/>
                        </a:lnTo>
                        <a:lnTo>
                          <a:pt x="190" y="633"/>
                        </a:lnTo>
                        <a:lnTo>
                          <a:pt x="173" y="613"/>
                        </a:lnTo>
                        <a:lnTo>
                          <a:pt x="154" y="596"/>
                        </a:lnTo>
                        <a:lnTo>
                          <a:pt x="134" y="579"/>
                        </a:lnTo>
                        <a:lnTo>
                          <a:pt x="115" y="565"/>
                        </a:lnTo>
                        <a:lnTo>
                          <a:pt x="94" y="554"/>
                        </a:lnTo>
                        <a:lnTo>
                          <a:pt x="73" y="544"/>
                        </a:lnTo>
                        <a:lnTo>
                          <a:pt x="50" y="537"/>
                        </a:lnTo>
                        <a:lnTo>
                          <a:pt x="35" y="550"/>
                        </a:lnTo>
                        <a:lnTo>
                          <a:pt x="29" y="569"/>
                        </a:lnTo>
                        <a:lnTo>
                          <a:pt x="21" y="585"/>
                        </a:lnTo>
                        <a:lnTo>
                          <a:pt x="0" y="583"/>
                        </a:lnTo>
                        <a:lnTo>
                          <a:pt x="27" y="529"/>
                        </a:lnTo>
                        <a:lnTo>
                          <a:pt x="86" y="491"/>
                        </a:lnTo>
                        <a:lnTo>
                          <a:pt x="148" y="452"/>
                        </a:lnTo>
                        <a:lnTo>
                          <a:pt x="209" y="414"/>
                        </a:lnTo>
                        <a:lnTo>
                          <a:pt x="271" y="379"/>
                        </a:lnTo>
                        <a:lnTo>
                          <a:pt x="332" y="343"/>
                        </a:lnTo>
                        <a:lnTo>
                          <a:pt x="395" y="310"/>
                        </a:lnTo>
                        <a:lnTo>
                          <a:pt x="457" y="276"/>
                        </a:lnTo>
                        <a:lnTo>
                          <a:pt x="520" y="243"/>
                        </a:lnTo>
                        <a:lnTo>
                          <a:pt x="584" y="211"/>
                        </a:lnTo>
                        <a:lnTo>
                          <a:pt x="647" y="180"/>
                        </a:lnTo>
                        <a:lnTo>
                          <a:pt x="710" y="149"/>
                        </a:lnTo>
                        <a:lnTo>
                          <a:pt x="774" y="119"/>
                        </a:lnTo>
                        <a:lnTo>
                          <a:pt x="837" y="88"/>
                        </a:lnTo>
                        <a:lnTo>
                          <a:pt x="900" y="59"/>
                        </a:lnTo>
                        <a:lnTo>
                          <a:pt x="965" y="28"/>
                        </a:lnTo>
                        <a:lnTo>
                          <a:pt x="1029" y="0"/>
                        </a:lnTo>
                        <a:lnTo>
                          <a:pt x="1052" y="5"/>
                        </a:lnTo>
                        <a:lnTo>
                          <a:pt x="1071" y="13"/>
                        </a:lnTo>
                        <a:lnTo>
                          <a:pt x="1090" y="26"/>
                        </a:lnTo>
                        <a:lnTo>
                          <a:pt x="1107" y="40"/>
                        </a:lnTo>
                        <a:lnTo>
                          <a:pt x="1123" y="57"/>
                        </a:lnTo>
                        <a:lnTo>
                          <a:pt x="1136" y="74"/>
                        </a:lnTo>
                        <a:lnTo>
                          <a:pt x="1148" y="94"/>
                        </a:lnTo>
                        <a:lnTo>
                          <a:pt x="1157" y="113"/>
                        </a:lnTo>
                        <a:lnTo>
                          <a:pt x="1173" y="165"/>
                        </a:lnTo>
                        <a:lnTo>
                          <a:pt x="1186" y="218"/>
                        </a:lnTo>
                        <a:lnTo>
                          <a:pt x="1192" y="274"/>
                        </a:lnTo>
                        <a:lnTo>
                          <a:pt x="1184" y="331"/>
                        </a:lnTo>
                        <a:close/>
                      </a:path>
                    </a:pathLst>
                  </a:custGeom>
                  <a:solidFill>
                    <a:schemeClr val="bg2"/>
                  </a:solidFill>
                  <a:ln w="28575" cmpd="sng">
                    <a:solidFill>
                      <a:schemeClr val="bg2"/>
                    </a:solidFill>
                    <a:round/>
                    <a:headEnd/>
                    <a:tailEnd/>
                  </a:ln>
                </p:spPr>
                <p:txBody>
                  <a:bodyPr/>
                  <a:lstStyle/>
                  <a:p>
                    <a:endParaRPr lang="en-US"/>
                  </a:p>
                </p:txBody>
              </p:sp>
              <p:sp>
                <p:nvSpPr>
                  <p:cNvPr id="403471" name="Freeform 15"/>
                  <p:cNvSpPr>
                    <a:spLocks/>
                  </p:cNvSpPr>
                  <p:nvPr/>
                </p:nvSpPr>
                <p:spPr bwMode="auto">
                  <a:xfrm>
                    <a:off x="3638" y="3118"/>
                    <a:ext cx="305" cy="224"/>
                  </a:xfrm>
                  <a:custGeom>
                    <a:avLst/>
                    <a:gdLst/>
                    <a:ahLst/>
                    <a:cxnLst>
                      <a:cxn ang="0">
                        <a:pos x="496" y="242"/>
                      </a:cxn>
                      <a:cxn ang="0">
                        <a:pos x="467" y="280"/>
                      </a:cxn>
                      <a:cxn ang="0">
                        <a:pos x="442" y="319"/>
                      </a:cxn>
                      <a:cxn ang="0">
                        <a:pos x="421" y="359"/>
                      </a:cxn>
                      <a:cxn ang="0">
                        <a:pos x="390" y="384"/>
                      </a:cxn>
                      <a:cxn ang="0">
                        <a:pos x="346" y="390"/>
                      </a:cxn>
                      <a:cxn ang="0">
                        <a:pos x="304" y="397"/>
                      </a:cxn>
                      <a:cxn ang="0">
                        <a:pos x="259" y="407"/>
                      </a:cxn>
                      <a:cxn ang="0">
                        <a:pos x="219" y="417"/>
                      </a:cxn>
                      <a:cxn ang="0">
                        <a:pos x="177" y="426"/>
                      </a:cxn>
                      <a:cxn ang="0">
                        <a:pos x="135" y="438"/>
                      </a:cxn>
                      <a:cxn ang="0">
                        <a:pos x="94" y="449"/>
                      </a:cxn>
                      <a:cxn ang="0">
                        <a:pos x="54" y="438"/>
                      </a:cxn>
                      <a:cxn ang="0">
                        <a:pos x="119" y="388"/>
                      </a:cxn>
                      <a:cxn ang="0">
                        <a:pos x="192" y="346"/>
                      </a:cxn>
                      <a:cxn ang="0">
                        <a:pos x="269" y="313"/>
                      </a:cxn>
                      <a:cxn ang="0">
                        <a:pos x="348" y="298"/>
                      </a:cxn>
                      <a:cxn ang="0">
                        <a:pos x="378" y="257"/>
                      </a:cxn>
                      <a:cxn ang="0">
                        <a:pos x="375" y="206"/>
                      </a:cxn>
                      <a:cxn ang="0">
                        <a:pos x="355" y="186"/>
                      </a:cxn>
                      <a:cxn ang="0">
                        <a:pos x="332" y="173"/>
                      </a:cxn>
                      <a:cxn ang="0">
                        <a:pos x="307" y="169"/>
                      </a:cxn>
                      <a:cxn ang="0">
                        <a:pos x="282" y="183"/>
                      </a:cxn>
                      <a:cxn ang="0">
                        <a:pos x="263" y="196"/>
                      </a:cxn>
                      <a:cxn ang="0">
                        <a:pos x="242" y="215"/>
                      </a:cxn>
                      <a:cxn ang="0">
                        <a:pos x="231" y="238"/>
                      </a:cxn>
                      <a:cxn ang="0">
                        <a:pos x="238" y="265"/>
                      </a:cxn>
                      <a:cxn ang="0">
                        <a:pos x="185" y="303"/>
                      </a:cxn>
                      <a:cxn ang="0">
                        <a:pos x="127" y="344"/>
                      </a:cxn>
                      <a:cxn ang="0">
                        <a:pos x="68" y="376"/>
                      </a:cxn>
                      <a:cxn ang="0">
                        <a:pos x="8" y="397"/>
                      </a:cxn>
                      <a:cxn ang="0">
                        <a:pos x="2" y="390"/>
                      </a:cxn>
                      <a:cxn ang="0">
                        <a:pos x="0" y="374"/>
                      </a:cxn>
                      <a:cxn ang="0">
                        <a:pos x="68" y="323"/>
                      </a:cxn>
                      <a:cxn ang="0">
                        <a:pos x="121" y="255"/>
                      </a:cxn>
                      <a:cxn ang="0">
                        <a:pos x="169" y="185"/>
                      </a:cxn>
                      <a:cxn ang="0">
                        <a:pos x="213" y="117"/>
                      </a:cxn>
                      <a:cxn ang="0">
                        <a:pos x="282" y="98"/>
                      </a:cxn>
                      <a:cxn ang="0">
                        <a:pos x="350" y="75"/>
                      </a:cxn>
                      <a:cxn ang="0">
                        <a:pos x="415" y="44"/>
                      </a:cxn>
                      <a:cxn ang="0">
                        <a:pos x="474" y="0"/>
                      </a:cxn>
                      <a:cxn ang="0">
                        <a:pos x="522" y="23"/>
                      </a:cxn>
                      <a:cxn ang="0">
                        <a:pos x="567" y="56"/>
                      </a:cxn>
                      <a:cxn ang="0">
                        <a:pos x="599" y="100"/>
                      </a:cxn>
                      <a:cxn ang="0">
                        <a:pos x="616" y="150"/>
                      </a:cxn>
                    </a:cxnLst>
                    <a:rect l="0" t="0" r="r" b="b"/>
                    <a:pathLst>
                      <a:path w="616" h="455">
                        <a:moveTo>
                          <a:pt x="513" y="225"/>
                        </a:moveTo>
                        <a:lnTo>
                          <a:pt x="496" y="242"/>
                        </a:lnTo>
                        <a:lnTo>
                          <a:pt x="480" y="261"/>
                        </a:lnTo>
                        <a:lnTo>
                          <a:pt x="467" y="280"/>
                        </a:lnTo>
                        <a:lnTo>
                          <a:pt x="453" y="300"/>
                        </a:lnTo>
                        <a:lnTo>
                          <a:pt x="442" y="319"/>
                        </a:lnTo>
                        <a:lnTo>
                          <a:pt x="432" y="340"/>
                        </a:lnTo>
                        <a:lnTo>
                          <a:pt x="421" y="359"/>
                        </a:lnTo>
                        <a:lnTo>
                          <a:pt x="411" y="380"/>
                        </a:lnTo>
                        <a:lnTo>
                          <a:pt x="390" y="384"/>
                        </a:lnTo>
                        <a:lnTo>
                          <a:pt x="367" y="386"/>
                        </a:lnTo>
                        <a:lnTo>
                          <a:pt x="346" y="390"/>
                        </a:lnTo>
                        <a:lnTo>
                          <a:pt x="325" y="394"/>
                        </a:lnTo>
                        <a:lnTo>
                          <a:pt x="304" y="397"/>
                        </a:lnTo>
                        <a:lnTo>
                          <a:pt x="282" y="401"/>
                        </a:lnTo>
                        <a:lnTo>
                          <a:pt x="259" y="407"/>
                        </a:lnTo>
                        <a:lnTo>
                          <a:pt x="240" y="411"/>
                        </a:lnTo>
                        <a:lnTo>
                          <a:pt x="219" y="417"/>
                        </a:lnTo>
                        <a:lnTo>
                          <a:pt x="198" y="420"/>
                        </a:lnTo>
                        <a:lnTo>
                          <a:pt x="177" y="426"/>
                        </a:lnTo>
                        <a:lnTo>
                          <a:pt x="156" y="432"/>
                        </a:lnTo>
                        <a:lnTo>
                          <a:pt x="135" y="438"/>
                        </a:lnTo>
                        <a:lnTo>
                          <a:pt x="114" y="443"/>
                        </a:lnTo>
                        <a:lnTo>
                          <a:pt x="94" y="449"/>
                        </a:lnTo>
                        <a:lnTo>
                          <a:pt x="73" y="455"/>
                        </a:lnTo>
                        <a:lnTo>
                          <a:pt x="54" y="438"/>
                        </a:lnTo>
                        <a:lnTo>
                          <a:pt x="87" y="413"/>
                        </a:lnTo>
                        <a:lnTo>
                          <a:pt x="119" y="388"/>
                        </a:lnTo>
                        <a:lnTo>
                          <a:pt x="156" y="367"/>
                        </a:lnTo>
                        <a:lnTo>
                          <a:pt x="192" y="346"/>
                        </a:lnTo>
                        <a:lnTo>
                          <a:pt x="229" y="328"/>
                        </a:lnTo>
                        <a:lnTo>
                          <a:pt x="269" y="313"/>
                        </a:lnTo>
                        <a:lnTo>
                          <a:pt x="307" y="303"/>
                        </a:lnTo>
                        <a:lnTo>
                          <a:pt x="348" y="298"/>
                        </a:lnTo>
                        <a:lnTo>
                          <a:pt x="367" y="280"/>
                        </a:lnTo>
                        <a:lnTo>
                          <a:pt x="378" y="257"/>
                        </a:lnTo>
                        <a:lnTo>
                          <a:pt x="378" y="231"/>
                        </a:lnTo>
                        <a:lnTo>
                          <a:pt x="375" y="206"/>
                        </a:lnTo>
                        <a:lnTo>
                          <a:pt x="365" y="196"/>
                        </a:lnTo>
                        <a:lnTo>
                          <a:pt x="355" y="186"/>
                        </a:lnTo>
                        <a:lnTo>
                          <a:pt x="344" y="179"/>
                        </a:lnTo>
                        <a:lnTo>
                          <a:pt x="332" y="173"/>
                        </a:lnTo>
                        <a:lnTo>
                          <a:pt x="319" y="169"/>
                        </a:lnTo>
                        <a:lnTo>
                          <a:pt x="307" y="169"/>
                        </a:lnTo>
                        <a:lnTo>
                          <a:pt x="294" y="175"/>
                        </a:lnTo>
                        <a:lnTo>
                          <a:pt x="282" y="183"/>
                        </a:lnTo>
                        <a:lnTo>
                          <a:pt x="273" y="188"/>
                        </a:lnTo>
                        <a:lnTo>
                          <a:pt x="263" y="196"/>
                        </a:lnTo>
                        <a:lnTo>
                          <a:pt x="252" y="206"/>
                        </a:lnTo>
                        <a:lnTo>
                          <a:pt x="242" y="215"/>
                        </a:lnTo>
                        <a:lnTo>
                          <a:pt x="235" y="227"/>
                        </a:lnTo>
                        <a:lnTo>
                          <a:pt x="231" y="238"/>
                        </a:lnTo>
                        <a:lnTo>
                          <a:pt x="233" y="252"/>
                        </a:lnTo>
                        <a:lnTo>
                          <a:pt x="238" y="265"/>
                        </a:lnTo>
                        <a:lnTo>
                          <a:pt x="211" y="284"/>
                        </a:lnTo>
                        <a:lnTo>
                          <a:pt x="185" y="303"/>
                        </a:lnTo>
                        <a:lnTo>
                          <a:pt x="156" y="325"/>
                        </a:lnTo>
                        <a:lnTo>
                          <a:pt x="127" y="344"/>
                        </a:lnTo>
                        <a:lnTo>
                          <a:pt x="98" y="361"/>
                        </a:lnTo>
                        <a:lnTo>
                          <a:pt x="68" y="376"/>
                        </a:lnTo>
                        <a:lnTo>
                          <a:pt x="39" y="390"/>
                        </a:lnTo>
                        <a:lnTo>
                          <a:pt x="8" y="397"/>
                        </a:lnTo>
                        <a:lnTo>
                          <a:pt x="4" y="397"/>
                        </a:lnTo>
                        <a:lnTo>
                          <a:pt x="2" y="390"/>
                        </a:lnTo>
                        <a:lnTo>
                          <a:pt x="2" y="382"/>
                        </a:lnTo>
                        <a:lnTo>
                          <a:pt x="0" y="374"/>
                        </a:lnTo>
                        <a:lnTo>
                          <a:pt x="37" y="351"/>
                        </a:lnTo>
                        <a:lnTo>
                          <a:pt x="68" y="323"/>
                        </a:lnTo>
                        <a:lnTo>
                          <a:pt x="96" y="290"/>
                        </a:lnTo>
                        <a:lnTo>
                          <a:pt x="121" y="255"/>
                        </a:lnTo>
                        <a:lnTo>
                          <a:pt x="146" y="221"/>
                        </a:lnTo>
                        <a:lnTo>
                          <a:pt x="169" y="185"/>
                        </a:lnTo>
                        <a:lnTo>
                          <a:pt x="190" y="150"/>
                        </a:lnTo>
                        <a:lnTo>
                          <a:pt x="213" y="117"/>
                        </a:lnTo>
                        <a:lnTo>
                          <a:pt x="248" y="108"/>
                        </a:lnTo>
                        <a:lnTo>
                          <a:pt x="282" y="98"/>
                        </a:lnTo>
                        <a:lnTo>
                          <a:pt x="317" y="87"/>
                        </a:lnTo>
                        <a:lnTo>
                          <a:pt x="350" y="75"/>
                        </a:lnTo>
                        <a:lnTo>
                          <a:pt x="384" y="62"/>
                        </a:lnTo>
                        <a:lnTo>
                          <a:pt x="415" y="44"/>
                        </a:lnTo>
                        <a:lnTo>
                          <a:pt x="446" y="23"/>
                        </a:lnTo>
                        <a:lnTo>
                          <a:pt x="474" y="0"/>
                        </a:lnTo>
                        <a:lnTo>
                          <a:pt x="499" y="10"/>
                        </a:lnTo>
                        <a:lnTo>
                          <a:pt x="522" y="23"/>
                        </a:lnTo>
                        <a:lnTo>
                          <a:pt x="545" y="39"/>
                        </a:lnTo>
                        <a:lnTo>
                          <a:pt x="567" y="56"/>
                        </a:lnTo>
                        <a:lnTo>
                          <a:pt x="584" y="77"/>
                        </a:lnTo>
                        <a:lnTo>
                          <a:pt x="599" y="100"/>
                        </a:lnTo>
                        <a:lnTo>
                          <a:pt x="611" y="123"/>
                        </a:lnTo>
                        <a:lnTo>
                          <a:pt x="616" y="150"/>
                        </a:lnTo>
                        <a:lnTo>
                          <a:pt x="513" y="225"/>
                        </a:lnTo>
                        <a:close/>
                      </a:path>
                    </a:pathLst>
                  </a:custGeom>
                  <a:solidFill>
                    <a:schemeClr val="bg2"/>
                  </a:solidFill>
                  <a:ln w="28575" cmpd="sng">
                    <a:solidFill>
                      <a:schemeClr val="bg2"/>
                    </a:solidFill>
                    <a:round/>
                    <a:headEnd/>
                    <a:tailEnd/>
                  </a:ln>
                </p:spPr>
                <p:txBody>
                  <a:bodyPr/>
                  <a:lstStyle/>
                  <a:p>
                    <a:endParaRPr lang="en-US"/>
                  </a:p>
                </p:txBody>
              </p:sp>
              <p:sp>
                <p:nvSpPr>
                  <p:cNvPr id="403472" name="Freeform 16"/>
                  <p:cNvSpPr>
                    <a:spLocks/>
                  </p:cNvSpPr>
                  <p:nvPr/>
                </p:nvSpPr>
                <p:spPr bwMode="auto">
                  <a:xfrm>
                    <a:off x="3772" y="3221"/>
                    <a:ext cx="36" cy="31"/>
                  </a:xfrm>
                  <a:custGeom>
                    <a:avLst/>
                    <a:gdLst/>
                    <a:ahLst/>
                    <a:cxnLst>
                      <a:cxn ang="0">
                        <a:pos x="65" y="63"/>
                      </a:cxn>
                      <a:cxn ang="0">
                        <a:pos x="54" y="65"/>
                      </a:cxn>
                      <a:cxn ang="0">
                        <a:pos x="44" y="63"/>
                      </a:cxn>
                      <a:cxn ang="0">
                        <a:pos x="35" y="59"/>
                      </a:cxn>
                      <a:cxn ang="0">
                        <a:pos x="25" y="55"/>
                      </a:cxn>
                      <a:cxn ang="0">
                        <a:pos x="17" y="47"/>
                      </a:cxn>
                      <a:cxn ang="0">
                        <a:pos x="12" y="40"/>
                      </a:cxn>
                      <a:cxn ang="0">
                        <a:pos x="6" y="32"/>
                      </a:cxn>
                      <a:cxn ang="0">
                        <a:pos x="0" y="24"/>
                      </a:cxn>
                      <a:cxn ang="0">
                        <a:pos x="8" y="9"/>
                      </a:cxn>
                      <a:cxn ang="0">
                        <a:pos x="23" y="0"/>
                      </a:cxn>
                      <a:cxn ang="0">
                        <a:pos x="38" y="0"/>
                      </a:cxn>
                      <a:cxn ang="0">
                        <a:pos x="54" y="5"/>
                      </a:cxn>
                      <a:cxn ang="0">
                        <a:pos x="67" y="15"/>
                      </a:cxn>
                      <a:cxn ang="0">
                        <a:pos x="75" y="28"/>
                      </a:cxn>
                      <a:cxn ang="0">
                        <a:pos x="75" y="46"/>
                      </a:cxn>
                      <a:cxn ang="0">
                        <a:pos x="65" y="63"/>
                      </a:cxn>
                    </a:cxnLst>
                    <a:rect l="0" t="0" r="r" b="b"/>
                    <a:pathLst>
                      <a:path w="75" h="65">
                        <a:moveTo>
                          <a:pt x="65" y="63"/>
                        </a:moveTo>
                        <a:lnTo>
                          <a:pt x="54" y="65"/>
                        </a:lnTo>
                        <a:lnTo>
                          <a:pt x="44" y="63"/>
                        </a:lnTo>
                        <a:lnTo>
                          <a:pt x="35" y="59"/>
                        </a:lnTo>
                        <a:lnTo>
                          <a:pt x="25" y="55"/>
                        </a:lnTo>
                        <a:lnTo>
                          <a:pt x="17" y="47"/>
                        </a:lnTo>
                        <a:lnTo>
                          <a:pt x="12" y="40"/>
                        </a:lnTo>
                        <a:lnTo>
                          <a:pt x="6" y="32"/>
                        </a:lnTo>
                        <a:lnTo>
                          <a:pt x="0" y="24"/>
                        </a:lnTo>
                        <a:lnTo>
                          <a:pt x="8" y="9"/>
                        </a:lnTo>
                        <a:lnTo>
                          <a:pt x="23" y="0"/>
                        </a:lnTo>
                        <a:lnTo>
                          <a:pt x="38" y="0"/>
                        </a:lnTo>
                        <a:lnTo>
                          <a:pt x="54" y="5"/>
                        </a:lnTo>
                        <a:lnTo>
                          <a:pt x="67" y="15"/>
                        </a:lnTo>
                        <a:lnTo>
                          <a:pt x="75" y="28"/>
                        </a:lnTo>
                        <a:lnTo>
                          <a:pt x="75" y="46"/>
                        </a:lnTo>
                        <a:lnTo>
                          <a:pt x="65" y="63"/>
                        </a:lnTo>
                        <a:close/>
                      </a:path>
                    </a:pathLst>
                  </a:custGeom>
                  <a:solidFill>
                    <a:schemeClr val="bg2"/>
                  </a:solidFill>
                  <a:ln w="28575" cmpd="sng">
                    <a:solidFill>
                      <a:schemeClr val="bg2"/>
                    </a:solidFill>
                    <a:round/>
                    <a:headEnd/>
                    <a:tailEnd/>
                  </a:ln>
                </p:spPr>
                <p:txBody>
                  <a:bodyPr/>
                  <a:lstStyle/>
                  <a:p>
                    <a:endParaRPr lang="en-US"/>
                  </a:p>
                </p:txBody>
              </p:sp>
            </p:grpSp>
            <p:sp>
              <p:nvSpPr>
                <p:cNvPr id="403475" name="Freeform 19"/>
                <p:cNvSpPr>
                  <a:spLocks/>
                </p:cNvSpPr>
                <p:nvPr/>
              </p:nvSpPr>
              <p:spPr bwMode="auto">
                <a:xfrm>
                  <a:off x="4143" y="2928"/>
                  <a:ext cx="420" cy="262"/>
                </a:xfrm>
                <a:custGeom>
                  <a:avLst/>
                  <a:gdLst/>
                  <a:ahLst/>
                  <a:cxnLst>
                    <a:cxn ang="0">
                      <a:pos x="992" y="430"/>
                    </a:cxn>
                    <a:cxn ang="0">
                      <a:pos x="888" y="484"/>
                    </a:cxn>
                    <a:cxn ang="0">
                      <a:pos x="788" y="539"/>
                    </a:cxn>
                    <a:cxn ang="0">
                      <a:pos x="687" y="595"/>
                    </a:cxn>
                    <a:cxn ang="0">
                      <a:pos x="587" y="649"/>
                    </a:cxn>
                    <a:cxn ang="0">
                      <a:pos x="487" y="703"/>
                    </a:cxn>
                    <a:cxn ang="0">
                      <a:pos x="383" y="754"/>
                    </a:cxn>
                    <a:cxn ang="0">
                      <a:pos x="278" y="802"/>
                    </a:cxn>
                    <a:cxn ang="0">
                      <a:pos x="180" y="825"/>
                    </a:cxn>
                    <a:cxn ang="0">
                      <a:pos x="186" y="731"/>
                    </a:cxn>
                    <a:cxn ang="0">
                      <a:pos x="182" y="633"/>
                    </a:cxn>
                    <a:cxn ang="0">
                      <a:pos x="155" y="541"/>
                    </a:cxn>
                    <a:cxn ang="0">
                      <a:pos x="92" y="467"/>
                    </a:cxn>
                    <a:cxn ang="0">
                      <a:pos x="69" y="445"/>
                    </a:cxn>
                    <a:cxn ang="0">
                      <a:pos x="40" y="434"/>
                    </a:cxn>
                    <a:cxn ang="0">
                      <a:pos x="13" y="426"/>
                    </a:cxn>
                    <a:cxn ang="0">
                      <a:pos x="0" y="411"/>
                    </a:cxn>
                    <a:cxn ang="0">
                      <a:pos x="238" y="304"/>
                    </a:cxn>
                    <a:cxn ang="0">
                      <a:pos x="209" y="374"/>
                    </a:cxn>
                    <a:cxn ang="0">
                      <a:pos x="224" y="424"/>
                    </a:cxn>
                    <a:cxn ang="0">
                      <a:pos x="259" y="438"/>
                    </a:cxn>
                    <a:cxn ang="0">
                      <a:pos x="297" y="436"/>
                    </a:cxn>
                    <a:cxn ang="0">
                      <a:pos x="335" y="432"/>
                    </a:cxn>
                    <a:cxn ang="0">
                      <a:pos x="368" y="421"/>
                    </a:cxn>
                    <a:cxn ang="0">
                      <a:pos x="397" y="401"/>
                    </a:cxn>
                    <a:cxn ang="0">
                      <a:pos x="420" y="376"/>
                    </a:cxn>
                    <a:cxn ang="0">
                      <a:pos x="441" y="350"/>
                    </a:cxn>
                    <a:cxn ang="0">
                      <a:pos x="1101" y="33"/>
                    </a:cxn>
                    <a:cxn ang="0">
                      <a:pos x="1130" y="64"/>
                    </a:cxn>
                    <a:cxn ang="0">
                      <a:pos x="1166" y="64"/>
                    </a:cxn>
                    <a:cxn ang="0">
                      <a:pos x="1205" y="50"/>
                    </a:cxn>
                    <a:cxn ang="0">
                      <a:pos x="1241" y="33"/>
                    </a:cxn>
                    <a:cxn ang="0">
                      <a:pos x="1268" y="6"/>
                    </a:cxn>
                    <a:cxn ang="0">
                      <a:pos x="1297" y="14"/>
                    </a:cxn>
                    <a:cxn ang="0">
                      <a:pos x="1326" y="93"/>
                    </a:cxn>
                    <a:cxn ang="0">
                      <a:pos x="1310" y="179"/>
                    </a:cxn>
                    <a:cxn ang="0">
                      <a:pos x="1253" y="248"/>
                    </a:cxn>
                    <a:cxn ang="0">
                      <a:pos x="1188" y="305"/>
                    </a:cxn>
                    <a:cxn ang="0">
                      <a:pos x="1117" y="355"/>
                    </a:cxn>
                    <a:cxn ang="0">
                      <a:pos x="1044" y="403"/>
                    </a:cxn>
                  </a:cxnLst>
                  <a:rect l="0" t="0" r="r" b="b"/>
                  <a:pathLst>
                    <a:path w="1326" h="825">
                      <a:moveTo>
                        <a:pt x="1044" y="403"/>
                      </a:moveTo>
                      <a:lnTo>
                        <a:pt x="992" y="430"/>
                      </a:lnTo>
                      <a:lnTo>
                        <a:pt x="940" y="457"/>
                      </a:lnTo>
                      <a:lnTo>
                        <a:pt x="888" y="484"/>
                      </a:lnTo>
                      <a:lnTo>
                        <a:pt x="838" y="511"/>
                      </a:lnTo>
                      <a:lnTo>
                        <a:pt x="788" y="539"/>
                      </a:lnTo>
                      <a:lnTo>
                        <a:pt x="738" y="566"/>
                      </a:lnTo>
                      <a:lnTo>
                        <a:pt x="687" y="595"/>
                      </a:lnTo>
                      <a:lnTo>
                        <a:pt x="637" y="622"/>
                      </a:lnTo>
                      <a:lnTo>
                        <a:pt x="587" y="649"/>
                      </a:lnTo>
                      <a:lnTo>
                        <a:pt x="537" y="676"/>
                      </a:lnTo>
                      <a:lnTo>
                        <a:pt x="487" y="703"/>
                      </a:lnTo>
                      <a:lnTo>
                        <a:pt x="435" y="729"/>
                      </a:lnTo>
                      <a:lnTo>
                        <a:pt x="383" y="754"/>
                      </a:lnTo>
                      <a:lnTo>
                        <a:pt x="332" y="779"/>
                      </a:lnTo>
                      <a:lnTo>
                        <a:pt x="278" y="802"/>
                      </a:lnTo>
                      <a:lnTo>
                        <a:pt x="224" y="825"/>
                      </a:lnTo>
                      <a:lnTo>
                        <a:pt x="180" y="825"/>
                      </a:lnTo>
                      <a:lnTo>
                        <a:pt x="184" y="779"/>
                      </a:lnTo>
                      <a:lnTo>
                        <a:pt x="186" y="731"/>
                      </a:lnTo>
                      <a:lnTo>
                        <a:pt x="186" y="681"/>
                      </a:lnTo>
                      <a:lnTo>
                        <a:pt x="182" y="633"/>
                      </a:lnTo>
                      <a:lnTo>
                        <a:pt x="172" y="586"/>
                      </a:lnTo>
                      <a:lnTo>
                        <a:pt x="155" y="541"/>
                      </a:lnTo>
                      <a:lnTo>
                        <a:pt x="130" y="501"/>
                      </a:lnTo>
                      <a:lnTo>
                        <a:pt x="92" y="467"/>
                      </a:lnTo>
                      <a:lnTo>
                        <a:pt x="82" y="453"/>
                      </a:lnTo>
                      <a:lnTo>
                        <a:pt x="69" y="445"/>
                      </a:lnTo>
                      <a:lnTo>
                        <a:pt x="55" y="440"/>
                      </a:lnTo>
                      <a:lnTo>
                        <a:pt x="40" y="434"/>
                      </a:lnTo>
                      <a:lnTo>
                        <a:pt x="25" y="430"/>
                      </a:lnTo>
                      <a:lnTo>
                        <a:pt x="13" y="426"/>
                      </a:lnTo>
                      <a:lnTo>
                        <a:pt x="3" y="421"/>
                      </a:lnTo>
                      <a:lnTo>
                        <a:pt x="0" y="411"/>
                      </a:lnTo>
                      <a:lnTo>
                        <a:pt x="251" y="275"/>
                      </a:lnTo>
                      <a:lnTo>
                        <a:pt x="238" y="304"/>
                      </a:lnTo>
                      <a:lnTo>
                        <a:pt x="220" y="336"/>
                      </a:lnTo>
                      <a:lnTo>
                        <a:pt x="209" y="374"/>
                      </a:lnTo>
                      <a:lnTo>
                        <a:pt x="211" y="411"/>
                      </a:lnTo>
                      <a:lnTo>
                        <a:pt x="224" y="424"/>
                      </a:lnTo>
                      <a:lnTo>
                        <a:pt x="241" y="432"/>
                      </a:lnTo>
                      <a:lnTo>
                        <a:pt x="259" y="438"/>
                      </a:lnTo>
                      <a:lnTo>
                        <a:pt x="278" y="438"/>
                      </a:lnTo>
                      <a:lnTo>
                        <a:pt x="297" y="436"/>
                      </a:lnTo>
                      <a:lnTo>
                        <a:pt x="318" y="434"/>
                      </a:lnTo>
                      <a:lnTo>
                        <a:pt x="335" y="432"/>
                      </a:lnTo>
                      <a:lnTo>
                        <a:pt x="353" y="430"/>
                      </a:lnTo>
                      <a:lnTo>
                        <a:pt x="368" y="421"/>
                      </a:lnTo>
                      <a:lnTo>
                        <a:pt x="383" y="411"/>
                      </a:lnTo>
                      <a:lnTo>
                        <a:pt x="397" y="401"/>
                      </a:lnTo>
                      <a:lnTo>
                        <a:pt x="408" y="390"/>
                      </a:lnTo>
                      <a:lnTo>
                        <a:pt x="420" y="376"/>
                      </a:lnTo>
                      <a:lnTo>
                        <a:pt x="431" y="363"/>
                      </a:lnTo>
                      <a:lnTo>
                        <a:pt x="441" y="350"/>
                      </a:lnTo>
                      <a:lnTo>
                        <a:pt x="449" y="334"/>
                      </a:lnTo>
                      <a:lnTo>
                        <a:pt x="1101" y="33"/>
                      </a:lnTo>
                      <a:lnTo>
                        <a:pt x="1115" y="52"/>
                      </a:lnTo>
                      <a:lnTo>
                        <a:pt x="1130" y="64"/>
                      </a:lnTo>
                      <a:lnTo>
                        <a:pt x="1147" y="66"/>
                      </a:lnTo>
                      <a:lnTo>
                        <a:pt x="1166" y="64"/>
                      </a:lnTo>
                      <a:lnTo>
                        <a:pt x="1186" y="58"/>
                      </a:lnTo>
                      <a:lnTo>
                        <a:pt x="1205" y="50"/>
                      </a:lnTo>
                      <a:lnTo>
                        <a:pt x="1224" y="41"/>
                      </a:lnTo>
                      <a:lnTo>
                        <a:pt x="1241" y="33"/>
                      </a:lnTo>
                      <a:lnTo>
                        <a:pt x="1255" y="20"/>
                      </a:lnTo>
                      <a:lnTo>
                        <a:pt x="1268" y="6"/>
                      </a:lnTo>
                      <a:lnTo>
                        <a:pt x="1282" y="0"/>
                      </a:lnTo>
                      <a:lnTo>
                        <a:pt x="1297" y="14"/>
                      </a:lnTo>
                      <a:lnTo>
                        <a:pt x="1320" y="50"/>
                      </a:lnTo>
                      <a:lnTo>
                        <a:pt x="1326" y="93"/>
                      </a:lnTo>
                      <a:lnTo>
                        <a:pt x="1322" y="139"/>
                      </a:lnTo>
                      <a:lnTo>
                        <a:pt x="1310" y="179"/>
                      </a:lnTo>
                      <a:lnTo>
                        <a:pt x="1282" y="215"/>
                      </a:lnTo>
                      <a:lnTo>
                        <a:pt x="1253" y="248"/>
                      </a:lnTo>
                      <a:lnTo>
                        <a:pt x="1220" y="279"/>
                      </a:lnTo>
                      <a:lnTo>
                        <a:pt x="1188" y="305"/>
                      </a:lnTo>
                      <a:lnTo>
                        <a:pt x="1153" y="330"/>
                      </a:lnTo>
                      <a:lnTo>
                        <a:pt x="1117" y="355"/>
                      </a:lnTo>
                      <a:lnTo>
                        <a:pt x="1080" y="378"/>
                      </a:lnTo>
                      <a:lnTo>
                        <a:pt x="1044" y="403"/>
                      </a:lnTo>
                      <a:close/>
                    </a:path>
                  </a:pathLst>
                </a:custGeom>
                <a:solidFill>
                  <a:srgbClr val="00CC66"/>
                </a:solidFill>
                <a:ln w="9525">
                  <a:solidFill>
                    <a:schemeClr val="bg2"/>
                  </a:solidFill>
                  <a:round/>
                  <a:headEnd/>
                  <a:tailEnd/>
                </a:ln>
              </p:spPr>
              <p:txBody>
                <a:bodyPr/>
                <a:lstStyle/>
                <a:p>
                  <a:endParaRPr lang="en-US"/>
                </a:p>
              </p:txBody>
            </p:sp>
            <p:sp>
              <p:nvSpPr>
                <p:cNvPr id="403476" name="Freeform 20"/>
                <p:cNvSpPr>
                  <a:spLocks/>
                </p:cNvSpPr>
                <p:nvPr/>
              </p:nvSpPr>
              <p:spPr bwMode="auto">
                <a:xfrm>
                  <a:off x="4223" y="2910"/>
                  <a:ext cx="311" cy="144"/>
                </a:xfrm>
                <a:custGeom>
                  <a:avLst/>
                  <a:gdLst/>
                  <a:ahLst/>
                  <a:cxnLst>
                    <a:cxn ang="0">
                      <a:pos x="916" y="32"/>
                    </a:cxn>
                    <a:cxn ang="0">
                      <a:pos x="818" y="69"/>
                    </a:cxn>
                    <a:cxn ang="0">
                      <a:pos x="722" y="109"/>
                    </a:cxn>
                    <a:cxn ang="0">
                      <a:pos x="626" y="150"/>
                    </a:cxn>
                    <a:cxn ang="0">
                      <a:pos x="530" y="192"/>
                    </a:cxn>
                    <a:cxn ang="0">
                      <a:pos x="436" y="232"/>
                    </a:cxn>
                    <a:cxn ang="0">
                      <a:pos x="338" y="272"/>
                    </a:cxn>
                    <a:cxn ang="0">
                      <a:pos x="242" y="311"/>
                    </a:cxn>
                    <a:cxn ang="0">
                      <a:pos x="144" y="345"/>
                    </a:cxn>
                    <a:cxn ang="0">
                      <a:pos x="134" y="366"/>
                    </a:cxn>
                    <a:cxn ang="0">
                      <a:pos x="142" y="384"/>
                    </a:cxn>
                    <a:cxn ang="0">
                      <a:pos x="148" y="403"/>
                    </a:cxn>
                    <a:cxn ang="0">
                      <a:pos x="134" y="422"/>
                    </a:cxn>
                    <a:cxn ang="0">
                      <a:pos x="106" y="437"/>
                    </a:cxn>
                    <a:cxn ang="0">
                      <a:pos x="75" y="451"/>
                    </a:cxn>
                    <a:cxn ang="0">
                      <a:pos x="42" y="456"/>
                    </a:cxn>
                    <a:cxn ang="0">
                      <a:pos x="8" y="449"/>
                    </a:cxn>
                    <a:cxn ang="0">
                      <a:pos x="8" y="403"/>
                    </a:cxn>
                    <a:cxn ang="0">
                      <a:pos x="25" y="359"/>
                    </a:cxn>
                    <a:cxn ang="0">
                      <a:pos x="115" y="303"/>
                    </a:cxn>
                    <a:cxn ang="0">
                      <a:pos x="209" y="253"/>
                    </a:cxn>
                    <a:cxn ang="0">
                      <a:pos x="303" y="209"/>
                    </a:cxn>
                    <a:cxn ang="0">
                      <a:pos x="399" y="167"/>
                    </a:cxn>
                    <a:cxn ang="0">
                      <a:pos x="497" y="128"/>
                    </a:cxn>
                    <a:cxn ang="0">
                      <a:pos x="593" y="90"/>
                    </a:cxn>
                    <a:cxn ang="0">
                      <a:pos x="691" y="52"/>
                    </a:cxn>
                    <a:cxn ang="0">
                      <a:pos x="789" y="11"/>
                    </a:cxn>
                    <a:cxn ang="0">
                      <a:pos x="839" y="0"/>
                    </a:cxn>
                    <a:cxn ang="0">
                      <a:pos x="889" y="0"/>
                    </a:cxn>
                    <a:cxn ang="0">
                      <a:pos x="937" y="9"/>
                    </a:cxn>
                    <a:cxn ang="0">
                      <a:pos x="983" y="25"/>
                    </a:cxn>
                    <a:cxn ang="0">
                      <a:pos x="975" y="48"/>
                    </a:cxn>
                    <a:cxn ang="0">
                      <a:pos x="958" y="61"/>
                    </a:cxn>
                    <a:cxn ang="0">
                      <a:pos x="937" y="69"/>
                    </a:cxn>
                    <a:cxn ang="0">
                      <a:pos x="916" y="77"/>
                    </a:cxn>
                  </a:cxnLst>
                  <a:rect l="0" t="0" r="r" b="b"/>
                  <a:pathLst>
                    <a:path w="983" h="456">
                      <a:moveTo>
                        <a:pt x="916" y="77"/>
                      </a:moveTo>
                      <a:lnTo>
                        <a:pt x="916" y="32"/>
                      </a:lnTo>
                      <a:lnTo>
                        <a:pt x="868" y="52"/>
                      </a:lnTo>
                      <a:lnTo>
                        <a:pt x="818" y="69"/>
                      </a:lnTo>
                      <a:lnTo>
                        <a:pt x="770" y="90"/>
                      </a:lnTo>
                      <a:lnTo>
                        <a:pt x="722" y="109"/>
                      </a:lnTo>
                      <a:lnTo>
                        <a:pt x="674" y="128"/>
                      </a:lnTo>
                      <a:lnTo>
                        <a:pt x="626" y="150"/>
                      </a:lnTo>
                      <a:lnTo>
                        <a:pt x="578" y="171"/>
                      </a:lnTo>
                      <a:lnTo>
                        <a:pt x="530" y="192"/>
                      </a:lnTo>
                      <a:lnTo>
                        <a:pt x="482" y="211"/>
                      </a:lnTo>
                      <a:lnTo>
                        <a:pt x="436" y="232"/>
                      </a:lnTo>
                      <a:lnTo>
                        <a:pt x="388" y="251"/>
                      </a:lnTo>
                      <a:lnTo>
                        <a:pt x="338" y="272"/>
                      </a:lnTo>
                      <a:lnTo>
                        <a:pt x="290" y="291"/>
                      </a:lnTo>
                      <a:lnTo>
                        <a:pt x="242" y="311"/>
                      </a:lnTo>
                      <a:lnTo>
                        <a:pt x="194" y="328"/>
                      </a:lnTo>
                      <a:lnTo>
                        <a:pt x="144" y="345"/>
                      </a:lnTo>
                      <a:lnTo>
                        <a:pt x="136" y="355"/>
                      </a:lnTo>
                      <a:lnTo>
                        <a:pt x="134" y="366"/>
                      </a:lnTo>
                      <a:lnTo>
                        <a:pt x="138" y="376"/>
                      </a:lnTo>
                      <a:lnTo>
                        <a:pt x="142" y="384"/>
                      </a:lnTo>
                      <a:lnTo>
                        <a:pt x="148" y="393"/>
                      </a:lnTo>
                      <a:lnTo>
                        <a:pt x="148" y="403"/>
                      </a:lnTo>
                      <a:lnTo>
                        <a:pt x="146" y="412"/>
                      </a:lnTo>
                      <a:lnTo>
                        <a:pt x="134" y="422"/>
                      </a:lnTo>
                      <a:lnTo>
                        <a:pt x="121" y="430"/>
                      </a:lnTo>
                      <a:lnTo>
                        <a:pt x="106" y="437"/>
                      </a:lnTo>
                      <a:lnTo>
                        <a:pt x="90" y="445"/>
                      </a:lnTo>
                      <a:lnTo>
                        <a:pt x="75" y="451"/>
                      </a:lnTo>
                      <a:lnTo>
                        <a:pt x="60" y="455"/>
                      </a:lnTo>
                      <a:lnTo>
                        <a:pt x="42" y="456"/>
                      </a:lnTo>
                      <a:lnTo>
                        <a:pt x="25" y="455"/>
                      </a:lnTo>
                      <a:lnTo>
                        <a:pt x="8" y="449"/>
                      </a:lnTo>
                      <a:lnTo>
                        <a:pt x="0" y="424"/>
                      </a:lnTo>
                      <a:lnTo>
                        <a:pt x="8" y="403"/>
                      </a:lnTo>
                      <a:lnTo>
                        <a:pt x="19" y="382"/>
                      </a:lnTo>
                      <a:lnTo>
                        <a:pt x="25" y="359"/>
                      </a:lnTo>
                      <a:lnTo>
                        <a:pt x="71" y="330"/>
                      </a:lnTo>
                      <a:lnTo>
                        <a:pt x="115" y="303"/>
                      </a:lnTo>
                      <a:lnTo>
                        <a:pt x="163" y="278"/>
                      </a:lnTo>
                      <a:lnTo>
                        <a:pt x="209" y="253"/>
                      </a:lnTo>
                      <a:lnTo>
                        <a:pt x="257" y="230"/>
                      </a:lnTo>
                      <a:lnTo>
                        <a:pt x="303" y="209"/>
                      </a:lnTo>
                      <a:lnTo>
                        <a:pt x="351" y="188"/>
                      </a:lnTo>
                      <a:lnTo>
                        <a:pt x="399" y="167"/>
                      </a:lnTo>
                      <a:lnTo>
                        <a:pt x="447" y="148"/>
                      </a:lnTo>
                      <a:lnTo>
                        <a:pt x="497" y="128"/>
                      </a:lnTo>
                      <a:lnTo>
                        <a:pt x="545" y="107"/>
                      </a:lnTo>
                      <a:lnTo>
                        <a:pt x="593" y="90"/>
                      </a:lnTo>
                      <a:lnTo>
                        <a:pt x="643" y="71"/>
                      </a:lnTo>
                      <a:lnTo>
                        <a:pt x="691" y="52"/>
                      </a:lnTo>
                      <a:lnTo>
                        <a:pt x="741" y="31"/>
                      </a:lnTo>
                      <a:lnTo>
                        <a:pt x="789" y="11"/>
                      </a:lnTo>
                      <a:lnTo>
                        <a:pt x="814" y="4"/>
                      </a:lnTo>
                      <a:lnTo>
                        <a:pt x="839" y="0"/>
                      </a:lnTo>
                      <a:lnTo>
                        <a:pt x="864" y="0"/>
                      </a:lnTo>
                      <a:lnTo>
                        <a:pt x="889" y="0"/>
                      </a:lnTo>
                      <a:lnTo>
                        <a:pt x="912" y="4"/>
                      </a:lnTo>
                      <a:lnTo>
                        <a:pt x="937" y="9"/>
                      </a:lnTo>
                      <a:lnTo>
                        <a:pt x="960" y="17"/>
                      </a:lnTo>
                      <a:lnTo>
                        <a:pt x="983" y="25"/>
                      </a:lnTo>
                      <a:lnTo>
                        <a:pt x="981" y="38"/>
                      </a:lnTo>
                      <a:lnTo>
                        <a:pt x="975" y="48"/>
                      </a:lnTo>
                      <a:lnTo>
                        <a:pt x="967" y="56"/>
                      </a:lnTo>
                      <a:lnTo>
                        <a:pt x="958" y="61"/>
                      </a:lnTo>
                      <a:lnTo>
                        <a:pt x="948" y="67"/>
                      </a:lnTo>
                      <a:lnTo>
                        <a:pt x="937" y="69"/>
                      </a:lnTo>
                      <a:lnTo>
                        <a:pt x="925" y="73"/>
                      </a:lnTo>
                      <a:lnTo>
                        <a:pt x="916" y="77"/>
                      </a:lnTo>
                      <a:close/>
                    </a:path>
                  </a:pathLst>
                </a:custGeom>
                <a:solidFill>
                  <a:srgbClr val="FFC400"/>
                </a:solidFill>
                <a:ln w="9525">
                  <a:solidFill>
                    <a:schemeClr val="bg2"/>
                  </a:solidFill>
                  <a:round/>
                  <a:headEnd/>
                  <a:tailEnd/>
                </a:ln>
              </p:spPr>
              <p:txBody>
                <a:bodyPr/>
                <a:lstStyle/>
                <a:p>
                  <a:endParaRPr lang="en-US"/>
                </a:p>
              </p:txBody>
            </p:sp>
            <p:sp>
              <p:nvSpPr>
                <p:cNvPr id="403477" name="Freeform 21"/>
                <p:cNvSpPr>
                  <a:spLocks/>
                </p:cNvSpPr>
                <p:nvPr/>
              </p:nvSpPr>
              <p:spPr bwMode="auto">
                <a:xfrm>
                  <a:off x="4136" y="3076"/>
                  <a:ext cx="56" cy="114"/>
                </a:xfrm>
                <a:custGeom>
                  <a:avLst/>
                  <a:gdLst/>
                  <a:ahLst/>
                  <a:cxnLst>
                    <a:cxn ang="0">
                      <a:pos x="159" y="360"/>
                    </a:cxn>
                    <a:cxn ang="0">
                      <a:pos x="159" y="310"/>
                    </a:cxn>
                    <a:cxn ang="0">
                      <a:pos x="153" y="259"/>
                    </a:cxn>
                    <a:cxn ang="0">
                      <a:pos x="142" y="207"/>
                    </a:cxn>
                    <a:cxn ang="0">
                      <a:pos x="126" y="157"/>
                    </a:cxn>
                    <a:cxn ang="0">
                      <a:pos x="103" y="111"/>
                    </a:cxn>
                    <a:cxn ang="0">
                      <a:pos x="74" y="69"/>
                    </a:cxn>
                    <a:cxn ang="0">
                      <a:pos x="40" y="32"/>
                    </a:cxn>
                    <a:cxn ang="0">
                      <a:pos x="0" y="2"/>
                    </a:cxn>
                    <a:cxn ang="0">
                      <a:pos x="13" y="0"/>
                    </a:cxn>
                    <a:cxn ang="0">
                      <a:pos x="26" y="0"/>
                    </a:cxn>
                    <a:cxn ang="0">
                      <a:pos x="38" y="3"/>
                    </a:cxn>
                    <a:cxn ang="0">
                      <a:pos x="51" y="9"/>
                    </a:cxn>
                    <a:cxn ang="0">
                      <a:pos x="63" y="17"/>
                    </a:cxn>
                    <a:cxn ang="0">
                      <a:pos x="74" y="27"/>
                    </a:cxn>
                    <a:cxn ang="0">
                      <a:pos x="86" y="34"/>
                    </a:cxn>
                    <a:cxn ang="0">
                      <a:pos x="95" y="42"/>
                    </a:cxn>
                    <a:cxn ang="0">
                      <a:pos x="117" y="76"/>
                    </a:cxn>
                    <a:cxn ang="0">
                      <a:pos x="136" y="113"/>
                    </a:cxn>
                    <a:cxn ang="0">
                      <a:pos x="153" y="153"/>
                    </a:cxn>
                    <a:cxn ang="0">
                      <a:pos x="168" y="191"/>
                    </a:cxn>
                    <a:cxn ang="0">
                      <a:pos x="176" y="234"/>
                    </a:cxn>
                    <a:cxn ang="0">
                      <a:pos x="178" y="276"/>
                    </a:cxn>
                    <a:cxn ang="0">
                      <a:pos x="174" y="318"/>
                    </a:cxn>
                    <a:cxn ang="0">
                      <a:pos x="159" y="360"/>
                    </a:cxn>
                  </a:cxnLst>
                  <a:rect l="0" t="0" r="r" b="b"/>
                  <a:pathLst>
                    <a:path w="178" h="360">
                      <a:moveTo>
                        <a:pt x="159" y="360"/>
                      </a:moveTo>
                      <a:lnTo>
                        <a:pt x="159" y="310"/>
                      </a:lnTo>
                      <a:lnTo>
                        <a:pt x="153" y="259"/>
                      </a:lnTo>
                      <a:lnTo>
                        <a:pt x="142" y="207"/>
                      </a:lnTo>
                      <a:lnTo>
                        <a:pt x="126" y="157"/>
                      </a:lnTo>
                      <a:lnTo>
                        <a:pt x="103" y="111"/>
                      </a:lnTo>
                      <a:lnTo>
                        <a:pt x="74" y="69"/>
                      </a:lnTo>
                      <a:lnTo>
                        <a:pt x="40" y="32"/>
                      </a:lnTo>
                      <a:lnTo>
                        <a:pt x="0" y="2"/>
                      </a:lnTo>
                      <a:lnTo>
                        <a:pt x="13" y="0"/>
                      </a:lnTo>
                      <a:lnTo>
                        <a:pt x="26" y="0"/>
                      </a:lnTo>
                      <a:lnTo>
                        <a:pt x="38" y="3"/>
                      </a:lnTo>
                      <a:lnTo>
                        <a:pt x="51" y="9"/>
                      </a:lnTo>
                      <a:lnTo>
                        <a:pt x="63" y="17"/>
                      </a:lnTo>
                      <a:lnTo>
                        <a:pt x="74" y="27"/>
                      </a:lnTo>
                      <a:lnTo>
                        <a:pt x="86" y="34"/>
                      </a:lnTo>
                      <a:lnTo>
                        <a:pt x="95" y="42"/>
                      </a:lnTo>
                      <a:lnTo>
                        <a:pt x="117" y="76"/>
                      </a:lnTo>
                      <a:lnTo>
                        <a:pt x="136" y="113"/>
                      </a:lnTo>
                      <a:lnTo>
                        <a:pt x="153" y="153"/>
                      </a:lnTo>
                      <a:lnTo>
                        <a:pt x="168" y="191"/>
                      </a:lnTo>
                      <a:lnTo>
                        <a:pt x="176" y="234"/>
                      </a:lnTo>
                      <a:lnTo>
                        <a:pt x="178" y="276"/>
                      </a:lnTo>
                      <a:lnTo>
                        <a:pt x="174" y="318"/>
                      </a:lnTo>
                      <a:lnTo>
                        <a:pt x="159" y="360"/>
                      </a:lnTo>
                      <a:close/>
                    </a:path>
                  </a:pathLst>
                </a:custGeom>
                <a:solidFill>
                  <a:srgbClr val="FFC400"/>
                </a:solidFill>
                <a:ln w="9525">
                  <a:solidFill>
                    <a:schemeClr val="bg2"/>
                  </a:solidFill>
                  <a:round/>
                  <a:headEnd/>
                  <a:tailEnd/>
                </a:ln>
              </p:spPr>
              <p:txBody>
                <a:bodyPr/>
                <a:lstStyle/>
                <a:p>
                  <a:endParaRPr lang="en-US"/>
                </a:p>
              </p:txBody>
            </p:sp>
            <p:sp>
              <p:nvSpPr>
                <p:cNvPr id="403478" name="Freeform 22"/>
                <p:cNvSpPr>
                  <a:spLocks/>
                </p:cNvSpPr>
                <p:nvPr/>
              </p:nvSpPr>
              <p:spPr bwMode="auto">
                <a:xfrm>
                  <a:off x="3793" y="3090"/>
                  <a:ext cx="378" cy="256"/>
                </a:xfrm>
                <a:custGeom>
                  <a:avLst/>
                  <a:gdLst/>
                  <a:ahLst/>
                  <a:cxnLst>
                    <a:cxn ang="0">
                      <a:pos x="1127" y="362"/>
                    </a:cxn>
                    <a:cxn ang="0">
                      <a:pos x="1013" y="422"/>
                    </a:cxn>
                    <a:cxn ang="0">
                      <a:pos x="898" y="481"/>
                    </a:cxn>
                    <a:cxn ang="0">
                      <a:pos x="783" y="541"/>
                    </a:cxn>
                    <a:cxn ang="0">
                      <a:pos x="668" y="598"/>
                    </a:cxn>
                    <a:cxn ang="0">
                      <a:pos x="553" y="656"/>
                    </a:cxn>
                    <a:cxn ang="0">
                      <a:pos x="436" y="711"/>
                    </a:cxn>
                    <a:cxn ang="0">
                      <a:pos x="321" y="765"/>
                    </a:cxn>
                    <a:cxn ang="0">
                      <a:pos x="192" y="805"/>
                    </a:cxn>
                    <a:cxn ang="0">
                      <a:pos x="232" y="777"/>
                    </a:cxn>
                    <a:cxn ang="0">
                      <a:pos x="242" y="736"/>
                    </a:cxn>
                    <a:cxn ang="0">
                      <a:pos x="230" y="690"/>
                    </a:cxn>
                    <a:cxn ang="0">
                      <a:pos x="205" y="652"/>
                    </a:cxn>
                    <a:cxn ang="0">
                      <a:pos x="173" y="613"/>
                    </a:cxn>
                    <a:cxn ang="0">
                      <a:pos x="134" y="579"/>
                    </a:cxn>
                    <a:cxn ang="0">
                      <a:pos x="94" y="554"/>
                    </a:cxn>
                    <a:cxn ang="0">
                      <a:pos x="50" y="537"/>
                    </a:cxn>
                    <a:cxn ang="0">
                      <a:pos x="29" y="569"/>
                    </a:cxn>
                    <a:cxn ang="0">
                      <a:pos x="0" y="583"/>
                    </a:cxn>
                    <a:cxn ang="0">
                      <a:pos x="86" y="491"/>
                    </a:cxn>
                    <a:cxn ang="0">
                      <a:pos x="209" y="414"/>
                    </a:cxn>
                    <a:cxn ang="0">
                      <a:pos x="332" y="343"/>
                    </a:cxn>
                    <a:cxn ang="0">
                      <a:pos x="457" y="276"/>
                    </a:cxn>
                    <a:cxn ang="0">
                      <a:pos x="584" y="211"/>
                    </a:cxn>
                    <a:cxn ang="0">
                      <a:pos x="710" y="149"/>
                    </a:cxn>
                    <a:cxn ang="0">
                      <a:pos x="837" y="88"/>
                    </a:cxn>
                    <a:cxn ang="0">
                      <a:pos x="965" y="28"/>
                    </a:cxn>
                    <a:cxn ang="0">
                      <a:pos x="1052" y="5"/>
                    </a:cxn>
                    <a:cxn ang="0">
                      <a:pos x="1090" y="26"/>
                    </a:cxn>
                    <a:cxn ang="0">
                      <a:pos x="1123" y="57"/>
                    </a:cxn>
                    <a:cxn ang="0">
                      <a:pos x="1148" y="94"/>
                    </a:cxn>
                    <a:cxn ang="0">
                      <a:pos x="1173" y="165"/>
                    </a:cxn>
                    <a:cxn ang="0">
                      <a:pos x="1192" y="274"/>
                    </a:cxn>
                  </a:cxnLst>
                  <a:rect l="0" t="0" r="r" b="b"/>
                  <a:pathLst>
                    <a:path w="1192" h="805">
                      <a:moveTo>
                        <a:pt x="1184" y="331"/>
                      </a:moveTo>
                      <a:lnTo>
                        <a:pt x="1127" y="362"/>
                      </a:lnTo>
                      <a:lnTo>
                        <a:pt x="1069" y="393"/>
                      </a:lnTo>
                      <a:lnTo>
                        <a:pt x="1013" y="422"/>
                      </a:lnTo>
                      <a:lnTo>
                        <a:pt x="956" y="452"/>
                      </a:lnTo>
                      <a:lnTo>
                        <a:pt x="898" y="481"/>
                      </a:lnTo>
                      <a:lnTo>
                        <a:pt x="841" y="512"/>
                      </a:lnTo>
                      <a:lnTo>
                        <a:pt x="783" y="541"/>
                      </a:lnTo>
                      <a:lnTo>
                        <a:pt x="726" y="569"/>
                      </a:lnTo>
                      <a:lnTo>
                        <a:pt x="668" y="598"/>
                      </a:lnTo>
                      <a:lnTo>
                        <a:pt x="610" y="627"/>
                      </a:lnTo>
                      <a:lnTo>
                        <a:pt x="553" y="656"/>
                      </a:lnTo>
                      <a:lnTo>
                        <a:pt x="495" y="683"/>
                      </a:lnTo>
                      <a:lnTo>
                        <a:pt x="436" y="711"/>
                      </a:lnTo>
                      <a:lnTo>
                        <a:pt x="378" y="738"/>
                      </a:lnTo>
                      <a:lnTo>
                        <a:pt x="321" y="765"/>
                      </a:lnTo>
                      <a:lnTo>
                        <a:pt x="261" y="792"/>
                      </a:lnTo>
                      <a:lnTo>
                        <a:pt x="192" y="805"/>
                      </a:lnTo>
                      <a:lnTo>
                        <a:pt x="217" y="794"/>
                      </a:lnTo>
                      <a:lnTo>
                        <a:pt x="232" y="777"/>
                      </a:lnTo>
                      <a:lnTo>
                        <a:pt x="240" y="757"/>
                      </a:lnTo>
                      <a:lnTo>
                        <a:pt x="242" y="736"/>
                      </a:lnTo>
                      <a:lnTo>
                        <a:pt x="240" y="713"/>
                      </a:lnTo>
                      <a:lnTo>
                        <a:pt x="230" y="690"/>
                      </a:lnTo>
                      <a:lnTo>
                        <a:pt x="219" y="671"/>
                      </a:lnTo>
                      <a:lnTo>
                        <a:pt x="205" y="652"/>
                      </a:lnTo>
                      <a:lnTo>
                        <a:pt x="190" y="633"/>
                      </a:lnTo>
                      <a:lnTo>
                        <a:pt x="173" y="613"/>
                      </a:lnTo>
                      <a:lnTo>
                        <a:pt x="154" y="596"/>
                      </a:lnTo>
                      <a:lnTo>
                        <a:pt x="134" y="579"/>
                      </a:lnTo>
                      <a:lnTo>
                        <a:pt x="115" y="565"/>
                      </a:lnTo>
                      <a:lnTo>
                        <a:pt x="94" y="554"/>
                      </a:lnTo>
                      <a:lnTo>
                        <a:pt x="73" y="544"/>
                      </a:lnTo>
                      <a:lnTo>
                        <a:pt x="50" y="537"/>
                      </a:lnTo>
                      <a:lnTo>
                        <a:pt x="35" y="550"/>
                      </a:lnTo>
                      <a:lnTo>
                        <a:pt x="29" y="569"/>
                      </a:lnTo>
                      <a:lnTo>
                        <a:pt x="21" y="585"/>
                      </a:lnTo>
                      <a:lnTo>
                        <a:pt x="0" y="583"/>
                      </a:lnTo>
                      <a:lnTo>
                        <a:pt x="27" y="529"/>
                      </a:lnTo>
                      <a:lnTo>
                        <a:pt x="86" y="491"/>
                      </a:lnTo>
                      <a:lnTo>
                        <a:pt x="148" y="452"/>
                      </a:lnTo>
                      <a:lnTo>
                        <a:pt x="209" y="414"/>
                      </a:lnTo>
                      <a:lnTo>
                        <a:pt x="271" y="379"/>
                      </a:lnTo>
                      <a:lnTo>
                        <a:pt x="332" y="343"/>
                      </a:lnTo>
                      <a:lnTo>
                        <a:pt x="395" y="310"/>
                      </a:lnTo>
                      <a:lnTo>
                        <a:pt x="457" y="276"/>
                      </a:lnTo>
                      <a:lnTo>
                        <a:pt x="520" y="243"/>
                      </a:lnTo>
                      <a:lnTo>
                        <a:pt x="584" y="211"/>
                      </a:lnTo>
                      <a:lnTo>
                        <a:pt x="647" y="180"/>
                      </a:lnTo>
                      <a:lnTo>
                        <a:pt x="710" y="149"/>
                      </a:lnTo>
                      <a:lnTo>
                        <a:pt x="774" y="119"/>
                      </a:lnTo>
                      <a:lnTo>
                        <a:pt x="837" y="88"/>
                      </a:lnTo>
                      <a:lnTo>
                        <a:pt x="900" y="59"/>
                      </a:lnTo>
                      <a:lnTo>
                        <a:pt x="965" y="28"/>
                      </a:lnTo>
                      <a:lnTo>
                        <a:pt x="1029" y="0"/>
                      </a:lnTo>
                      <a:lnTo>
                        <a:pt x="1052" y="5"/>
                      </a:lnTo>
                      <a:lnTo>
                        <a:pt x="1071" y="13"/>
                      </a:lnTo>
                      <a:lnTo>
                        <a:pt x="1090" y="26"/>
                      </a:lnTo>
                      <a:lnTo>
                        <a:pt x="1107" y="40"/>
                      </a:lnTo>
                      <a:lnTo>
                        <a:pt x="1123" y="57"/>
                      </a:lnTo>
                      <a:lnTo>
                        <a:pt x="1136" y="74"/>
                      </a:lnTo>
                      <a:lnTo>
                        <a:pt x="1148" y="94"/>
                      </a:lnTo>
                      <a:lnTo>
                        <a:pt x="1157" y="113"/>
                      </a:lnTo>
                      <a:lnTo>
                        <a:pt x="1173" y="165"/>
                      </a:lnTo>
                      <a:lnTo>
                        <a:pt x="1186" y="218"/>
                      </a:lnTo>
                      <a:lnTo>
                        <a:pt x="1192" y="274"/>
                      </a:lnTo>
                      <a:lnTo>
                        <a:pt x="1184" y="331"/>
                      </a:lnTo>
                      <a:close/>
                    </a:path>
                  </a:pathLst>
                </a:custGeom>
                <a:solidFill>
                  <a:srgbClr val="00CC66"/>
                </a:solidFill>
                <a:ln w="9525">
                  <a:solidFill>
                    <a:schemeClr val="bg2"/>
                  </a:solidFill>
                  <a:round/>
                  <a:headEnd/>
                  <a:tailEnd/>
                </a:ln>
              </p:spPr>
              <p:txBody>
                <a:bodyPr/>
                <a:lstStyle/>
                <a:p>
                  <a:endParaRPr lang="en-US"/>
                </a:p>
              </p:txBody>
            </p:sp>
            <p:sp>
              <p:nvSpPr>
                <p:cNvPr id="403479" name="Freeform 23"/>
                <p:cNvSpPr>
                  <a:spLocks/>
                </p:cNvSpPr>
                <p:nvPr/>
              </p:nvSpPr>
              <p:spPr bwMode="auto">
                <a:xfrm>
                  <a:off x="3662" y="3278"/>
                  <a:ext cx="196" cy="144"/>
                </a:xfrm>
                <a:custGeom>
                  <a:avLst/>
                  <a:gdLst/>
                  <a:ahLst/>
                  <a:cxnLst>
                    <a:cxn ang="0">
                      <a:pos x="496" y="242"/>
                    </a:cxn>
                    <a:cxn ang="0">
                      <a:pos x="467" y="280"/>
                    </a:cxn>
                    <a:cxn ang="0">
                      <a:pos x="442" y="319"/>
                    </a:cxn>
                    <a:cxn ang="0">
                      <a:pos x="421" y="359"/>
                    </a:cxn>
                    <a:cxn ang="0">
                      <a:pos x="390" y="384"/>
                    </a:cxn>
                    <a:cxn ang="0">
                      <a:pos x="346" y="390"/>
                    </a:cxn>
                    <a:cxn ang="0">
                      <a:pos x="304" y="397"/>
                    </a:cxn>
                    <a:cxn ang="0">
                      <a:pos x="259" y="407"/>
                    </a:cxn>
                    <a:cxn ang="0">
                      <a:pos x="219" y="417"/>
                    </a:cxn>
                    <a:cxn ang="0">
                      <a:pos x="177" y="426"/>
                    </a:cxn>
                    <a:cxn ang="0">
                      <a:pos x="135" y="438"/>
                    </a:cxn>
                    <a:cxn ang="0">
                      <a:pos x="94" y="449"/>
                    </a:cxn>
                    <a:cxn ang="0">
                      <a:pos x="54" y="438"/>
                    </a:cxn>
                    <a:cxn ang="0">
                      <a:pos x="119" y="388"/>
                    </a:cxn>
                    <a:cxn ang="0">
                      <a:pos x="192" y="346"/>
                    </a:cxn>
                    <a:cxn ang="0">
                      <a:pos x="269" y="313"/>
                    </a:cxn>
                    <a:cxn ang="0">
                      <a:pos x="348" y="298"/>
                    </a:cxn>
                    <a:cxn ang="0">
                      <a:pos x="378" y="257"/>
                    </a:cxn>
                    <a:cxn ang="0">
                      <a:pos x="375" y="206"/>
                    </a:cxn>
                    <a:cxn ang="0">
                      <a:pos x="355" y="186"/>
                    </a:cxn>
                    <a:cxn ang="0">
                      <a:pos x="332" y="173"/>
                    </a:cxn>
                    <a:cxn ang="0">
                      <a:pos x="307" y="169"/>
                    </a:cxn>
                    <a:cxn ang="0">
                      <a:pos x="282" y="183"/>
                    </a:cxn>
                    <a:cxn ang="0">
                      <a:pos x="263" y="196"/>
                    </a:cxn>
                    <a:cxn ang="0">
                      <a:pos x="242" y="215"/>
                    </a:cxn>
                    <a:cxn ang="0">
                      <a:pos x="231" y="238"/>
                    </a:cxn>
                    <a:cxn ang="0">
                      <a:pos x="238" y="265"/>
                    </a:cxn>
                    <a:cxn ang="0">
                      <a:pos x="185" y="303"/>
                    </a:cxn>
                    <a:cxn ang="0">
                      <a:pos x="127" y="344"/>
                    </a:cxn>
                    <a:cxn ang="0">
                      <a:pos x="68" y="376"/>
                    </a:cxn>
                    <a:cxn ang="0">
                      <a:pos x="8" y="397"/>
                    </a:cxn>
                    <a:cxn ang="0">
                      <a:pos x="2" y="390"/>
                    </a:cxn>
                    <a:cxn ang="0">
                      <a:pos x="0" y="374"/>
                    </a:cxn>
                    <a:cxn ang="0">
                      <a:pos x="68" y="323"/>
                    </a:cxn>
                    <a:cxn ang="0">
                      <a:pos x="121" y="255"/>
                    </a:cxn>
                    <a:cxn ang="0">
                      <a:pos x="169" y="185"/>
                    </a:cxn>
                    <a:cxn ang="0">
                      <a:pos x="213" y="117"/>
                    </a:cxn>
                    <a:cxn ang="0">
                      <a:pos x="282" y="98"/>
                    </a:cxn>
                    <a:cxn ang="0">
                      <a:pos x="350" y="75"/>
                    </a:cxn>
                    <a:cxn ang="0">
                      <a:pos x="415" y="44"/>
                    </a:cxn>
                    <a:cxn ang="0">
                      <a:pos x="474" y="0"/>
                    </a:cxn>
                    <a:cxn ang="0">
                      <a:pos x="522" y="23"/>
                    </a:cxn>
                    <a:cxn ang="0">
                      <a:pos x="567" y="56"/>
                    </a:cxn>
                    <a:cxn ang="0">
                      <a:pos x="599" y="100"/>
                    </a:cxn>
                    <a:cxn ang="0">
                      <a:pos x="616" y="150"/>
                    </a:cxn>
                  </a:cxnLst>
                  <a:rect l="0" t="0" r="r" b="b"/>
                  <a:pathLst>
                    <a:path w="616" h="455">
                      <a:moveTo>
                        <a:pt x="513" y="225"/>
                      </a:moveTo>
                      <a:lnTo>
                        <a:pt x="496" y="242"/>
                      </a:lnTo>
                      <a:lnTo>
                        <a:pt x="480" y="261"/>
                      </a:lnTo>
                      <a:lnTo>
                        <a:pt x="467" y="280"/>
                      </a:lnTo>
                      <a:lnTo>
                        <a:pt x="453" y="300"/>
                      </a:lnTo>
                      <a:lnTo>
                        <a:pt x="442" y="319"/>
                      </a:lnTo>
                      <a:lnTo>
                        <a:pt x="432" y="340"/>
                      </a:lnTo>
                      <a:lnTo>
                        <a:pt x="421" y="359"/>
                      </a:lnTo>
                      <a:lnTo>
                        <a:pt x="411" y="380"/>
                      </a:lnTo>
                      <a:lnTo>
                        <a:pt x="390" y="384"/>
                      </a:lnTo>
                      <a:lnTo>
                        <a:pt x="367" y="386"/>
                      </a:lnTo>
                      <a:lnTo>
                        <a:pt x="346" y="390"/>
                      </a:lnTo>
                      <a:lnTo>
                        <a:pt x="325" y="394"/>
                      </a:lnTo>
                      <a:lnTo>
                        <a:pt x="304" y="397"/>
                      </a:lnTo>
                      <a:lnTo>
                        <a:pt x="282" y="401"/>
                      </a:lnTo>
                      <a:lnTo>
                        <a:pt x="259" y="407"/>
                      </a:lnTo>
                      <a:lnTo>
                        <a:pt x="240" y="411"/>
                      </a:lnTo>
                      <a:lnTo>
                        <a:pt x="219" y="417"/>
                      </a:lnTo>
                      <a:lnTo>
                        <a:pt x="198" y="420"/>
                      </a:lnTo>
                      <a:lnTo>
                        <a:pt x="177" y="426"/>
                      </a:lnTo>
                      <a:lnTo>
                        <a:pt x="156" y="432"/>
                      </a:lnTo>
                      <a:lnTo>
                        <a:pt x="135" y="438"/>
                      </a:lnTo>
                      <a:lnTo>
                        <a:pt x="114" y="443"/>
                      </a:lnTo>
                      <a:lnTo>
                        <a:pt x="94" y="449"/>
                      </a:lnTo>
                      <a:lnTo>
                        <a:pt x="73" y="455"/>
                      </a:lnTo>
                      <a:lnTo>
                        <a:pt x="54" y="438"/>
                      </a:lnTo>
                      <a:lnTo>
                        <a:pt x="87" y="413"/>
                      </a:lnTo>
                      <a:lnTo>
                        <a:pt x="119" y="388"/>
                      </a:lnTo>
                      <a:lnTo>
                        <a:pt x="156" y="367"/>
                      </a:lnTo>
                      <a:lnTo>
                        <a:pt x="192" y="346"/>
                      </a:lnTo>
                      <a:lnTo>
                        <a:pt x="229" y="328"/>
                      </a:lnTo>
                      <a:lnTo>
                        <a:pt x="269" y="313"/>
                      </a:lnTo>
                      <a:lnTo>
                        <a:pt x="307" y="303"/>
                      </a:lnTo>
                      <a:lnTo>
                        <a:pt x="348" y="298"/>
                      </a:lnTo>
                      <a:lnTo>
                        <a:pt x="367" y="280"/>
                      </a:lnTo>
                      <a:lnTo>
                        <a:pt x="378" y="257"/>
                      </a:lnTo>
                      <a:lnTo>
                        <a:pt x="378" y="231"/>
                      </a:lnTo>
                      <a:lnTo>
                        <a:pt x="375" y="206"/>
                      </a:lnTo>
                      <a:lnTo>
                        <a:pt x="365" y="196"/>
                      </a:lnTo>
                      <a:lnTo>
                        <a:pt x="355" y="186"/>
                      </a:lnTo>
                      <a:lnTo>
                        <a:pt x="344" y="179"/>
                      </a:lnTo>
                      <a:lnTo>
                        <a:pt x="332" y="173"/>
                      </a:lnTo>
                      <a:lnTo>
                        <a:pt x="319" y="169"/>
                      </a:lnTo>
                      <a:lnTo>
                        <a:pt x="307" y="169"/>
                      </a:lnTo>
                      <a:lnTo>
                        <a:pt x="294" y="175"/>
                      </a:lnTo>
                      <a:lnTo>
                        <a:pt x="282" y="183"/>
                      </a:lnTo>
                      <a:lnTo>
                        <a:pt x="273" y="188"/>
                      </a:lnTo>
                      <a:lnTo>
                        <a:pt x="263" y="196"/>
                      </a:lnTo>
                      <a:lnTo>
                        <a:pt x="252" y="206"/>
                      </a:lnTo>
                      <a:lnTo>
                        <a:pt x="242" y="215"/>
                      </a:lnTo>
                      <a:lnTo>
                        <a:pt x="235" y="227"/>
                      </a:lnTo>
                      <a:lnTo>
                        <a:pt x="231" y="238"/>
                      </a:lnTo>
                      <a:lnTo>
                        <a:pt x="233" y="252"/>
                      </a:lnTo>
                      <a:lnTo>
                        <a:pt x="238" y="265"/>
                      </a:lnTo>
                      <a:lnTo>
                        <a:pt x="211" y="284"/>
                      </a:lnTo>
                      <a:lnTo>
                        <a:pt x="185" y="303"/>
                      </a:lnTo>
                      <a:lnTo>
                        <a:pt x="156" y="325"/>
                      </a:lnTo>
                      <a:lnTo>
                        <a:pt x="127" y="344"/>
                      </a:lnTo>
                      <a:lnTo>
                        <a:pt x="98" y="361"/>
                      </a:lnTo>
                      <a:lnTo>
                        <a:pt x="68" y="376"/>
                      </a:lnTo>
                      <a:lnTo>
                        <a:pt x="39" y="390"/>
                      </a:lnTo>
                      <a:lnTo>
                        <a:pt x="8" y="397"/>
                      </a:lnTo>
                      <a:lnTo>
                        <a:pt x="4" y="397"/>
                      </a:lnTo>
                      <a:lnTo>
                        <a:pt x="2" y="390"/>
                      </a:lnTo>
                      <a:lnTo>
                        <a:pt x="2" y="382"/>
                      </a:lnTo>
                      <a:lnTo>
                        <a:pt x="0" y="374"/>
                      </a:lnTo>
                      <a:lnTo>
                        <a:pt x="37" y="351"/>
                      </a:lnTo>
                      <a:lnTo>
                        <a:pt x="68" y="323"/>
                      </a:lnTo>
                      <a:lnTo>
                        <a:pt x="96" y="290"/>
                      </a:lnTo>
                      <a:lnTo>
                        <a:pt x="121" y="255"/>
                      </a:lnTo>
                      <a:lnTo>
                        <a:pt x="146" y="221"/>
                      </a:lnTo>
                      <a:lnTo>
                        <a:pt x="169" y="185"/>
                      </a:lnTo>
                      <a:lnTo>
                        <a:pt x="190" y="150"/>
                      </a:lnTo>
                      <a:lnTo>
                        <a:pt x="213" y="117"/>
                      </a:lnTo>
                      <a:lnTo>
                        <a:pt x="248" y="108"/>
                      </a:lnTo>
                      <a:lnTo>
                        <a:pt x="282" y="98"/>
                      </a:lnTo>
                      <a:lnTo>
                        <a:pt x="317" y="87"/>
                      </a:lnTo>
                      <a:lnTo>
                        <a:pt x="350" y="75"/>
                      </a:lnTo>
                      <a:lnTo>
                        <a:pt x="384" y="62"/>
                      </a:lnTo>
                      <a:lnTo>
                        <a:pt x="415" y="44"/>
                      </a:lnTo>
                      <a:lnTo>
                        <a:pt x="446" y="23"/>
                      </a:lnTo>
                      <a:lnTo>
                        <a:pt x="474" y="0"/>
                      </a:lnTo>
                      <a:lnTo>
                        <a:pt x="499" y="10"/>
                      </a:lnTo>
                      <a:lnTo>
                        <a:pt x="522" y="23"/>
                      </a:lnTo>
                      <a:lnTo>
                        <a:pt x="545" y="39"/>
                      </a:lnTo>
                      <a:lnTo>
                        <a:pt x="567" y="56"/>
                      </a:lnTo>
                      <a:lnTo>
                        <a:pt x="584" y="77"/>
                      </a:lnTo>
                      <a:lnTo>
                        <a:pt x="599" y="100"/>
                      </a:lnTo>
                      <a:lnTo>
                        <a:pt x="611" y="123"/>
                      </a:lnTo>
                      <a:lnTo>
                        <a:pt x="616" y="150"/>
                      </a:lnTo>
                      <a:lnTo>
                        <a:pt x="513" y="225"/>
                      </a:lnTo>
                      <a:close/>
                    </a:path>
                  </a:pathLst>
                </a:custGeom>
                <a:solidFill>
                  <a:srgbClr val="FFC400"/>
                </a:solidFill>
                <a:ln w="9525">
                  <a:solidFill>
                    <a:schemeClr val="bg2"/>
                  </a:solidFill>
                  <a:round/>
                  <a:headEnd/>
                  <a:tailEnd/>
                </a:ln>
              </p:spPr>
              <p:txBody>
                <a:bodyPr/>
                <a:lstStyle/>
                <a:p>
                  <a:endParaRPr lang="en-US"/>
                </a:p>
              </p:txBody>
            </p:sp>
            <p:sp>
              <p:nvSpPr>
                <p:cNvPr id="403480" name="Freeform 24"/>
                <p:cNvSpPr>
                  <a:spLocks/>
                </p:cNvSpPr>
                <p:nvPr/>
              </p:nvSpPr>
              <p:spPr bwMode="auto">
                <a:xfrm>
                  <a:off x="3748" y="3344"/>
                  <a:ext cx="23" cy="20"/>
                </a:xfrm>
                <a:custGeom>
                  <a:avLst/>
                  <a:gdLst/>
                  <a:ahLst/>
                  <a:cxnLst>
                    <a:cxn ang="0">
                      <a:pos x="65" y="63"/>
                    </a:cxn>
                    <a:cxn ang="0">
                      <a:pos x="54" y="65"/>
                    </a:cxn>
                    <a:cxn ang="0">
                      <a:pos x="44" y="63"/>
                    </a:cxn>
                    <a:cxn ang="0">
                      <a:pos x="35" y="59"/>
                    </a:cxn>
                    <a:cxn ang="0">
                      <a:pos x="25" y="55"/>
                    </a:cxn>
                    <a:cxn ang="0">
                      <a:pos x="17" y="47"/>
                    </a:cxn>
                    <a:cxn ang="0">
                      <a:pos x="12" y="40"/>
                    </a:cxn>
                    <a:cxn ang="0">
                      <a:pos x="6" y="32"/>
                    </a:cxn>
                    <a:cxn ang="0">
                      <a:pos x="0" y="24"/>
                    </a:cxn>
                    <a:cxn ang="0">
                      <a:pos x="8" y="9"/>
                    </a:cxn>
                    <a:cxn ang="0">
                      <a:pos x="23" y="0"/>
                    </a:cxn>
                    <a:cxn ang="0">
                      <a:pos x="38" y="0"/>
                    </a:cxn>
                    <a:cxn ang="0">
                      <a:pos x="54" y="5"/>
                    </a:cxn>
                    <a:cxn ang="0">
                      <a:pos x="67" y="15"/>
                    </a:cxn>
                    <a:cxn ang="0">
                      <a:pos x="75" y="28"/>
                    </a:cxn>
                    <a:cxn ang="0">
                      <a:pos x="75" y="46"/>
                    </a:cxn>
                    <a:cxn ang="0">
                      <a:pos x="65" y="63"/>
                    </a:cxn>
                  </a:cxnLst>
                  <a:rect l="0" t="0" r="r" b="b"/>
                  <a:pathLst>
                    <a:path w="75" h="65">
                      <a:moveTo>
                        <a:pt x="65" y="63"/>
                      </a:moveTo>
                      <a:lnTo>
                        <a:pt x="54" y="65"/>
                      </a:lnTo>
                      <a:lnTo>
                        <a:pt x="44" y="63"/>
                      </a:lnTo>
                      <a:lnTo>
                        <a:pt x="35" y="59"/>
                      </a:lnTo>
                      <a:lnTo>
                        <a:pt x="25" y="55"/>
                      </a:lnTo>
                      <a:lnTo>
                        <a:pt x="17" y="47"/>
                      </a:lnTo>
                      <a:lnTo>
                        <a:pt x="12" y="40"/>
                      </a:lnTo>
                      <a:lnTo>
                        <a:pt x="6" y="32"/>
                      </a:lnTo>
                      <a:lnTo>
                        <a:pt x="0" y="24"/>
                      </a:lnTo>
                      <a:lnTo>
                        <a:pt x="8" y="9"/>
                      </a:lnTo>
                      <a:lnTo>
                        <a:pt x="23" y="0"/>
                      </a:lnTo>
                      <a:lnTo>
                        <a:pt x="38" y="0"/>
                      </a:lnTo>
                      <a:lnTo>
                        <a:pt x="54" y="5"/>
                      </a:lnTo>
                      <a:lnTo>
                        <a:pt x="67" y="15"/>
                      </a:lnTo>
                      <a:lnTo>
                        <a:pt x="75" y="28"/>
                      </a:lnTo>
                      <a:lnTo>
                        <a:pt x="75" y="46"/>
                      </a:lnTo>
                      <a:lnTo>
                        <a:pt x="65" y="63"/>
                      </a:lnTo>
                      <a:close/>
                    </a:path>
                  </a:pathLst>
                </a:custGeom>
                <a:solidFill>
                  <a:srgbClr val="FFFFBF"/>
                </a:solidFill>
                <a:ln w="9525">
                  <a:solidFill>
                    <a:schemeClr val="bg2"/>
                  </a:solidFill>
                  <a:round/>
                  <a:headEnd/>
                  <a:tailEnd/>
                </a:ln>
              </p:spPr>
              <p:txBody>
                <a:bodyPr/>
                <a:lstStyle/>
                <a:p>
                  <a:endParaRPr lang="en-US"/>
                </a:p>
              </p:txBody>
            </p:sp>
          </p:grpSp>
        </p:grpSp>
        <p:grpSp>
          <p:nvGrpSpPr>
            <p:cNvPr id="403545" name="Group 89"/>
            <p:cNvGrpSpPr>
              <a:grpSpLocks/>
            </p:cNvGrpSpPr>
            <p:nvPr/>
          </p:nvGrpSpPr>
          <p:grpSpPr bwMode="auto">
            <a:xfrm>
              <a:off x="3380" y="2944"/>
              <a:ext cx="740" cy="640"/>
              <a:chOff x="4246" y="2950"/>
              <a:chExt cx="740" cy="640"/>
            </a:xfrm>
          </p:grpSpPr>
          <p:sp>
            <p:nvSpPr>
              <p:cNvPr id="403487" name="AutoShape 31"/>
              <p:cNvSpPr>
                <a:spLocks noChangeArrowheads="1"/>
              </p:cNvSpPr>
              <p:nvPr/>
            </p:nvSpPr>
            <p:spPr bwMode="auto">
              <a:xfrm>
                <a:off x="4312" y="2976"/>
                <a:ext cx="569" cy="608"/>
              </a:xfrm>
              <a:prstGeom prst="can">
                <a:avLst>
                  <a:gd name="adj" fmla="val 26714"/>
                </a:avLst>
              </a:prstGeom>
              <a:solidFill>
                <a:srgbClr val="FFFFCC"/>
              </a:solidFill>
              <a:ln w="19050">
                <a:solidFill>
                  <a:srgbClr val="8A0E5E"/>
                </a:solidFill>
                <a:round/>
                <a:headEnd/>
                <a:tailEnd/>
              </a:ln>
              <a:effectLst/>
            </p:spPr>
            <p:txBody>
              <a:bodyPr wrap="none" lIns="107950" tIns="53975" rIns="107950" bIns="53975" anchor="ctr"/>
              <a:lstStyle/>
              <a:p>
                <a:endParaRPr lang="en-US"/>
              </a:p>
            </p:txBody>
          </p:sp>
          <p:grpSp>
            <p:nvGrpSpPr>
              <p:cNvPr id="403533" name="Group 77"/>
              <p:cNvGrpSpPr>
                <a:grpSpLocks/>
              </p:cNvGrpSpPr>
              <p:nvPr/>
            </p:nvGrpSpPr>
            <p:grpSpPr bwMode="auto">
              <a:xfrm>
                <a:off x="4246" y="2950"/>
                <a:ext cx="740" cy="640"/>
                <a:chOff x="4792" y="3012"/>
                <a:chExt cx="740" cy="640"/>
              </a:xfrm>
            </p:grpSpPr>
            <p:sp>
              <p:nvSpPr>
                <p:cNvPr id="403531" name="Freeform 75"/>
                <p:cNvSpPr>
                  <a:spLocks/>
                </p:cNvSpPr>
                <p:nvPr/>
              </p:nvSpPr>
              <p:spPr bwMode="auto">
                <a:xfrm>
                  <a:off x="4792" y="3012"/>
                  <a:ext cx="740" cy="640"/>
                </a:xfrm>
                <a:custGeom>
                  <a:avLst/>
                  <a:gdLst/>
                  <a:ahLst/>
                  <a:cxnLst>
                    <a:cxn ang="0">
                      <a:pos x="0" y="640"/>
                    </a:cxn>
                    <a:cxn ang="0">
                      <a:pos x="644" y="0"/>
                    </a:cxn>
                    <a:cxn ang="0">
                      <a:pos x="740" y="0"/>
                    </a:cxn>
                    <a:cxn ang="0">
                      <a:pos x="100" y="640"/>
                    </a:cxn>
                    <a:cxn ang="0">
                      <a:pos x="0" y="640"/>
                    </a:cxn>
                  </a:cxnLst>
                  <a:rect l="0" t="0" r="r" b="b"/>
                  <a:pathLst>
                    <a:path w="740" h="640">
                      <a:moveTo>
                        <a:pt x="0" y="640"/>
                      </a:moveTo>
                      <a:lnTo>
                        <a:pt x="644" y="0"/>
                      </a:lnTo>
                      <a:lnTo>
                        <a:pt x="740" y="0"/>
                      </a:lnTo>
                      <a:lnTo>
                        <a:pt x="100" y="640"/>
                      </a:lnTo>
                      <a:lnTo>
                        <a:pt x="0" y="640"/>
                      </a:lnTo>
                      <a:close/>
                    </a:path>
                  </a:pathLst>
                </a:custGeom>
                <a:solidFill>
                  <a:schemeClr val="hlink"/>
                </a:solidFill>
                <a:ln w="9525" cap="flat" cmpd="sng">
                  <a:solidFill>
                    <a:schemeClr val="hlink"/>
                  </a:solidFill>
                  <a:prstDash val="solid"/>
                  <a:round/>
                  <a:headEnd/>
                  <a:tailEnd/>
                </a:ln>
                <a:effectLst/>
              </p:spPr>
              <p:txBody>
                <a:bodyPr lIns="107950" tIns="53975" rIns="107950" bIns="53975"/>
                <a:lstStyle/>
                <a:p>
                  <a:endParaRPr lang="en-US"/>
                </a:p>
              </p:txBody>
            </p:sp>
            <p:sp>
              <p:nvSpPr>
                <p:cNvPr id="403532" name="Freeform 76"/>
                <p:cNvSpPr>
                  <a:spLocks/>
                </p:cNvSpPr>
                <p:nvPr/>
              </p:nvSpPr>
              <p:spPr bwMode="auto">
                <a:xfrm flipH="1">
                  <a:off x="4792" y="3012"/>
                  <a:ext cx="740" cy="640"/>
                </a:xfrm>
                <a:custGeom>
                  <a:avLst/>
                  <a:gdLst/>
                  <a:ahLst/>
                  <a:cxnLst>
                    <a:cxn ang="0">
                      <a:pos x="0" y="640"/>
                    </a:cxn>
                    <a:cxn ang="0">
                      <a:pos x="644" y="0"/>
                    </a:cxn>
                    <a:cxn ang="0">
                      <a:pos x="740" y="0"/>
                    </a:cxn>
                    <a:cxn ang="0">
                      <a:pos x="100" y="640"/>
                    </a:cxn>
                    <a:cxn ang="0">
                      <a:pos x="0" y="640"/>
                    </a:cxn>
                  </a:cxnLst>
                  <a:rect l="0" t="0" r="r" b="b"/>
                  <a:pathLst>
                    <a:path w="740" h="640">
                      <a:moveTo>
                        <a:pt x="0" y="640"/>
                      </a:moveTo>
                      <a:lnTo>
                        <a:pt x="644" y="0"/>
                      </a:lnTo>
                      <a:lnTo>
                        <a:pt x="740" y="0"/>
                      </a:lnTo>
                      <a:lnTo>
                        <a:pt x="100" y="640"/>
                      </a:lnTo>
                      <a:lnTo>
                        <a:pt x="0" y="640"/>
                      </a:lnTo>
                      <a:close/>
                    </a:path>
                  </a:pathLst>
                </a:custGeom>
                <a:solidFill>
                  <a:schemeClr val="hlink"/>
                </a:solidFill>
                <a:ln w="9525" cap="flat" cmpd="sng">
                  <a:solidFill>
                    <a:schemeClr val="hlink"/>
                  </a:solidFill>
                  <a:prstDash val="solid"/>
                  <a:round/>
                  <a:headEnd/>
                  <a:tailEnd/>
                </a:ln>
                <a:effectLst/>
              </p:spPr>
              <p:txBody>
                <a:bodyPr lIns="107950" tIns="53975" rIns="107950" bIns="53975"/>
                <a:lstStyle/>
                <a:p>
                  <a:endParaRPr lang="en-US"/>
                </a:p>
              </p:txBody>
            </p:sp>
          </p:grpSp>
        </p:grpSp>
      </p:grpSp>
    </p:spTree>
    <p:extLst>
      <p:ext uri="{BB962C8B-B14F-4D97-AF65-F5344CB8AC3E}">
        <p14:creationId xmlns:p14="http://schemas.microsoft.com/office/powerpoint/2010/main" val="421427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các</a:t>
            </a:r>
            <a:r>
              <a:rPr lang="en-US" dirty="0" smtClean="0"/>
              <a:t> </a:t>
            </a:r>
            <a:r>
              <a:rPr lang="en-US" dirty="0" err="1" smtClean="0"/>
              <a:t>giao</a:t>
            </a:r>
            <a:r>
              <a:rPr lang="en-US" dirty="0" smtClean="0"/>
              <a:t> </a:t>
            </a:r>
            <a:r>
              <a:rPr lang="en-US" dirty="0" err="1" smtClean="0"/>
              <a:t>dịch</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err="1" smtClean="0"/>
              <a:t>Giao</a:t>
            </a:r>
            <a:r>
              <a:rPr lang="en-US" sz="2800" dirty="0" smtClean="0"/>
              <a:t> </a:t>
            </a:r>
            <a:r>
              <a:rPr lang="en-US" sz="2800" dirty="0" err="1" smtClean="0"/>
              <a:t>dịch</a:t>
            </a:r>
            <a:r>
              <a:rPr lang="en-US" sz="2800" dirty="0" smtClean="0"/>
              <a:t> </a:t>
            </a:r>
            <a:r>
              <a:rPr lang="en-US" sz="2800" dirty="0" err="1" smtClean="0"/>
              <a:t>là</a:t>
            </a:r>
            <a:r>
              <a:rPr lang="en-US" sz="2800" dirty="0" smtClean="0"/>
              <a:t> </a:t>
            </a:r>
            <a:r>
              <a:rPr lang="en-US" sz="2800" dirty="0" err="1" smtClean="0"/>
              <a:t>gì</a:t>
            </a:r>
            <a:r>
              <a:rPr lang="en-US" sz="2800" dirty="0" smtClean="0"/>
              <a:t>?</a:t>
            </a:r>
          </a:p>
          <a:p>
            <a:pPr lvl="1"/>
            <a:r>
              <a:rPr lang="en-US" sz="2400" dirty="0" err="1" smtClean="0"/>
              <a:t>Là</a:t>
            </a:r>
            <a:r>
              <a:rPr lang="en-US" sz="2400" dirty="0" smtClean="0"/>
              <a:t> </a:t>
            </a:r>
            <a:r>
              <a:rPr lang="en-US" sz="2400" dirty="0" err="1" smtClean="0"/>
              <a:t>việc</a:t>
            </a:r>
            <a:r>
              <a:rPr lang="en-US" sz="2400" dirty="0" smtClean="0"/>
              <a:t> </a:t>
            </a:r>
            <a:r>
              <a:rPr lang="en-US" sz="2400" dirty="0" err="1" smtClean="0"/>
              <a:t>gọi</a:t>
            </a:r>
            <a:r>
              <a:rPr lang="en-US" sz="2400" dirty="0" smtClean="0"/>
              <a:t> </a:t>
            </a:r>
            <a:r>
              <a:rPr lang="en-US" sz="2400" dirty="0" err="1" smtClean="0"/>
              <a:t>các</a:t>
            </a:r>
            <a:r>
              <a:rPr lang="en-US" sz="2400" dirty="0" smtClean="0"/>
              <a:t> </a:t>
            </a:r>
            <a:r>
              <a:rPr lang="en-US" sz="2400" dirty="0" err="1" smtClean="0"/>
              <a:t>phép</a:t>
            </a:r>
            <a:r>
              <a:rPr lang="en-US" sz="2400" dirty="0" smtClean="0"/>
              <a:t> </a:t>
            </a:r>
            <a:r>
              <a:rPr lang="en-US" sz="2400" dirty="0" err="1" smtClean="0"/>
              <a:t>toán</a:t>
            </a:r>
            <a:r>
              <a:rPr lang="en-US" sz="2400" dirty="0" smtClean="0"/>
              <a:t> </a:t>
            </a:r>
            <a:r>
              <a:rPr lang="en-US" sz="2400" dirty="0" err="1" smtClean="0"/>
              <a:t>nguyên</a:t>
            </a:r>
            <a:r>
              <a:rPr lang="en-US" sz="2400" dirty="0" smtClean="0"/>
              <a:t> </a:t>
            </a:r>
            <a:r>
              <a:rPr lang="en-US" sz="2400" dirty="0" err="1" smtClean="0"/>
              <a:t>tử</a:t>
            </a:r>
            <a:r>
              <a:rPr lang="en-US" sz="2400" dirty="0" smtClean="0"/>
              <a:t> (atomic operation)</a:t>
            </a:r>
          </a:p>
          <a:p>
            <a:pPr lvl="1"/>
            <a:r>
              <a:rPr lang="en-US" sz="2400" dirty="0" smtClean="0"/>
              <a:t>“All or nothing”</a:t>
            </a:r>
          </a:p>
          <a:p>
            <a:pPr lvl="1"/>
            <a:r>
              <a:rPr lang="en-US" sz="2400" dirty="0" err="1" smtClean="0"/>
              <a:t>Cung</a:t>
            </a:r>
            <a:r>
              <a:rPr lang="en-US" sz="2400" dirty="0" smtClean="0"/>
              <a:t> </a:t>
            </a:r>
            <a:r>
              <a:rPr lang="en-US" sz="2400" dirty="0" err="1" smtClean="0"/>
              <a:t>cấp</a:t>
            </a:r>
            <a:r>
              <a:rPr lang="en-US" sz="2400" dirty="0" smtClean="0"/>
              <a:t> </a:t>
            </a:r>
            <a:r>
              <a:rPr lang="en-US" sz="2400" dirty="0" err="1" smtClean="0"/>
              <a:t>sự</a:t>
            </a:r>
            <a:r>
              <a:rPr lang="en-US" sz="2400" dirty="0" smtClean="0"/>
              <a:t> </a:t>
            </a:r>
            <a:r>
              <a:rPr lang="en-US" sz="2400" dirty="0" err="1" smtClean="0"/>
              <a:t>nhất</a:t>
            </a:r>
            <a:r>
              <a:rPr lang="en-US" sz="2400" dirty="0" smtClean="0"/>
              <a:t> </a:t>
            </a:r>
            <a:r>
              <a:rPr lang="en-US" sz="2400" dirty="0" err="1" smtClean="0"/>
              <a:t>quán</a:t>
            </a:r>
            <a:r>
              <a:rPr lang="en-US" sz="2400" dirty="0" smtClean="0"/>
              <a:t> (provide consistency)</a:t>
            </a:r>
          </a:p>
          <a:p>
            <a:r>
              <a:rPr lang="en-US" sz="2800" dirty="0" err="1" smtClean="0"/>
              <a:t>Mô</a:t>
            </a:r>
            <a:r>
              <a:rPr lang="en-US" sz="2800" dirty="0" smtClean="0"/>
              <a:t> </a:t>
            </a:r>
            <a:r>
              <a:rPr lang="en-US" sz="2800" dirty="0" err="1" smtClean="0"/>
              <a:t>hình</a:t>
            </a:r>
            <a:r>
              <a:rPr lang="en-US" sz="2800" dirty="0" smtClean="0"/>
              <a:t> </a:t>
            </a:r>
            <a:r>
              <a:rPr lang="en-US" sz="2800" dirty="0" err="1" smtClean="0"/>
              <a:t>hóa</a:t>
            </a:r>
            <a:r>
              <a:rPr lang="en-US" sz="2800" dirty="0" smtClean="0"/>
              <a:t> </a:t>
            </a:r>
            <a:r>
              <a:rPr lang="en-US" sz="2800" dirty="0" err="1" smtClean="0"/>
              <a:t>các</a:t>
            </a:r>
            <a:r>
              <a:rPr lang="en-US" sz="2800" dirty="0" smtClean="0"/>
              <a:t> </a:t>
            </a:r>
            <a:r>
              <a:rPr lang="en-US" sz="2800" dirty="0" err="1" smtClean="0"/>
              <a:t>tùy</a:t>
            </a:r>
            <a:r>
              <a:rPr lang="en-US" sz="2800" dirty="0" smtClean="0"/>
              <a:t> </a:t>
            </a:r>
            <a:r>
              <a:rPr lang="en-US" sz="2800" dirty="0" err="1" smtClean="0"/>
              <a:t>chọn</a:t>
            </a:r>
            <a:endParaRPr lang="en-US" sz="2800" dirty="0" smtClean="0"/>
          </a:p>
          <a:p>
            <a:pPr lvl="1"/>
            <a:r>
              <a:rPr lang="en-US" sz="2400" dirty="0" smtClean="0"/>
              <a:t>Theo </a:t>
            </a:r>
            <a:r>
              <a:rPr lang="en-US" sz="2400" dirty="0" err="1" smtClean="0"/>
              <a:t>đúng</a:t>
            </a:r>
            <a:r>
              <a:rPr lang="en-US" sz="2400" dirty="0" smtClean="0"/>
              <a:t> </a:t>
            </a:r>
            <a:r>
              <a:rPr lang="en-US" sz="2400" dirty="0" err="1" smtClean="0"/>
              <a:t>nguyên</a:t>
            </a:r>
            <a:r>
              <a:rPr lang="en-US" sz="2400" dirty="0" smtClean="0"/>
              <a:t> </a:t>
            </a:r>
            <a:r>
              <a:rPr lang="en-US" sz="2400" dirty="0" err="1" smtClean="0"/>
              <a:t>bản</a:t>
            </a:r>
            <a:r>
              <a:rPr lang="en-US" sz="2400" dirty="0" smtClean="0"/>
              <a:t> (textually scripts)</a:t>
            </a:r>
          </a:p>
          <a:p>
            <a:pPr lvl="1"/>
            <a:r>
              <a:rPr lang="en-US" sz="2400" dirty="0" err="1" smtClean="0"/>
              <a:t>Các</a:t>
            </a:r>
            <a:r>
              <a:rPr lang="en-US" sz="2400" dirty="0" smtClean="0"/>
              <a:t> </a:t>
            </a:r>
            <a:r>
              <a:rPr lang="en-US" sz="2400" dirty="0" err="1" smtClean="0"/>
              <a:t>thông</a:t>
            </a:r>
            <a:r>
              <a:rPr lang="en-US" sz="2400" dirty="0" smtClean="0"/>
              <a:t> </a:t>
            </a:r>
            <a:r>
              <a:rPr lang="en-US" sz="2400" dirty="0" err="1" smtClean="0"/>
              <a:t>điệp</a:t>
            </a:r>
            <a:r>
              <a:rPr lang="en-US" sz="2400" dirty="0" smtClean="0"/>
              <a:t> </a:t>
            </a:r>
            <a:r>
              <a:rPr lang="en-US" sz="2400" dirty="0" err="1" smtClean="0"/>
              <a:t>tường</a:t>
            </a:r>
            <a:r>
              <a:rPr lang="en-US" sz="2400" dirty="0" smtClean="0"/>
              <a:t> minh (explicit messages)</a:t>
            </a:r>
          </a:p>
          <a:p>
            <a:r>
              <a:rPr lang="en-US" sz="2800" dirty="0" err="1" smtClean="0"/>
              <a:t>Những</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lỗi</a:t>
            </a:r>
            <a:r>
              <a:rPr lang="en-US" sz="2800" dirty="0" smtClean="0"/>
              <a:t> (error conditions)</a:t>
            </a:r>
          </a:p>
          <a:p>
            <a:pPr lvl="1"/>
            <a:r>
              <a:rPr lang="en-US" sz="2400" dirty="0" err="1" smtClean="0"/>
              <a:t>Khôi</a:t>
            </a:r>
            <a:r>
              <a:rPr lang="en-US" sz="2400" dirty="0" smtClean="0"/>
              <a:t> </a:t>
            </a:r>
            <a:r>
              <a:rPr lang="en-US" sz="2400" dirty="0" err="1" smtClean="0"/>
              <a:t>phụ</a:t>
            </a:r>
            <a:r>
              <a:rPr lang="en-US" sz="2400" dirty="0" smtClean="0"/>
              <a:t> (Rollback)</a:t>
            </a:r>
          </a:p>
          <a:p>
            <a:pPr lvl="1"/>
            <a:r>
              <a:rPr lang="en-US" sz="2400" dirty="0" err="1" smtClean="0"/>
              <a:t>Các</a:t>
            </a:r>
            <a:r>
              <a:rPr lang="en-US" sz="2400" dirty="0" smtClean="0"/>
              <a:t> </a:t>
            </a:r>
            <a:r>
              <a:rPr lang="en-US" sz="2400" dirty="0" err="1" smtClean="0"/>
              <a:t>chế</a:t>
            </a:r>
            <a:r>
              <a:rPr lang="en-US" sz="2400" dirty="0" smtClean="0"/>
              <a:t> </a:t>
            </a:r>
            <a:r>
              <a:rPr lang="en-US" sz="2400" dirty="0" err="1" smtClean="0"/>
              <a:t>độ</a:t>
            </a:r>
            <a:r>
              <a:rPr lang="en-US" sz="2400" dirty="0" smtClean="0"/>
              <a:t> </a:t>
            </a:r>
            <a:r>
              <a:rPr lang="en-US" sz="2400" dirty="0" err="1" smtClean="0"/>
              <a:t>lỗi</a:t>
            </a:r>
            <a:r>
              <a:rPr lang="en-US" sz="2400" dirty="0" smtClean="0"/>
              <a:t> (Failure mode)</a:t>
            </a:r>
          </a:p>
          <a:p>
            <a:pPr lvl="1"/>
            <a:r>
              <a:rPr lang="en-US" sz="2400" dirty="0" err="1" smtClean="0"/>
              <a:t>Có</a:t>
            </a:r>
            <a:r>
              <a:rPr lang="en-US" sz="2400" dirty="0" smtClean="0"/>
              <a:t> </a:t>
            </a:r>
            <a:r>
              <a:rPr lang="en-US" sz="2400" dirty="0" err="1" smtClean="0"/>
              <a:t>thể</a:t>
            </a:r>
            <a:r>
              <a:rPr lang="en-US" sz="2400" dirty="0" smtClean="0"/>
              <a:t> </a:t>
            </a:r>
            <a:r>
              <a:rPr lang="en-US" sz="2400" dirty="0" err="1" smtClean="0"/>
              <a:t>đòi</a:t>
            </a:r>
            <a:r>
              <a:rPr lang="en-US" sz="2400" dirty="0" smtClean="0"/>
              <a:t> </a:t>
            </a:r>
            <a:r>
              <a:rPr lang="en-US" sz="2400" dirty="0" err="1" smtClean="0"/>
              <a:t>hỏi</a:t>
            </a:r>
            <a:r>
              <a:rPr lang="en-US" sz="2400" dirty="0" smtClean="0"/>
              <a:t> </a:t>
            </a:r>
            <a:r>
              <a:rPr lang="en-US" sz="2400" dirty="0" err="1" smtClean="0"/>
              <a:t>các</a:t>
            </a:r>
            <a:r>
              <a:rPr lang="en-US" sz="2400" dirty="0" smtClean="0"/>
              <a:t> </a:t>
            </a:r>
            <a:r>
              <a:rPr lang="en-US" sz="2400" dirty="0" err="1" smtClean="0"/>
              <a:t>lược</a:t>
            </a:r>
            <a:r>
              <a:rPr lang="en-US" sz="2400" dirty="0" smtClean="0"/>
              <a:t> </a:t>
            </a:r>
            <a:r>
              <a:rPr lang="en-US" sz="2400" dirty="0" err="1" smtClean="0"/>
              <a:t>đồ</a:t>
            </a:r>
            <a:r>
              <a:rPr lang="en-US" sz="2400" dirty="0" smtClean="0"/>
              <a:t> </a:t>
            </a:r>
            <a:r>
              <a:rPr lang="en-US" sz="2400" dirty="0" err="1" smtClean="0"/>
              <a:t>tương</a:t>
            </a:r>
            <a:r>
              <a:rPr lang="en-US" sz="2400" dirty="0" smtClean="0"/>
              <a:t> </a:t>
            </a:r>
            <a:r>
              <a:rPr lang="en-US" sz="2400" dirty="0" err="1" smtClean="0"/>
              <a:t>tác</a:t>
            </a:r>
            <a:r>
              <a:rPr lang="en-US" sz="2400" dirty="0" smtClean="0"/>
              <a:t> </a:t>
            </a:r>
            <a:r>
              <a:rPr lang="en-US" sz="2400" dirty="0" err="1" smtClean="0"/>
              <a:t>riêng</a:t>
            </a:r>
            <a:r>
              <a:rPr lang="en-US" sz="2400" dirty="0" smtClean="0"/>
              <a:t> </a:t>
            </a:r>
            <a:r>
              <a:rPr lang="en-US" sz="2400" dirty="0" err="1" smtClean="0"/>
              <a:t>biệt</a:t>
            </a:r>
            <a:endParaRPr lang="en-US" sz="2400" dirty="0" smtClean="0"/>
          </a:p>
        </p:txBody>
      </p:sp>
      <p:sp>
        <p:nvSpPr>
          <p:cNvPr id="6" name="Slide Number Placeholder 5"/>
          <p:cNvSpPr>
            <a:spLocks noGrp="1"/>
          </p:cNvSpPr>
          <p:nvPr>
            <p:ph type="sldNum" sz="quarter" idx="12"/>
          </p:nvPr>
        </p:nvSpPr>
        <p:spPr/>
        <p:txBody>
          <a:bodyPr/>
          <a:lstStyle/>
          <a:p>
            <a:fld id="{5374BCF3-5331-4DEF-BD12-99BB792D1088}" type="slidenum">
              <a:rPr lang="en-US" smtClean="0"/>
              <a:pPr/>
              <a:t>25</a:t>
            </a:fld>
            <a:endParaRPr lang="en-US"/>
          </a:p>
        </p:txBody>
      </p:sp>
      <p:pic>
        <p:nvPicPr>
          <p:cNvPr id="7" name="Picture 22" descr="\\reba\office 2000\09prood02\PFiles\MSOffice\Clipart\standard\stddir4\sy01191_.wmf"/>
          <p:cNvPicPr>
            <a:picLocks noChangeAspect="1" noChangeArrowheads="1"/>
          </p:cNvPicPr>
          <p:nvPr/>
        </p:nvPicPr>
        <p:blipFill>
          <a:blip r:embed="rId3"/>
          <a:srcRect/>
          <a:stretch>
            <a:fillRect/>
          </a:stretch>
        </p:blipFill>
        <p:spPr bwMode="auto">
          <a:xfrm>
            <a:off x="6978138" y="2262188"/>
            <a:ext cx="2095500" cy="2449512"/>
          </a:xfrm>
          <a:prstGeom prst="rect">
            <a:avLst/>
          </a:prstGeom>
          <a:noFill/>
        </p:spPr>
      </p:pic>
    </p:spTree>
    <p:extLst>
      <p:ext uri="{BB962C8B-B14F-4D97-AF65-F5344CB8AC3E}">
        <p14:creationId xmlns:p14="http://schemas.microsoft.com/office/powerpoint/2010/main" val="1690853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70" name="Rectangle 18"/>
          <p:cNvSpPr>
            <a:spLocks noGrp="1" noChangeArrowheads="1"/>
          </p:cNvSpPr>
          <p:nvPr>
            <p:ph type="title"/>
          </p:nvPr>
        </p:nvSpPr>
        <p:spPr>
          <a:xfrm>
            <a:off x="381000" y="256926"/>
            <a:ext cx="8229600" cy="517100"/>
          </a:xfrm>
        </p:spPr>
        <p:txBody>
          <a:bodyPr>
            <a:normAutofit fontScale="90000"/>
          </a:bodyPr>
          <a:lstStyle/>
          <a:p>
            <a:r>
              <a:rPr lang="en-US" sz="3300" dirty="0" err="1" smtClean="0"/>
              <a:t>Kết</a:t>
            </a:r>
            <a:r>
              <a:rPr lang="en-US" sz="3300" dirty="0" smtClean="0"/>
              <a:t> </a:t>
            </a:r>
            <a:r>
              <a:rPr lang="en-US" sz="3300" dirty="0" err="1" smtClean="0"/>
              <a:t>hợp</a:t>
            </a:r>
            <a:r>
              <a:rPr lang="en-US" sz="3300" dirty="0" smtClean="0"/>
              <a:t> </a:t>
            </a:r>
            <a:r>
              <a:rPr lang="en-US" sz="3300" dirty="0" err="1" smtClean="0"/>
              <a:t>các</a:t>
            </a:r>
            <a:r>
              <a:rPr lang="en-US" sz="3300" dirty="0" smtClean="0"/>
              <a:t> </a:t>
            </a:r>
            <a:r>
              <a:rPr lang="en-US" sz="3300" dirty="0" err="1" smtClean="0"/>
              <a:t>cơ</a:t>
            </a:r>
            <a:r>
              <a:rPr lang="en-US" sz="3300" dirty="0" smtClean="0"/>
              <a:t> </a:t>
            </a:r>
            <a:r>
              <a:rPr lang="en-US" sz="3300" dirty="0" err="1" smtClean="0"/>
              <a:t>chế</a:t>
            </a:r>
            <a:r>
              <a:rPr lang="en-US" sz="3300" dirty="0" smtClean="0"/>
              <a:t> </a:t>
            </a:r>
            <a:r>
              <a:rPr lang="en-US" sz="3300" dirty="0" err="1" smtClean="0"/>
              <a:t>kiến</a:t>
            </a:r>
            <a:r>
              <a:rPr lang="en-US" sz="3300" dirty="0" smtClean="0"/>
              <a:t> </a:t>
            </a:r>
            <a:r>
              <a:rPr lang="en-US" sz="3300" dirty="0" err="1" smtClean="0"/>
              <a:t>trúc</a:t>
            </a:r>
            <a:r>
              <a:rPr lang="en-US" sz="3300" dirty="0" smtClean="0"/>
              <a:t>: </a:t>
            </a:r>
            <a:r>
              <a:rPr lang="en-US" sz="3300" dirty="0" err="1" smtClean="0"/>
              <a:t>Lưu</a:t>
            </a:r>
            <a:r>
              <a:rPr lang="en-US" sz="3300" dirty="0" smtClean="0"/>
              <a:t> </a:t>
            </a:r>
            <a:r>
              <a:rPr lang="en-US" sz="3300" dirty="0" err="1" smtClean="0"/>
              <a:t>trữ</a:t>
            </a:r>
            <a:r>
              <a:rPr lang="en-US" sz="3300" dirty="0" smtClean="0"/>
              <a:t> </a:t>
            </a:r>
            <a:r>
              <a:rPr lang="en-US" sz="3300" dirty="0" err="1" smtClean="0"/>
              <a:t>bền</a:t>
            </a:r>
            <a:r>
              <a:rPr lang="en-US" sz="3300" dirty="0" smtClean="0"/>
              <a:t> </a:t>
            </a:r>
            <a:r>
              <a:rPr lang="en-US" sz="3300" dirty="0" err="1" smtClean="0"/>
              <a:t>vững</a:t>
            </a:r>
            <a:endParaRPr lang="en-US" sz="3400" dirty="0"/>
          </a:p>
        </p:txBody>
      </p:sp>
      <p:sp>
        <p:nvSpPr>
          <p:cNvPr id="407571" name="Rectangle 19"/>
          <p:cNvSpPr>
            <a:spLocks noGrp="1" noChangeArrowheads="1"/>
          </p:cNvSpPr>
          <p:nvPr>
            <p:ph idx="1"/>
          </p:nvPr>
        </p:nvSpPr>
        <p:spPr>
          <a:xfrm>
            <a:off x="381000" y="1278931"/>
            <a:ext cx="8229600" cy="4389120"/>
          </a:xfrm>
        </p:spPr>
        <p:txBody>
          <a:bodyPr/>
          <a:lstStyle/>
          <a:p>
            <a:r>
              <a:rPr lang="en-US" dirty="0"/>
              <a:t>Analysis-Class-to-Architectural-Mechanism Map from Use-Case Analysis</a:t>
            </a:r>
          </a:p>
        </p:txBody>
      </p:sp>
      <p:sp>
        <p:nvSpPr>
          <p:cNvPr id="28" name="Slide Number Placeholder 27"/>
          <p:cNvSpPr>
            <a:spLocks noGrp="1"/>
          </p:cNvSpPr>
          <p:nvPr>
            <p:ph type="sldNum" sz="quarter" idx="12"/>
          </p:nvPr>
        </p:nvSpPr>
        <p:spPr/>
        <p:txBody>
          <a:bodyPr/>
          <a:lstStyle/>
          <a:p>
            <a:fld id="{5374BCF3-5331-4DEF-BD12-99BB792D1088}" type="slidenum">
              <a:rPr lang="en-US" smtClean="0"/>
              <a:pPr/>
              <a:t>26</a:t>
            </a:fld>
            <a:endParaRPr lang="en-US"/>
          </a:p>
        </p:txBody>
      </p:sp>
      <p:grpSp>
        <p:nvGrpSpPr>
          <p:cNvPr id="30" name="Group 29"/>
          <p:cNvGrpSpPr/>
          <p:nvPr/>
        </p:nvGrpSpPr>
        <p:grpSpPr>
          <a:xfrm>
            <a:off x="477687" y="2396788"/>
            <a:ext cx="7138359" cy="2643890"/>
            <a:chOff x="733581" y="2396788"/>
            <a:chExt cx="6410169" cy="2643890"/>
          </a:xfrm>
        </p:grpSpPr>
        <p:sp>
          <p:nvSpPr>
            <p:cNvPr id="407554" name="Line 2"/>
            <p:cNvSpPr>
              <a:spLocks noChangeShapeType="1"/>
            </p:cNvSpPr>
            <p:nvPr/>
          </p:nvSpPr>
          <p:spPr bwMode="auto">
            <a:xfrm>
              <a:off x="3144821" y="2411778"/>
              <a:ext cx="0" cy="262890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07555" name="Rectangle 3"/>
            <p:cNvSpPr>
              <a:spLocks noChangeArrowheads="1"/>
            </p:cNvSpPr>
            <p:nvPr/>
          </p:nvSpPr>
          <p:spPr bwMode="auto">
            <a:xfrm>
              <a:off x="742950" y="2396788"/>
              <a:ext cx="6400800" cy="262890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407556" name="Line 4"/>
            <p:cNvSpPr>
              <a:spLocks noChangeShapeType="1"/>
            </p:cNvSpPr>
            <p:nvPr/>
          </p:nvSpPr>
          <p:spPr bwMode="auto">
            <a:xfrm>
              <a:off x="742950" y="3006388"/>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07557" name="Text Box 5"/>
            <p:cNvSpPr txBox="1">
              <a:spLocks noChangeArrowheads="1"/>
            </p:cNvSpPr>
            <p:nvPr/>
          </p:nvSpPr>
          <p:spPr bwMode="auto">
            <a:xfrm>
              <a:off x="733581" y="2534198"/>
              <a:ext cx="2398713"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dirty="0" err="1" smtClean="0"/>
                <a:t>Lớp</a:t>
              </a:r>
              <a:r>
                <a:rPr lang="en-US" sz="1800" b="1" dirty="0" smtClean="0"/>
                <a:t> </a:t>
              </a:r>
              <a:r>
                <a:rPr lang="en-US" sz="1800" b="1" dirty="0" err="1" smtClean="0"/>
                <a:t>phân</a:t>
              </a:r>
              <a:r>
                <a:rPr lang="en-US" sz="1800" b="1" dirty="0" smtClean="0"/>
                <a:t> </a:t>
              </a:r>
              <a:r>
                <a:rPr lang="en-US" sz="1800" b="1" dirty="0" err="1" smtClean="0"/>
                <a:t>tích</a:t>
              </a:r>
              <a:endParaRPr lang="en-US" sz="1800" b="1" dirty="0"/>
            </a:p>
          </p:txBody>
        </p:sp>
        <p:sp>
          <p:nvSpPr>
            <p:cNvPr id="407558" name="Text Box 6"/>
            <p:cNvSpPr txBox="1">
              <a:spLocks noChangeArrowheads="1"/>
            </p:cNvSpPr>
            <p:nvPr/>
          </p:nvSpPr>
          <p:spPr bwMode="auto">
            <a:xfrm>
              <a:off x="3405377" y="2549188"/>
              <a:ext cx="2895601"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dirty="0" err="1" smtClean="0"/>
                <a:t>Các</a:t>
              </a:r>
              <a:r>
                <a:rPr lang="en-US" sz="1800" b="1" dirty="0" smtClean="0"/>
                <a:t> </a:t>
              </a:r>
              <a:r>
                <a:rPr lang="en-US" sz="1800" b="1" dirty="0" err="1" smtClean="0"/>
                <a:t>cơ</a:t>
              </a:r>
              <a:r>
                <a:rPr lang="en-US" sz="1800" b="1" dirty="0" smtClean="0"/>
                <a:t> </a:t>
              </a:r>
              <a:r>
                <a:rPr lang="en-US" sz="1800" b="1" dirty="0" err="1" smtClean="0"/>
                <a:t>chế</a:t>
              </a:r>
              <a:r>
                <a:rPr lang="en-US" sz="1800" b="1" dirty="0" smtClean="0"/>
                <a:t> </a:t>
              </a:r>
              <a:r>
                <a:rPr lang="en-US" sz="1800" b="1" dirty="0" err="1" smtClean="0"/>
                <a:t>phân</a:t>
              </a:r>
              <a:r>
                <a:rPr lang="en-US" sz="1800" b="1" dirty="0" smtClean="0"/>
                <a:t> </a:t>
              </a:r>
              <a:r>
                <a:rPr lang="en-US" sz="1800" b="1" dirty="0" err="1" smtClean="0"/>
                <a:t>tích</a:t>
              </a:r>
              <a:endParaRPr lang="en-US" sz="1800" b="1" dirty="0"/>
            </a:p>
          </p:txBody>
        </p:sp>
        <p:sp>
          <p:nvSpPr>
            <p:cNvPr id="407559" name="Text Box 7"/>
            <p:cNvSpPr txBox="1">
              <a:spLocks noChangeArrowheads="1"/>
            </p:cNvSpPr>
            <p:nvPr/>
          </p:nvSpPr>
          <p:spPr bwMode="auto">
            <a:xfrm>
              <a:off x="742950" y="3020676"/>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Student</a:t>
              </a:r>
            </a:p>
          </p:txBody>
        </p:sp>
        <p:sp>
          <p:nvSpPr>
            <p:cNvPr id="407560" name="Line 8"/>
            <p:cNvSpPr>
              <a:spLocks noChangeShapeType="1"/>
            </p:cNvSpPr>
            <p:nvPr/>
          </p:nvSpPr>
          <p:spPr bwMode="auto">
            <a:xfrm>
              <a:off x="742950" y="3782676"/>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07561" name="Text Box 9"/>
            <p:cNvSpPr txBox="1">
              <a:spLocks noChangeArrowheads="1"/>
            </p:cNvSpPr>
            <p:nvPr/>
          </p:nvSpPr>
          <p:spPr bwMode="auto">
            <a:xfrm>
              <a:off x="742950" y="3820776"/>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CourseOffering</a:t>
              </a:r>
            </a:p>
          </p:txBody>
        </p:sp>
        <p:sp>
          <p:nvSpPr>
            <p:cNvPr id="407562" name="Line 10"/>
            <p:cNvSpPr>
              <a:spLocks noChangeShapeType="1"/>
            </p:cNvSpPr>
            <p:nvPr/>
          </p:nvSpPr>
          <p:spPr bwMode="auto">
            <a:xfrm>
              <a:off x="742950" y="4187488"/>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07563" name="Text Box 11"/>
            <p:cNvSpPr txBox="1">
              <a:spLocks noChangeArrowheads="1"/>
            </p:cNvSpPr>
            <p:nvPr/>
          </p:nvSpPr>
          <p:spPr bwMode="auto">
            <a:xfrm>
              <a:off x="742950" y="4187488"/>
              <a:ext cx="19050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dirty="0"/>
                <a:t>Course</a:t>
              </a:r>
            </a:p>
          </p:txBody>
        </p:sp>
        <p:sp>
          <p:nvSpPr>
            <p:cNvPr id="407564" name="Line 12"/>
            <p:cNvSpPr>
              <a:spLocks noChangeShapeType="1"/>
            </p:cNvSpPr>
            <p:nvPr/>
          </p:nvSpPr>
          <p:spPr bwMode="auto">
            <a:xfrm>
              <a:off x="742950" y="4554201"/>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07565" name="Text Box 13"/>
            <p:cNvSpPr txBox="1">
              <a:spLocks noChangeArrowheads="1"/>
            </p:cNvSpPr>
            <p:nvPr/>
          </p:nvSpPr>
          <p:spPr bwMode="auto">
            <a:xfrm>
              <a:off x="742950" y="4582776"/>
              <a:ext cx="2590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RegistrationController</a:t>
              </a:r>
            </a:p>
          </p:txBody>
        </p:sp>
        <p:sp>
          <p:nvSpPr>
            <p:cNvPr id="407566" name="Text Box 14"/>
            <p:cNvSpPr txBox="1">
              <a:spLocks noChangeArrowheads="1"/>
            </p:cNvSpPr>
            <p:nvPr/>
          </p:nvSpPr>
          <p:spPr bwMode="auto">
            <a:xfrm>
              <a:off x="3216463" y="3020676"/>
              <a:ext cx="2667000" cy="36933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dirty="0" err="1" smtClean="0">
                  <a:solidFill>
                    <a:srgbClr val="00CCFF"/>
                  </a:solidFill>
                </a:rPr>
                <a:t>Lưu</a:t>
              </a:r>
              <a:r>
                <a:rPr lang="en-US" sz="1800" i="1" dirty="0" smtClean="0">
                  <a:solidFill>
                    <a:srgbClr val="00CCFF"/>
                  </a:solidFill>
                </a:rPr>
                <a:t> </a:t>
              </a:r>
              <a:r>
                <a:rPr lang="en-US" sz="1800" i="1" dirty="0" err="1" smtClean="0">
                  <a:solidFill>
                    <a:srgbClr val="00CCFF"/>
                  </a:solidFill>
                </a:rPr>
                <a:t>trữ</a:t>
              </a:r>
              <a:r>
                <a:rPr lang="en-US" sz="1800" i="1" dirty="0" smtClean="0">
                  <a:solidFill>
                    <a:srgbClr val="00CCFF"/>
                  </a:solidFill>
                </a:rPr>
                <a:t> </a:t>
              </a:r>
              <a:r>
                <a:rPr lang="en-US" sz="1800" i="1" dirty="0" err="1" smtClean="0">
                  <a:solidFill>
                    <a:srgbClr val="00CCFF"/>
                  </a:solidFill>
                </a:rPr>
                <a:t>bền</a:t>
              </a:r>
              <a:r>
                <a:rPr lang="en-US" sz="1800" i="1" dirty="0" smtClean="0">
                  <a:solidFill>
                    <a:srgbClr val="00CCFF"/>
                  </a:solidFill>
                </a:rPr>
                <a:t> </a:t>
              </a:r>
              <a:r>
                <a:rPr lang="en-US" sz="1800" i="1" dirty="0" err="1" smtClean="0">
                  <a:solidFill>
                    <a:srgbClr val="00CCFF"/>
                  </a:solidFill>
                </a:rPr>
                <a:t>vững</a:t>
              </a:r>
              <a:r>
                <a:rPr lang="en-US" sz="1800" dirty="0" smtClean="0"/>
                <a:t>, an </a:t>
              </a:r>
              <a:r>
                <a:rPr lang="en-US" sz="1800" dirty="0" err="1" smtClean="0"/>
                <a:t>ninh</a:t>
              </a:r>
              <a:endParaRPr lang="en-US" sz="1800" dirty="0"/>
            </a:p>
          </p:txBody>
        </p:sp>
        <p:sp>
          <p:nvSpPr>
            <p:cNvPr id="407567" name="Text Box 15"/>
            <p:cNvSpPr txBox="1">
              <a:spLocks noChangeArrowheads="1"/>
            </p:cNvSpPr>
            <p:nvPr/>
          </p:nvSpPr>
          <p:spPr bwMode="auto">
            <a:xfrm>
              <a:off x="3229923" y="3820776"/>
              <a:ext cx="3832125" cy="369332"/>
            </a:xfrm>
            <a:prstGeom prst="rect">
              <a:avLst/>
            </a:prstGeom>
            <a:noFill/>
            <a:ln w="12700">
              <a:noFill/>
              <a:miter lim="800000"/>
              <a:headEnd type="none" w="sm" len="sm"/>
              <a:tailEnd type="none" w="lg" len="lg"/>
            </a:ln>
            <a:effectLst/>
          </p:spPr>
          <p:txBody>
            <a:bodyPr wrap="square">
              <a:spAutoFit/>
            </a:bodyPr>
            <a:lstStyle/>
            <a:p>
              <a:pPr>
                <a:spcBef>
                  <a:spcPct val="50000"/>
                </a:spcBef>
              </a:pPr>
              <a:r>
                <a:rPr lang="en-US" sz="1800" dirty="0" err="1" smtClean="0">
                  <a:solidFill>
                    <a:schemeClr val="folHlink"/>
                  </a:solidFill>
                </a:rPr>
                <a:t>Lưu</a:t>
              </a:r>
              <a:r>
                <a:rPr lang="en-US" sz="1800" dirty="0" smtClean="0">
                  <a:solidFill>
                    <a:schemeClr val="folHlink"/>
                  </a:solidFill>
                </a:rPr>
                <a:t> </a:t>
              </a:r>
              <a:r>
                <a:rPr lang="en-US" sz="1800" dirty="0" err="1" smtClean="0">
                  <a:solidFill>
                    <a:schemeClr val="folHlink"/>
                  </a:solidFill>
                </a:rPr>
                <a:t>trữ</a:t>
              </a:r>
              <a:r>
                <a:rPr lang="en-US" sz="1800" dirty="0" smtClean="0">
                  <a:solidFill>
                    <a:schemeClr val="folHlink"/>
                  </a:solidFill>
                </a:rPr>
                <a:t> </a:t>
              </a:r>
              <a:r>
                <a:rPr lang="en-US" sz="1800" dirty="0" err="1" smtClean="0">
                  <a:solidFill>
                    <a:schemeClr val="folHlink"/>
                  </a:solidFill>
                </a:rPr>
                <a:t>bền</a:t>
              </a:r>
              <a:r>
                <a:rPr lang="en-US" sz="1800" dirty="0" smtClean="0">
                  <a:solidFill>
                    <a:schemeClr val="folHlink"/>
                  </a:solidFill>
                </a:rPr>
                <a:t> </a:t>
              </a:r>
              <a:r>
                <a:rPr lang="en-US" sz="1800" dirty="0" err="1" smtClean="0">
                  <a:solidFill>
                    <a:schemeClr val="folHlink"/>
                  </a:solidFill>
                </a:rPr>
                <a:t>vững</a:t>
              </a:r>
              <a:r>
                <a:rPr lang="en-US" sz="1800" dirty="0" smtClean="0">
                  <a:solidFill>
                    <a:schemeClr val="folHlink"/>
                  </a:solidFill>
                </a:rPr>
                <a:t>, </a:t>
              </a:r>
              <a:r>
                <a:rPr lang="en-US" sz="1800" dirty="0" err="1" smtClean="0">
                  <a:solidFill>
                    <a:schemeClr val="folHlink"/>
                  </a:solidFill>
                </a:rPr>
                <a:t>kế</a:t>
              </a:r>
              <a:r>
                <a:rPr lang="en-US" sz="1800" dirty="0" smtClean="0">
                  <a:solidFill>
                    <a:schemeClr val="folHlink"/>
                  </a:solidFill>
                </a:rPr>
                <a:t> </a:t>
              </a:r>
              <a:r>
                <a:rPr lang="en-US" sz="1800" dirty="0" err="1" smtClean="0">
                  <a:solidFill>
                    <a:schemeClr val="folHlink"/>
                  </a:solidFill>
                </a:rPr>
                <a:t>thừa</a:t>
              </a:r>
              <a:r>
                <a:rPr lang="en-US" sz="1800" dirty="0" smtClean="0">
                  <a:solidFill>
                    <a:schemeClr val="folHlink"/>
                  </a:solidFill>
                </a:rPr>
                <a:t> </a:t>
              </a:r>
              <a:r>
                <a:rPr lang="en-US" sz="1800" dirty="0" err="1" smtClean="0">
                  <a:solidFill>
                    <a:schemeClr val="folHlink"/>
                  </a:solidFill>
                </a:rPr>
                <a:t>giao</a:t>
              </a:r>
              <a:r>
                <a:rPr lang="en-US" sz="1800" dirty="0" smtClean="0">
                  <a:solidFill>
                    <a:schemeClr val="folHlink"/>
                  </a:solidFill>
                </a:rPr>
                <a:t> </a:t>
              </a:r>
              <a:r>
                <a:rPr lang="en-US" sz="1800" dirty="0" err="1" smtClean="0">
                  <a:solidFill>
                    <a:schemeClr val="folHlink"/>
                  </a:solidFill>
                </a:rPr>
                <a:t>diên</a:t>
              </a:r>
              <a:endParaRPr lang="en-US" sz="1800" dirty="0"/>
            </a:p>
          </p:txBody>
        </p:sp>
        <p:sp>
          <p:nvSpPr>
            <p:cNvPr id="407569" name="Text Box 17"/>
            <p:cNvSpPr txBox="1">
              <a:spLocks noChangeArrowheads="1"/>
            </p:cNvSpPr>
            <p:nvPr/>
          </p:nvSpPr>
          <p:spPr bwMode="auto">
            <a:xfrm>
              <a:off x="3216463" y="4582776"/>
              <a:ext cx="1868488"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dirty="0" err="1" smtClean="0"/>
                <a:t>Phân</a:t>
              </a:r>
              <a:r>
                <a:rPr lang="en-US" sz="1800" dirty="0" smtClean="0"/>
                <a:t> </a:t>
              </a:r>
              <a:r>
                <a:rPr lang="en-US" sz="1800" dirty="0" err="1" smtClean="0"/>
                <a:t>tán</a:t>
              </a:r>
              <a:endParaRPr lang="en-US" sz="1800" dirty="0"/>
            </a:p>
          </p:txBody>
        </p:sp>
        <p:sp>
          <p:nvSpPr>
            <p:cNvPr id="407572" name="Line 20"/>
            <p:cNvSpPr>
              <a:spLocks noChangeShapeType="1"/>
            </p:cNvSpPr>
            <p:nvPr/>
          </p:nvSpPr>
          <p:spPr bwMode="auto">
            <a:xfrm>
              <a:off x="742950" y="3376276"/>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07573" name="Text Box 21"/>
            <p:cNvSpPr txBox="1">
              <a:spLocks noChangeArrowheads="1"/>
            </p:cNvSpPr>
            <p:nvPr/>
          </p:nvSpPr>
          <p:spPr bwMode="auto">
            <a:xfrm>
              <a:off x="742950" y="3376276"/>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Schedule</a:t>
              </a:r>
            </a:p>
          </p:txBody>
        </p:sp>
        <p:sp>
          <p:nvSpPr>
            <p:cNvPr id="407574" name="Text Box 22"/>
            <p:cNvSpPr txBox="1">
              <a:spLocks noChangeArrowheads="1"/>
            </p:cNvSpPr>
            <p:nvPr/>
          </p:nvSpPr>
          <p:spPr bwMode="auto">
            <a:xfrm>
              <a:off x="3216463" y="3376276"/>
              <a:ext cx="2667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dirty="0" err="1" smtClean="0">
                  <a:solidFill>
                    <a:srgbClr val="00CCFF"/>
                  </a:solidFill>
                </a:rPr>
                <a:t>Lưu</a:t>
              </a:r>
              <a:r>
                <a:rPr lang="en-US" sz="1800" i="1" dirty="0" smtClean="0">
                  <a:solidFill>
                    <a:srgbClr val="00CCFF"/>
                  </a:solidFill>
                </a:rPr>
                <a:t> </a:t>
              </a:r>
              <a:r>
                <a:rPr lang="en-US" sz="1800" i="1" dirty="0" err="1" smtClean="0">
                  <a:solidFill>
                    <a:srgbClr val="00CCFF"/>
                  </a:solidFill>
                </a:rPr>
                <a:t>trữ</a:t>
              </a:r>
              <a:r>
                <a:rPr lang="en-US" sz="1800" i="1" dirty="0" smtClean="0">
                  <a:solidFill>
                    <a:srgbClr val="00CCFF"/>
                  </a:solidFill>
                </a:rPr>
                <a:t> </a:t>
              </a:r>
              <a:r>
                <a:rPr lang="en-US" sz="1800" i="1" dirty="0" err="1" smtClean="0">
                  <a:solidFill>
                    <a:srgbClr val="00CCFF"/>
                  </a:solidFill>
                </a:rPr>
                <a:t>bền</a:t>
              </a:r>
              <a:r>
                <a:rPr lang="en-US" sz="1800" i="1" dirty="0" smtClean="0">
                  <a:solidFill>
                    <a:srgbClr val="00CCFF"/>
                  </a:solidFill>
                </a:rPr>
                <a:t> </a:t>
              </a:r>
              <a:r>
                <a:rPr lang="en-US" sz="1800" i="1" dirty="0" err="1" smtClean="0">
                  <a:solidFill>
                    <a:srgbClr val="00CCFF"/>
                  </a:solidFill>
                </a:rPr>
                <a:t>vững</a:t>
              </a:r>
              <a:r>
                <a:rPr lang="en-US" sz="1800" dirty="0" smtClean="0"/>
                <a:t>, an </a:t>
              </a:r>
              <a:r>
                <a:rPr lang="en-US" sz="1800" dirty="0" err="1" smtClean="0"/>
                <a:t>ninh</a:t>
              </a:r>
              <a:endParaRPr lang="en-US" sz="1800" dirty="0"/>
            </a:p>
          </p:txBody>
        </p:sp>
        <p:sp>
          <p:nvSpPr>
            <p:cNvPr id="31" name="Text Box 15"/>
            <p:cNvSpPr txBox="1">
              <a:spLocks noChangeArrowheads="1"/>
            </p:cNvSpPr>
            <p:nvPr/>
          </p:nvSpPr>
          <p:spPr bwMode="auto">
            <a:xfrm>
              <a:off x="3229924" y="4195530"/>
              <a:ext cx="3832125" cy="369332"/>
            </a:xfrm>
            <a:prstGeom prst="rect">
              <a:avLst/>
            </a:prstGeom>
            <a:noFill/>
            <a:ln w="12700">
              <a:noFill/>
              <a:miter lim="800000"/>
              <a:headEnd type="none" w="sm" len="sm"/>
              <a:tailEnd type="none" w="lg" len="lg"/>
            </a:ln>
            <a:effectLst/>
          </p:spPr>
          <p:txBody>
            <a:bodyPr wrap="square">
              <a:spAutoFit/>
            </a:bodyPr>
            <a:lstStyle/>
            <a:p>
              <a:pPr>
                <a:spcBef>
                  <a:spcPct val="50000"/>
                </a:spcBef>
              </a:pPr>
              <a:r>
                <a:rPr lang="en-US" sz="1800" dirty="0" err="1" smtClean="0">
                  <a:solidFill>
                    <a:schemeClr val="folHlink"/>
                  </a:solidFill>
                </a:rPr>
                <a:t>Lưu</a:t>
              </a:r>
              <a:r>
                <a:rPr lang="en-US" sz="1800" dirty="0" smtClean="0">
                  <a:solidFill>
                    <a:schemeClr val="folHlink"/>
                  </a:solidFill>
                </a:rPr>
                <a:t> </a:t>
              </a:r>
              <a:r>
                <a:rPr lang="en-US" sz="1800" dirty="0" err="1" smtClean="0">
                  <a:solidFill>
                    <a:schemeClr val="folHlink"/>
                  </a:solidFill>
                </a:rPr>
                <a:t>trữ</a:t>
              </a:r>
              <a:r>
                <a:rPr lang="en-US" sz="1800" dirty="0" smtClean="0">
                  <a:solidFill>
                    <a:schemeClr val="folHlink"/>
                  </a:solidFill>
                </a:rPr>
                <a:t> </a:t>
              </a:r>
              <a:r>
                <a:rPr lang="en-US" sz="1800" dirty="0" err="1" smtClean="0">
                  <a:solidFill>
                    <a:schemeClr val="folHlink"/>
                  </a:solidFill>
                </a:rPr>
                <a:t>bền</a:t>
              </a:r>
              <a:r>
                <a:rPr lang="en-US" sz="1800" dirty="0" smtClean="0">
                  <a:solidFill>
                    <a:schemeClr val="folHlink"/>
                  </a:solidFill>
                </a:rPr>
                <a:t> </a:t>
              </a:r>
              <a:r>
                <a:rPr lang="en-US" sz="1800" dirty="0" err="1" smtClean="0">
                  <a:solidFill>
                    <a:schemeClr val="folHlink"/>
                  </a:solidFill>
                </a:rPr>
                <a:t>vững</a:t>
              </a:r>
              <a:r>
                <a:rPr lang="en-US" sz="1800" dirty="0" smtClean="0">
                  <a:solidFill>
                    <a:schemeClr val="folHlink"/>
                  </a:solidFill>
                </a:rPr>
                <a:t>, </a:t>
              </a:r>
              <a:r>
                <a:rPr lang="en-US" sz="1800" dirty="0" err="1" smtClean="0">
                  <a:solidFill>
                    <a:schemeClr val="folHlink"/>
                  </a:solidFill>
                </a:rPr>
                <a:t>kế</a:t>
              </a:r>
              <a:r>
                <a:rPr lang="en-US" sz="1800" dirty="0" smtClean="0">
                  <a:solidFill>
                    <a:schemeClr val="folHlink"/>
                  </a:solidFill>
                </a:rPr>
                <a:t> </a:t>
              </a:r>
              <a:r>
                <a:rPr lang="en-US" sz="1800" dirty="0" err="1" smtClean="0">
                  <a:solidFill>
                    <a:schemeClr val="folHlink"/>
                  </a:solidFill>
                </a:rPr>
                <a:t>thừa</a:t>
              </a:r>
              <a:r>
                <a:rPr lang="en-US" sz="1800" dirty="0" smtClean="0">
                  <a:solidFill>
                    <a:schemeClr val="folHlink"/>
                  </a:solidFill>
                </a:rPr>
                <a:t> </a:t>
              </a:r>
              <a:r>
                <a:rPr lang="en-US" sz="1800" dirty="0" err="1" smtClean="0">
                  <a:solidFill>
                    <a:schemeClr val="folHlink"/>
                  </a:solidFill>
                </a:rPr>
                <a:t>giao</a:t>
              </a:r>
              <a:r>
                <a:rPr lang="en-US" sz="1800" dirty="0" smtClean="0">
                  <a:solidFill>
                    <a:schemeClr val="folHlink"/>
                  </a:solidFill>
                </a:rPr>
                <a:t> </a:t>
              </a:r>
              <a:r>
                <a:rPr lang="en-US" sz="1800" dirty="0" err="1" smtClean="0">
                  <a:solidFill>
                    <a:schemeClr val="folHlink"/>
                  </a:solidFill>
                </a:rPr>
                <a:t>diên</a:t>
              </a:r>
              <a:endParaRPr lang="en-US" sz="1800" dirty="0"/>
            </a:p>
          </p:txBody>
        </p:sp>
      </p:grpSp>
      <p:sp>
        <p:nvSpPr>
          <p:cNvPr id="407575" name="Text Box 23"/>
          <p:cNvSpPr txBox="1">
            <a:spLocks noChangeArrowheads="1"/>
          </p:cNvSpPr>
          <p:nvPr/>
        </p:nvSpPr>
        <p:spPr bwMode="auto">
          <a:xfrm>
            <a:off x="2190750" y="5286038"/>
            <a:ext cx="3621088" cy="940001"/>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1800" i="1" dirty="0" err="1" smtClean="0">
                <a:solidFill>
                  <a:srgbClr val="FF0000"/>
                </a:solidFill>
              </a:rPr>
              <a:t>Kế</a:t>
            </a:r>
            <a:r>
              <a:rPr lang="en-US" sz="1800" i="1" dirty="0" smtClean="0">
                <a:solidFill>
                  <a:srgbClr val="FF0000"/>
                </a:solidFill>
              </a:rPr>
              <a:t> </a:t>
            </a:r>
            <a:r>
              <a:rPr lang="en-US" sz="1800" i="1" dirty="0" err="1" smtClean="0">
                <a:solidFill>
                  <a:srgbClr val="FF0000"/>
                </a:solidFill>
              </a:rPr>
              <a:t>thừa</a:t>
            </a:r>
            <a:r>
              <a:rPr lang="en-US" sz="1800" i="1" dirty="0" smtClean="0">
                <a:solidFill>
                  <a:srgbClr val="FF0000"/>
                </a:solidFill>
              </a:rPr>
              <a:t> </a:t>
            </a:r>
            <a:r>
              <a:rPr lang="en-US" sz="1800" i="1" dirty="0" err="1" smtClean="0">
                <a:solidFill>
                  <a:srgbClr val="FF0000"/>
                </a:solidFill>
              </a:rPr>
              <a:t>giao</a:t>
            </a:r>
            <a:r>
              <a:rPr lang="en-US" sz="1800" i="1" dirty="0" smtClean="0">
                <a:solidFill>
                  <a:srgbClr val="FF0000"/>
                </a:solidFill>
              </a:rPr>
              <a:t> </a:t>
            </a:r>
            <a:r>
              <a:rPr lang="en-US" sz="1800" i="1" dirty="0" err="1" smtClean="0">
                <a:solidFill>
                  <a:srgbClr val="FF0000"/>
                </a:solidFill>
              </a:rPr>
              <a:t>diên</a:t>
            </a:r>
            <a:r>
              <a:rPr lang="en-US" sz="1800" i="1" dirty="0" smtClean="0">
                <a:solidFill>
                  <a:srgbClr val="FF0000"/>
                </a:solidFill>
              </a:rPr>
              <a:t> (</a:t>
            </a:r>
            <a:r>
              <a:rPr lang="en-US" sz="1800" i="1" dirty="0">
                <a:solidFill>
                  <a:srgbClr val="FF0000"/>
                </a:solidFill>
              </a:rPr>
              <a:t>RDBMS ) </a:t>
            </a:r>
            <a:r>
              <a:rPr lang="en-US" sz="1800" i="1" dirty="0" err="1" smtClean="0">
                <a:solidFill>
                  <a:srgbClr val="FF0000"/>
                </a:solidFill>
              </a:rPr>
              <a:t>sẽ</a:t>
            </a:r>
            <a:r>
              <a:rPr lang="en-US" sz="1800" i="1" dirty="0" smtClean="0">
                <a:solidFill>
                  <a:srgbClr val="FF0000"/>
                </a:solidFill>
              </a:rPr>
              <a:t> </a:t>
            </a:r>
            <a:r>
              <a:rPr lang="en-US" sz="1800" i="1" dirty="0" err="1" smtClean="0">
                <a:solidFill>
                  <a:srgbClr val="FF0000"/>
                </a:solidFill>
              </a:rPr>
              <a:t>được</a:t>
            </a:r>
            <a:r>
              <a:rPr lang="en-US" sz="1800" i="1" dirty="0" smtClean="0">
                <a:solidFill>
                  <a:srgbClr val="FF0000"/>
                </a:solidFill>
              </a:rPr>
              <a:t> </a:t>
            </a:r>
            <a:r>
              <a:rPr lang="en-US" sz="1800" i="1" dirty="0" err="1" smtClean="0">
                <a:solidFill>
                  <a:srgbClr val="FF0000"/>
                </a:solidFill>
              </a:rPr>
              <a:t>nói</a:t>
            </a:r>
            <a:r>
              <a:rPr lang="en-US" sz="1800" i="1" dirty="0" smtClean="0">
                <a:solidFill>
                  <a:srgbClr val="FF0000"/>
                </a:solidFill>
              </a:rPr>
              <a:t> </a:t>
            </a:r>
            <a:r>
              <a:rPr lang="en-US" sz="1800" i="1" dirty="0" err="1" smtClean="0">
                <a:solidFill>
                  <a:srgbClr val="FF0000"/>
                </a:solidFill>
              </a:rPr>
              <a:t>đến</a:t>
            </a:r>
            <a:r>
              <a:rPr lang="en-US" sz="1800" i="1" dirty="0" smtClean="0">
                <a:solidFill>
                  <a:srgbClr val="FF0000"/>
                </a:solidFill>
              </a:rPr>
              <a:t> </a:t>
            </a:r>
            <a:r>
              <a:rPr lang="en-US" sz="1800" i="1" dirty="0" err="1" smtClean="0">
                <a:solidFill>
                  <a:srgbClr val="FF0000"/>
                </a:solidFill>
              </a:rPr>
              <a:t>trong</a:t>
            </a:r>
            <a:r>
              <a:rPr lang="en-US" sz="1800" i="1" dirty="0" smtClean="0">
                <a:solidFill>
                  <a:srgbClr val="FF0000"/>
                </a:solidFill>
              </a:rPr>
              <a:t> </a:t>
            </a:r>
            <a:r>
              <a:rPr lang="en-US" sz="1800" i="1" dirty="0" err="1" smtClean="0">
                <a:solidFill>
                  <a:srgbClr val="FF0000"/>
                </a:solidFill>
              </a:rPr>
              <a:t>bài</a:t>
            </a:r>
            <a:r>
              <a:rPr lang="en-US" sz="1800" i="1" dirty="0" smtClean="0">
                <a:solidFill>
                  <a:srgbClr val="FF0000"/>
                </a:solidFill>
              </a:rPr>
              <a:t> Subsystem </a:t>
            </a:r>
            <a:r>
              <a:rPr lang="en-US" sz="1800" i="1" dirty="0">
                <a:solidFill>
                  <a:srgbClr val="FF0000"/>
                </a:solidFill>
              </a:rPr>
              <a:t>Design.</a:t>
            </a:r>
          </a:p>
        </p:txBody>
      </p:sp>
      <p:sp>
        <p:nvSpPr>
          <p:cNvPr id="407576" name="Text Box 24"/>
          <p:cNvSpPr txBox="1">
            <a:spLocks noChangeArrowheads="1"/>
          </p:cNvSpPr>
          <p:nvPr/>
        </p:nvSpPr>
        <p:spPr bwMode="auto">
          <a:xfrm>
            <a:off x="7565760" y="3046076"/>
            <a:ext cx="1578235" cy="657225"/>
          </a:xfrm>
          <a:prstGeom prst="rect">
            <a:avLst/>
          </a:prstGeom>
          <a:noFill/>
          <a:ln w="9525">
            <a:noFill/>
            <a:miter lim="800000"/>
            <a:headEnd/>
            <a:tailEnd/>
          </a:ln>
          <a:effectLst/>
        </p:spPr>
        <p:txBody>
          <a:bodyPr wrap="square" lIns="107950" tIns="53975" rIns="107950" bIns="53975">
            <a:spAutoFit/>
          </a:bodyPr>
          <a:lstStyle/>
          <a:p>
            <a:pPr>
              <a:spcBef>
                <a:spcPct val="50000"/>
              </a:spcBef>
            </a:pPr>
            <a:r>
              <a:rPr lang="en-US" sz="1800" b="1" i="1" dirty="0">
                <a:solidFill>
                  <a:srgbClr val="00CCFF"/>
                </a:solidFill>
              </a:rPr>
              <a:t>OODBMS Persistency</a:t>
            </a:r>
          </a:p>
        </p:txBody>
      </p:sp>
      <p:sp>
        <p:nvSpPr>
          <p:cNvPr id="407577" name="Text Box 25"/>
          <p:cNvSpPr txBox="1">
            <a:spLocks noChangeArrowheads="1"/>
          </p:cNvSpPr>
          <p:nvPr/>
        </p:nvSpPr>
        <p:spPr bwMode="auto">
          <a:xfrm>
            <a:off x="7546424" y="3938407"/>
            <a:ext cx="1597576" cy="657225"/>
          </a:xfrm>
          <a:prstGeom prst="rect">
            <a:avLst/>
          </a:prstGeom>
          <a:noFill/>
          <a:ln w="9525">
            <a:noFill/>
            <a:miter lim="800000"/>
            <a:headEnd/>
            <a:tailEnd/>
          </a:ln>
          <a:effectLst/>
        </p:spPr>
        <p:txBody>
          <a:bodyPr wrap="square" lIns="107950" tIns="53975" rIns="107950" bIns="53975">
            <a:spAutoFit/>
          </a:bodyPr>
          <a:lstStyle/>
          <a:p>
            <a:pPr>
              <a:spcBef>
                <a:spcPct val="50000"/>
              </a:spcBef>
            </a:pPr>
            <a:r>
              <a:rPr lang="en-US" sz="1800" b="1" i="1" dirty="0">
                <a:solidFill>
                  <a:schemeClr val="folHlink"/>
                </a:solidFill>
              </a:rPr>
              <a:t>RDBMS Persistency</a:t>
            </a:r>
          </a:p>
        </p:txBody>
      </p:sp>
      <p:sp>
        <p:nvSpPr>
          <p:cNvPr id="407578" name="Text Box 26"/>
          <p:cNvSpPr txBox="1">
            <a:spLocks noChangeArrowheads="1"/>
          </p:cNvSpPr>
          <p:nvPr/>
        </p:nvSpPr>
        <p:spPr bwMode="auto">
          <a:xfrm>
            <a:off x="3505200" y="6092488"/>
            <a:ext cx="5334000" cy="336550"/>
          </a:xfrm>
          <a:prstGeom prst="rect">
            <a:avLst/>
          </a:prstGeom>
          <a:noFill/>
          <a:ln w="9525">
            <a:noFill/>
            <a:miter lim="800000"/>
            <a:headEnd/>
            <a:tailEnd/>
          </a:ln>
          <a:effectLst/>
        </p:spPr>
        <p:txBody>
          <a:bodyPr lIns="107950" tIns="53975" rIns="107950" bIns="53975">
            <a:spAutoFit/>
          </a:bodyPr>
          <a:lstStyle/>
          <a:p>
            <a:pPr algn="r">
              <a:spcBef>
                <a:spcPct val="50000"/>
              </a:spcBef>
            </a:pPr>
            <a:r>
              <a:rPr lang="en-US" sz="1500" dirty="0">
                <a:solidFill>
                  <a:srgbClr val="00CCFF"/>
                </a:solidFill>
              </a:rPr>
              <a:t>Details in Appendix</a:t>
            </a:r>
          </a:p>
        </p:txBody>
      </p:sp>
    </p:spTree>
    <p:extLst>
      <p:ext uri="{BB962C8B-B14F-4D97-AF65-F5344CB8AC3E}">
        <p14:creationId xmlns:p14="http://schemas.microsoft.com/office/powerpoint/2010/main" val="1654904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thiết</a:t>
            </a:r>
            <a:r>
              <a:rPr lang="en-US" dirty="0" smtClean="0"/>
              <a:t> </a:t>
            </a:r>
            <a:r>
              <a:rPr lang="en-US" dirty="0" err="1" smtClean="0"/>
              <a:t>kế</a:t>
            </a:r>
            <a:r>
              <a:rPr lang="en-US" dirty="0" smtClean="0"/>
              <a:t> ca </a:t>
            </a:r>
            <a:r>
              <a:rPr lang="en-US" dirty="0" err="1" smtClean="0"/>
              <a:t>sử</a:t>
            </a:r>
            <a:r>
              <a:rPr lang="en-US" dirty="0" smtClean="0"/>
              <a:t> </a:t>
            </a:r>
            <a:r>
              <a:rPr lang="en-US" dirty="0" err="1" smtClean="0"/>
              <a:t>dụng</a:t>
            </a:r>
            <a:endParaRPr lang="en-US" dirty="0"/>
          </a:p>
        </p:txBody>
      </p:sp>
      <p:sp>
        <p:nvSpPr>
          <p:cNvPr id="8" name="Content Placeholder 7"/>
          <p:cNvSpPr>
            <a:spLocks noGrp="1"/>
          </p:cNvSpPr>
          <p:nvPr>
            <p:ph idx="1"/>
          </p:nvPr>
        </p:nvSpPr>
        <p:spPr/>
        <p:txBody>
          <a:bodyPr/>
          <a:lstStyle/>
          <a:p>
            <a:r>
              <a:rPr lang="en-US" dirty="0" err="1" smtClean="0"/>
              <a:t>Mô</a:t>
            </a:r>
            <a:r>
              <a:rPr lang="en-US" dirty="0" smtClean="0"/>
              <a:t> </a:t>
            </a:r>
            <a:r>
              <a:rPr lang="en-US" dirty="0" err="1" smtClean="0"/>
              <a:t>tả</a:t>
            </a:r>
            <a:r>
              <a:rPr lang="en-US" dirty="0" smtClean="0"/>
              <a:t> </a:t>
            </a:r>
            <a:r>
              <a:rPr lang="en-US" dirty="0" err="1" smtClean="0">
                <a:latin typeface="Calibri (Body)"/>
              </a:rPr>
              <a:t>sự</a:t>
            </a:r>
            <a:r>
              <a:rPr lang="en-US" dirty="0" smtClean="0">
                <a:latin typeface="Calibri (Body)"/>
              </a:rPr>
              <a:t> </a:t>
            </a:r>
            <a:r>
              <a:rPr lang="en-US" dirty="0" err="1" smtClean="0">
                <a:latin typeface="Calibri (Body)"/>
              </a:rPr>
              <a:t>tương</a:t>
            </a:r>
            <a:r>
              <a:rPr lang="en-US" dirty="0" smtClean="0">
                <a:latin typeface="Calibri (Body)"/>
              </a:rPr>
              <a:t> </a:t>
            </a:r>
            <a:r>
              <a:rPr lang="en-US" dirty="0" err="1" smtClean="0">
                <a:latin typeface="Calibri (Body)"/>
              </a:rPr>
              <a:t>tác</a:t>
            </a:r>
            <a:r>
              <a:rPr lang="en-US" dirty="0" smtClean="0">
                <a:latin typeface="Calibri (Body)"/>
              </a:rPr>
              <a:t> </a:t>
            </a:r>
            <a:r>
              <a:rPr lang="en-US" dirty="0" err="1" smtClean="0">
                <a:latin typeface="Calibri (Body)"/>
              </a:rPr>
              <a:t>giữa</a:t>
            </a:r>
            <a:r>
              <a:rPr lang="en-US" dirty="0" smtClean="0">
                <a:latin typeface="Calibri (Body)"/>
              </a:rPr>
              <a:t> </a:t>
            </a:r>
            <a:r>
              <a:rPr lang="en-US" dirty="0" err="1" smtClean="0">
                <a:latin typeface="Calibri (Body)"/>
              </a:rPr>
              <a:t>các</a:t>
            </a:r>
            <a:r>
              <a:rPr lang="en-US" dirty="0" smtClean="0">
                <a:latin typeface="Calibri (Body)"/>
              </a:rPr>
              <a:t> </a:t>
            </a:r>
            <a:r>
              <a:rPr lang="en-US" dirty="0" err="1" smtClean="0">
                <a:latin typeface="Calibri (Body)"/>
              </a:rPr>
              <a:t>đối</a:t>
            </a:r>
            <a:r>
              <a:rPr lang="en-US" dirty="0" smtClean="0">
                <a:latin typeface="Calibri (Body)"/>
              </a:rPr>
              <a:t> </a:t>
            </a:r>
            <a:r>
              <a:rPr lang="en-US" dirty="0" err="1" smtClean="0">
                <a:latin typeface="Calibri (Body)"/>
              </a:rPr>
              <a:t>tượng</a:t>
            </a:r>
            <a:r>
              <a:rPr lang="en-US" dirty="0" smtClean="0">
                <a:latin typeface="Calibri (Body)"/>
              </a:rPr>
              <a:t> </a:t>
            </a:r>
            <a:r>
              <a:rPr lang="en-US" dirty="0" err="1" smtClean="0">
                <a:latin typeface="Calibri (Body)"/>
              </a:rPr>
              <a:t>thiết</a:t>
            </a:r>
            <a:r>
              <a:rPr lang="en-US" dirty="0" smtClean="0">
                <a:latin typeface="Calibri (Body)"/>
              </a:rPr>
              <a:t> </a:t>
            </a:r>
            <a:r>
              <a:rPr lang="en-US" dirty="0" err="1" smtClean="0">
                <a:latin typeface="Calibri (Body)"/>
              </a:rPr>
              <a:t>kế</a:t>
            </a:r>
            <a:r>
              <a:rPr lang="en-US" dirty="0" smtClean="0">
                <a:latin typeface="Calibri (Body)"/>
              </a:rPr>
              <a:t> </a:t>
            </a:r>
          </a:p>
          <a:p>
            <a:r>
              <a:rPr lang="vi-VN" dirty="0" smtClean="0">
                <a:latin typeface="Calibri (Body)"/>
              </a:rPr>
              <a:t>Đơn giản hoá biểu đồ tuần tự sử dụng hệ thống con </a:t>
            </a:r>
            <a:endParaRPr lang="en-US" dirty="0" smtClean="0">
              <a:latin typeface="Calibri (Body)"/>
            </a:endParaRPr>
          </a:p>
          <a:p>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hành</a:t>
            </a:r>
            <a:r>
              <a:rPr lang="en-US" dirty="0" smtClean="0"/>
              <a:t> vi </a:t>
            </a:r>
            <a:r>
              <a:rPr lang="en-US" dirty="0" err="1" smtClean="0"/>
              <a:t>liên</a:t>
            </a:r>
            <a:r>
              <a:rPr lang="en-US" dirty="0" smtClean="0"/>
              <a:t> </a:t>
            </a:r>
            <a:r>
              <a:rPr lang="en-US" dirty="0" err="1" smtClean="0"/>
              <a:t>quan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bền</a:t>
            </a:r>
            <a:r>
              <a:rPr lang="en-US" dirty="0" smtClean="0"/>
              <a:t> </a:t>
            </a:r>
            <a:r>
              <a:rPr lang="en-US" dirty="0" err="1" smtClean="0"/>
              <a:t>vững</a:t>
            </a:r>
            <a:endParaRPr lang="en-US" dirty="0" smtClean="0"/>
          </a:p>
          <a:p>
            <a:r>
              <a:rPr lang="en-US" dirty="0" err="1" smtClean="0">
                <a:solidFill>
                  <a:srgbClr val="7030A0"/>
                </a:solidFill>
              </a:rPr>
              <a:t>Làm</a:t>
            </a:r>
            <a:r>
              <a:rPr lang="en-US" dirty="0" smtClean="0">
                <a:solidFill>
                  <a:srgbClr val="7030A0"/>
                </a:solidFill>
              </a:rPr>
              <a:t> </a:t>
            </a:r>
            <a:r>
              <a:rPr lang="en-US" dirty="0" err="1" smtClean="0">
                <a:solidFill>
                  <a:srgbClr val="7030A0"/>
                </a:solidFill>
              </a:rPr>
              <a:t>mịn</a:t>
            </a:r>
            <a:r>
              <a:rPr lang="en-US" dirty="0" smtClean="0">
                <a:solidFill>
                  <a:srgbClr val="7030A0"/>
                </a:solidFill>
              </a:rPr>
              <a:t> </a:t>
            </a:r>
            <a:r>
              <a:rPr lang="en-US" dirty="0" err="1" smtClean="0">
                <a:solidFill>
                  <a:srgbClr val="7030A0"/>
                </a:solidFill>
              </a:rPr>
              <a:t>sự</a:t>
            </a:r>
            <a:r>
              <a:rPr lang="en-US" dirty="0" smtClean="0">
                <a:solidFill>
                  <a:srgbClr val="7030A0"/>
                </a:solidFill>
              </a:rPr>
              <a:t> </a:t>
            </a:r>
            <a:r>
              <a:rPr lang="en-US" dirty="0" err="1" smtClean="0">
                <a:solidFill>
                  <a:srgbClr val="7030A0"/>
                </a:solidFill>
              </a:rPr>
              <a:t>mô</a:t>
            </a:r>
            <a:r>
              <a:rPr lang="en-US" dirty="0" smtClean="0">
                <a:solidFill>
                  <a:srgbClr val="7030A0"/>
                </a:solidFill>
              </a:rPr>
              <a:t> </a:t>
            </a:r>
            <a:r>
              <a:rPr lang="en-US" dirty="0" err="1" smtClean="0">
                <a:solidFill>
                  <a:srgbClr val="7030A0"/>
                </a:solidFill>
              </a:rPr>
              <a:t>tả</a:t>
            </a:r>
            <a:r>
              <a:rPr lang="en-US" dirty="0" smtClean="0">
                <a:solidFill>
                  <a:srgbClr val="7030A0"/>
                </a:solidFill>
              </a:rPr>
              <a:t> </a:t>
            </a:r>
            <a:r>
              <a:rPr lang="en-US" dirty="0" err="1" smtClean="0">
                <a:solidFill>
                  <a:srgbClr val="7030A0"/>
                </a:solidFill>
              </a:rPr>
              <a:t>luồng</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sự</a:t>
            </a:r>
            <a:r>
              <a:rPr lang="en-US" dirty="0" smtClean="0">
                <a:solidFill>
                  <a:srgbClr val="7030A0"/>
                </a:solidFill>
              </a:rPr>
              <a:t> </a:t>
            </a:r>
            <a:r>
              <a:rPr lang="en-US" dirty="0" err="1" smtClean="0">
                <a:solidFill>
                  <a:srgbClr val="7030A0"/>
                </a:solidFill>
              </a:rPr>
              <a:t>kiện</a:t>
            </a:r>
            <a:endParaRPr lang="en-US" dirty="0" smtClean="0">
              <a:solidFill>
                <a:srgbClr val="7030A0"/>
              </a:solidFill>
            </a:endParaRPr>
          </a:p>
          <a:p>
            <a:r>
              <a:rPr lang="en-US" dirty="0" err="1" smtClean="0"/>
              <a:t>Thống</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lớp</a:t>
            </a:r>
            <a:r>
              <a:rPr lang="en-US" dirty="0" smtClean="0"/>
              <a:t> </a:t>
            </a:r>
            <a:r>
              <a:rPr lang="en-US" dirty="0" err="1" smtClean="0"/>
              <a:t>và</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a:t>
            </a:r>
            <a:endParaRPr lang="en-US" dirty="0"/>
          </a:p>
        </p:txBody>
      </p:sp>
      <p:sp>
        <p:nvSpPr>
          <p:cNvPr id="6" name="Slide Number Placeholder 5"/>
          <p:cNvSpPr>
            <a:spLocks noGrp="1"/>
          </p:cNvSpPr>
          <p:nvPr>
            <p:ph type="sldNum" sz="quarter" idx="12"/>
          </p:nvPr>
        </p:nvSpPr>
        <p:spPr/>
        <p:txBody>
          <a:bodyPr/>
          <a:lstStyle/>
          <a:p>
            <a:fld id="{5374BCF3-5331-4DEF-BD12-99BB792D1088}" type="slidenum">
              <a:rPr lang="en-US" smtClean="0"/>
              <a:pPr/>
              <a:t>27</a:t>
            </a:fld>
            <a:endParaRPr lang="en-US"/>
          </a:p>
        </p:txBody>
      </p:sp>
    </p:spTree>
    <p:extLst>
      <p:ext uri="{BB962C8B-B14F-4D97-AF65-F5344CB8AC3E}">
        <p14:creationId xmlns:p14="http://schemas.microsoft.com/office/powerpoint/2010/main" val="703609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339725" y="289492"/>
            <a:ext cx="8229600" cy="1143000"/>
          </a:xfrm>
        </p:spPr>
        <p:txBody>
          <a:bodyPr>
            <a:normAutofit fontScale="90000"/>
          </a:bodyPr>
          <a:lstStyle/>
          <a:p>
            <a:r>
              <a:rPr lang="en-US" dirty="0" err="1" smtClean="0"/>
              <a:t>Những</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trong</a:t>
            </a:r>
            <a:r>
              <a:rPr lang="en-US" dirty="0" smtClean="0"/>
              <a:t> </a:t>
            </a:r>
            <a:r>
              <a:rPr lang="en-US" dirty="0" err="1" smtClean="0"/>
              <a:t>mô</a:t>
            </a:r>
            <a:r>
              <a:rPr lang="en-US" dirty="0" smtClean="0"/>
              <a:t> </a:t>
            </a:r>
            <a:r>
              <a:rPr lang="en-US" dirty="0" err="1" smtClean="0"/>
              <a:t>tả</a:t>
            </a:r>
            <a:r>
              <a:rPr lang="en-US" dirty="0" smtClean="0"/>
              <a:t> chi </a:t>
            </a:r>
            <a:r>
              <a:rPr lang="en-US" dirty="0" err="1" smtClean="0"/>
              <a:t>tiết</a:t>
            </a:r>
            <a:r>
              <a:rPr lang="en-US" dirty="0" smtClean="0"/>
              <a:t> </a:t>
            </a:r>
            <a:r>
              <a:rPr lang="en-US" dirty="0" err="1" smtClean="0"/>
              <a:t>luồng</a:t>
            </a:r>
            <a:r>
              <a:rPr lang="en-US" dirty="0" smtClean="0"/>
              <a:t> </a:t>
            </a:r>
            <a:r>
              <a:rPr lang="en-US" dirty="0" err="1" smtClean="0"/>
              <a:t>sự</a:t>
            </a:r>
            <a:r>
              <a:rPr lang="en-US" dirty="0" smtClean="0"/>
              <a:t> </a:t>
            </a:r>
            <a:r>
              <a:rPr lang="en-US" dirty="0" err="1" smtClean="0"/>
              <a:t>kiện</a:t>
            </a:r>
            <a:endParaRPr lang="en-US" dirty="0"/>
          </a:p>
        </p:txBody>
      </p:sp>
      <p:sp>
        <p:nvSpPr>
          <p:cNvPr id="411651" name="Rectangle 3"/>
          <p:cNvSpPr>
            <a:spLocks noGrp="1" noChangeArrowheads="1"/>
          </p:cNvSpPr>
          <p:nvPr>
            <p:ph idx="1"/>
          </p:nvPr>
        </p:nvSpPr>
        <p:spPr>
          <a:xfrm>
            <a:off x="457200" y="1364545"/>
            <a:ext cx="8229600" cy="4389120"/>
          </a:xfrm>
        </p:spPr>
        <p:txBody>
          <a:bodyPr/>
          <a:lstStyle/>
          <a:p>
            <a:r>
              <a:rPr lang="en-US" dirty="0" err="1" smtClean="0"/>
              <a:t>Chú</a:t>
            </a:r>
            <a:r>
              <a:rPr lang="en-US" dirty="0" smtClean="0"/>
              <a:t> </a:t>
            </a:r>
            <a:r>
              <a:rPr lang="en-US" dirty="0" err="1" smtClean="0"/>
              <a:t>giải</a:t>
            </a:r>
            <a:r>
              <a:rPr lang="en-US" dirty="0" smtClean="0"/>
              <a:t> </a:t>
            </a:r>
            <a:r>
              <a:rPr lang="en-US" dirty="0" err="1" smtClean="0"/>
              <a:t>về</a:t>
            </a:r>
            <a:r>
              <a:rPr lang="en-US" dirty="0" smtClean="0"/>
              <a:t> </a:t>
            </a:r>
            <a:r>
              <a:rPr lang="en-US" dirty="0" err="1" smtClean="0"/>
              <a:t>các</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tương</a:t>
            </a:r>
            <a:r>
              <a:rPr lang="en-US" dirty="0" smtClean="0"/>
              <a:t> </a:t>
            </a:r>
            <a:r>
              <a:rPr lang="en-US" dirty="0" err="1" smtClean="0"/>
              <a:t>tác</a:t>
            </a:r>
            <a:endParaRPr lang="en-US" dirty="0"/>
          </a:p>
        </p:txBody>
      </p:sp>
      <p:sp>
        <p:nvSpPr>
          <p:cNvPr id="37" name="Slide Number Placeholder 36"/>
          <p:cNvSpPr>
            <a:spLocks noGrp="1"/>
          </p:cNvSpPr>
          <p:nvPr>
            <p:ph type="sldNum" sz="quarter" idx="12"/>
          </p:nvPr>
        </p:nvSpPr>
        <p:spPr/>
        <p:txBody>
          <a:bodyPr/>
          <a:lstStyle/>
          <a:p>
            <a:fld id="{5374BCF3-5331-4DEF-BD12-99BB792D1088}" type="slidenum">
              <a:rPr lang="en-US" smtClean="0"/>
              <a:pPr/>
              <a:t>28</a:t>
            </a:fld>
            <a:endParaRPr lang="en-US"/>
          </a:p>
        </p:txBody>
      </p:sp>
      <p:grpSp>
        <p:nvGrpSpPr>
          <p:cNvPr id="411689" name="Group 41"/>
          <p:cNvGrpSpPr>
            <a:grpSpLocks/>
          </p:cNvGrpSpPr>
          <p:nvPr/>
        </p:nvGrpSpPr>
        <p:grpSpPr bwMode="auto">
          <a:xfrm>
            <a:off x="3722688" y="1970370"/>
            <a:ext cx="520700" cy="812800"/>
            <a:chOff x="2425" y="1024"/>
            <a:chExt cx="328" cy="512"/>
          </a:xfrm>
        </p:grpSpPr>
        <p:sp>
          <p:nvSpPr>
            <p:cNvPr id="411653" name="Oval 5"/>
            <p:cNvSpPr>
              <a:spLocks noChangeArrowheads="1"/>
            </p:cNvSpPr>
            <p:nvPr/>
          </p:nvSpPr>
          <p:spPr bwMode="auto">
            <a:xfrm>
              <a:off x="2482" y="1024"/>
              <a:ext cx="183" cy="177"/>
            </a:xfrm>
            <a:prstGeom prst="ellipse">
              <a:avLst/>
            </a:prstGeom>
            <a:noFill/>
            <a:ln w="0">
              <a:solidFill>
                <a:srgbClr val="00CCFF"/>
              </a:solidFill>
              <a:round/>
              <a:headEnd/>
              <a:tailEnd/>
            </a:ln>
          </p:spPr>
          <p:txBody>
            <a:bodyPr/>
            <a:lstStyle/>
            <a:p>
              <a:endParaRPr lang="en-US"/>
            </a:p>
          </p:txBody>
        </p:sp>
        <p:sp>
          <p:nvSpPr>
            <p:cNvPr id="411654" name="Line 6"/>
            <p:cNvSpPr>
              <a:spLocks noChangeShapeType="1"/>
            </p:cNvSpPr>
            <p:nvPr/>
          </p:nvSpPr>
          <p:spPr bwMode="auto">
            <a:xfrm>
              <a:off x="2575" y="1203"/>
              <a:ext cx="0" cy="180"/>
            </a:xfrm>
            <a:prstGeom prst="line">
              <a:avLst/>
            </a:prstGeom>
            <a:noFill/>
            <a:ln w="0">
              <a:solidFill>
                <a:srgbClr val="00CCFF"/>
              </a:solidFill>
              <a:round/>
              <a:headEnd/>
              <a:tailEnd/>
            </a:ln>
          </p:spPr>
          <p:txBody>
            <a:bodyPr/>
            <a:lstStyle/>
            <a:p>
              <a:endParaRPr lang="en-US"/>
            </a:p>
          </p:txBody>
        </p:sp>
        <p:sp>
          <p:nvSpPr>
            <p:cNvPr id="411655" name="Line 7"/>
            <p:cNvSpPr>
              <a:spLocks noChangeShapeType="1"/>
            </p:cNvSpPr>
            <p:nvPr/>
          </p:nvSpPr>
          <p:spPr bwMode="auto">
            <a:xfrm>
              <a:off x="2426" y="1252"/>
              <a:ext cx="327" cy="1"/>
            </a:xfrm>
            <a:prstGeom prst="line">
              <a:avLst/>
            </a:prstGeom>
            <a:noFill/>
            <a:ln w="0">
              <a:solidFill>
                <a:srgbClr val="00CCFF"/>
              </a:solidFill>
              <a:round/>
              <a:headEnd/>
              <a:tailEnd/>
            </a:ln>
          </p:spPr>
          <p:txBody>
            <a:bodyPr/>
            <a:lstStyle/>
            <a:p>
              <a:endParaRPr lang="en-US"/>
            </a:p>
          </p:txBody>
        </p:sp>
        <p:sp>
          <p:nvSpPr>
            <p:cNvPr id="411656" name="Freeform 8"/>
            <p:cNvSpPr>
              <a:spLocks/>
            </p:cNvSpPr>
            <p:nvPr/>
          </p:nvSpPr>
          <p:spPr bwMode="auto">
            <a:xfrm>
              <a:off x="2425" y="1383"/>
              <a:ext cx="302" cy="153"/>
            </a:xfrm>
            <a:custGeom>
              <a:avLst/>
              <a:gdLst/>
              <a:ahLst/>
              <a:cxnLst>
                <a:cxn ang="0">
                  <a:pos x="0" y="17"/>
                </a:cxn>
                <a:cxn ang="0">
                  <a:pos x="17" y="0"/>
                </a:cxn>
                <a:cxn ang="0">
                  <a:pos x="34" y="17"/>
                </a:cxn>
              </a:cxnLst>
              <a:rect l="0" t="0" r="r" b="b"/>
              <a:pathLst>
                <a:path w="34" h="17">
                  <a:moveTo>
                    <a:pt x="0" y="17"/>
                  </a:moveTo>
                  <a:lnTo>
                    <a:pt x="17" y="0"/>
                  </a:lnTo>
                  <a:lnTo>
                    <a:pt x="34" y="17"/>
                  </a:lnTo>
                </a:path>
              </a:pathLst>
            </a:custGeom>
            <a:noFill/>
            <a:ln w="0">
              <a:solidFill>
                <a:srgbClr val="00CCFF"/>
              </a:solidFill>
              <a:prstDash val="solid"/>
              <a:round/>
              <a:headEnd/>
              <a:tailEnd/>
            </a:ln>
          </p:spPr>
          <p:txBody>
            <a:bodyPr/>
            <a:lstStyle/>
            <a:p>
              <a:endParaRPr lang="en-US"/>
            </a:p>
          </p:txBody>
        </p:sp>
      </p:grpSp>
      <p:sp>
        <p:nvSpPr>
          <p:cNvPr id="411657" name="Rectangle 9"/>
          <p:cNvSpPr>
            <a:spLocks noChangeArrowheads="1"/>
          </p:cNvSpPr>
          <p:nvPr/>
        </p:nvSpPr>
        <p:spPr bwMode="auto">
          <a:xfrm>
            <a:off x="3617913" y="2849845"/>
            <a:ext cx="836612" cy="274638"/>
          </a:xfrm>
          <a:prstGeom prst="rect">
            <a:avLst/>
          </a:prstGeom>
          <a:noFill/>
          <a:ln w="9525">
            <a:noFill/>
            <a:miter lim="800000"/>
            <a:headEnd/>
            <a:tailEnd/>
          </a:ln>
        </p:spPr>
        <p:txBody>
          <a:bodyPr wrap="none" lIns="0" tIns="0" rIns="0" bIns="0">
            <a:spAutoFit/>
          </a:bodyPr>
          <a:lstStyle/>
          <a:p>
            <a:r>
              <a:rPr lang="en-US" sz="1400" u="sng">
                <a:solidFill>
                  <a:srgbClr val="00CCFF"/>
                </a:solidFill>
              </a:rPr>
              <a:t> </a:t>
            </a:r>
            <a:r>
              <a:rPr lang="en-US" sz="1800" u="sng">
                <a:solidFill>
                  <a:srgbClr val="00CCFF"/>
                </a:solidFill>
              </a:rPr>
              <a:t>: Actor1</a:t>
            </a:r>
            <a:endParaRPr lang="en-US" sz="1800">
              <a:solidFill>
                <a:srgbClr val="00CCFF"/>
              </a:solidFill>
            </a:endParaRPr>
          </a:p>
        </p:txBody>
      </p:sp>
      <p:sp>
        <p:nvSpPr>
          <p:cNvPr id="411658" name="Line 10"/>
          <p:cNvSpPr>
            <a:spLocks noChangeShapeType="1"/>
          </p:cNvSpPr>
          <p:nvPr/>
        </p:nvSpPr>
        <p:spPr bwMode="auto">
          <a:xfrm>
            <a:off x="3956050" y="3419758"/>
            <a:ext cx="0" cy="196850"/>
          </a:xfrm>
          <a:prstGeom prst="line">
            <a:avLst/>
          </a:prstGeom>
          <a:noFill/>
          <a:ln w="6350">
            <a:solidFill>
              <a:schemeClr val="tx1"/>
            </a:solidFill>
            <a:prstDash val="lgDash"/>
            <a:round/>
            <a:headEnd/>
            <a:tailEnd/>
          </a:ln>
        </p:spPr>
        <p:txBody>
          <a:bodyPr/>
          <a:lstStyle/>
          <a:p>
            <a:endParaRPr lang="en-US"/>
          </a:p>
        </p:txBody>
      </p:sp>
      <p:sp>
        <p:nvSpPr>
          <p:cNvPr id="411659" name="Rectangle 11"/>
          <p:cNvSpPr>
            <a:spLocks noChangeArrowheads="1"/>
          </p:cNvSpPr>
          <p:nvPr/>
        </p:nvSpPr>
        <p:spPr bwMode="auto">
          <a:xfrm>
            <a:off x="4651375" y="2565683"/>
            <a:ext cx="1495425" cy="668337"/>
          </a:xfrm>
          <a:prstGeom prst="rect">
            <a:avLst/>
          </a:prstGeom>
          <a:noFill/>
          <a:ln w="0">
            <a:solidFill>
              <a:srgbClr val="00CCFF"/>
            </a:solidFill>
            <a:miter lim="800000"/>
            <a:headEnd/>
            <a:tailEnd/>
          </a:ln>
        </p:spPr>
        <p:txBody>
          <a:bodyPr/>
          <a:lstStyle/>
          <a:p>
            <a:endParaRPr lang="en-US"/>
          </a:p>
        </p:txBody>
      </p:sp>
      <p:sp>
        <p:nvSpPr>
          <p:cNvPr id="411660" name="Rectangle 12"/>
          <p:cNvSpPr>
            <a:spLocks noChangeArrowheads="1"/>
          </p:cNvSpPr>
          <p:nvPr/>
        </p:nvSpPr>
        <p:spPr bwMode="auto">
          <a:xfrm>
            <a:off x="4910138" y="2760945"/>
            <a:ext cx="914400" cy="274638"/>
          </a:xfrm>
          <a:prstGeom prst="rect">
            <a:avLst/>
          </a:prstGeom>
          <a:noFill/>
          <a:ln w="9525">
            <a:noFill/>
            <a:miter lim="800000"/>
            <a:headEnd/>
            <a:tailEnd/>
          </a:ln>
        </p:spPr>
        <p:txBody>
          <a:bodyPr wrap="none" lIns="0" tIns="0" rIns="0" bIns="0">
            <a:spAutoFit/>
          </a:bodyPr>
          <a:lstStyle/>
          <a:p>
            <a:r>
              <a:rPr lang="en-US" sz="1800" u="sng">
                <a:solidFill>
                  <a:srgbClr val="00CCFF"/>
                </a:solidFill>
              </a:rPr>
              <a:t> : ClassA</a:t>
            </a:r>
            <a:endParaRPr lang="en-US" sz="1800">
              <a:solidFill>
                <a:srgbClr val="00CCFF"/>
              </a:solidFill>
            </a:endParaRPr>
          </a:p>
        </p:txBody>
      </p:sp>
      <p:sp>
        <p:nvSpPr>
          <p:cNvPr id="411661" name="Line 13"/>
          <p:cNvSpPr>
            <a:spLocks noChangeShapeType="1"/>
          </p:cNvSpPr>
          <p:nvPr/>
        </p:nvSpPr>
        <p:spPr bwMode="auto">
          <a:xfrm flipH="1">
            <a:off x="5478463" y="3419758"/>
            <a:ext cx="0" cy="400050"/>
          </a:xfrm>
          <a:prstGeom prst="line">
            <a:avLst/>
          </a:prstGeom>
          <a:noFill/>
          <a:ln w="6350">
            <a:solidFill>
              <a:schemeClr val="tx1"/>
            </a:solidFill>
            <a:prstDash val="lgDash"/>
            <a:round/>
            <a:headEnd/>
            <a:tailEnd/>
          </a:ln>
        </p:spPr>
        <p:txBody>
          <a:bodyPr/>
          <a:lstStyle/>
          <a:p>
            <a:endParaRPr lang="en-US"/>
          </a:p>
        </p:txBody>
      </p:sp>
      <p:sp>
        <p:nvSpPr>
          <p:cNvPr id="411663" name="Rectangle 15"/>
          <p:cNvSpPr>
            <a:spLocks noChangeArrowheads="1"/>
          </p:cNvSpPr>
          <p:nvPr/>
        </p:nvSpPr>
        <p:spPr bwMode="auto">
          <a:xfrm>
            <a:off x="6548438" y="2760945"/>
            <a:ext cx="914400" cy="274638"/>
          </a:xfrm>
          <a:prstGeom prst="rect">
            <a:avLst/>
          </a:prstGeom>
          <a:noFill/>
          <a:ln w="9525">
            <a:noFill/>
            <a:miter lim="800000"/>
            <a:headEnd/>
            <a:tailEnd/>
          </a:ln>
        </p:spPr>
        <p:txBody>
          <a:bodyPr wrap="none" lIns="0" tIns="0" rIns="0" bIns="0">
            <a:spAutoFit/>
          </a:bodyPr>
          <a:lstStyle/>
          <a:p>
            <a:r>
              <a:rPr lang="en-US" sz="1800" u="sng">
                <a:solidFill>
                  <a:srgbClr val="00CCFF"/>
                </a:solidFill>
              </a:rPr>
              <a:t> : ClassB</a:t>
            </a:r>
            <a:endParaRPr lang="en-US" sz="1800">
              <a:solidFill>
                <a:srgbClr val="00CCFF"/>
              </a:solidFill>
            </a:endParaRPr>
          </a:p>
        </p:txBody>
      </p:sp>
      <p:sp>
        <p:nvSpPr>
          <p:cNvPr id="411664" name="Line 16"/>
          <p:cNvSpPr>
            <a:spLocks noChangeShapeType="1"/>
          </p:cNvSpPr>
          <p:nvPr/>
        </p:nvSpPr>
        <p:spPr bwMode="auto">
          <a:xfrm>
            <a:off x="6989763" y="3419758"/>
            <a:ext cx="1587" cy="844550"/>
          </a:xfrm>
          <a:prstGeom prst="line">
            <a:avLst/>
          </a:prstGeom>
          <a:noFill/>
          <a:ln w="6350">
            <a:solidFill>
              <a:schemeClr val="tx1"/>
            </a:solidFill>
            <a:prstDash val="lgDash"/>
            <a:round/>
            <a:headEnd/>
            <a:tailEnd/>
          </a:ln>
        </p:spPr>
        <p:txBody>
          <a:bodyPr/>
          <a:lstStyle/>
          <a:p>
            <a:endParaRPr lang="en-US"/>
          </a:p>
        </p:txBody>
      </p:sp>
      <p:sp>
        <p:nvSpPr>
          <p:cNvPr id="411665" name="Line 17"/>
          <p:cNvSpPr>
            <a:spLocks noChangeShapeType="1"/>
          </p:cNvSpPr>
          <p:nvPr/>
        </p:nvSpPr>
        <p:spPr bwMode="auto">
          <a:xfrm>
            <a:off x="3997325" y="3810283"/>
            <a:ext cx="1462088" cy="1587"/>
          </a:xfrm>
          <a:prstGeom prst="line">
            <a:avLst/>
          </a:prstGeom>
          <a:noFill/>
          <a:ln w="0">
            <a:solidFill>
              <a:srgbClr val="00CCFF"/>
            </a:solidFill>
            <a:round/>
            <a:headEnd/>
            <a:tailEnd type="triangle" w="lg" len="lg"/>
          </a:ln>
        </p:spPr>
        <p:txBody>
          <a:bodyPr/>
          <a:lstStyle/>
          <a:p>
            <a:endParaRPr lang="en-US"/>
          </a:p>
        </p:txBody>
      </p:sp>
      <p:sp>
        <p:nvSpPr>
          <p:cNvPr id="411668" name="Rectangle 20"/>
          <p:cNvSpPr>
            <a:spLocks noChangeArrowheads="1"/>
          </p:cNvSpPr>
          <p:nvPr/>
        </p:nvSpPr>
        <p:spPr bwMode="auto">
          <a:xfrm>
            <a:off x="4029075" y="3495958"/>
            <a:ext cx="1701800" cy="274637"/>
          </a:xfrm>
          <a:prstGeom prst="rect">
            <a:avLst/>
          </a:prstGeom>
          <a:noFill/>
          <a:ln w="9525">
            <a:noFill/>
            <a:miter lim="800000"/>
            <a:headEnd/>
            <a:tailEnd/>
          </a:ln>
        </p:spPr>
        <p:txBody>
          <a:bodyPr wrap="none" lIns="0" tIns="0" rIns="0" bIns="0">
            <a:spAutoFit/>
          </a:bodyPr>
          <a:lstStyle/>
          <a:p>
            <a:r>
              <a:rPr lang="en-US" sz="1800">
                <a:solidFill>
                  <a:srgbClr val="00CCFF"/>
                </a:solidFill>
              </a:rPr>
              <a:t>1: Do Something</a:t>
            </a:r>
          </a:p>
        </p:txBody>
      </p:sp>
      <p:sp>
        <p:nvSpPr>
          <p:cNvPr id="411672" name="Rectangle 24"/>
          <p:cNvSpPr>
            <a:spLocks noChangeArrowheads="1"/>
          </p:cNvSpPr>
          <p:nvPr/>
        </p:nvSpPr>
        <p:spPr bwMode="auto">
          <a:xfrm>
            <a:off x="5300663" y="3946808"/>
            <a:ext cx="2286000" cy="274637"/>
          </a:xfrm>
          <a:prstGeom prst="rect">
            <a:avLst/>
          </a:prstGeom>
          <a:noFill/>
          <a:ln w="9525">
            <a:noFill/>
            <a:miter lim="800000"/>
            <a:headEnd/>
            <a:tailEnd/>
          </a:ln>
        </p:spPr>
        <p:txBody>
          <a:bodyPr wrap="none" lIns="0" tIns="0" rIns="0" bIns="0">
            <a:spAutoFit/>
          </a:bodyPr>
          <a:lstStyle/>
          <a:p>
            <a:r>
              <a:rPr lang="en-US" sz="1800">
                <a:solidFill>
                  <a:srgbClr val="00CCFF"/>
                </a:solidFill>
              </a:rPr>
              <a:t>2: Do Something More</a:t>
            </a:r>
          </a:p>
        </p:txBody>
      </p:sp>
      <p:sp>
        <p:nvSpPr>
          <p:cNvPr id="411673" name="Rectangle 25"/>
          <p:cNvSpPr>
            <a:spLocks noChangeArrowheads="1"/>
          </p:cNvSpPr>
          <p:nvPr/>
        </p:nvSpPr>
        <p:spPr bwMode="auto">
          <a:xfrm>
            <a:off x="2082800" y="3548345"/>
            <a:ext cx="1814513" cy="1661993"/>
          </a:xfrm>
          <a:prstGeom prst="rect">
            <a:avLst/>
          </a:prstGeom>
          <a:noFill/>
          <a:ln w="9525">
            <a:noFill/>
            <a:miter lim="800000"/>
            <a:headEnd/>
            <a:tailEnd/>
          </a:ln>
        </p:spPr>
        <p:txBody>
          <a:bodyPr lIns="0" tIns="0" rIns="0" bIns="0">
            <a:spAutoFit/>
          </a:bodyPr>
          <a:lstStyle/>
          <a:p>
            <a:r>
              <a:rPr lang="en-US" sz="1800" dirty="0" err="1" smtClean="0"/>
              <a:t>Các</a:t>
            </a:r>
            <a:r>
              <a:rPr lang="en-US" sz="1800" dirty="0" smtClean="0"/>
              <a:t> </a:t>
            </a:r>
            <a:r>
              <a:rPr lang="en-US" sz="1800" dirty="0" err="1" smtClean="0"/>
              <a:t>kichj</a:t>
            </a:r>
            <a:r>
              <a:rPr lang="en-US" sz="1800" dirty="0" smtClean="0"/>
              <a:t> </a:t>
            </a:r>
            <a:r>
              <a:rPr lang="en-US" sz="1800" dirty="0" err="1" smtClean="0"/>
              <a:t>bản</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được</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để</a:t>
            </a:r>
            <a:r>
              <a:rPr lang="en-US" sz="1800" dirty="0" smtClean="0"/>
              <a:t> </a:t>
            </a:r>
            <a:r>
              <a:rPr lang="en-US" sz="1800" dirty="0" err="1" smtClean="0"/>
              <a:t>mô</a:t>
            </a:r>
            <a:r>
              <a:rPr lang="en-US" sz="1800" dirty="0" smtClean="0"/>
              <a:t> </a:t>
            </a:r>
            <a:r>
              <a:rPr lang="en-US" sz="1800" dirty="0" err="1" smtClean="0"/>
              <a:t>tả</a:t>
            </a:r>
            <a:r>
              <a:rPr lang="en-US" sz="1800" dirty="0" smtClean="0"/>
              <a:t> chi </a:t>
            </a:r>
            <a:r>
              <a:rPr lang="en-US" sz="1800" dirty="0" err="1" smtClean="0"/>
              <a:t>tiết</a:t>
            </a:r>
            <a:r>
              <a:rPr lang="en-US" sz="1800" dirty="0" smtClean="0"/>
              <a:t> </a:t>
            </a:r>
            <a:r>
              <a:rPr lang="en-US" sz="1800" dirty="0" err="1" smtClean="0"/>
              <a:t>xung</a:t>
            </a:r>
            <a:r>
              <a:rPr lang="en-US" sz="1800" dirty="0" smtClean="0"/>
              <a:t> </a:t>
            </a:r>
            <a:r>
              <a:rPr lang="en-US" sz="1800" dirty="0" err="1" smtClean="0"/>
              <a:t>quanh</a:t>
            </a:r>
            <a:r>
              <a:rPr lang="en-US" sz="1800" dirty="0" smtClean="0"/>
              <a:t> </a:t>
            </a:r>
            <a:r>
              <a:rPr lang="en-US" sz="1800" dirty="0" err="1" smtClean="0"/>
              <a:t>các</a:t>
            </a:r>
            <a:r>
              <a:rPr lang="en-US" sz="1800" dirty="0" smtClean="0"/>
              <a:t> </a:t>
            </a:r>
            <a:r>
              <a:rPr lang="en-US" sz="1800" dirty="0" err="1" smtClean="0"/>
              <a:t>thông</a:t>
            </a:r>
            <a:r>
              <a:rPr lang="en-US" sz="1800" dirty="0" smtClean="0"/>
              <a:t> </a:t>
            </a:r>
            <a:r>
              <a:rPr lang="en-US" sz="1800" dirty="0" err="1" smtClean="0"/>
              <a:t>điệp</a:t>
            </a:r>
            <a:endParaRPr lang="en-US" sz="1800" dirty="0"/>
          </a:p>
        </p:txBody>
      </p:sp>
      <p:sp>
        <p:nvSpPr>
          <p:cNvPr id="411677" name="Freeform 29"/>
          <p:cNvSpPr>
            <a:spLocks/>
          </p:cNvSpPr>
          <p:nvPr/>
        </p:nvSpPr>
        <p:spPr bwMode="auto">
          <a:xfrm>
            <a:off x="4184650" y="4869145"/>
            <a:ext cx="2305050" cy="1328738"/>
          </a:xfrm>
          <a:custGeom>
            <a:avLst/>
            <a:gdLst/>
            <a:ahLst/>
            <a:cxnLst>
              <a:cxn ang="0">
                <a:pos x="0" y="0"/>
              </a:cxn>
              <a:cxn ang="0">
                <a:pos x="1318" y="0"/>
              </a:cxn>
              <a:cxn ang="0">
                <a:pos x="1452" y="134"/>
              </a:cxn>
              <a:cxn ang="0">
                <a:pos x="1452" y="973"/>
              </a:cxn>
              <a:cxn ang="0">
                <a:pos x="0" y="973"/>
              </a:cxn>
              <a:cxn ang="0">
                <a:pos x="0" y="0"/>
              </a:cxn>
            </a:cxnLst>
            <a:rect l="0" t="0" r="r" b="b"/>
            <a:pathLst>
              <a:path w="1452" h="973">
                <a:moveTo>
                  <a:pt x="0" y="0"/>
                </a:moveTo>
                <a:lnTo>
                  <a:pt x="1318" y="0"/>
                </a:lnTo>
                <a:lnTo>
                  <a:pt x="1452" y="134"/>
                </a:lnTo>
                <a:lnTo>
                  <a:pt x="1452" y="973"/>
                </a:lnTo>
                <a:lnTo>
                  <a:pt x="0" y="973"/>
                </a:lnTo>
                <a:lnTo>
                  <a:pt x="0" y="0"/>
                </a:lnTo>
              </a:path>
            </a:pathLst>
          </a:custGeom>
          <a:noFill/>
          <a:ln w="0">
            <a:solidFill>
              <a:srgbClr val="00CCFF"/>
            </a:solidFill>
            <a:prstDash val="solid"/>
            <a:round/>
            <a:headEnd/>
            <a:tailEnd/>
          </a:ln>
        </p:spPr>
        <p:txBody>
          <a:bodyPr/>
          <a:lstStyle/>
          <a:p>
            <a:endParaRPr lang="en-US"/>
          </a:p>
        </p:txBody>
      </p:sp>
      <p:sp>
        <p:nvSpPr>
          <p:cNvPr id="411678" name="Freeform 30"/>
          <p:cNvSpPr>
            <a:spLocks/>
          </p:cNvSpPr>
          <p:nvPr/>
        </p:nvSpPr>
        <p:spPr bwMode="auto">
          <a:xfrm>
            <a:off x="6273800" y="4872320"/>
            <a:ext cx="219075" cy="212725"/>
          </a:xfrm>
          <a:custGeom>
            <a:avLst/>
            <a:gdLst/>
            <a:ahLst/>
            <a:cxnLst>
              <a:cxn ang="0">
                <a:pos x="0" y="0"/>
              </a:cxn>
              <a:cxn ang="0">
                <a:pos x="0" y="12"/>
              </a:cxn>
              <a:cxn ang="0">
                <a:pos x="12" y="12"/>
              </a:cxn>
            </a:cxnLst>
            <a:rect l="0" t="0" r="r" b="b"/>
            <a:pathLst>
              <a:path w="12" h="12">
                <a:moveTo>
                  <a:pt x="0" y="0"/>
                </a:moveTo>
                <a:lnTo>
                  <a:pt x="0" y="12"/>
                </a:lnTo>
                <a:lnTo>
                  <a:pt x="12" y="12"/>
                </a:lnTo>
              </a:path>
            </a:pathLst>
          </a:custGeom>
          <a:noFill/>
          <a:ln w="0">
            <a:solidFill>
              <a:srgbClr val="00CCFF"/>
            </a:solidFill>
            <a:prstDash val="solid"/>
            <a:round/>
            <a:headEnd/>
            <a:tailEnd/>
          </a:ln>
        </p:spPr>
        <p:txBody>
          <a:bodyPr/>
          <a:lstStyle/>
          <a:p>
            <a:endParaRPr lang="en-US"/>
          </a:p>
        </p:txBody>
      </p:sp>
      <p:sp>
        <p:nvSpPr>
          <p:cNvPr id="411679" name="Rectangle 31"/>
          <p:cNvSpPr>
            <a:spLocks noChangeArrowheads="1"/>
          </p:cNvSpPr>
          <p:nvPr/>
        </p:nvSpPr>
        <p:spPr bwMode="auto">
          <a:xfrm>
            <a:off x="4279900" y="4973920"/>
            <a:ext cx="2041525" cy="1107996"/>
          </a:xfrm>
          <a:prstGeom prst="rect">
            <a:avLst/>
          </a:prstGeom>
          <a:noFill/>
          <a:ln w="9525">
            <a:noFill/>
            <a:miter lim="800000"/>
            <a:headEnd/>
            <a:tailEnd/>
          </a:ln>
        </p:spPr>
        <p:txBody>
          <a:bodyPr lIns="0" tIns="0" rIns="0" bIns="0">
            <a:spAutoFit/>
          </a:bodyPr>
          <a:lstStyle/>
          <a:p>
            <a:r>
              <a:rPr lang="en-US" sz="1800" dirty="0" err="1" smtClean="0"/>
              <a:t>Chú</a:t>
            </a:r>
            <a:r>
              <a:rPr lang="en-US" sz="1800" dirty="0" smtClean="0"/>
              <a:t> </a:t>
            </a:r>
            <a:r>
              <a:rPr lang="en-US" sz="1800" dirty="0" err="1" smtClean="0"/>
              <a:t>thích</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gồm</a:t>
            </a:r>
            <a:r>
              <a:rPr lang="en-US" sz="1800" dirty="0" smtClean="0"/>
              <a:t> </a:t>
            </a:r>
            <a:r>
              <a:rPr lang="en-US" sz="1800" dirty="0" err="1" smtClean="0"/>
              <a:t>nhiều</a:t>
            </a:r>
            <a:r>
              <a:rPr lang="en-US" sz="1800" dirty="0" smtClean="0"/>
              <a:t> </a:t>
            </a:r>
            <a:r>
              <a:rPr lang="en-US" sz="1800" dirty="0" err="1" smtClean="0"/>
              <a:t>thông</a:t>
            </a:r>
            <a:r>
              <a:rPr lang="en-US" sz="1800" dirty="0" smtClean="0"/>
              <a:t> tin </a:t>
            </a:r>
            <a:r>
              <a:rPr lang="en-US" sz="1800" dirty="0" err="1" smtClean="0"/>
              <a:t>về</a:t>
            </a:r>
            <a:r>
              <a:rPr lang="en-US" sz="1800" dirty="0" smtClean="0"/>
              <a:t> </a:t>
            </a:r>
            <a:r>
              <a:rPr lang="en-US" sz="1800" dirty="0" err="1" smtClean="0"/>
              <a:t>một</a:t>
            </a:r>
            <a:r>
              <a:rPr lang="en-US" sz="1800" dirty="0" smtClean="0"/>
              <a:t> </a:t>
            </a:r>
            <a:r>
              <a:rPr lang="en-US" sz="1800" dirty="0" err="1" smtClean="0"/>
              <a:t>phần</a:t>
            </a:r>
            <a:r>
              <a:rPr lang="en-US" sz="1800" dirty="0" smtClean="0"/>
              <a:t> </a:t>
            </a:r>
            <a:r>
              <a:rPr lang="en-US" sz="1800" dirty="0" err="1" smtClean="0"/>
              <a:t>tử</a:t>
            </a:r>
            <a:r>
              <a:rPr lang="en-US" sz="1800" dirty="0" smtClean="0"/>
              <a:t> </a:t>
            </a:r>
            <a:r>
              <a:rPr lang="en-US" sz="1800" dirty="0" err="1" smtClean="0"/>
              <a:t>mô</a:t>
            </a:r>
            <a:r>
              <a:rPr lang="en-US" sz="1800" dirty="0" smtClean="0"/>
              <a:t> </a:t>
            </a:r>
            <a:r>
              <a:rPr lang="en-US" sz="1800" dirty="0" err="1" smtClean="0"/>
              <a:t>hình</a:t>
            </a:r>
            <a:r>
              <a:rPr lang="en-US" sz="1800" dirty="0" smtClean="0"/>
              <a:t> </a:t>
            </a:r>
            <a:r>
              <a:rPr lang="en-US" sz="1800" dirty="0" err="1" smtClean="0"/>
              <a:t>cụ</a:t>
            </a:r>
            <a:r>
              <a:rPr lang="en-US" sz="1800" dirty="0" smtClean="0"/>
              <a:t> </a:t>
            </a:r>
            <a:r>
              <a:rPr lang="en-US" sz="1800" dirty="0" err="1" smtClean="0"/>
              <a:t>thể</a:t>
            </a:r>
            <a:endParaRPr lang="en-US" sz="1400" dirty="0"/>
          </a:p>
        </p:txBody>
      </p:sp>
      <p:sp>
        <p:nvSpPr>
          <p:cNvPr id="411683" name="Line 35"/>
          <p:cNvSpPr>
            <a:spLocks noChangeShapeType="1"/>
          </p:cNvSpPr>
          <p:nvPr/>
        </p:nvSpPr>
        <p:spPr bwMode="auto">
          <a:xfrm flipV="1">
            <a:off x="5638800" y="4273833"/>
            <a:ext cx="696913" cy="569912"/>
          </a:xfrm>
          <a:prstGeom prst="line">
            <a:avLst/>
          </a:prstGeom>
          <a:noFill/>
          <a:ln w="0">
            <a:solidFill>
              <a:schemeClr val="tx1"/>
            </a:solidFill>
            <a:prstDash val="lgDash"/>
            <a:round/>
            <a:headEnd/>
            <a:tailEnd/>
          </a:ln>
        </p:spPr>
        <p:txBody>
          <a:bodyPr/>
          <a:lstStyle/>
          <a:p>
            <a:endParaRPr lang="en-US"/>
          </a:p>
        </p:txBody>
      </p:sp>
      <p:sp>
        <p:nvSpPr>
          <p:cNvPr id="411684" name="Text Box 36"/>
          <p:cNvSpPr txBox="1">
            <a:spLocks noChangeArrowheads="1"/>
          </p:cNvSpPr>
          <p:nvPr/>
        </p:nvSpPr>
        <p:spPr bwMode="auto">
          <a:xfrm>
            <a:off x="711200" y="3722970"/>
            <a:ext cx="91440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sz="2000" i="1" dirty="0">
                <a:solidFill>
                  <a:srgbClr val="FF0000"/>
                </a:solidFill>
              </a:rPr>
              <a:t>Script</a:t>
            </a:r>
          </a:p>
        </p:txBody>
      </p:sp>
      <p:sp>
        <p:nvSpPr>
          <p:cNvPr id="411685" name="Text Box 37"/>
          <p:cNvSpPr txBox="1">
            <a:spLocks noChangeArrowheads="1"/>
          </p:cNvSpPr>
          <p:nvPr/>
        </p:nvSpPr>
        <p:spPr bwMode="auto">
          <a:xfrm>
            <a:off x="2228850" y="5300945"/>
            <a:ext cx="76200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sz="2000" i="1">
                <a:solidFill>
                  <a:srgbClr val="FF0000"/>
                </a:solidFill>
              </a:rPr>
              <a:t>Note</a:t>
            </a:r>
          </a:p>
        </p:txBody>
      </p:sp>
      <p:sp>
        <p:nvSpPr>
          <p:cNvPr id="411686" name="Line 38"/>
          <p:cNvSpPr>
            <a:spLocks noChangeShapeType="1"/>
          </p:cNvSpPr>
          <p:nvPr/>
        </p:nvSpPr>
        <p:spPr bwMode="auto">
          <a:xfrm>
            <a:off x="1558925" y="3926170"/>
            <a:ext cx="457200" cy="0"/>
          </a:xfrm>
          <a:prstGeom prst="line">
            <a:avLst/>
          </a:prstGeom>
          <a:noFill/>
          <a:ln w="19050">
            <a:solidFill>
              <a:schemeClr val="hlink"/>
            </a:solidFill>
            <a:round/>
            <a:headEnd type="none" w="sm" len="sm"/>
            <a:tailEnd type="triangle" w="lg" len="lg"/>
          </a:ln>
          <a:effectLst/>
        </p:spPr>
        <p:txBody>
          <a:bodyPr wrap="none" anchor="ctr"/>
          <a:lstStyle/>
          <a:p>
            <a:endParaRPr lang="en-US"/>
          </a:p>
        </p:txBody>
      </p:sp>
      <p:sp>
        <p:nvSpPr>
          <p:cNvPr id="411687" name="Line 39"/>
          <p:cNvSpPr>
            <a:spLocks noChangeShapeType="1"/>
          </p:cNvSpPr>
          <p:nvPr/>
        </p:nvSpPr>
        <p:spPr bwMode="auto">
          <a:xfrm>
            <a:off x="2921000" y="5516845"/>
            <a:ext cx="1219200" cy="0"/>
          </a:xfrm>
          <a:prstGeom prst="line">
            <a:avLst/>
          </a:prstGeom>
          <a:noFill/>
          <a:ln w="19050">
            <a:solidFill>
              <a:schemeClr val="hlink"/>
            </a:solidFill>
            <a:round/>
            <a:headEnd type="none" w="sm" len="sm"/>
            <a:tailEnd type="triangle" w="lg" len="lg"/>
          </a:ln>
          <a:effectLst/>
        </p:spPr>
        <p:txBody>
          <a:bodyPr wrap="none" anchor="ctr"/>
          <a:lstStyle/>
          <a:p>
            <a:endParaRPr lang="en-US"/>
          </a:p>
        </p:txBody>
      </p:sp>
      <p:sp>
        <p:nvSpPr>
          <p:cNvPr id="411688" name="Rectangle 40"/>
          <p:cNvSpPr>
            <a:spLocks noChangeArrowheads="1"/>
          </p:cNvSpPr>
          <p:nvPr/>
        </p:nvSpPr>
        <p:spPr bwMode="auto">
          <a:xfrm>
            <a:off x="6238875" y="2565683"/>
            <a:ext cx="1495425" cy="668337"/>
          </a:xfrm>
          <a:prstGeom prst="rect">
            <a:avLst/>
          </a:prstGeom>
          <a:noFill/>
          <a:ln w="0">
            <a:solidFill>
              <a:srgbClr val="00CCFF"/>
            </a:solidFill>
            <a:miter lim="800000"/>
            <a:headEnd/>
            <a:tailEnd/>
          </a:ln>
        </p:spPr>
        <p:txBody>
          <a:bodyPr/>
          <a:lstStyle/>
          <a:p>
            <a:endParaRPr lang="en-US"/>
          </a:p>
        </p:txBody>
      </p:sp>
      <p:sp>
        <p:nvSpPr>
          <p:cNvPr id="411690" name="Line 42"/>
          <p:cNvSpPr>
            <a:spLocks noChangeShapeType="1"/>
          </p:cNvSpPr>
          <p:nvPr/>
        </p:nvSpPr>
        <p:spPr bwMode="auto">
          <a:xfrm>
            <a:off x="5521325" y="4261133"/>
            <a:ext cx="1449388" cy="0"/>
          </a:xfrm>
          <a:prstGeom prst="line">
            <a:avLst/>
          </a:prstGeom>
          <a:noFill/>
          <a:ln w="0">
            <a:solidFill>
              <a:srgbClr val="00CCFF"/>
            </a:solidFill>
            <a:round/>
            <a:headEnd/>
            <a:tailEnd type="triangle" w="lg" len="lg"/>
          </a:ln>
        </p:spPr>
        <p:txBody>
          <a:bodyPr/>
          <a:lstStyle/>
          <a:p>
            <a:endParaRPr lang="en-US"/>
          </a:p>
        </p:txBody>
      </p:sp>
      <p:sp>
        <p:nvSpPr>
          <p:cNvPr id="411691" name="Rectangle 43"/>
          <p:cNvSpPr>
            <a:spLocks noChangeArrowheads="1"/>
          </p:cNvSpPr>
          <p:nvPr/>
        </p:nvSpPr>
        <p:spPr bwMode="auto">
          <a:xfrm>
            <a:off x="3911600" y="3618195"/>
            <a:ext cx="88900" cy="1004888"/>
          </a:xfrm>
          <a:prstGeom prst="rect">
            <a:avLst/>
          </a:prstGeom>
          <a:noFill/>
          <a:ln w="6350">
            <a:solidFill>
              <a:srgbClr val="33CCFF"/>
            </a:solidFill>
            <a:miter lim="800000"/>
            <a:headEnd/>
            <a:tailEnd/>
          </a:ln>
          <a:effectLst/>
        </p:spPr>
        <p:txBody>
          <a:bodyPr wrap="none" lIns="107950" tIns="53975" rIns="107950" bIns="53975" anchor="ctr"/>
          <a:lstStyle/>
          <a:p>
            <a:endParaRPr lang="en-US"/>
          </a:p>
        </p:txBody>
      </p:sp>
      <p:sp>
        <p:nvSpPr>
          <p:cNvPr id="411692" name="Rectangle 44"/>
          <p:cNvSpPr>
            <a:spLocks noChangeArrowheads="1"/>
          </p:cNvSpPr>
          <p:nvPr/>
        </p:nvSpPr>
        <p:spPr bwMode="auto">
          <a:xfrm>
            <a:off x="6950075" y="4259545"/>
            <a:ext cx="88900" cy="274638"/>
          </a:xfrm>
          <a:prstGeom prst="rect">
            <a:avLst/>
          </a:prstGeom>
          <a:noFill/>
          <a:ln w="6350">
            <a:solidFill>
              <a:srgbClr val="33CCFF"/>
            </a:solidFill>
            <a:miter lim="800000"/>
            <a:headEnd/>
            <a:tailEnd/>
          </a:ln>
          <a:effectLst/>
        </p:spPr>
        <p:txBody>
          <a:bodyPr wrap="none" lIns="107950" tIns="53975" rIns="107950" bIns="53975" anchor="ctr"/>
          <a:lstStyle/>
          <a:p>
            <a:endParaRPr lang="en-US"/>
          </a:p>
        </p:txBody>
      </p:sp>
      <p:sp>
        <p:nvSpPr>
          <p:cNvPr id="411693" name="Rectangle 45"/>
          <p:cNvSpPr>
            <a:spLocks noChangeArrowheads="1"/>
          </p:cNvSpPr>
          <p:nvPr/>
        </p:nvSpPr>
        <p:spPr bwMode="auto">
          <a:xfrm>
            <a:off x="5426075" y="3808695"/>
            <a:ext cx="88900" cy="822325"/>
          </a:xfrm>
          <a:prstGeom prst="rect">
            <a:avLst/>
          </a:prstGeom>
          <a:noFill/>
          <a:ln w="6350">
            <a:solidFill>
              <a:srgbClr val="33CCFF"/>
            </a:solidFill>
            <a:miter lim="800000"/>
            <a:headEnd/>
            <a:tailEnd/>
          </a:ln>
          <a:effectLst/>
        </p:spPr>
        <p:txBody>
          <a:bodyPr wrap="none" lIns="107950" tIns="53975" rIns="107950" bIns="53975" anchor="ctr"/>
          <a:lstStyle/>
          <a:p>
            <a:endParaRPr lang="en-US"/>
          </a:p>
        </p:txBody>
      </p:sp>
      <p:sp>
        <p:nvSpPr>
          <p:cNvPr id="411694" name="Line 46"/>
          <p:cNvSpPr>
            <a:spLocks noChangeShapeType="1"/>
          </p:cNvSpPr>
          <p:nvPr/>
        </p:nvSpPr>
        <p:spPr bwMode="auto">
          <a:xfrm>
            <a:off x="3957638" y="4619908"/>
            <a:ext cx="0" cy="368300"/>
          </a:xfrm>
          <a:prstGeom prst="line">
            <a:avLst/>
          </a:prstGeom>
          <a:noFill/>
          <a:ln w="6350">
            <a:solidFill>
              <a:schemeClr val="tx1"/>
            </a:solidFill>
            <a:prstDash val="lgDash"/>
            <a:round/>
            <a:headEnd/>
            <a:tailEnd/>
          </a:ln>
        </p:spPr>
        <p:txBody>
          <a:bodyPr/>
          <a:lstStyle/>
          <a:p>
            <a:endParaRPr lang="en-US"/>
          </a:p>
        </p:txBody>
      </p:sp>
      <p:sp>
        <p:nvSpPr>
          <p:cNvPr id="411695" name="Line 47"/>
          <p:cNvSpPr>
            <a:spLocks noChangeShapeType="1"/>
          </p:cNvSpPr>
          <p:nvPr/>
        </p:nvSpPr>
        <p:spPr bwMode="auto">
          <a:xfrm flipH="1">
            <a:off x="5478463" y="4629433"/>
            <a:ext cx="0" cy="238125"/>
          </a:xfrm>
          <a:prstGeom prst="line">
            <a:avLst/>
          </a:prstGeom>
          <a:noFill/>
          <a:ln w="6350">
            <a:solidFill>
              <a:schemeClr val="tx1"/>
            </a:solidFill>
            <a:prstDash val="lgDash"/>
            <a:round/>
            <a:headEnd/>
            <a:tailEnd/>
          </a:ln>
        </p:spPr>
        <p:txBody>
          <a:bodyPr/>
          <a:lstStyle/>
          <a:p>
            <a:endParaRPr lang="en-US"/>
          </a:p>
        </p:txBody>
      </p:sp>
      <p:sp>
        <p:nvSpPr>
          <p:cNvPr id="411696" name="Line 48"/>
          <p:cNvSpPr>
            <a:spLocks noChangeShapeType="1"/>
          </p:cNvSpPr>
          <p:nvPr/>
        </p:nvSpPr>
        <p:spPr bwMode="auto">
          <a:xfrm>
            <a:off x="6991350" y="4543708"/>
            <a:ext cx="0" cy="377825"/>
          </a:xfrm>
          <a:prstGeom prst="line">
            <a:avLst/>
          </a:prstGeom>
          <a:noFill/>
          <a:ln w="6350">
            <a:solidFill>
              <a:schemeClr val="tx1"/>
            </a:solidFill>
            <a:prstDash val="lgDash"/>
            <a:round/>
            <a:headEnd/>
            <a:tailEnd/>
          </a:ln>
        </p:spPr>
        <p:txBody>
          <a:bodyPr/>
          <a:lstStyle/>
          <a:p>
            <a:endParaRPr lang="en-US"/>
          </a:p>
        </p:txBody>
      </p:sp>
    </p:spTree>
    <p:extLst>
      <p:ext uri="{BB962C8B-B14F-4D97-AF65-F5344CB8AC3E}">
        <p14:creationId xmlns:p14="http://schemas.microsoft.com/office/powerpoint/2010/main" val="3132533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normAutofit/>
          </a:bodyPr>
          <a:lstStyle/>
          <a:p>
            <a:r>
              <a:rPr lang="en-US" dirty="0" err="1" smtClean="0"/>
              <a:t>Các</a:t>
            </a:r>
            <a:r>
              <a:rPr lang="en-US" dirty="0" smtClean="0"/>
              <a:t> </a:t>
            </a:r>
            <a:r>
              <a:rPr lang="en-US" dirty="0" err="1" smtClean="0"/>
              <a:t>bước</a:t>
            </a:r>
            <a:r>
              <a:rPr lang="en-US" dirty="0" smtClean="0"/>
              <a:t> </a:t>
            </a:r>
            <a:r>
              <a:rPr lang="en-US" dirty="0" err="1" smtClean="0"/>
              <a:t>thiết</a:t>
            </a:r>
            <a:r>
              <a:rPr lang="en-US" dirty="0" smtClean="0"/>
              <a:t> </a:t>
            </a:r>
            <a:r>
              <a:rPr lang="en-US" dirty="0" err="1" smtClean="0"/>
              <a:t>kế</a:t>
            </a:r>
            <a:r>
              <a:rPr lang="en-US" dirty="0" smtClean="0"/>
              <a:t> ca </a:t>
            </a:r>
            <a:r>
              <a:rPr lang="en-US" dirty="0" err="1" smtClean="0"/>
              <a:t>sử</a:t>
            </a:r>
            <a:r>
              <a:rPr lang="en-US" dirty="0" smtClean="0"/>
              <a:t> </a:t>
            </a:r>
            <a:r>
              <a:rPr lang="en-US" dirty="0" err="1" smtClean="0"/>
              <a:t>dụng</a:t>
            </a:r>
            <a:endParaRPr lang="en-US" dirty="0"/>
          </a:p>
        </p:txBody>
      </p:sp>
      <p:sp>
        <p:nvSpPr>
          <p:cNvPr id="8" name="Content Placeholder 7"/>
          <p:cNvSpPr>
            <a:spLocks noGrp="1"/>
          </p:cNvSpPr>
          <p:nvPr>
            <p:ph idx="1"/>
          </p:nvPr>
        </p:nvSpPr>
        <p:spPr/>
        <p:txBody>
          <a:bodyPr/>
          <a:lstStyle/>
          <a:p>
            <a:r>
              <a:rPr lang="en-US" dirty="0" err="1" smtClean="0"/>
              <a:t>Mô</a:t>
            </a:r>
            <a:r>
              <a:rPr lang="en-US" dirty="0" smtClean="0"/>
              <a:t> </a:t>
            </a:r>
            <a:r>
              <a:rPr lang="en-US" dirty="0" err="1" smtClean="0"/>
              <a:t>tả</a:t>
            </a:r>
            <a:r>
              <a:rPr lang="en-US" dirty="0" smtClean="0"/>
              <a:t> </a:t>
            </a:r>
            <a:r>
              <a:rPr lang="en-US" dirty="0" err="1" smtClean="0">
                <a:latin typeface="Calibri (Body)"/>
              </a:rPr>
              <a:t>sự</a:t>
            </a:r>
            <a:r>
              <a:rPr lang="en-US" dirty="0" smtClean="0">
                <a:latin typeface="Calibri (Body)"/>
              </a:rPr>
              <a:t> </a:t>
            </a:r>
            <a:r>
              <a:rPr lang="en-US" dirty="0" err="1" smtClean="0">
                <a:latin typeface="Calibri (Body)"/>
              </a:rPr>
              <a:t>tương</a:t>
            </a:r>
            <a:r>
              <a:rPr lang="en-US" dirty="0" smtClean="0">
                <a:latin typeface="Calibri (Body)"/>
              </a:rPr>
              <a:t> </a:t>
            </a:r>
            <a:r>
              <a:rPr lang="en-US" dirty="0" err="1" smtClean="0">
                <a:latin typeface="Calibri (Body)"/>
              </a:rPr>
              <a:t>tác</a:t>
            </a:r>
            <a:r>
              <a:rPr lang="en-US" dirty="0" smtClean="0">
                <a:latin typeface="Calibri (Body)"/>
              </a:rPr>
              <a:t> </a:t>
            </a:r>
            <a:r>
              <a:rPr lang="en-US" dirty="0" err="1" smtClean="0">
                <a:latin typeface="Calibri (Body)"/>
              </a:rPr>
              <a:t>giữa</a:t>
            </a:r>
            <a:r>
              <a:rPr lang="en-US" dirty="0" smtClean="0">
                <a:latin typeface="Calibri (Body)"/>
              </a:rPr>
              <a:t> </a:t>
            </a:r>
            <a:r>
              <a:rPr lang="en-US" dirty="0" err="1" smtClean="0">
                <a:latin typeface="Calibri (Body)"/>
              </a:rPr>
              <a:t>các</a:t>
            </a:r>
            <a:r>
              <a:rPr lang="en-US" dirty="0" smtClean="0">
                <a:latin typeface="Calibri (Body)"/>
              </a:rPr>
              <a:t> </a:t>
            </a:r>
            <a:r>
              <a:rPr lang="en-US" dirty="0" err="1" smtClean="0">
                <a:latin typeface="Calibri (Body)"/>
              </a:rPr>
              <a:t>đối</a:t>
            </a:r>
            <a:r>
              <a:rPr lang="en-US" dirty="0" smtClean="0">
                <a:latin typeface="Calibri (Body)"/>
              </a:rPr>
              <a:t> </a:t>
            </a:r>
            <a:r>
              <a:rPr lang="en-US" dirty="0" err="1" smtClean="0">
                <a:latin typeface="Calibri (Body)"/>
              </a:rPr>
              <a:t>tượng</a:t>
            </a:r>
            <a:r>
              <a:rPr lang="en-US" dirty="0" smtClean="0">
                <a:latin typeface="Calibri (Body)"/>
              </a:rPr>
              <a:t> </a:t>
            </a:r>
            <a:r>
              <a:rPr lang="en-US" dirty="0" err="1" smtClean="0">
                <a:latin typeface="Calibri (Body)"/>
              </a:rPr>
              <a:t>thiết</a:t>
            </a:r>
            <a:r>
              <a:rPr lang="en-US" dirty="0" smtClean="0">
                <a:latin typeface="Calibri (Body)"/>
              </a:rPr>
              <a:t> </a:t>
            </a:r>
            <a:r>
              <a:rPr lang="en-US" dirty="0" err="1" smtClean="0">
                <a:latin typeface="Calibri (Body)"/>
              </a:rPr>
              <a:t>kế</a:t>
            </a:r>
            <a:r>
              <a:rPr lang="en-US" dirty="0" smtClean="0">
                <a:latin typeface="Calibri (Body)"/>
              </a:rPr>
              <a:t> </a:t>
            </a:r>
          </a:p>
          <a:p>
            <a:r>
              <a:rPr lang="vi-VN" dirty="0" smtClean="0">
                <a:latin typeface="Calibri (Body)"/>
              </a:rPr>
              <a:t>Đơn giản hoá biểu đồ tuần tự sử dụng hệ thống con </a:t>
            </a:r>
            <a:endParaRPr lang="en-US" dirty="0" smtClean="0">
              <a:latin typeface="Calibri (Body)"/>
            </a:endParaRPr>
          </a:p>
          <a:p>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hành</a:t>
            </a:r>
            <a:r>
              <a:rPr lang="en-US" dirty="0" smtClean="0"/>
              <a:t> vi </a:t>
            </a:r>
            <a:r>
              <a:rPr lang="en-US" dirty="0" err="1" smtClean="0"/>
              <a:t>liên</a:t>
            </a:r>
            <a:r>
              <a:rPr lang="en-US" dirty="0" smtClean="0"/>
              <a:t> </a:t>
            </a:r>
            <a:r>
              <a:rPr lang="en-US" dirty="0" err="1" smtClean="0"/>
              <a:t>quan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bền</a:t>
            </a:r>
            <a:r>
              <a:rPr lang="en-US" dirty="0" smtClean="0"/>
              <a:t> </a:t>
            </a:r>
            <a:r>
              <a:rPr lang="en-US" dirty="0" err="1" smtClean="0"/>
              <a:t>vững</a:t>
            </a:r>
            <a:endParaRPr lang="en-US" dirty="0" smtClean="0"/>
          </a:p>
          <a:p>
            <a:r>
              <a:rPr lang="en-US" dirty="0" err="1" smtClean="0"/>
              <a:t>Làm</a:t>
            </a:r>
            <a:r>
              <a:rPr lang="en-US" dirty="0" smtClean="0"/>
              <a:t> </a:t>
            </a:r>
            <a:r>
              <a:rPr lang="en-US" dirty="0" err="1" smtClean="0"/>
              <a:t>mịn</a:t>
            </a:r>
            <a:r>
              <a:rPr lang="en-US" dirty="0" smtClean="0"/>
              <a:t> </a:t>
            </a:r>
            <a:r>
              <a:rPr lang="en-US" dirty="0" err="1" smtClean="0"/>
              <a:t>sự</a:t>
            </a:r>
            <a:r>
              <a:rPr lang="en-US" dirty="0" smtClean="0"/>
              <a:t> </a:t>
            </a:r>
            <a:r>
              <a:rPr lang="en-US" dirty="0" err="1" smtClean="0"/>
              <a:t>mô</a:t>
            </a:r>
            <a:r>
              <a:rPr lang="en-US" dirty="0" smtClean="0"/>
              <a:t> </a:t>
            </a:r>
            <a:r>
              <a:rPr lang="en-US" dirty="0" err="1" smtClean="0"/>
              <a:t>tả</a:t>
            </a:r>
            <a:r>
              <a:rPr lang="en-US" dirty="0" smtClean="0"/>
              <a:t> </a:t>
            </a:r>
            <a:r>
              <a:rPr lang="en-US" dirty="0" err="1" smtClean="0"/>
              <a:t>luồng</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endParaRPr lang="en-US" dirty="0" smtClean="0"/>
          </a:p>
          <a:p>
            <a:r>
              <a:rPr lang="en-US" dirty="0" err="1" smtClean="0">
                <a:solidFill>
                  <a:srgbClr val="7030A0"/>
                </a:solidFill>
              </a:rPr>
              <a:t>Thống</a:t>
            </a:r>
            <a:r>
              <a:rPr lang="en-US" dirty="0" smtClean="0">
                <a:solidFill>
                  <a:srgbClr val="7030A0"/>
                </a:solidFill>
              </a:rPr>
              <a:t> </a:t>
            </a:r>
            <a:r>
              <a:rPr lang="en-US" dirty="0" err="1" smtClean="0">
                <a:solidFill>
                  <a:srgbClr val="7030A0"/>
                </a:solidFill>
              </a:rPr>
              <a:t>nhất</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lớp</a:t>
            </a:r>
            <a:r>
              <a:rPr lang="en-US" dirty="0" smtClean="0">
                <a:solidFill>
                  <a:srgbClr val="7030A0"/>
                </a:solidFill>
              </a:rPr>
              <a:t> </a:t>
            </a:r>
            <a:r>
              <a:rPr lang="en-US" dirty="0" err="1" smtClean="0">
                <a:solidFill>
                  <a:srgbClr val="7030A0"/>
                </a:solidFill>
              </a:rPr>
              <a:t>và</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hệ</a:t>
            </a:r>
            <a:r>
              <a:rPr lang="en-US" dirty="0" smtClean="0">
                <a:solidFill>
                  <a:srgbClr val="7030A0"/>
                </a:solidFill>
              </a:rPr>
              <a:t> </a:t>
            </a:r>
            <a:r>
              <a:rPr lang="en-US" dirty="0" err="1" smtClean="0">
                <a:solidFill>
                  <a:srgbClr val="7030A0"/>
                </a:solidFill>
              </a:rPr>
              <a:t>thống</a:t>
            </a:r>
            <a:r>
              <a:rPr lang="en-US" dirty="0" smtClean="0">
                <a:solidFill>
                  <a:srgbClr val="7030A0"/>
                </a:solidFill>
              </a:rPr>
              <a:t> con</a:t>
            </a:r>
            <a:endParaRPr lang="en-US" dirty="0">
              <a:solidFill>
                <a:srgbClr val="7030A0"/>
              </a:solidFill>
            </a:endParaRPr>
          </a:p>
        </p:txBody>
      </p:sp>
      <p:sp>
        <p:nvSpPr>
          <p:cNvPr id="6" name="Slide Number Placeholder 5"/>
          <p:cNvSpPr>
            <a:spLocks noGrp="1"/>
          </p:cNvSpPr>
          <p:nvPr>
            <p:ph type="sldNum" sz="quarter" idx="12"/>
          </p:nvPr>
        </p:nvSpPr>
        <p:spPr/>
        <p:txBody>
          <a:bodyPr/>
          <a:lstStyle/>
          <a:p>
            <a:fld id="{5374BCF3-5331-4DEF-BD12-99BB792D1088}" type="slidenum">
              <a:rPr lang="en-US" smtClean="0"/>
              <a:pPr/>
              <a:t>29</a:t>
            </a:fld>
            <a:endParaRPr lang="en-US"/>
          </a:p>
        </p:txBody>
      </p:sp>
      <p:sp>
        <p:nvSpPr>
          <p:cNvPr id="413699" name="Rectangle 3"/>
          <p:cNvSpPr>
            <a:spLocks noChangeArrowheads="1"/>
          </p:cNvSpPr>
          <p:nvPr/>
        </p:nvSpPr>
        <p:spPr bwMode="auto">
          <a:xfrm>
            <a:off x="361950" y="1052513"/>
            <a:ext cx="8489950" cy="5043487"/>
          </a:xfrm>
          <a:prstGeom prst="rect">
            <a:avLst/>
          </a:prstGeom>
          <a:noFill/>
          <a:ln w="9525">
            <a:noFill/>
            <a:miter lim="800000"/>
            <a:headEnd/>
            <a:tailEnd/>
          </a:ln>
          <a:effectLst/>
        </p:spPr>
        <p:txBody>
          <a:bodyPr lIns="107950" tIns="53975" rIns="107950" bIns="53975"/>
          <a:lstStyle/>
          <a:p>
            <a:pPr marL="339725" indent="-339725" eaLnBrk="1" hangingPunct="1">
              <a:lnSpc>
                <a:spcPct val="80000"/>
              </a:lnSpc>
              <a:spcBef>
                <a:spcPct val="30000"/>
              </a:spcBef>
              <a:buClr>
                <a:srgbClr val="FFFF99"/>
              </a:buClr>
              <a:buFont typeface="Wingdings" pitchFamily="2" charset="2"/>
              <a:buChar char="w"/>
            </a:pPr>
            <a:endParaRPr lang="en-US" sz="3200" dirty="0">
              <a:solidFill>
                <a:srgbClr val="FFFF99"/>
              </a:solidFill>
            </a:endParaRPr>
          </a:p>
        </p:txBody>
      </p:sp>
    </p:spTree>
    <p:extLst>
      <p:ext uri="{BB962C8B-B14F-4D97-AF65-F5344CB8AC3E}">
        <p14:creationId xmlns:p14="http://schemas.microsoft.com/office/powerpoint/2010/main" val="193448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04E86A-6C53-419A-92FE-712D82B956FB}" type="slidenum">
              <a:rPr lang="en-US" smtClean="0"/>
              <a:pPr/>
              <a:t>3</a:t>
            </a:fld>
            <a:endParaRPr lang="en-US"/>
          </a:p>
        </p:txBody>
      </p:sp>
      <p:sp>
        <p:nvSpPr>
          <p:cNvPr id="81" name="Rectangle 2"/>
          <p:cNvSpPr txBox="1">
            <a:spLocks noChangeArrowheads="1"/>
          </p:cNvSpPr>
          <p:nvPr/>
        </p:nvSpPr>
        <p:spPr>
          <a:xfrm>
            <a:off x="592677" y="143109"/>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err="1"/>
              <a:t>Ngữ</a:t>
            </a:r>
            <a:r>
              <a:rPr lang="en-US" dirty="0"/>
              <a:t> </a:t>
            </a:r>
            <a:r>
              <a:rPr lang="en-US" dirty="0" err="1"/>
              <a:t>cảnh</a:t>
            </a:r>
            <a:r>
              <a:rPr lang="en-US" dirty="0"/>
              <a:t> </a:t>
            </a:r>
            <a:r>
              <a:rPr lang="en-US" dirty="0" err="1"/>
              <a:t>thiết</a:t>
            </a:r>
            <a:r>
              <a:rPr lang="en-US" dirty="0"/>
              <a:t> </a:t>
            </a:r>
            <a:r>
              <a:rPr lang="en-US" dirty="0" err="1"/>
              <a:t>kế</a:t>
            </a:r>
            <a:r>
              <a:rPr lang="en-US" dirty="0"/>
              <a:t> ca </a:t>
            </a:r>
            <a:r>
              <a:rPr lang="en-US" dirty="0" err="1"/>
              <a:t>sử</a:t>
            </a:r>
            <a:r>
              <a:rPr lang="en-US" dirty="0"/>
              <a:t> </a:t>
            </a:r>
            <a:r>
              <a:rPr lang="en-US" dirty="0" err="1"/>
              <a:t>dụng</a:t>
            </a:r>
            <a:endParaRPr lang="en-US" dirty="0"/>
          </a:p>
        </p:txBody>
      </p:sp>
      <p:sp>
        <p:nvSpPr>
          <p:cNvPr id="118" name="Text Box 14"/>
          <p:cNvSpPr txBox="1">
            <a:spLocks noChangeArrowheads="1"/>
          </p:cNvSpPr>
          <p:nvPr/>
        </p:nvSpPr>
        <p:spPr bwMode="auto">
          <a:xfrm>
            <a:off x="914400" y="2897039"/>
            <a:ext cx="1369671" cy="416781"/>
          </a:xfrm>
          <a:prstGeom prst="rect">
            <a:avLst/>
          </a:prstGeom>
          <a:noFill/>
          <a:ln w="38100">
            <a:noFill/>
            <a:miter lim="800000"/>
            <a:headEnd/>
            <a:tailEnd/>
          </a:ln>
          <a:effectLst/>
        </p:spPr>
        <p:txBody>
          <a:bodyPr wrap="square" lIns="107950" tIns="53975" rIns="107950" bIns="53975">
            <a:spAutoFit/>
          </a:bodyPr>
          <a:lstStyle/>
          <a:p>
            <a:pPr algn="r">
              <a:spcBef>
                <a:spcPct val="50000"/>
              </a:spcBef>
            </a:pPr>
            <a:r>
              <a:rPr lang="en-US" sz="2000" dirty="0"/>
              <a:t>Analysis</a:t>
            </a:r>
          </a:p>
        </p:txBody>
      </p:sp>
      <p:grpSp>
        <p:nvGrpSpPr>
          <p:cNvPr id="119" name="Group 238"/>
          <p:cNvGrpSpPr/>
          <p:nvPr/>
        </p:nvGrpSpPr>
        <p:grpSpPr>
          <a:xfrm>
            <a:off x="2565400" y="1523999"/>
            <a:ext cx="3606800" cy="5323121"/>
            <a:chOff x="2565400" y="973526"/>
            <a:chExt cx="4013200" cy="5575300"/>
          </a:xfrm>
        </p:grpSpPr>
        <p:sp>
          <p:nvSpPr>
            <p:cNvPr id="120" name="Rectangle 224"/>
            <p:cNvSpPr>
              <a:spLocks noChangeArrowheads="1"/>
            </p:cNvSpPr>
            <p:nvPr/>
          </p:nvSpPr>
          <p:spPr bwMode="auto">
            <a:xfrm>
              <a:off x="2565400" y="973526"/>
              <a:ext cx="4013200" cy="5575300"/>
            </a:xfrm>
            <a:prstGeom prst="rect">
              <a:avLst/>
            </a:prstGeom>
            <a:solidFill>
              <a:srgbClr val="FFFFFF"/>
            </a:solidFill>
            <a:ln w="9525">
              <a:solidFill>
                <a:schemeClr val="tx1"/>
              </a:solidFill>
              <a:miter lim="800000"/>
              <a:headEnd/>
              <a:tailEnd/>
            </a:ln>
            <a:effectLst/>
          </p:spPr>
          <p:txBody>
            <a:bodyPr wrap="none" lIns="107950" tIns="53975" rIns="107950" bIns="53975" anchor="ctr"/>
            <a:lstStyle/>
            <a:p>
              <a:endParaRPr lang="en-US"/>
            </a:p>
          </p:txBody>
        </p:sp>
        <p:sp>
          <p:nvSpPr>
            <p:cNvPr id="121" name="Oval 225"/>
            <p:cNvSpPr>
              <a:spLocks noChangeArrowheads="1"/>
            </p:cNvSpPr>
            <p:nvPr/>
          </p:nvSpPr>
          <p:spPr bwMode="auto">
            <a:xfrm>
              <a:off x="4330684" y="1076716"/>
              <a:ext cx="182880" cy="182880"/>
            </a:xfrm>
            <a:prstGeom prst="ellipse">
              <a:avLst/>
            </a:prstGeom>
            <a:solidFill>
              <a:schemeClr val="tx1"/>
            </a:solidFill>
            <a:ln w="12700">
              <a:solidFill>
                <a:schemeClr val="accent2"/>
              </a:solidFill>
              <a:round/>
              <a:headEnd/>
              <a:tailEnd/>
            </a:ln>
            <a:effectLst/>
          </p:spPr>
          <p:txBody>
            <a:bodyPr wrap="none" lIns="107950" tIns="53975" rIns="107950" bIns="53975" anchor="ctr"/>
            <a:lstStyle/>
            <a:p>
              <a:endParaRPr lang="en-US"/>
            </a:p>
          </p:txBody>
        </p:sp>
        <p:grpSp>
          <p:nvGrpSpPr>
            <p:cNvPr id="122" name="Group 232"/>
            <p:cNvGrpSpPr>
              <a:grpSpLocks/>
            </p:cNvGrpSpPr>
            <p:nvPr/>
          </p:nvGrpSpPr>
          <p:grpSpPr bwMode="auto">
            <a:xfrm>
              <a:off x="3525838" y="1884751"/>
              <a:ext cx="479425" cy="314325"/>
              <a:chOff x="2263" y="970"/>
              <a:chExt cx="288" cy="189"/>
            </a:xfrm>
          </p:grpSpPr>
          <p:sp>
            <p:nvSpPr>
              <p:cNvPr id="327" name="AutoShape 233"/>
              <p:cNvSpPr>
                <a:spLocks noChangeArrowheads="1"/>
              </p:cNvSpPr>
              <p:nvPr/>
            </p:nvSpPr>
            <p:spPr bwMode="auto">
              <a:xfrm>
                <a:off x="2263" y="970"/>
                <a:ext cx="288" cy="189"/>
              </a:xfrm>
              <a:prstGeom prst="roundRect">
                <a:avLst>
                  <a:gd name="adj" fmla="val 16667"/>
                </a:avLst>
              </a:prstGeom>
              <a:solidFill>
                <a:srgbClr val="8ECC8E"/>
              </a:solidFill>
              <a:ln w="9525">
                <a:solidFill>
                  <a:schemeClr val="tx1"/>
                </a:solidFill>
                <a:round/>
                <a:headEnd/>
                <a:tailEnd/>
              </a:ln>
              <a:effectLst>
                <a:outerShdw dist="45791" dir="3378596" algn="ctr" rotWithShape="0">
                  <a:srgbClr val="C0C0C0"/>
                </a:outerShdw>
              </a:effectLst>
            </p:spPr>
            <p:txBody>
              <a:bodyPr wrap="none" lIns="107950" tIns="53975" rIns="107950" bIns="53975" anchor="ctr"/>
              <a:lstStyle/>
              <a:p>
                <a:endParaRPr lang="en-US"/>
              </a:p>
            </p:txBody>
          </p:sp>
          <p:grpSp>
            <p:nvGrpSpPr>
              <p:cNvPr id="328" name="Group 234"/>
              <p:cNvGrpSpPr>
                <a:grpSpLocks/>
              </p:cNvGrpSpPr>
              <p:nvPr/>
            </p:nvGrpSpPr>
            <p:grpSpPr bwMode="auto">
              <a:xfrm>
                <a:off x="2300" y="996"/>
                <a:ext cx="86" cy="128"/>
                <a:chOff x="2853" y="1773"/>
                <a:chExt cx="161" cy="237"/>
              </a:xfrm>
            </p:grpSpPr>
            <p:sp>
              <p:nvSpPr>
                <p:cNvPr id="334" name="AutoShape 23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tx1"/>
                  </a:solidFill>
                  <a:miter lim="800000"/>
                  <a:headEnd/>
                  <a:tailEnd/>
                </a:ln>
                <a:effectLst/>
              </p:spPr>
              <p:txBody>
                <a:bodyPr wrap="none" lIns="107950" tIns="53975" rIns="107950" bIns="53975" anchor="ctr"/>
                <a:lstStyle/>
                <a:p>
                  <a:endParaRPr lang="en-US"/>
                </a:p>
              </p:txBody>
            </p:sp>
            <p:sp>
              <p:nvSpPr>
                <p:cNvPr id="335" name="Oval 236"/>
                <p:cNvSpPr>
                  <a:spLocks noChangeArrowheads="1"/>
                </p:cNvSpPr>
                <p:nvPr/>
              </p:nvSpPr>
              <p:spPr bwMode="auto">
                <a:xfrm>
                  <a:off x="2915" y="1773"/>
                  <a:ext cx="87" cy="87"/>
                </a:xfrm>
                <a:prstGeom prst="ellipse">
                  <a:avLst/>
                </a:prstGeom>
                <a:solidFill>
                  <a:srgbClr val="FFCC99"/>
                </a:solidFill>
                <a:ln w="9525">
                  <a:solidFill>
                    <a:schemeClr val="tx1"/>
                  </a:solidFill>
                  <a:round/>
                  <a:headEnd/>
                  <a:tailEnd/>
                </a:ln>
                <a:effectLst/>
              </p:spPr>
              <p:txBody>
                <a:bodyPr wrap="none" lIns="107950" tIns="53975" rIns="107950" bIns="53975" anchor="ctr"/>
                <a:lstStyle/>
                <a:p>
                  <a:endParaRPr lang="en-US"/>
                </a:p>
              </p:txBody>
            </p:sp>
          </p:grpSp>
          <p:grpSp>
            <p:nvGrpSpPr>
              <p:cNvPr id="329" name="Group 237"/>
              <p:cNvGrpSpPr>
                <a:grpSpLocks/>
              </p:cNvGrpSpPr>
              <p:nvPr/>
            </p:nvGrpSpPr>
            <p:grpSpPr bwMode="auto">
              <a:xfrm>
                <a:off x="2373" y="985"/>
                <a:ext cx="65" cy="93"/>
                <a:chOff x="3387" y="1863"/>
                <a:chExt cx="122" cy="174"/>
              </a:xfrm>
            </p:grpSpPr>
            <p:sp>
              <p:nvSpPr>
                <p:cNvPr id="331" name="Freeform 238"/>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tx1"/>
                  </a:solidFill>
                  <a:prstDash val="solid"/>
                  <a:round/>
                  <a:headEnd/>
                  <a:tailEnd/>
                </a:ln>
                <a:effectLst/>
              </p:spPr>
              <p:txBody>
                <a:bodyPr lIns="107950" tIns="53975" rIns="107950" bIns="53975"/>
                <a:lstStyle/>
                <a:p>
                  <a:endParaRPr lang="en-US"/>
                </a:p>
              </p:txBody>
            </p:sp>
            <p:sp>
              <p:nvSpPr>
                <p:cNvPr id="332" name="Line 239"/>
                <p:cNvSpPr>
                  <a:spLocks noChangeShapeType="1"/>
                </p:cNvSpPr>
                <p:nvPr/>
              </p:nvSpPr>
              <p:spPr bwMode="auto">
                <a:xfrm>
                  <a:off x="3468" y="1863"/>
                  <a:ext cx="0" cy="41"/>
                </a:xfrm>
                <a:prstGeom prst="line">
                  <a:avLst/>
                </a:prstGeom>
                <a:noFill/>
                <a:ln w="9525">
                  <a:solidFill>
                    <a:schemeClr val="tx1"/>
                  </a:solidFill>
                  <a:round/>
                  <a:headEnd/>
                  <a:tailEnd/>
                </a:ln>
                <a:effectLst/>
              </p:spPr>
              <p:txBody>
                <a:bodyPr lIns="107950" tIns="53975" rIns="107950" bIns="53975"/>
                <a:lstStyle/>
                <a:p>
                  <a:endParaRPr lang="en-US"/>
                </a:p>
              </p:txBody>
            </p:sp>
            <p:sp>
              <p:nvSpPr>
                <p:cNvPr id="333" name="Line 240"/>
                <p:cNvSpPr>
                  <a:spLocks noChangeShapeType="1"/>
                </p:cNvSpPr>
                <p:nvPr/>
              </p:nvSpPr>
              <p:spPr bwMode="auto">
                <a:xfrm flipH="1">
                  <a:off x="3466" y="1904"/>
                  <a:ext cx="41" cy="0"/>
                </a:xfrm>
                <a:prstGeom prst="line">
                  <a:avLst/>
                </a:prstGeom>
                <a:noFill/>
                <a:ln w="9525">
                  <a:solidFill>
                    <a:schemeClr val="tx1"/>
                  </a:solidFill>
                  <a:round/>
                  <a:headEnd/>
                  <a:tailEnd/>
                </a:ln>
                <a:effectLst/>
              </p:spPr>
              <p:txBody>
                <a:bodyPr lIns="107950" tIns="53975" rIns="107950" bIns="53975"/>
                <a:lstStyle/>
                <a:p>
                  <a:endParaRPr lang="en-US"/>
                </a:p>
              </p:txBody>
            </p:sp>
          </p:grpSp>
          <p:sp>
            <p:nvSpPr>
              <p:cNvPr id="330" name="AutoShape 241"/>
              <p:cNvSpPr>
                <a:spLocks noChangeArrowheads="1"/>
              </p:cNvSpPr>
              <p:nvPr/>
            </p:nvSpPr>
            <p:spPr bwMode="auto">
              <a:xfrm>
                <a:off x="2400" y="1055"/>
                <a:ext cx="129" cy="74"/>
              </a:xfrm>
              <a:prstGeom prst="homePlate">
                <a:avLst>
                  <a:gd name="adj" fmla="val 51571"/>
                </a:avLst>
              </a:prstGeom>
              <a:solidFill>
                <a:srgbClr val="FFFFCC"/>
              </a:solidFill>
              <a:ln w="9525">
                <a:solidFill>
                  <a:schemeClr val="tx1"/>
                </a:solidFill>
                <a:miter lim="800000"/>
                <a:headEnd/>
                <a:tailEnd/>
              </a:ln>
              <a:effectLst/>
            </p:spPr>
            <p:txBody>
              <a:bodyPr wrap="none" lIns="107950" tIns="53975" rIns="107950" bIns="53975" anchor="ctr"/>
              <a:lstStyle/>
              <a:p>
                <a:endParaRPr lang="en-US"/>
              </a:p>
            </p:txBody>
          </p:sp>
        </p:grpSp>
        <p:grpSp>
          <p:nvGrpSpPr>
            <p:cNvPr id="123" name="Group 242"/>
            <p:cNvGrpSpPr>
              <a:grpSpLocks/>
            </p:cNvGrpSpPr>
            <p:nvPr/>
          </p:nvGrpSpPr>
          <p:grpSpPr bwMode="auto">
            <a:xfrm>
              <a:off x="5140325" y="1884751"/>
              <a:ext cx="479425" cy="314325"/>
              <a:chOff x="2263" y="970"/>
              <a:chExt cx="288" cy="189"/>
            </a:xfrm>
          </p:grpSpPr>
          <p:sp>
            <p:nvSpPr>
              <p:cNvPr id="318" name="AutoShape 243"/>
              <p:cNvSpPr>
                <a:spLocks noChangeArrowheads="1"/>
              </p:cNvSpPr>
              <p:nvPr/>
            </p:nvSpPr>
            <p:spPr bwMode="auto">
              <a:xfrm>
                <a:off x="2263" y="970"/>
                <a:ext cx="288" cy="189"/>
              </a:xfrm>
              <a:prstGeom prst="roundRect">
                <a:avLst>
                  <a:gd name="adj" fmla="val 16667"/>
                </a:avLst>
              </a:prstGeom>
              <a:solidFill>
                <a:srgbClr val="8ECC8E"/>
              </a:solidFill>
              <a:ln w="9525">
                <a:solidFill>
                  <a:schemeClr val="tx1"/>
                </a:solidFill>
                <a:round/>
                <a:headEnd/>
                <a:tailEnd/>
              </a:ln>
              <a:effectLst>
                <a:outerShdw dist="45791" dir="3378596" algn="ctr" rotWithShape="0">
                  <a:srgbClr val="C0C0C0"/>
                </a:outerShdw>
              </a:effectLst>
            </p:spPr>
            <p:txBody>
              <a:bodyPr wrap="none" lIns="107950" tIns="53975" rIns="107950" bIns="53975" anchor="ctr"/>
              <a:lstStyle/>
              <a:p>
                <a:endParaRPr lang="en-US"/>
              </a:p>
            </p:txBody>
          </p:sp>
          <p:grpSp>
            <p:nvGrpSpPr>
              <p:cNvPr id="319" name="Group 244"/>
              <p:cNvGrpSpPr>
                <a:grpSpLocks/>
              </p:cNvGrpSpPr>
              <p:nvPr/>
            </p:nvGrpSpPr>
            <p:grpSpPr bwMode="auto">
              <a:xfrm>
                <a:off x="2300" y="996"/>
                <a:ext cx="86" cy="128"/>
                <a:chOff x="2853" y="1773"/>
                <a:chExt cx="161" cy="237"/>
              </a:xfrm>
            </p:grpSpPr>
            <p:sp>
              <p:nvSpPr>
                <p:cNvPr id="325" name="AutoShape 24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tx1"/>
                  </a:solidFill>
                  <a:miter lim="800000"/>
                  <a:headEnd/>
                  <a:tailEnd/>
                </a:ln>
                <a:effectLst/>
              </p:spPr>
              <p:txBody>
                <a:bodyPr wrap="none" lIns="107950" tIns="53975" rIns="107950" bIns="53975" anchor="ctr"/>
                <a:lstStyle/>
                <a:p>
                  <a:endParaRPr lang="en-US"/>
                </a:p>
              </p:txBody>
            </p:sp>
            <p:sp>
              <p:nvSpPr>
                <p:cNvPr id="326" name="Oval 246"/>
                <p:cNvSpPr>
                  <a:spLocks noChangeArrowheads="1"/>
                </p:cNvSpPr>
                <p:nvPr/>
              </p:nvSpPr>
              <p:spPr bwMode="auto">
                <a:xfrm>
                  <a:off x="2915" y="1773"/>
                  <a:ext cx="87" cy="87"/>
                </a:xfrm>
                <a:prstGeom prst="ellipse">
                  <a:avLst/>
                </a:prstGeom>
                <a:solidFill>
                  <a:srgbClr val="FFCC99"/>
                </a:solidFill>
                <a:ln w="9525">
                  <a:solidFill>
                    <a:schemeClr val="tx1"/>
                  </a:solidFill>
                  <a:round/>
                  <a:headEnd/>
                  <a:tailEnd/>
                </a:ln>
                <a:effectLst/>
              </p:spPr>
              <p:txBody>
                <a:bodyPr wrap="none" lIns="107950" tIns="53975" rIns="107950" bIns="53975" anchor="ctr"/>
                <a:lstStyle/>
                <a:p>
                  <a:endParaRPr lang="en-US"/>
                </a:p>
              </p:txBody>
            </p:sp>
          </p:grpSp>
          <p:grpSp>
            <p:nvGrpSpPr>
              <p:cNvPr id="320" name="Group 247"/>
              <p:cNvGrpSpPr>
                <a:grpSpLocks/>
              </p:cNvGrpSpPr>
              <p:nvPr/>
            </p:nvGrpSpPr>
            <p:grpSpPr bwMode="auto">
              <a:xfrm>
                <a:off x="2373" y="985"/>
                <a:ext cx="65" cy="93"/>
                <a:chOff x="3387" y="1863"/>
                <a:chExt cx="122" cy="174"/>
              </a:xfrm>
            </p:grpSpPr>
            <p:sp>
              <p:nvSpPr>
                <p:cNvPr id="322" name="Freeform 248"/>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tx1"/>
                  </a:solidFill>
                  <a:prstDash val="solid"/>
                  <a:round/>
                  <a:headEnd/>
                  <a:tailEnd/>
                </a:ln>
                <a:effectLst/>
              </p:spPr>
              <p:txBody>
                <a:bodyPr lIns="107950" tIns="53975" rIns="107950" bIns="53975"/>
                <a:lstStyle/>
                <a:p>
                  <a:endParaRPr lang="en-US"/>
                </a:p>
              </p:txBody>
            </p:sp>
            <p:sp>
              <p:nvSpPr>
                <p:cNvPr id="323" name="Line 249"/>
                <p:cNvSpPr>
                  <a:spLocks noChangeShapeType="1"/>
                </p:cNvSpPr>
                <p:nvPr/>
              </p:nvSpPr>
              <p:spPr bwMode="auto">
                <a:xfrm>
                  <a:off x="3468" y="1863"/>
                  <a:ext cx="0" cy="41"/>
                </a:xfrm>
                <a:prstGeom prst="line">
                  <a:avLst/>
                </a:prstGeom>
                <a:noFill/>
                <a:ln w="9525">
                  <a:solidFill>
                    <a:schemeClr val="tx1"/>
                  </a:solidFill>
                  <a:round/>
                  <a:headEnd/>
                  <a:tailEnd/>
                </a:ln>
                <a:effectLst/>
              </p:spPr>
              <p:txBody>
                <a:bodyPr lIns="107950" tIns="53975" rIns="107950" bIns="53975"/>
                <a:lstStyle/>
                <a:p>
                  <a:endParaRPr lang="en-US"/>
                </a:p>
              </p:txBody>
            </p:sp>
            <p:sp>
              <p:nvSpPr>
                <p:cNvPr id="324" name="Line 250"/>
                <p:cNvSpPr>
                  <a:spLocks noChangeShapeType="1"/>
                </p:cNvSpPr>
                <p:nvPr/>
              </p:nvSpPr>
              <p:spPr bwMode="auto">
                <a:xfrm flipH="1">
                  <a:off x="3466" y="1904"/>
                  <a:ext cx="41" cy="0"/>
                </a:xfrm>
                <a:prstGeom prst="line">
                  <a:avLst/>
                </a:prstGeom>
                <a:noFill/>
                <a:ln w="9525">
                  <a:solidFill>
                    <a:schemeClr val="tx1"/>
                  </a:solidFill>
                  <a:round/>
                  <a:headEnd/>
                  <a:tailEnd/>
                </a:ln>
                <a:effectLst/>
              </p:spPr>
              <p:txBody>
                <a:bodyPr lIns="107950" tIns="53975" rIns="107950" bIns="53975"/>
                <a:lstStyle/>
                <a:p>
                  <a:endParaRPr lang="en-US"/>
                </a:p>
              </p:txBody>
            </p:sp>
          </p:grpSp>
          <p:sp>
            <p:nvSpPr>
              <p:cNvPr id="321" name="AutoShape 251"/>
              <p:cNvSpPr>
                <a:spLocks noChangeArrowheads="1"/>
              </p:cNvSpPr>
              <p:nvPr/>
            </p:nvSpPr>
            <p:spPr bwMode="auto">
              <a:xfrm>
                <a:off x="2400" y="1055"/>
                <a:ext cx="129" cy="74"/>
              </a:xfrm>
              <a:prstGeom prst="homePlate">
                <a:avLst>
                  <a:gd name="adj" fmla="val 51571"/>
                </a:avLst>
              </a:prstGeom>
              <a:solidFill>
                <a:srgbClr val="FFFFCC"/>
              </a:solidFill>
              <a:ln w="9525">
                <a:solidFill>
                  <a:schemeClr val="tx1"/>
                </a:solidFill>
                <a:miter lim="800000"/>
                <a:headEnd/>
                <a:tailEnd/>
              </a:ln>
              <a:effectLst/>
            </p:spPr>
            <p:txBody>
              <a:bodyPr wrap="none" lIns="107950" tIns="53975" rIns="107950" bIns="53975" anchor="ctr"/>
              <a:lstStyle/>
              <a:p>
                <a:endParaRPr lang="en-US"/>
              </a:p>
            </p:txBody>
          </p:sp>
        </p:grpSp>
        <p:grpSp>
          <p:nvGrpSpPr>
            <p:cNvPr id="124" name="Group 252"/>
            <p:cNvGrpSpPr>
              <a:grpSpLocks/>
            </p:cNvGrpSpPr>
            <p:nvPr/>
          </p:nvGrpSpPr>
          <p:grpSpPr bwMode="auto">
            <a:xfrm>
              <a:off x="4716463" y="3284926"/>
              <a:ext cx="479425" cy="314325"/>
              <a:chOff x="2263" y="970"/>
              <a:chExt cx="288" cy="189"/>
            </a:xfrm>
          </p:grpSpPr>
          <p:sp>
            <p:nvSpPr>
              <p:cNvPr id="309" name="AutoShape 253"/>
              <p:cNvSpPr>
                <a:spLocks noChangeArrowheads="1"/>
              </p:cNvSpPr>
              <p:nvPr/>
            </p:nvSpPr>
            <p:spPr bwMode="auto">
              <a:xfrm>
                <a:off x="2263" y="970"/>
                <a:ext cx="288" cy="189"/>
              </a:xfrm>
              <a:prstGeom prst="roundRect">
                <a:avLst>
                  <a:gd name="adj" fmla="val 16667"/>
                </a:avLst>
              </a:prstGeom>
              <a:solidFill>
                <a:srgbClr val="8ECC8E"/>
              </a:solidFill>
              <a:ln w="9525">
                <a:solidFill>
                  <a:schemeClr val="tx1"/>
                </a:solidFill>
                <a:round/>
                <a:headEnd/>
                <a:tailEnd/>
              </a:ln>
              <a:effectLst>
                <a:outerShdw dist="45791" dir="3378596" algn="ctr" rotWithShape="0">
                  <a:srgbClr val="C0C0C0"/>
                </a:outerShdw>
              </a:effectLst>
            </p:spPr>
            <p:txBody>
              <a:bodyPr wrap="none" lIns="107950" tIns="53975" rIns="107950" bIns="53975" anchor="ctr"/>
              <a:lstStyle/>
              <a:p>
                <a:endParaRPr lang="en-US"/>
              </a:p>
            </p:txBody>
          </p:sp>
          <p:grpSp>
            <p:nvGrpSpPr>
              <p:cNvPr id="310" name="Group 254"/>
              <p:cNvGrpSpPr>
                <a:grpSpLocks/>
              </p:cNvGrpSpPr>
              <p:nvPr/>
            </p:nvGrpSpPr>
            <p:grpSpPr bwMode="auto">
              <a:xfrm>
                <a:off x="2300" y="996"/>
                <a:ext cx="86" cy="128"/>
                <a:chOff x="2853" y="1773"/>
                <a:chExt cx="161" cy="237"/>
              </a:xfrm>
            </p:grpSpPr>
            <p:sp>
              <p:nvSpPr>
                <p:cNvPr id="316" name="AutoShape 25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tx1"/>
                  </a:solidFill>
                  <a:miter lim="800000"/>
                  <a:headEnd/>
                  <a:tailEnd/>
                </a:ln>
                <a:effectLst/>
              </p:spPr>
              <p:txBody>
                <a:bodyPr wrap="none" lIns="107950" tIns="53975" rIns="107950" bIns="53975" anchor="ctr"/>
                <a:lstStyle/>
                <a:p>
                  <a:endParaRPr lang="en-US"/>
                </a:p>
              </p:txBody>
            </p:sp>
            <p:sp>
              <p:nvSpPr>
                <p:cNvPr id="317" name="Oval 256"/>
                <p:cNvSpPr>
                  <a:spLocks noChangeArrowheads="1"/>
                </p:cNvSpPr>
                <p:nvPr/>
              </p:nvSpPr>
              <p:spPr bwMode="auto">
                <a:xfrm>
                  <a:off x="2915" y="1773"/>
                  <a:ext cx="87" cy="87"/>
                </a:xfrm>
                <a:prstGeom prst="ellipse">
                  <a:avLst/>
                </a:prstGeom>
                <a:solidFill>
                  <a:srgbClr val="FFCC99"/>
                </a:solidFill>
                <a:ln w="9525">
                  <a:solidFill>
                    <a:schemeClr val="tx1"/>
                  </a:solidFill>
                  <a:round/>
                  <a:headEnd/>
                  <a:tailEnd/>
                </a:ln>
                <a:effectLst/>
              </p:spPr>
              <p:txBody>
                <a:bodyPr wrap="none" lIns="107950" tIns="53975" rIns="107950" bIns="53975" anchor="ctr"/>
                <a:lstStyle/>
                <a:p>
                  <a:endParaRPr lang="en-US"/>
                </a:p>
              </p:txBody>
            </p:sp>
          </p:grpSp>
          <p:grpSp>
            <p:nvGrpSpPr>
              <p:cNvPr id="311" name="Group 257"/>
              <p:cNvGrpSpPr>
                <a:grpSpLocks/>
              </p:cNvGrpSpPr>
              <p:nvPr/>
            </p:nvGrpSpPr>
            <p:grpSpPr bwMode="auto">
              <a:xfrm>
                <a:off x="2373" y="985"/>
                <a:ext cx="65" cy="93"/>
                <a:chOff x="3387" y="1863"/>
                <a:chExt cx="122" cy="174"/>
              </a:xfrm>
            </p:grpSpPr>
            <p:sp>
              <p:nvSpPr>
                <p:cNvPr id="313" name="Freeform 258"/>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tx1"/>
                  </a:solidFill>
                  <a:prstDash val="solid"/>
                  <a:round/>
                  <a:headEnd/>
                  <a:tailEnd/>
                </a:ln>
                <a:effectLst/>
              </p:spPr>
              <p:txBody>
                <a:bodyPr lIns="107950" tIns="53975" rIns="107950" bIns="53975"/>
                <a:lstStyle/>
                <a:p>
                  <a:endParaRPr lang="en-US"/>
                </a:p>
              </p:txBody>
            </p:sp>
            <p:sp>
              <p:nvSpPr>
                <p:cNvPr id="314" name="Line 259"/>
                <p:cNvSpPr>
                  <a:spLocks noChangeShapeType="1"/>
                </p:cNvSpPr>
                <p:nvPr/>
              </p:nvSpPr>
              <p:spPr bwMode="auto">
                <a:xfrm>
                  <a:off x="3468" y="1863"/>
                  <a:ext cx="0" cy="41"/>
                </a:xfrm>
                <a:prstGeom prst="line">
                  <a:avLst/>
                </a:prstGeom>
                <a:noFill/>
                <a:ln w="9525">
                  <a:solidFill>
                    <a:schemeClr val="tx1"/>
                  </a:solidFill>
                  <a:round/>
                  <a:headEnd/>
                  <a:tailEnd/>
                </a:ln>
                <a:effectLst/>
              </p:spPr>
              <p:txBody>
                <a:bodyPr lIns="107950" tIns="53975" rIns="107950" bIns="53975"/>
                <a:lstStyle/>
                <a:p>
                  <a:endParaRPr lang="en-US"/>
                </a:p>
              </p:txBody>
            </p:sp>
            <p:sp>
              <p:nvSpPr>
                <p:cNvPr id="315" name="Line 260"/>
                <p:cNvSpPr>
                  <a:spLocks noChangeShapeType="1"/>
                </p:cNvSpPr>
                <p:nvPr/>
              </p:nvSpPr>
              <p:spPr bwMode="auto">
                <a:xfrm flipH="1">
                  <a:off x="3466" y="1904"/>
                  <a:ext cx="41" cy="0"/>
                </a:xfrm>
                <a:prstGeom prst="line">
                  <a:avLst/>
                </a:prstGeom>
                <a:noFill/>
                <a:ln w="9525">
                  <a:solidFill>
                    <a:schemeClr val="tx1"/>
                  </a:solidFill>
                  <a:round/>
                  <a:headEnd/>
                  <a:tailEnd/>
                </a:ln>
                <a:effectLst/>
              </p:spPr>
              <p:txBody>
                <a:bodyPr lIns="107950" tIns="53975" rIns="107950" bIns="53975"/>
                <a:lstStyle/>
                <a:p>
                  <a:endParaRPr lang="en-US"/>
                </a:p>
              </p:txBody>
            </p:sp>
          </p:grpSp>
          <p:sp>
            <p:nvSpPr>
              <p:cNvPr id="312" name="AutoShape 261"/>
              <p:cNvSpPr>
                <a:spLocks noChangeArrowheads="1"/>
              </p:cNvSpPr>
              <p:nvPr/>
            </p:nvSpPr>
            <p:spPr bwMode="auto">
              <a:xfrm>
                <a:off x="2400" y="1055"/>
                <a:ext cx="129" cy="74"/>
              </a:xfrm>
              <a:prstGeom prst="homePlate">
                <a:avLst>
                  <a:gd name="adj" fmla="val 51571"/>
                </a:avLst>
              </a:prstGeom>
              <a:solidFill>
                <a:srgbClr val="FFFFCC"/>
              </a:solidFill>
              <a:ln w="9525">
                <a:solidFill>
                  <a:schemeClr val="tx1"/>
                </a:solidFill>
                <a:miter lim="800000"/>
                <a:headEnd/>
                <a:tailEnd/>
              </a:ln>
              <a:effectLst/>
            </p:spPr>
            <p:txBody>
              <a:bodyPr wrap="none" lIns="107950" tIns="53975" rIns="107950" bIns="53975" anchor="ctr"/>
              <a:lstStyle/>
              <a:p>
                <a:endParaRPr lang="en-US"/>
              </a:p>
            </p:txBody>
          </p:sp>
        </p:grpSp>
        <p:grpSp>
          <p:nvGrpSpPr>
            <p:cNvPr id="125" name="Group 262"/>
            <p:cNvGrpSpPr>
              <a:grpSpLocks/>
            </p:cNvGrpSpPr>
            <p:nvPr/>
          </p:nvGrpSpPr>
          <p:grpSpPr bwMode="auto">
            <a:xfrm>
              <a:off x="3192463" y="4099314"/>
              <a:ext cx="479425" cy="314325"/>
              <a:chOff x="2263" y="970"/>
              <a:chExt cx="288" cy="189"/>
            </a:xfrm>
          </p:grpSpPr>
          <p:sp>
            <p:nvSpPr>
              <p:cNvPr id="300" name="AutoShape 263"/>
              <p:cNvSpPr>
                <a:spLocks noChangeArrowheads="1"/>
              </p:cNvSpPr>
              <p:nvPr/>
            </p:nvSpPr>
            <p:spPr bwMode="auto">
              <a:xfrm>
                <a:off x="2263" y="970"/>
                <a:ext cx="288" cy="189"/>
              </a:xfrm>
              <a:prstGeom prst="roundRect">
                <a:avLst>
                  <a:gd name="adj" fmla="val 16667"/>
                </a:avLst>
              </a:prstGeom>
              <a:solidFill>
                <a:srgbClr val="8ECC8E"/>
              </a:solidFill>
              <a:ln w="9525">
                <a:solidFill>
                  <a:schemeClr val="tx1"/>
                </a:solidFill>
                <a:round/>
                <a:headEnd/>
                <a:tailEnd/>
              </a:ln>
              <a:effectLst>
                <a:outerShdw dist="45791" dir="3378596" algn="ctr" rotWithShape="0">
                  <a:srgbClr val="C0C0C0"/>
                </a:outerShdw>
              </a:effectLst>
            </p:spPr>
            <p:txBody>
              <a:bodyPr wrap="none" lIns="107950" tIns="53975" rIns="107950" bIns="53975" anchor="ctr"/>
              <a:lstStyle/>
              <a:p>
                <a:endParaRPr lang="en-US"/>
              </a:p>
            </p:txBody>
          </p:sp>
          <p:grpSp>
            <p:nvGrpSpPr>
              <p:cNvPr id="301" name="Group 264"/>
              <p:cNvGrpSpPr>
                <a:grpSpLocks/>
              </p:cNvGrpSpPr>
              <p:nvPr/>
            </p:nvGrpSpPr>
            <p:grpSpPr bwMode="auto">
              <a:xfrm>
                <a:off x="2300" y="996"/>
                <a:ext cx="86" cy="128"/>
                <a:chOff x="2853" y="1773"/>
                <a:chExt cx="161" cy="237"/>
              </a:xfrm>
            </p:grpSpPr>
            <p:sp>
              <p:nvSpPr>
                <p:cNvPr id="307" name="AutoShape 26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tx1"/>
                  </a:solidFill>
                  <a:miter lim="800000"/>
                  <a:headEnd/>
                  <a:tailEnd/>
                </a:ln>
                <a:effectLst/>
              </p:spPr>
              <p:txBody>
                <a:bodyPr wrap="none" lIns="107950" tIns="53975" rIns="107950" bIns="53975" anchor="ctr"/>
                <a:lstStyle/>
                <a:p>
                  <a:endParaRPr lang="en-US"/>
                </a:p>
              </p:txBody>
            </p:sp>
            <p:sp>
              <p:nvSpPr>
                <p:cNvPr id="308" name="Oval 266"/>
                <p:cNvSpPr>
                  <a:spLocks noChangeArrowheads="1"/>
                </p:cNvSpPr>
                <p:nvPr/>
              </p:nvSpPr>
              <p:spPr bwMode="auto">
                <a:xfrm>
                  <a:off x="2915" y="1773"/>
                  <a:ext cx="87" cy="87"/>
                </a:xfrm>
                <a:prstGeom prst="ellipse">
                  <a:avLst/>
                </a:prstGeom>
                <a:solidFill>
                  <a:srgbClr val="FFCC99"/>
                </a:solidFill>
                <a:ln w="9525">
                  <a:solidFill>
                    <a:schemeClr val="tx1"/>
                  </a:solidFill>
                  <a:round/>
                  <a:headEnd/>
                  <a:tailEnd/>
                </a:ln>
                <a:effectLst/>
              </p:spPr>
              <p:txBody>
                <a:bodyPr wrap="none" lIns="107950" tIns="53975" rIns="107950" bIns="53975" anchor="ctr"/>
                <a:lstStyle/>
                <a:p>
                  <a:endParaRPr lang="en-US"/>
                </a:p>
              </p:txBody>
            </p:sp>
          </p:grpSp>
          <p:grpSp>
            <p:nvGrpSpPr>
              <p:cNvPr id="302" name="Group 267"/>
              <p:cNvGrpSpPr>
                <a:grpSpLocks/>
              </p:cNvGrpSpPr>
              <p:nvPr/>
            </p:nvGrpSpPr>
            <p:grpSpPr bwMode="auto">
              <a:xfrm>
                <a:off x="2373" y="985"/>
                <a:ext cx="65" cy="93"/>
                <a:chOff x="3387" y="1863"/>
                <a:chExt cx="122" cy="174"/>
              </a:xfrm>
            </p:grpSpPr>
            <p:sp>
              <p:nvSpPr>
                <p:cNvPr id="304" name="Freeform 268"/>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tx1"/>
                  </a:solidFill>
                  <a:prstDash val="solid"/>
                  <a:round/>
                  <a:headEnd/>
                  <a:tailEnd/>
                </a:ln>
                <a:effectLst/>
              </p:spPr>
              <p:txBody>
                <a:bodyPr lIns="107950" tIns="53975" rIns="107950" bIns="53975"/>
                <a:lstStyle/>
                <a:p>
                  <a:endParaRPr lang="en-US"/>
                </a:p>
              </p:txBody>
            </p:sp>
            <p:sp>
              <p:nvSpPr>
                <p:cNvPr id="305" name="Line 269"/>
                <p:cNvSpPr>
                  <a:spLocks noChangeShapeType="1"/>
                </p:cNvSpPr>
                <p:nvPr/>
              </p:nvSpPr>
              <p:spPr bwMode="auto">
                <a:xfrm>
                  <a:off x="3468" y="1863"/>
                  <a:ext cx="0" cy="41"/>
                </a:xfrm>
                <a:prstGeom prst="line">
                  <a:avLst/>
                </a:prstGeom>
                <a:noFill/>
                <a:ln w="9525">
                  <a:solidFill>
                    <a:schemeClr val="tx1"/>
                  </a:solidFill>
                  <a:round/>
                  <a:headEnd/>
                  <a:tailEnd/>
                </a:ln>
                <a:effectLst/>
              </p:spPr>
              <p:txBody>
                <a:bodyPr lIns="107950" tIns="53975" rIns="107950" bIns="53975"/>
                <a:lstStyle/>
                <a:p>
                  <a:endParaRPr lang="en-US"/>
                </a:p>
              </p:txBody>
            </p:sp>
            <p:sp>
              <p:nvSpPr>
                <p:cNvPr id="306" name="Line 270"/>
                <p:cNvSpPr>
                  <a:spLocks noChangeShapeType="1"/>
                </p:cNvSpPr>
                <p:nvPr/>
              </p:nvSpPr>
              <p:spPr bwMode="auto">
                <a:xfrm flipH="1">
                  <a:off x="3466" y="1904"/>
                  <a:ext cx="41" cy="0"/>
                </a:xfrm>
                <a:prstGeom prst="line">
                  <a:avLst/>
                </a:prstGeom>
                <a:noFill/>
                <a:ln w="9525">
                  <a:solidFill>
                    <a:schemeClr val="tx1"/>
                  </a:solidFill>
                  <a:round/>
                  <a:headEnd/>
                  <a:tailEnd/>
                </a:ln>
                <a:effectLst/>
              </p:spPr>
              <p:txBody>
                <a:bodyPr lIns="107950" tIns="53975" rIns="107950" bIns="53975"/>
                <a:lstStyle/>
                <a:p>
                  <a:endParaRPr lang="en-US"/>
                </a:p>
              </p:txBody>
            </p:sp>
          </p:grpSp>
          <p:sp>
            <p:nvSpPr>
              <p:cNvPr id="303" name="AutoShape 271"/>
              <p:cNvSpPr>
                <a:spLocks noChangeArrowheads="1"/>
              </p:cNvSpPr>
              <p:nvPr/>
            </p:nvSpPr>
            <p:spPr bwMode="auto">
              <a:xfrm>
                <a:off x="2400" y="1055"/>
                <a:ext cx="129" cy="74"/>
              </a:xfrm>
              <a:prstGeom prst="homePlate">
                <a:avLst>
                  <a:gd name="adj" fmla="val 51571"/>
                </a:avLst>
              </a:prstGeom>
              <a:solidFill>
                <a:srgbClr val="FFFFCC"/>
              </a:solidFill>
              <a:ln w="9525">
                <a:solidFill>
                  <a:schemeClr val="tx1"/>
                </a:solidFill>
                <a:miter lim="800000"/>
                <a:headEnd/>
                <a:tailEnd/>
              </a:ln>
              <a:effectLst/>
            </p:spPr>
            <p:txBody>
              <a:bodyPr wrap="none" lIns="107950" tIns="53975" rIns="107950" bIns="53975" anchor="ctr"/>
              <a:lstStyle/>
              <a:p>
                <a:endParaRPr lang="en-US"/>
              </a:p>
            </p:txBody>
          </p:sp>
        </p:grpSp>
        <p:grpSp>
          <p:nvGrpSpPr>
            <p:cNvPr id="126" name="Group 272"/>
            <p:cNvGrpSpPr>
              <a:grpSpLocks/>
            </p:cNvGrpSpPr>
            <p:nvPr/>
          </p:nvGrpSpPr>
          <p:grpSpPr bwMode="auto">
            <a:xfrm>
              <a:off x="4083050" y="4632714"/>
              <a:ext cx="479425" cy="314325"/>
              <a:chOff x="2263" y="970"/>
              <a:chExt cx="288" cy="189"/>
            </a:xfrm>
          </p:grpSpPr>
          <p:sp>
            <p:nvSpPr>
              <p:cNvPr id="291" name="AutoShape 273"/>
              <p:cNvSpPr>
                <a:spLocks noChangeArrowheads="1"/>
              </p:cNvSpPr>
              <p:nvPr/>
            </p:nvSpPr>
            <p:spPr bwMode="auto">
              <a:xfrm>
                <a:off x="2263" y="970"/>
                <a:ext cx="288" cy="189"/>
              </a:xfrm>
              <a:prstGeom prst="roundRect">
                <a:avLst>
                  <a:gd name="adj" fmla="val 16667"/>
                </a:avLst>
              </a:prstGeom>
              <a:solidFill>
                <a:srgbClr val="8ECC8E"/>
              </a:solidFill>
              <a:ln w="9525">
                <a:solidFill>
                  <a:schemeClr val="tx1"/>
                </a:solidFill>
                <a:round/>
                <a:headEnd/>
                <a:tailEnd/>
              </a:ln>
              <a:effectLst>
                <a:outerShdw dist="45791" dir="3378596" algn="ctr" rotWithShape="0">
                  <a:srgbClr val="C0C0C0"/>
                </a:outerShdw>
              </a:effectLst>
            </p:spPr>
            <p:txBody>
              <a:bodyPr wrap="none" lIns="107950" tIns="53975" rIns="107950" bIns="53975" anchor="ctr"/>
              <a:lstStyle/>
              <a:p>
                <a:endParaRPr lang="en-US"/>
              </a:p>
            </p:txBody>
          </p:sp>
          <p:grpSp>
            <p:nvGrpSpPr>
              <p:cNvPr id="292" name="Group 274"/>
              <p:cNvGrpSpPr>
                <a:grpSpLocks/>
              </p:cNvGrpSpPr>
              <p:nvPr/>
            </p:nvGrpSpPr>
            <p:grpSpPr bwMode="auto">
              <a:xfrm>
                <a:off x="2300" y="996"/>
                <a:ext cx="86" cy="128"/>
                <a:chOff x="2853" y="1773"/>
                <a:chExt cx="161" cy="237"/>
              </a:xfrm>
            </p:grpSpPr>
            <p:sp>
              <p:nvSpPr>
                <p:cNvPr id="298" name="AutoShape 27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tx1"/>
                  </a:solidFill>
                  <a:miter lim="800000"/>
                  <a:headEnd/>
                  <a:tailEnd/>
                </a:ln>
                <a:effectLst/>
              </p:spPr>
              <p:txBody>
                <a:bodyPr wrap="none" lIns="107950" tIns="53975" rIns="107950" bIns="53975" anchor="ctr"/>
                <a:lstStyle/>
                <a:p>
                  <a:endParaRPr lang="en-US"/>
                </a:p>
              </p:txBody>
            </p:sp>
            <p:sp>
              <p:nvSpPr>
                <p:cNvPr id="299" name="Oval 276"/>
                <p:cNvSpPr>
                  <a:spLocks noChangeArrowheads="1"/>
                </p:cNvSpPr>
                <p:nvPr/>
              </p:nvSpPr>
              <p:spPr bwMode="auto">
                <a:xfrm>
                  <a:off x="2915" y="1773"/>
                  <a:ext cx="87" cy="87"/>
                </a:xfrm>
                <a:prstGeom prst="ellipse">
                  <a:avLst/>
                </a:prstGeom>
                <a:solidFill>
                  <a:srgbClr val="FFCC99"/>
                </a:solidFill>
                <a:ln w="9525">
                  <a:solidFill>
                    <a:schemeClr val="tx1"/>
                  </a:solidFill>
                  <a:round/>
                  <a:headEnd/>
                  <a:tailEnd/>
                </a:ln>
                <a:effectLst/>
              </p:spPr>
              <p:txBody>
                <a:bodyPr wrap="none" lIns="107950" tIns="53975" rIns="107950" bIns="53975" anchor="ctr"/>
                <a:lstStyle/>
                <a:p>
                  <a:endParaRPr lang="en-US"/>
                </a:p>
              </p:txBody>
            </p:sp>
          </p:grpSp>
          <p:grpSp>
            <p:nvGrpSpPr>
              <p:cNvPr id="293" name="Group 277"/>
              <p:cNvGrpSpPr>
                <a:grpSpLocks/>
              </p:cNvGrpSpPr>
              <p:nvPr/>
            </p:nvGrpSpPr>
            <p:grpSpPr bwMode="auto">
              <a:xfrm>
                <a:off x="2373" y="985"/>
                <a:ext cx="65" cy="93"/>
                <a:chOff x="3387" y="1863"/>
                <a:chExt cx="122" cy="174"/>
              </a:xfrm>
            </p:grpSpPr>
            <p:sp>
              <p:nvSpPr>
                <p:cNvPr id="295" name="Freeform 278"/>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tx1"/>
                  </a:solidFill>
                  <a:prstDash val="solid"/>
                  <a:round/>
                  <a:headEnd/>
                  <a:tailEnd/>
                </a:ln>
                <a:effectLst/>
              </p:spPr>
              <p:txBody>
                <a:bodyPr lIns="107950" tIns="53975" rIns="107950" bIns="53975"/>
                <a:lstStyle/>
                <a:p>
                  <a:endParaRPr lang="en-US"/>
                </a:p>
              </p:txBody>
            </p:sp>
            <p:sp>
              <p:nvSpPr>
                <p:cNvPr id="296" name="Line 279"/>
                <p:cNvSpPr>
                  <a:spLocks noChangeShapeType="1"/>
                </p:cNvSpPr>
                <p:nvPr/>
              </p:nvSpPr>
              <p:spPr bwMode="auto">
                <a:xfrm>
                  <a:off x="3468" y="1863"/>
                  <a:ext cx="0" cy="41"/>
                </a:xfrm>
                <a:prstGeom prst="line">
                  <a:avLst/>
                </a:prstGeom>
                <a:noFill/>
                <a:ln w="9525">
                  <a:solidFill>
                    <a:schemeClr val="tx1"/>
                  </a:solidFill>
                  <a:round/>
                  <a:headEnd/>
                  <a:tailEnd/>
                </a:ln>
                <a:effectLst/>
              </p:spPr>
              <p:txBody>
                <a:bodyPr lIns="107950" tIns="53975" rIns="107950" bIns="53975"/>
                <a:lstStyle/>
                <a:p>
                  <a:endParaRPr lang="en-US"/>
                </a:p>
              </p:txBody>
            </p:sp>
            <p:sp>
              <p:nvSpPr>
                <p:cNvPr id="297" name="Line 280"/>
                <p:cNvSpPr>
                  <a:spLocks noChangeShapeType="1"/>
                </p:cNvSpPr>
                <p:nvPr/>
              </p:nvSpPr>
              <p:spPr bwMode="auto">
                <a:xfrm flipH="1">
                  <a:off x="3466" y="1904"/>
                  <a:ext cx="41" cy="0"/>
                </a:xfrm>
                <a:prstGeom prst="line">
                  <a:avLst/>
                </a:prstGeom>
                <a:noFill/>
                <a:ln w="9525">
                  <a:solidFill>
                    <a:schemeClr val="tx1"/>
                  </a:solidFill>
                  <a:round/>
                  <a:headEnd/>
                  <a:tailEnd/>
                </a:ln>
                <a:effectLst/>
              </p:spPr>
              <p:txBody>
                <a:bodyPr lIns="107950" tIns="53975" rIns="107950" bIns="53975"/>
                <a:lstStyle/>
                <a:p>
                  <a:endParaRPr lang="en-US"/>
                </a:p>
              </p:txBody>
            </p:sp>
          </p:grpSp>
          <p:sp>
            <p:nvSpPr>
              <p:cNvPr id="294" name="AutoShape 281"/>
              <p:cNvSpPr>
                <a:spLocks noChangeArrowheads="1"/>
              </p:cNvSpPr>
              <p:nvPr/>
            </p:nvSpPr>
            <p:spPr bwMode="auto">
              <a:xfrm>
                <a:off x="2400" y="1055"/>
                <a:ext cx="129" cy="74"/>
              </a:xfrm>
              <a:prstGeom prst="homePlate">
                <a:avLst>
                  <a:gd name="adj" fmla="val 51571"/>
                </a:avLst>
              </a:prstGeom>
              <a:solidFill>
                <a:srgbClr val="FFFFCC"/>
              </a:solidFill>
              <a:ln w="9525">
                <a:solidFill>
                  <a:schemeClr val="tx1"/>
                </a:solidFill>
                <a:miter lim="800000"/>
                <a:headEnd/>
                <a:tailEnd/>
              </a:ln>
              <a:effectLst/>
            </p:spPr>
            <p:txBody>
              <a:bodyPr wrap="none" lIns="107950" tIns="53975" rIns="107950" bIns="53975" anchor="ctr"/>
              <a:lstStyle/>
              <a:p>
                <a:endParaRPr lang="en-US"/>
              </a:p>
            </p:txBody>
          </p:sp>
        </p:grpSp>
        <p:grpSp>
          <p:nvGrpSpPr>
            <p:cNvPr id="127" name="Group 282"/>
            <p:cNvGrpSpPr>
              <a:grpSpLocks/>
            </p:cNvGrpSpPr>
            <p:nvPr/>
          </p:nvGrpSpPr>
          <p:grpSpPr bwMode="auto">
            <a:xfrm>
              <a:off x="5368925" y="4632714"/>
              <a:ext cx="479425" cy="314325"/>
              <a:chOff x="2263" y="970"/>
              <a:chExt cx="288" cy="189"/>
            </a:xfrm>
          </p:grpSpPr>
          <p:sp>
            <p:nvSpPr>
              <p:cNvPr id="282" name="AutoShape 283"/>
              <p:cNvSpPr>
                <a:spLocks noChangeArrowheads="1"/>
              </p:cNvSpPr>
              <p:nvPr/>
            </p:nvSpPr>
            <p:spPr bwMode="auto">
              <a:xfrm>
                <a:off x="2263" y="970"/>
                <a:ext cx="288" cy="189"/>
              </a:xfrm>
              <a:prstGeom prst="roundRect">
                <a:avLst>
                  <a:gd name="adj" fmla="val 16667"/>
                </a:avLst>
              </a:prstGeom>
              <a:solidFill>
                <a:srgbClr val="8ECC8E"/>
              </a:solidFill>
              <a:ln w="9525">
                <a:solidFill>
                  <a:schemeClr val="tx1"/>
                </a:solidFill>
                <a:round/>
                <a:headEnd/>
                <a:tailEnd/>
              </a:ln>
              <a:effectLst>
                <a:outerShdw dist="45791" dir="3378596" algn="ctr" rotWithShape="0">
                  <a:srgbClr val="C0C0C0"/>
                </a:outerShdw>
              </a:effectLst>
            </p:spPr>
            <p:txBody>
              <a:bodyPr wrap="none" lIns="107950" tIns="53975" rIns="107950" bIns="53975" anchor="ctr"/>
              <a:lstStyle/>
              <a:p>
                <a:endParaRPr lang="en-US"/>
              </a:p>
            </p:txBody>
          </p:sp>
          <p:grpSp>
            <p:nvGrpSpPr>
              <p:cNvPr id="283" name="Group 284"/>
              <p:cNvGrpSpPr>
                <a:grpSpLocks/>
              </p:cNvGrpSpPr>
              <p:nvPr/>
            </p:nvGrpSpPr>
            <p:grpSpPr bwMode="auto">
              <a:xfrm>
                <a:off x="2300" y="996"/>
                <a:ext cx="86" cy="128"/>
                <a:chOff x="2853" y="1773"/>
                <a:chExt cx="161" cy="237"/>
              </a:xfrm>
            </p:grpSpPr>
            <p:sp>
              <p:nvSpPr>
                <p:cNvPr id="289" name="AutoShape 28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tx1"/>
                  </a:solidFill>
                  <a:miter lim="800000"/>
                  <a:headEnd/>
                  <a:tailEnd/>
                </a:ln>
                <a:effectLst/>
              </p:spPr>
              <p:txBody>
                <a:bodyPr wrap="none" lIns="107950" tIns="53975" rIns="107950" bIns="53975" anchor="ctr"/>
                <a:lstStyle/>
                <a:p>
                  <a:endParaRPr lang="en-US"/>
                </a:p>
              </p:txBody>
            </p:sp>
            <p:sp>
              <p:nvSpPr>
                <p:cNvPr id="290" name="Oval 286"/>
                <p:cNvSpPr>
                  <a:spLocks noChangeArrowheads="1"/>
                </p:cNvSpPr>
                <p:nvPr/>
              </p:nvSpPr>
              <p:spPr bwMode="auto">
                <a:xfrm>
                  <a:off x="2915" y="1773"/>
                  <a:ext cx="87" cy="87"/>
                </a:xfrm>
                <a:prstGeom prst="ellipse">
                  <a:avLst/>
                </a:prstGeom>
                <a:solidFill>
                  <a:srgbClr val="FFCC99"/>
                </a:solidFill>
                <a:ln w="9525">
                  <a:solidFill>
                    <a:schemeClr val="tx1"/>
                  </a:solidFill>
                  <a:round/>
                  <a:headEnd/>
                  <a:tailEnd/>
                </a:ln>
                <a:effectLst/>
              </p:spPr>
              <p:txBody>
                <a:bodyPr wrap="none" lIns="107950" tIns="53975" rIns="107950" bIns="53975" anchor="ctr"/>
                <a:lstStyle/>
                <a:p>
                  <a:endParaRPr lang="en-US"/>
                </a:p>
              </p:txBody>
            </p:sp>
          </p:grpSp>
          <p:grpSp>
            <p:nvGrpSpPr>
              <p:cNvPr id="284" name="Group 287"/>
              <p:cNvGrpSpPr>
                <a:grpSpLocks/>
              </p:cNvGrpSpPr>
              <p:nvPr/>
            </p:nvGrpSpPr>
            <p:grpSpPr bwMode="auto">
              <a:xfrm>
                <a:off x="2373" y="985"/>
                <a:ext cx="65" cy="93"/>
                <a:chOff x="3387" y="1863"/>
                <a:chExt cx="122" cy="174"/>
              </a:xfrm>
            </p:grpSpPr>
            <p:sp>
              <p:nvSpPr>
                <p:cNvPr id="286" name="Freeform 288"/>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tx1"/>
                  </a:solidFill>
                  <a:prstDash val="solid"/>
                  <a:round/>
                  <a:headEnd/>
                  <a:tailEnd/>
                </a:ln>
                <a:effectLst/>
              </p:spPr>
              <p:txBody>
                <a:bodyPr lIns="107950" tIns="53975" rIns="107950" bIns="53975"/>
                <a:lstStyle/>
                <a:p>
                  <a:endParaRPr lang="en-US"/>
                </a:p>
              </p:txBody>
            </p:sp>
            <p:sp>
              <p:nvSpPr>
                <p:cNvPr id="287" name="Line 289"/>
                <p:cNvSpPr>
                  <a:spLocks noChangeShapeType="1"/>
                </p:cNvSpPr>
                <p:nvPr/>
              </p:nvSpPr>
              <p:spPr bwMode="auto">
                <a:xfrm>
                  <a:off x="3468" y="1863"/>
                  <a:ext cx="0" cy="41"/>
                </a:xfrm>
                <a:prstGeom prst="line">
                  <a:avLst/>
                </a:prstGeom>
                <a:noFill/>
                <a:ln w="9525">
                  <a:solidFill>
                    <a:schemeClr val="tx1"/>
                  </a:solidFill>
                  <a:round/>
                  <a:headEnd/>
                  <a:tailEnd/>
                </a:ln>
                <a:effectLst/>
              </p:spPr>
              <p:txBody>
                <a:bodyPr lIns="107950" tIns="53975" rIns="107950" bIns="53975"/>
                <a:lstStyle/>
                <a:p>
                  <a:endParaRPr lang="en-US"/>
                </a:p>
              </p:txBody>
            </p:sp>
            <p:sp>
              <p:nvSpPr>
                <p:cNvPr id="288" name="Line 290"/>
                <p:cNvSpPr>
                  <a:spLocks noChangeShapeType="1"/>
                </p:cNvSpPr>
                <p:nvPr/>
              </p:nvSpPr>
              <p:spPr bwMode="auto">
                <a:xfrm flipH="1">
                  <a:off x="3466" y="1904"/>
                  <a:ext cx="41" cy="0"/>
                </a:xfrm>
                <a:prstGeom prst="line">
                  <a:avLst/>
                </a:prstGeom>
                <a:noFill/>
                <a:ln w="9525">
                  <a:solidFill>
                    <a:schemeClr val="tx1"/>
                  </a:solidFill>
                  <a:round/>
                  <a:headEnd/>
                  <a:tailEnd/>
                </a:ln>
                <a:effectLst/>
              </p:spPr>
              <p:txBody>
                <a:bodyPr lIns="107950" tIns="53975" rIns="107950" bIns="53975"/>
                <a:lstStyle/>
                <a:p>
                  <a:endParaRPr lang="en-US"/>
                </a:p>
              </p:txBody>
            </p:sp>
          </p:grpSp>
          <p:sp>
            <p:nvSpPr>
              <p:cNvPr id="285" name="AutoShape 291"/>
              <p:cNvSpPr>
                <a:spLocks noChangeArrowheads="1"/>
              </p:cNvSpPr>
              <p:nvPr/>
            </p:nvSpPr>
            <p:spPr bwMode="auto">
              <a:xfrm>
                <a:off x="2400" y="1055"/>
                <a:ext cx="129" cy="74"/>
              </a:xfrm>
              <a:prstGeom prst="homePlate">
                <a:avLst>
                  <a:gd name="adj" fmla="val 51571"/>
                </a:avLst>
              </a:prstGeom>
              <a:solidFill>
                <a:srgbClr val="FFFFCC"/>
              </a:solidFill>
              <a:ln w="9525">
                <a:solidFill>
                  <a:schemeClr val="tx1"/>
                </a:solidFill>
                <a:miter lim="800000"/>
                <a:headEnd/>
                <a:tailEnd/>
              </a:ln>
              <a:effectLst/>
            </p:spPr>
            <p:txBody>
              <a:bodyPr wrap="none" lIns="107950" tIns="53975" rIns="107950" bIns="53975" anchor="ctr"/>
              <a:lstStyle/>
              <a:p>
                <a:endParaRPr lang="en-US"/>
              </a:p>
            </p:txBody>
          </p:sp>
        </p:grpSp>
        <p:sp>
          <p:nvSpPr>
            <p:cNvPr id="128" name="Text Box 292"/>
            <p:cNvSpPr txBox="1">
              <a:spLocks noChangeArrowheads="1"/>
            </p:cNvSpPr>
            <p:nvPr/>
          </p:nvSpPr>
          <p:spPr bwMode="auto">
            <a:xfrm>
              <a:off x="3116263" y="1144976"/>
              <a:ext cx="1117600" cy="440185"/>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dirty="0"/>
                <a:t>[Early</a:t>
              </a:r>
            </a:p>
            <a:p>
              <a:pPr algn="ctr">
                <a:lnSpc>
                  <a:spcPct val="35000"/>
                </a:lnSpc>
                <a:spcBef>
                  <a:spcPct val="50000"/>
                </a:spcBef>
              </a:pPr>
              <a:r>
                <a:rPr lang="en-US" dirty="0"/>
                <a:t>Elaboration</a:t>
              </a:r>
            </a:p>
            <a:p>
              <a:pPr algn="ctr">
                <a:lnSpc>
                  <a:spcPct val="35000"/>
                </a:lnSpc>
                <a:spcBef>
                  <a:spcPct val="50000"/>
                </a:spcBef>
              </a:pPr>
              <a:r>
                <a:rPr lang="en-US" dirty="0"/>
                <a:t>  Iteration]</a:t>
              </a:r>
            </a:p>
          </p:txBody>
        </p:sp>
        <p:sp>
          <p:nvSpPr>
            <p:cNvPr id="129" name="Text Box 293"/>
            <p:cNvSpPr txBox="1">
              <a:spLocks noChangeArrowheads="1"/>
            </p:cNvSpPr>
            <p:nvPr/>
          </p:nvSpPr>
          <p:spPr bwMode="auto">
            <a:xfrm>
              <a:off x="4579938" y="1292614"/>
              <a:ext cx="1433513" cy="309380"/>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dirty="0"/>
                <a:t>[Inception</a:t>
              </a:r>
            </a:p>
            <a:p>
              <a:pPr algn="ctr">
                <a:lnSpc>
                  <a:spcPct val="35000"/>
                </a:lnSpc>
                <a:spcBef>
                  <a:spcPct val="50000"/>
                </a:spcBef>
              </a:pPr>
              <a:r>
                <a:rPr lang="en-US" dirty="0"/>
                <a:t>  Iteration (Optional)]</a:t>
              </a:r>
            </a:p>
          </p:txBody>
        </p:sp>
        <p:sp>
          <p:nvSpPr>
            <p:cNvPr id="130" name="Text Box 294"/>
            <p:cNvSpPr txBox="1">
              <a:spLocks noChangeArrowheads="1"/>
            </p:cNvSpPr>
            <p:nvPr/>
          </p:nvSpPr>
          <p:spPr bwMode="auto">
            <a:xfrm>
              <a:off x="3055938" y="2260989"/>
              <a:ext cx="1433513" cy="309380"/>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dirty="0"/>
                <a:t>Define a Candidate</a:t>
              </a:r>
            </a:p>
            <a:p>
              <a:pPr algn="ctr">
                <a:lnSpc>
                  <a:spcPct val="35000"/>
                </a:lnSpc>
                <a:spcBef>
                  <a:spcPct val="50000"/>
                </a:spcBef>
              </a:pPr>
              <a:r>
                <a:rPr lang="en-US" dirty="0"/>
                <a:t>Architecture</a:t>
              </a:r>
            </a:p>
          </p:txBody>
        </p:sp>
        <p:sp>
          <p:nvSpPr>
            <p:cNvPr id="131" name="Text Box 295"/>
            <p:cNvSpPr txBox="1">
              <a:spLocks noChangeArrowheads="1"/>
            </p:cNvSpPr>
            <p:nvPr/>
          </p:nvSpPr>
          <p:spPr bwMode="auto">
            <a:xfrm>
              <a:off x="4818063" y="2259401"/>
              <a:ext cx="1117600" cy="440185"/>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t>Perform</a:t>
              </a:r>
            </a:p>
            <a:p>
              <a:pPr algn="ctr">
                <a:lnSpc>
                  <a:spcPct val="35000"/>
                </a:lnSpc>
                <a:spcBef>
                  <a:spcPct val="50000"/>
                </a:spcBef>
              </a:pPr>
              <a:r>
                <a:rPr lang="en-US"/>
                <a:t>Architectural</a:t>
              </a:r>
            </a:p>
            <a:p>
              <a:pPr algn="ctr">
                <a:lnSpc>
                  <a:spcPct val="35000"/>
                </a:lnSpc>
                <a:spcBef>
                  <a:spcPct val="50000"/>
                </a:spcBef>
              </a:pPr>
              <a:r>
                <a:rPr lang="en-US"/>
                <a:t>Synthesis</a:t>
              </a:r>
            </a:p>
          </p:txBody>
        </p:sp>
        <p:sp>
          <p:nvSpPr>
            <p:cNvPr id="132" name="Text Box 296"/>
            <p:cNvSpPr txBox="1">
              <a:spLocks noChangeArrowheads="1"/>
            </p:cNvSpPr>
            <p:nvPr/>
          </p:nvSpPr>
          <p:spPr bwMode="auto">
            <a:xfrm>
              <a:off x="4357688" y="3659576"/>
              <a:ext cx="1209675" cy="178575"/>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t>Analyze Behavior</a:t>
              </a:r>
            </a:p>
          </p:txBody>
        </p:sp>
        <p:sp>
          <p:nvSpPr>
            <p:cNvPr id="133" name="Text Box 297"/>
            <p:cNvSpPr txBox="1">
              <a:spLocks noChangeArrowheads="1"/>
            </p:cNvSpPr>
            <p:nvPr/>
          </p:nvSpPr>
          <p:spPr bwMode="auto">
            <a:xfrm>
              <a:off x="2984500" y="4473964"/>
              <a:ext cx="904875" cy="309380"/>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t>Refine the</a:t>
              </a:r>
            </a:p>
            <a:p>
              <a:pPr algn="ctr">
                <a:lnSpc>
                  <a:spcPct val="35000"/>
                </a:lnSpc>
                <a:spcBef>
                  <a:spcPct val="50000"/>
                </a:spcBef>
              </a:pPr>
              <a:r>
                <a:rPr lang="en-US"/>
                <a:t>Architecture</a:t>
              </a:r>
            </a:p>
          </p:txBody>
        </p:sp>
        <p:sp>
          <p:nvSpPr>
            <p:cNvPr id="134" name="Text Box 298"/>
            <p:cNvSpPr txBox="1">
              <a:spLocks noChangeArrowheads="1"/>
            </p:cNvSpPr>
            <p:nvPr/>
          </p:nvSpPr>
          <p:spPr bwMode="auto">
            <a:xfrm>
              <a:off x="3848100" y="5008951"/>
              <a:ext cx="949325" cy="309380"/>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t>Define</a:t>
              </a:r>
            </a:p>
            <a:p>
              <a:pPr algn="ctr">
                <a:lnSpc>
                  <a:spcPct val="35000"/>
                </a:lnSpc>
                <a:spcBef>
                  <a:spcPct val="50000"/>
                </a:spcBef>
              </a:pPr>
              <a:r>
                <a:rPr lang="en-US"/>
                <a:t>Components</a:t>
              </a:r>
            </a:p>
          </p:txBody>
        </p:sp>
        <p:sp>
          <p:nvSpPr>
            <p:cNvPr id="135" name="Text Box 299"/>
            <p:cNvSpPr txBox="1">
              <a:spLocks noChangeArrowheads="1"/>
            </p:cNvSpPr>
            <p:nvPr/>
          </p:nvSpPr>
          <p:spPr bwMode="auto">
            <a:xfrm>
              <a:off x="5143500" y="5008951"/>
              <a:ext cx="949325" cy="309380"/>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dirty="0"/>
                <a:t>Design the</a:t>
              </a:r>
            </a:p>
            <a:p>
              <a:pPr algn="ctr">
                <a:lnSpc>
                  <a:spcPct val="35000"/>
                </a:lnSpc>
                <a:spcBef>
                  <a:spcPct val="50000"/>
                </a:spcBef>
              </a:pPr>
              <a:r>
                <a:rPr lang="en-US" dirty="0"/>
                <a:t>Database</a:t>
              </a:r>
            </a:p>
          </p:txBody>
        </p:sp>
        <p:sp>
          <p:nvSpPr>
            <p:cNvPr id="136" name="Text Box 300"/>
            <p:cNvSpPr txBox="1">
              <a:spLocks noChangeArrowheads="1"/>
            </p:cNvSpPr>
            <p:nvPr/>
          </p:nvSpPr>
          <p:spPr bwMode="auto">
            <a:xfrm>
              <a:off x="5546725" y="4267589"/>
              <a:ext cx="774700" cy="161925"/>
            </a:xfrm>
            <a:prstGeom prst="rect">
              <a:avLst/>
            </a:prstGeom>
            <a:noFill/>
            <a:ln w="9525">
              <a:noFill/>
              <a:miter lim="800000"/>
              <a:headEnd/>
              <a:tailEnd/>
            </a:ln>
            <a:effectLst/>
          </p:spPr>
          <p:txBody>
            <a:bodyPr lIns="107950" tIns="53975" rIns="107950" bIns="53975">
              <a:spAutoFit/>
            </a:bodyPr>
            <a:lstStyle/>
            <a:p>
              <a:pPr>
                <a:lnSpc>
                  <a:spcPct val="35000"/>
                </a:lnSpc>
                <a:spcBef>
                  <a:spcPct val="50000"/>
                </a:spcBef>
              </a:pPr>
              <a:r>
                <a:rPr lang="en-US">
                  <a:solidFill>
                    <a:schemeClr val="bg2"/>
                  </a:solidFill>
                </a:rPr>
                <a:t>(Optional)</a:t>
              </a:r>
            </a:p>
          </p:txBody>
        </p:sp>
        <p:sp>
          <p:nvSpPr>
            <p:cNvPr id="137" name="Line 301"/>
            <p:cNvSpPr>
              <a:spLocks noChangeShapeType="1"/>
            </p:cNvSpPr>
            <p:nvPr/>
          </p:nvSpPr>
          <p:spPr bwMode="auto">
            <a:xfrm>
              <a:off x="4421188" y="1260864"/>
              <a:ext cx="0" cy="204788"/>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38" name="Freeform 302"/>
            <p:cNvSpPr>
              <a:spLocks/>
            </p:cNvSpPr>
            <p:nvPr/>
          </p:nvSpPr>
          <p:spPr bwMode="auto">
            <a:xfrm>
              <a:off x="3756025" y="1584714"/>
              <a:ext cx="447675" cy="279400"/>
            </a:xfrm>
            <a:custGeom>
              <a:avLst/>
              <a:gdLst/>
              <a:ahLst/>
              <a:cxnLst>
                <a:cxn ang="0">
                  <a:pos x="282" y="0"/>
                </a:cxn>
                <a:cxn ang="0">
                  <a:pos x="0" y="0"/>
                </a:cxn>
                <a:cxn ang="0">
                  <a:pos x="0" y="109"/>
                </a:cxn>
              </a:cxnLst>
              <a:rect l="0" t="0" r="r" b="b"/>
              <a:pathLst>
                <a:path w="282" h="109">
                  <a:moveTo>
                    <a:pt x="282" y="0"/>
                  </a:moveTo>
                  <a:lnTo>
                    <a:pt x="0" y="0"/>
                  </a:lnTo>
                  <a:lnTo>
                    <a:pt x="0" y="109"/>
                  </a:lnTo>
                </a:path>
              </a:pathLst>
            </a:custGeom>
            <a:noFill/>
            <a:ln w="9525" cap="flat" cmpd="sng">
              <a:solidFill>
                <a:schemeClr val="tx1"/>
              </a:solidFill>
              <a:prstDash val="solid"/>
              <a:round/>
              <a:headEnd type="none" w="med" len="med"/>
              <a:tailEnd type="arrow" w="med" len="med"/>
            </a:ln>
            <a:effectLst/>
          </p:spPr>
          <p:txBody>
            <a:bodyPr lIns="107950" tIns="53975" rIns="107950" bIns="53975"/>
            <a:lstStyle/>
            <a:p>
              <a:endParaRPr lang="en-US"/>
            </a:p>
          </p:txBody>
        </p:sp>
        <p:sp>
          <p:nvSpPr>
            <p:cNvPr id="139" name="Freeform 303"/>
            <p:cNvSpPr>
              <a:spLocks/>
            </p:cNvSpPr>
            <p:nvPr/>
          </p:nvSpPr>
          <p:spPr bwMode="auto">
            <a:xfrm>
              <a:off x="4597400" y="1587889"/>
              <a:ext cx="782638" cy="280988"/>
            </a:xfrm>
            <a:custGeom>
              <a:avLst/>
              <a:gdLst/>
              <a:ahLst/>
              <a:cxnLst>
                <a:cxn ang="0">
                  <a:pos x="0" y="0"/>
                </a:cxn>
                <a:cxn ang="0">
                  <a:pos x="493" y="0"/>
                </a:cxn>
                <a:cxn ang="0">
                  <a:pos x="493" y="177"/>
                </a:cxn>
              </a:cxnLst>
              <a:rect l="0" t="0" r="r" b="b"/>
              <a:pathLst>
                <a:path w="493" h="177">
                  <a:moveTo>
                    <a:pt x="0" y="0"/>
                  </a:moveTo>
                  <a:lnTo>
                    <a:pt x="493" y="0"/>
                  </a:lnTo>
                  <a:lnTo>
                    <a:pt x="493" y="177"/>
                  </a:lnTo>
                </a:path>
              </a:pathLst>
            </a:custGeom>
            <a:noFill/>
            <a:ln w="9525" cap="flat" cmpd="sng">
              <a:solidFill>
                <a:schemeClr val="tx1"/>
              </a:solidFill>
              <a:prstDash val="solid"/>
              <a:round/>
              <a:headEnd type="none" w="med" len="med"/>
              <a:tailEnd type="arrow" w="med" len="med"/>
            </a:ln>
            <a:effectLst/>
          </p:spPr>
          <p:txBody>
            <a:bodyPr lIns="107950" tIns="53975" rIns="107950" bIns="53975"/>
            <a:lstStyle/>
            <a:p>
              <a:endParaRPr lang="en-US"/>
            </a:p>
          </p:txBody>
        </p:sp>
        <p:sp>
          <p:nvSpPr>
            <p:cNvPr id="140" name="Freeform 304"/>
            <p:cNvSpPr>
              <a:spLocks/>
            </p:cNvSpPr>
            <p:nvPr/>
          </p:nvSpPr>
          <p:spPr bwMode="auto">
            <a:xfrm>
              <a:off x="4203700" y="1473589"/>
              <a:ext cx="431800" cy="196850"/>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tx1"/>
              </a:solidFill>
              <a:prstDash val="solid"/>
              <a:round/>
              <a:headEnd/>
              <a:tailEnd/>
            </a:ln>
            <a:effectLst/>
          </p:spPr>
          <p:txBody>
            <a:bodyPr lIns="107950" tIns="53975" rIns="107950" bIns="53975"/>
            <a:lstStyle/>
            <a:p>
              <a:endParaRPr lang="en-US"/>
            </a:p>
          </p:txBody>
        </p:sp>
        <p:sp>
          <p:nvSpPr>
            <p:cNvPr id="141" name="Freeform 305"/>
            <p:cNvSpPr>
              <a:spLocks/>
            </p:cNvSpPr>
            <p:nvPr/>
          </p:nvSpPr>
          <p:spPr bwMode="auto">
            <a:xfrm>
              <a:off x="3749675" y="2532451"/>
              <a:ext cx="444500" cy="114300"/>
            </a:xfrm>
            <a:custGeom>
              <a:avLst/>
              <a:gdLst/>
              <a:ahLst/>
              <a:cxnLst>
                <a:cxn ang="0">
                  <a:pos x="1" y="0"/>
                </a:cxn>
                <a:cxn ang="0">
                  <a:pos x="0" y="99"/>
                </a:cxn>
                <a:cxn ang="0">
                  <a:pos x="274" y="99"/>
                </a:cxn>
              </a:cxnLst>
              <a:rect l="0" t="0" r="r" b="b"/>
              <a:pathLst>
                <a:path w="274" h="99">
                  <a:moveTo>
                    <a:pt x="1" y="0"/>
                  </a:moveTo>
                  <a:lnTo>
                    <a:pt x="0" y="99"/>
                  </a:lnTo>
                  <a:lnTo>
                    <a:pt x="274" y="99"/>
                  </a:lnTo>
                </a:path>
              </a:pathLst>
            </a:custGeom>
            <a:noFill/>
            <a:ln w="9525" cap="flat" cmpd="sng">
              <a:solidFill>
                <a:schemeClr val="tx1"/>
              </a:solidFill>
              <a:prstDash val="solid"/>
              <a:round/>
              <a:headEnd type="none" w="med" len="med"/>
              <a:tailEnd type="arrow" w="med" len="med"/>
            </a:ln>
            <a:effectLst/>
          </p:spPr>
          <p:txBody>
            <a:bodyPr lIns="107950" tIns="53975" rIns="107950" bIns="53975"/>
            <a:lstStyle/>
            <a:p>
              <a:endParaRPr lang="en-US"/>
            </a:p>
          </p:txBody>
        </p:sp>
        <p:sp>
          <p:nvSpPr>
            <p:cNvPr id="142" name="Line 306"/>
            <p:cNvSpPr>
              <a:spLocks noChangeShapeType="1"/>
            </p:cNvSpPr>
            <p:nvPr/>
          </p:nvSpPr>
          <p:spPr bwMode="auto">
            <a:xfrm>
              <a:off x="5392738" y="2641989"/>
              <a:ext cx="0" cy="228600"/>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43" name="Line 307"/>
            <p:cNvSpPr>
              <a:spLocks noChangeShapeType="1"/>
            </p:cNvSpPr>
            <p:nvPr/>
          </p:nvSpPr>
          <p:spPr bwMode="auto">
            <a:xfrm>
              <a:off x="4421188" y="1675201"/>
              <a:ext cx="0" cy="852488"/>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44" name="Line 308"/>
            <p:cNvSpPr>
              <a:spLocks noChangeShapeType="1"/>
            </p:cNvSpPr>
            <p:nvPr/>
          </p:nvSpPr>
          <p:spPr bwMode="auto">
            <a:xfrm>
              <a:off x="4421188" y="2737239"/>
              <a:ext cx="0" cy="204788"/>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45" name="Freeform 309"/>
            <p:cNvSpPr>
              <a:spLocks/>
            </p:cNvSpPr>
            <p:nvPr/>
          </p:nvSpPr>
          <p:spPr bwMode="auto">
            <a:xfrm>
              <a:off x="4203700" y="2534039"/>
              <a:ext cx="431800" cy="196850"/>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tx1"/>
              </a:solidFill>
              <a:prstDash val="solid"/>
              <a:round/>
              <a:headEnd/>
              <a:tailEnd/>
            </a:ln>
            <a:effectLst/>
          </p:spPr>
          <p:txBody>
            <a:bodyPr lIns="107950" tIns="53975" rIns="107950" bIns="53975"/>
            <a:lstStyle/>
            <a:p>
              <a:endParaRPr lang="en-US"/>
            </a:p>
          </p:txBody>
        </p:sp>
        <p:sp>
          <p:nvSpPr>
            <p:cNvPr id="146" name="Line 310"/>
            <p:cNvSpPr>
              <a:spLocks noChangeShapeType="1"/>
            </p:cNvSpPr>
            <p:nvPr/>
          </p:nvSpPr>
          <p:spPr bwMode="auto">
            <a:xfrm>
              <a:off x="4954588" y="2989651"/>
              <a:ext cx="0" cy="280988"/>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47" name="Line 311"/>
            <p:cNvSpPr>
              <a:spLocks noChangeShapeType="1"/>
            </p:cNvSpPr>
            <p:nvPr/>
          </p:nvSpPr>
          <p:spPr bwMode="auto">
            <a:xfrm>
              <a:off x="4954588" y="3794514"/>
              <a:ext cx="0" cy="361950"/>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48" name="Line 313"/>
            <p:cNvSpPr>
              <a:spLocks noChangeShapeType="1"/>
            </p:cNvSpPr>
            <p:nvPr/>
          </p:nvSpPr>
          <p:spPr bwMode="auto">
            <a:xfrm>
              <a:off x="5602288" y="4218376"/>
              <a:ext cx="0" cy="404813"/>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49" name="Line 314"/>
            <p:cNvSpPr>
              <a:spLocks noChangeShapeType="1"/>
            </p:cNvSpPr>
            <p:nvPr/>
          </p:nvSpPr>
          <p:spPr bwMode="auto">
            <a:xfrm>
              <a:off x="4306888" y="4218376"/>
              <a:ext cx="0" cy="404813"/>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50" name="Freeform 315"/>
            <p:cNvSpPr>
              <a:spLocks/>
            </p:cNvSpPr>
            <p:nvPr/>
          </p:nvSpPr>
          <p:spPr bwMode="auto">
            <a:xfrm>
              <a:off x="3425825" y="2999176"/>
              <a:ext cx="495300" cy="1090613"/>
            </a:xfrm>
            <a:custGeom>
              <a:avLst/>
              <a:gdLst/>
              <a:ahLst/>
              <a:cxnLst>
                <a:cxn ang="0">
                  <a:pos x="312" y="0"/>
                </a:cxn>
                <a:cxn ang="0">
                  <a:pos x="312" y="240"/>
                </a:cxn>
                <a:cxn ang="0">
                  <a:pos x="0" y="240"/>
                </a:cxn>
                <a:cxn ang="0">
                  <a:pos x="0" y="507"/>
                </a:cxn>
              </a:cxnLst>
              <a:rect l="0" t="0" r="r" b="b"/>
              <a:pathLst>
                <a:path w="312" h="507">
                  <a:moveTo>
                    <a:pt x="312" y="0"/>
                  </a:moveTo>
                  <a:lnTo>
                    <a:pt x="312" y="240"/>
                  </a:lnTo>
                  <a:lnTo>
                    <a:pt x="0" y="240"/>
                  </a:lnTo>
                  <a:lnTo>
                    <a:pt x="0" y="507"/>
                  </a:lnTo>
                </a:path>
              </a:pathLst>
            </a:custGeom>
            <a:noFill/>
            <a:ln w="9525" cap="flat" cmpd="sng">
              <a:solidFill>
                <a:schemeClr val="tx1"/>
              </a:solidFill>
              <a:prstDash val="solid"/>
              <a:round/>
              <a:headEnd type="none" w="med" len="med"/>
              <a:tailEnd type="arrow" w="med" len="med"/>
            </a:ln>
            <a:effectLst/>
          </p:spPr>
          <p:txBody>
            <a:bodyPr lIns="107950" tIns="53975" rIns="107950" bIns="53975"/>
            <a:lstStyle/>
            <a:p>
              <a:endParaRPr lang="en-US"/>
            </a:p>
          </p:txBody>
        </p:sp>
        <p:sp>
          <p:nvSpPr>
            <p:cNvPr id="151" name="Line 317"/>
            <p:cNvSpPr>
              <a:spLocks noChangeShapeType="1"/>
            </p:cNvSpPr>
            <p:nvPr/>
          </p:nvSpPr>
          <p:spPr bwMode="auto">
            <a:xfrm>
              <a:off x="5602288" y="5275651"/>
              <a:ext cx="0" cy="288925"/>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52" name="Line 318"/>
            <p:cNvSpPr>
              <a:spLocks noChangeShapeType="1"/>
            </p:cNvSpPr>
            <p:nvPr/>
          </p:nvSpPr>
          <p:spPr bwMode="auto">
            <a:xfrm>
              <a:off x="4306888" y="5275651"/>
              <a:ext cx="0" cy="288925"/>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53" name="Line 319"/>
            <p:cNvSpPr>
              <a:spLocks noChangeShapeType="1"/>
            </p:cNvSpPr>
            <p:nvPr/>
          </p:nvSpPr>
          <p:spPr bwMode="auto">
            <a:xfrm>
              <a:off x="4983163" y="5615376"/>
              <a:ext cx="0" cy="252413"/>
            </a:xfrm>
            <a:prstGeom prst="line">
              <a:avLst/>
            </a:prstGeom>
            <a:noFill/>
            <a:ln w="9525">
              <a:solidFill>
                <a:schemeClr val="bg2"/>
              </a:solidFill>
              <a:round/>
              <a:headEnd/>
              <a:tailEnd type="arrow" w="med" len="med"/>
            </a:ln>
            <a:effectLst/>
          </p:spPr>
          <p:txBody>
            <a:bodyPr lIns="107950" tIns="53975" rIns="107950" bIns="53975"/>
            <a:lstStyle/>
            <a:p>
              <a:endParaRPr lang="en-US"/>
            </a:p>
          </p:txBody>
        </p:sp>
        <p:sp>
          <p:nvSpPr>
            <p:cNvPr id="154" name="Line 320"/>
            <p:cNvSpPr>
              <a:spLocks noChangeShapeType="1"/>
            </p:cNvSpPr>
            <p:nvPr/>
          </p:nvSpPr>
          <p:spPr bwMode="auto">
            <a:xfrm>
              <a:off x="3425825" y="4766064"/>
              <a:ext cx="0" cy="1104900"/>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55" name="Line 321"/>
            <p:cNvSpPr>
              <a:spLocks noChangeShapeType="1"/>
            </p:cNvSpPr>
            <p:nvPr/>
          </p:nvSpPr>
          <p:spPr bwMode="auto">
            <a:xfrm>
              <a:off x="4549775" y="5915414"/>
              <a:ext cx="0" cy="252413"/>
            </a:xfrm>
            <a:prstGeom prst="line">
              <a:avLst/>
            </a:prstGeom>
            <a:noFill/>
            <a:ln w="9525">
              <a:solidFill>
                <a:schemeClr val="tx1"/>
              </a:solidFill>
              <a:round/>
              <a:headEnd/>
              <a:tailEnd type="arrow" w="med" len="med"/>
            </a:ln>
            <a:effectLst/>
          </p:spPr>
          <p:txBody>
            <a:bodyPr lIns="107950" tIns="53975" rIns="107950" bIns="53975"/>
            <a:lstStyle/>
            <a:p>
              <a:endParaRPr lang="en-US"/>
            </a:p>
          </p:txBody>
        </p:sp>
        <p:sp>
          <p:nvSpPr>
            <p:cNvPr id="156" name="Rectangle 322"/>
            <p:cNvSpPr>
              <a:spLocks noChangeArrowheads="1"/>
            </p:cNvSpPr>
            <p:nvPr/>
          </p:nvSpPr>
          <p:spPr bwMode="auto">
            <a:xfrm>
              <a:off x="4089400" y="5572514"/>
              <a:ext cx="1731963" cy="49213"/>
            </a:xfrm>
            <a:prstGeom prst="rect">
              <a:avLst/>
            </a:prstGeom>
            <a:solidFill>
              <a:srgbClr val="1F6B60"/>
            </a:solidFill>
            <a:ln w="9525">
              <a:solidFill>
                <a:srgbClr val="1F6B60"/>
              </a:solidFill>
              <a:miter lim="800000"/>
              <a:headEnd/>
              <a:tailEnd/>
            </a:ln>
            <a:effectLst/>
          </p:spPr>
          <p:txBody>
            <a:bodyPr wrap="none" lIns="107950" tIns="53975" rIns="107950" bIns="53975" anchor="ctr"/>
            <a:lstStyle/>
            <a:p>
              <a:endParaRPr lang="en-US"/>
            </a:p>
          </p:txBody>
        </p:sp>
        <p:sp>
          <p:nvSpPr>
            <p:cNvPr id="157" name="Rectangle 323"/>
            <p:cNvSpPr>
              <a:spLocks noChangeArrowheads="1"/>
            </p:cNvSpPr>
            <p:nvPr/>
          </p:nvSpPr>
          <p:spPr bwMode="auto">
            <a:xfrm>
              <a:off x="3238500" y="5877314"/>
              <a:ext cx="1955800" cy="50800"/>
            </a:xfrm>
            <a:prstGeom prst="rect">
              <a:avLst/>
            </a:prstGeom>
            <a:solidFill>
              <a:srgbClr val="1F6B60"/>
            </a:solidFill>
            <a:ln w="9525">
              <a:solidFill>
                <a:srgbClr val="1F6B60"/>
              </a:solidFill>
              <a:miter lim="800000"/>
              <a:headEnd/>
              <a:tailEnd/>
            </a:ln>
            <a:effectLst/>
          </p:spPr>
          <p:txBody>
            <a:bodyPr wrap="none" lIns="107950" tIns="53975" rIns="107950" bIns="53975" anchor="ctr"/>
            <a:lstStyle/>
            <a:p>
              <a:endParaRPr lang="en-US"/>
            </a:p>
          </p:txBody>
        </p:sp>
        <p:sp>
          <p:nvSpPr>
            <p:cNvPr id="158" name="AutoShape 324"/>
            <p:cNvSpPr>
              <a:spLocks noChangeArrowheads="1"/>
            </p:cNvSpPr>
            <p:nvPr/>
          </p:nvSpPr>
          <p:spPr bwMode="auto">
            <a:xfrm>
              <a:off x="2762250" y="1716476"/>
              <a:ext cx="3581400" cy="2190750"/>
            </a:xfrm>
            <a:prstGeom prst="roundRect">
              <a:avLst>
                <a:gd name="adj" fmla="val 16667"/>
              </a:avLst>
            </a:prstGeom>
            <a:noFill/>
            <a:ln w="28575">
              <a:solidFill>
                <a:srgbClr val="0000FF"/>
              </a:solidFill>
              <a:prstDash val="dash"/>
              <a:round/>
              <a:headEnd/>
              <a:tailEnd/>
            </a:ln>
            <a:effectLst/>
          </p:spPr>
          <p:txBody>
            <a:bodyPr wrap="none" lIns="107950" tIns="53975" rIns="107950" bIns="53975" anchor="ctr"/>
            <a:lstStyle/>
            <a:p>
              <a:endParaRPr lang="en-US"/>
            </a:p>
          </p:txBody>
        </p:sp>
        <p:sp>
          <p:nvSpPr>
            <p:cNvPr id="159" name="Rectangle 325"/>
            <p:cNvSpPr>
              <a:spLocks noChangeArrowheads="1"/>
            </p:cNvSpPr>
            <p:nvPr/>
          </p:nvSpPr>
          <p:spPr bwMode="auto">
            <a:xfrm>
              <a:off x="4079875" y="4165989"/>
              <a:ext cx="1731963" cy="49213"/>
            </a:xfrm>
            <a:prstGeom prst="rect">
              <a:avLst/>
            </a:prstGeom>
            <a:solidFill>
              <a:srgbClr val="1F6B60"/>
            </a:solidFill>
            <a:ln w="9525">
              <a:solidFill>
                <a:srgbClr val="1F6B60"/>
              </a:solidFill>
              <a:miter lim="800000"/>
              <a:headEnd/>
              <a:tailEnd/>
            </a:ln>
            <a:effectLst/>
          </p:spPr>
          <p:txBody>
            <a:bodyPr wrap="none" lIns="107950" tIns="53975" rIns="107950" bIns="53975" anchor="ctr"/>
            <a:lstStyle/>
            <a:p>
              <a:endParaRPr lang="en-US"/>
            </a:p>
          </p:txBody>
        </p:sp>
        <p:sp>
          <p:nvSpPr>
            <p:cNvPr id="160" name="Rectangle 326"/>
            <p:cNvSpPr>
              <a:spLocks noChangeArrowheads="1"/>
            </p:cNvSpPr>
            <p:nvPr/>
          </p:nvSpPr>
          <p:spPr bwMode="auto">
            <a:xfrm>
              <a:off x="3741738" y="2951551"/>
              <a:ext cx="1374775" cy="47625"/>
            </a:xfrm>
            <a:prstGeom prst="rect">
              <a:avLst/>
            </a:prstGeom>
            <a:solidFill>
              <a:srgbClr val="1F6B60"/>
            </a:solidFill>
            <a:ln w="9525">
              <a:solidFill>
                <a:srgbClr val="1F6B60"/>
              </a:solidFill>
              <a:miter lim="800000"/>
              <a:headEnd/>
              <a:tailEnd/>
            </a:ln>
            <a:effectLst/>
          </p:spPr>
          <p:txBody>
            <a:bodyPr wrap="none" lIns="107950" tIns="53975" rIns="107950" bIns="53975" anchor="ctr"/>
            <a:lstStyle/>
            <a:p>
              <a:endParaRPr lang="en-US"/>
            </a:p>
          </p:txBody>
        </p:sp>
        <p:sp>
          <p:nvSpPr>
            <p:cNvPr id="161" name="AutoShape 327"/>
            <p:cNvSpPr>
              <a:spLocks noChangeArrowheads="1"/>
            </p:cNvSpPr>
            <p:nvPr/>
          </p:nvSpPr>
          <p:spPr bwMode="auto">
            <a:xfrm>
              <a:off x="2790825" y="3983426"/>
              <a:ext cx="3581400" cy="2057400"/>
            </a:xfrm>
            <a:prstGeom prst="flowChartAlternateProcess">
              <a:avLst/>
            </a:prstGeom>
            <a:noFill/>
            <a:ln w="28575">
              <a:solidFill>
                <a:schemeClr val="hlink"/>
              </a:solidFill>
              <a:prstDash val="dash"/>
              <a:miter lim="800000"/>
              <a:headEnd/>
              <a:tailEnd/>
            </a:ln>
            <a:effectLst/>
          </p:spPr>
          <p:txBody>
            <a:bodyPr wrap="none" lIns="107950" tIns="53975" rIns="107950" bIns="53975" anchor="ctr"/>
            <a:lstStyle/>
            <a:p>
              <a:endParaRPr lang="en-US"/>
            </a:p>
          </p:txBody>
        </p:sp>
        <p:grpSp>
          <p:nvGrpSpPr>
            <p:cNvPr id="162" name="Group 218"/>
            <p:cNvGrpSpPr/>
            <p:nvPr/>
          </p:nvGrpSpPr>
          <p:grpSpPr>
            <a:xfrm>
              <a:off x="5256322" y="2857235"/>
              <a:ext cx="256032" cy="256032"/>
              <a:chOff x="5272088" y="2841469"/>
              <a:chExt cx="256032" cy="256032"/>
            </a:xfrm>
          </p:grpSpPr>
          <p:sp>
            <p:nvSpPr>
              <p:cNvPr id="280" name="Oval 218"/>
              <p:cNvSpPr>
                <a:spLocks noChangeArrowheads="1"/>
              </p:cNvSpPr>
              <p:nvPr/>
            </p:nvSpPr>
            <p:spPr bwMode="auto">
              <a:xfrm>
                <a:off x="5307359" y="2867428"/>
                <a:ext cx="182880" cy="182880"/>
              </a:xfrm>
              <a:prstGeom prst="ellipse">
                <a:avLst/>
              </a:prstGeom>
              <a:solidFill>
                <a:schemeClr val="tx1"/>
              </a:solidFill>
              <a:ln w="12700">
                <a:solidFill>
                  <a:srgbClr val="FF9999"/>
                </a:solidFill>
                <a:round/>
                <a:headEnd/>
                <a:tailEnd/>
              </a:ln>
              <a:effectLst/>
            </p:spPr>
            <p:txBody>
              <a:bodyPr wrap="none" lIns="107950" tIns="53975" rIns="107950" bIns="53975" anchor="ctr"/>
              <a:lstStyle/>
              <a:p>
                <a:endParaRPr lang="en-US"/>
              </a:p>
            </p:txBody>
          </p:sp>
          <p:sp>
            <p:nvSpPr>
              <p:cNvPr id="281" name="Oval 219"/>
              <p:cNvSpPr>
                <a:spLocks noChangeArrowheads="1"/>
              </p:cNvSpPr>
              <p:nvPr/>
            </p:nvSpPr>
            <p:spPr bwMode="auto">
              <a:xfrm>
                <a:off x="5272088" y="2841469"/>
                <a:ext cx="256032" cy="256032"/>
              </a:xfrm>
              <a:prstGeom prst="ellipse">
                <a:avLst/>
              </a:prstGeom>
              <a:noFill/>
              <a:ln w="12700">
                <a:solidFill>
                  <a:srgbClr val="FF9999"/>
                </a:solidFill>
                <a:round/>
                <a:headEnd/>
                <a:tailEnd/>
              </a:ln>
              <a:effectLst/>
            </p:spPr>
            <p:txBody>
              <a:bodyPr wrap="none" lIns="107950" tIns="53975" rIns="107950" bIns="53975" anchor="ctr"/>
              <a:lstStyle/>
              <a:p>
                <a:endParaRPr lang="en-US"/>
              </a:p>
            </p:txBody>
          </p:sp>
        </p:grpSp>
        <p:grpSp>
          <p:nvGrpSpPr>
            <p:cNvPr id="277" name="Group 219"/>
            <p:cNvGrpSpPr/>
            <p:nvPr/>
          </p:nvGrpSpPr>
          <p:grpSpPr>
            <a:xfrm>
              <a:off x="4420750" y="6152228"/>
              <a:ext cx="256032" cy="256032"/>
              <a:chOff x="5272088" y="2841469"/>
              <a:chExt cx="256032" cy="256032"/>
            </a:xfrm>
          </p:grpSpPr>
          <p:sp>
            <p:nvSpPr>
              <p:cNvPr id="278" name="Oval 218"/>
              <p:cNvSpPr>
                <a:spLocks noChangeArrowheads="1"/>
              </p:cNvSpPr>
              <p:nvPr/>
            </p:nvSpPr>
            <p:spPr bwMode="auto">
              <a:xfrm>
                <a:off x="5307359" y="2867428"/>
                <a:ext cx="182880" cy="182880"/>
              </a:xfrm>
              <a:prstGeom prst="ellipse">
                <a:avLst/>
              </a:prstGeom>
              <a:solidFill>
                <a:schemeClr val="tx1"/>
              </a:solidFill>
              <a:ln w="12700">
                <a:solidFill>
                  <a:srgbClr val="FF9999"/>
                </a:solidFill>
                <a:round/>
                <a:headEnd/>
                <a:tailEnd/>
              </a:ln>
              <a:effectLst/>
            </p:spPr>
            <p:txBody>
              <a:bodyPr wrap="none" lIns="107950" tIns="53975" rIns="107950" bIns="53975" anchor="ctr"/>
              <a:lstStyle/>
              <a:p>
                <a:endParaRPr lang="en-US"/>
              </a:p>
            </p:txBody>
          </p:sp>
          <p:sp>
            <p:nvSpPr>
              <p:cNvPr id="279" name="Oval 219"/>
              <p:cNvSpPr>
                <a:spLocks noChangeArrowheads="1"/>
              </p:cNvSpPr>
              <p:nvPr/>
            </p:nvSpPr>
            <p:spPr bwMode="auto">
              <a:xfrm>
                <a:off x="5272088" y="2841469"/>
                <a:ext cx="256032" cy="256032"/>
              </a:xfrm>
              <a:prstGeom prst="ellipse">
                <a:avLst/>
              </a:prstGeom>
              <a:noFill/>
              <a:ln w="12700">
                <a:solidFill>
                  <a:srgbClr val="FF9999"/>
                </a:solidFill>
                <a:round/>
                <a:headEnd/>
                <a:tailEnd/>
              </a:ln>
              <a:effectLst/>
            </p:spPr>
            <p:txBody>
              <a:bodyPr wrap="none" lIns="107950" tIns="53975" rIns="107950" bIns="53975" anchor="ctr"/>
              <a:lstStyle/>
              <a:p>
                <a:endParaRPr lang="en-US"/>
              </a:p>
            </p:txBody>
          </p:sp>
        </p:grpSp>
      </p:grpSp>
      <p:grpSp>
        <p:nvGrpSpPr>
          <p:cNvPr id="336" name="Group 16"/>
          <p:cNvGrpSpPr>
            <a:grpSpLocks/>
          </p:cNvGrpSpPr>
          <p:nvPr/>
        </p:nvGrpSpPr>
        <p:grpSpPr bwMode="auto">
          <a:xfrm>
            <a:off x="1233123" y="4241264"/>
            <a:ext cx="2164365" cy="2002233"/>
            <a:chOff x="739" y="2183"/>
            <a:chExt cx="1517" cy="1321"/>
          </a:xfrm>
        </p:grpSpPr>
        <p:sp>
          <p:nvSpPr>
            <p:cNvPr id="337" name="PubTriangle"/>
            <p:cNvSpPr>
              <a:spLocks noEditPoints="1" noChangeArrowheads="1"/>
            </p:cNvSpPr>
            <p:nvPr/>
          </p:nvSpPr>
          <p:spPr bwMode="auto">
            <a:xfrm rot="2353587" flipH="1" flipV="1">
              <a:off x="739" y="2183"/>
              <a:ext cx="1517" cy="1321"/>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338" name="Rectangle 5"/>
            <p:cNvSpPr>
              <a:spLocks noChangeArrowheads="1"/>
            </p:cNvSpPr>
            <p:nvPr/>
          </p:nvSpPr>
          <p:spPr bwMode="auto">
            <a:xfrm>
              <a:off x="1034" y="2860"/>
              <a:ext cx="355" cy="96"/>
            </a:xfrm>
            <a:prstGeom prst="rect">
              <a:avLst/>
            </a:prstGeom>
            <a:noFill/>
            <a:ln w="9525">
              <a:noFill/>
              <a:miter lim="800000"/>
              <a:headEnd/>
              <a:tailEnd/>
            </a:ln>
          </p:spPr>
          <p:txBody>
            <a:bodyPr wrap="none" lIns="0" tIns="0" rIns="0" bIns="0">
              <a:spAutoFit/>
            </a:bodyPr>
            <a:lstStyle/>
            <a:p>
              <a:r>
                <a:rPr lang="en-US">
                  <a:solidFill>
                    <a:srgbClr val="25221E"/>
                  </a:solidFill>
                </a:rPr>
                <a:t>Use-Case</a:t>
              </a:r>
              <a:endParaRPr lang="en-US">
                <a:latin typeface="ZapfHumnst BT" pitchFamily="34" charset="0"/>
              </a:endParaRPr>
            </a:p>
          </p:txBody>
        </p:sp>
        <p:sp>
          <p:nvSpPr>
            <p:cNvPr id="339" name="Rectangle 6"/>
            <p:cNvSpPr>
              <a:spLocks noChangeArrowheads="1"/>
            </p:cNvSpPr>
            <p:nvPr/>
          </p:nvSpPr>
          <p:spPr bwMode="auto">
            <a:xfrm>
              <a:off x="1061" y="2946"/>
              <a:ext cx="248" cy="96"/>
            </a:xfrm>
            <a:prstGeom prst="rect">
              <a:avLst/>
            </a:prstGeom>
            <a:noFill/>
            <a:ln w="9525">
              <a:noFill/>
              <a:miter lim="800000"/>
              <a:headEnd/>
              <a:tailEnd/>
            </a:ln>
          </p:spPr>
          <p:txBody>
            <a:bodyPr wrap="none" lIns="0" tIns="0" rIns="0" bIns="0">
              <a:spAutoFit/>
            </a:bodyPr>
            <a:lstStyle/>
            <a:p>
              <a:r>
                <a:rPr lang="en-US">
                  <a:solidFill>
                    <a:srgbClr val="25221E"/>
                  </a:solidFill>
                </a:rPr>
                <a:t>Design</a:t>
              </a:r>
              <a:endParaRPr lang="en-US">
                <a:latin typeface="ZapfHumnst BT" pitchFamily="34" charset="0"/>
              </a:endParaRPr>
            </a:p>
          </p:txBody>
        </p:sp>
        <p:sp>
          <p:nvSpPr>
            <p:cNvPr id="340" name="Freeform 7"/>
            <p:cNvSpPr>
              <a:spLocks/>
            </p:cNvSpPr>
            <p:nvPr/>
          </p:nvSpPr>
          <p:spPr bwMode="auto">
            <a:xfrm>
              <a:off x="1054" y="2648"/>
              <a:ext cx="271" cy="168"/>
            </a:xfrm>
            <a:custGeom>
              <a:avLst/>
              <a:gdLst/>
              <a:ahLst/>
              <a:cxnLst>
                <a:cxn ang="0">
                  <a:pos x="0" y="0"/>
                </a:cxn>
                <a:cxn ang="0">
                  <a:pos x="26" y="0"/>
                </a:cxn>
                <a:cxn ang="0">
                  <a:pos x="38" y="11"/>
                </a:cxn>
                <a:cxn ang="0">
                  <a:pos x="26" y="23"/>
                </a:cxn>
                <a:cxn ang="0">
                  <a:pos x="0" y="23"/>
                </a:cxn>
                <a:cxn ang="0">
                  <a:pos x="0" y="0"/>
                </a:cxn>
              </a:cxnLst>
              <a:rect l="0" t="0" r="r" b="b"/>
              <a:pathLst>
                <a:path w="38" h="23">
                  <a:moveTo>
                    <a:pt x="0" y="0"/>
                  </a:moveTo>
                  <a:lnTo>
                    <a:pt x="26" y="0"/>
                  </a:lnTo>
                  <a:lnTo>
                    <a:pt x="38" y="11"/>
                  </a:lnTo>
                  <a:lnTo>
                    <a:pt x="26" y="23"/>
                  </a:lnTo>
                  <a:lnTo>
                    <a:pt x="0" y="23"/>
                  </a:lnTo>
                  <a:lnTo>
                    <a:pt x="0" y="0"/>
                  </a:lnTo>
                </a:path>
              </a:pathLst>
            </a:custGeom>
            <a:solidFill>
              <a:srgbClr val="C2C1C1"/>
            </a:solidFill>
            <a:ln w="0">
              <a:solidFill>
                <a:srgbClr val="C2C1C1"/>
              </a:solidFill>
              <a:prstDash val="solid"/>
              <a:round/>
              <a:headEnd/>
              <a:tailEnd/>
            </a:ln>
          </p:spPr>
          <p:txBody>
            <a:bodyPr/>
            <a:lstStyle/>
            <a:p>
              <a:endParaRPr lang="en-US"/>
            </a:p>
          </p:txBody>
        </p:sp>
        <p:sp>
          <p:nvSpPr>
            <p:cNvPr id="341" name="Freeform 8"/>
            <p:cNvSpPr>
              <a:spLocks/>
            </p:cNvSpPr>
            <p:nvPr/>
          </p:nvSpPr>
          <p:spPr bwMode="auto">
            <a:xfrm>
              <a:off x="1095" y="2645"/>
              <a:ext cx="271" cy="175"/>
            </a:xfrm>
            <a:custGeom>
              <a:avLst/>
              <a:gdLst/>
              <a:ahLst/>
              <a:cxnLst>
                <a:cxn ang="0">
                  <a:pos x="0" y="0"/>
                </a:cxn>
                <a:cxn ang="0">
                  <a:pos x="26" y="0"/>
                </a:cxn>
                <a:cxn ang="0">
                  <a:pos x="38" y="12"/>
                </a:cxn>
                <a:cxn ang="0">
                  <a:pos x="26" y="24"/>
                </a:cxn>
                <a:cxn ang="0">
                  <a:pos x="0" y="24"/>
                </a:cxn>
                <a:cxn ang="0">
                  <a:pos x="0" y="0"/>
                </a:cxn>
              </a:cxnLst>
              <a:rect l="0" t="0" r="r" b="b"/>
              <a:pathLst>
                <a:path w="38" h="24">
                  <a:moveTo>
                    <a:pt x="0" y="0"/>
                  </a:moveTo>
                  <a:lnTo>
                    <a:pt x="26" y="0"/>
                  </a:lnTo>
                  <a:lnTo>
                    <a:pt x="38" y="12"/>
                  </a:lnTo>
                  <a:lnTo>
                    <a:pt x="26" y="24"/>
                  </a:lnTo>
                  <a:lnTo>
                    <a:pt x="0" y="24"/>
                  </a:lnTo>
                  <a:lnTo>
                    <a:pt x="0" y="0"/>
                  </a:lnTo>
                </a:path>
              </a:pathLst>
            </a:custGeom>
            <a:solidFill>
              <a:srgbClr val="FDFFC7"/>
            </a:solidFill>
            <a:ln w="0">
              <a:solidFill>
                <a:srgbClr val="25221E"/>
              </a:solidFill>
              <a:prstDash val="solid"/>
              <a:round/>
              <a:headEnd/>
              <a:tailEnd/>
            </a:ln>
          </p:spPr>
          <p:txBody>
            <a:bodyPr/>
            <a:lstStyle/>
            <a:p>
              <a:endParaRPr lang="en-US"/>
            </a:p>
          </p:txBody>
        </p:sp>
        <p:sp>
          <p:nvSpPr>
            <p:cNvPr id="342" name="Oval 9"/>
            <p:cNvSpPr>
              <a:spLocks noChangeArrowheads="1"/>
            </p:cNvSpPr>
            <p:nvPr/>
          </p:nvSpPr>
          <p:spPr bwMode="auto">
            <a:xfrm>
              <a:off x="1677" y="2543"/>
              <a:ext cx="135" cy="132"/>
            </a:xfrm>
            <a:prstGeom prst="ellipse">
              <a:avLst/>
            </a:prstGeom>
            <a:solidFill>
              <a:srgbClr val="A9A8A7"/>
            </a:solidFill>
            <a:ln w="0">
              <a:solidFill>
                <a:srgbClr val="C2C1C1"/>
              </a:solidFill>
              <a:round/>
              <a:headEnd/>
              <a:tailEnd/>
            </a:ln>
          </p:spPr>
          <p:txBody>
            <a:bodyPr/>
            <a:lstStyle/>
            <a:p>
              <a:endParaRPr lang="en-US"/>
            </a:p>
          </p:txBody>
        </p:sp>
        <p:sp>
          <p:nvSpPr>
            <p:cNvPr id="343" name="Freeform 10"/>
            <p:cNvSpPr>
              <a:spLocks/>
            </p:cNvSpPr>
            <p:nvPr/>
          </p:nvSpPr>
          <p:spPr bwMode="auto">
            <a:xfrm>
              <a:off x="1591" y="2711"/>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A9A8A7"/>
            </a:solidFill>
            <a:ln w="0">
              <a:solidFill>
                <a:srgbClr val="C2C1C1"/>
              </a:solidFill>
              <a:prstDash val="solid"/>
              <a:round/>
              <a:headEnd/>
              <a:tailEnd/>
            </a:ln>
          </p:spPr>
          <p:txBody>
            <a:bodyPr/>
            <a:lstStyle/>
            <a:p>
              <a:endParaRPr lang="en-US"/>
            </a:p>
          </p:txBody>
        </p:sp>
        <p:sp>
          <p:nvSpPr>
            <p:cNvPr id="344" name="Oval 11"/>
            <p:cNvSpPr>
              <a:spLocks noChangeArrowheads="1"/>
            </p:cNvSpPr>
            <p:nvPr/>
          </p:nvSpPr>
          <p:spPr bwMode="auto">
            <a:xfrm>
              <a:off x="1676" y="2528"/>
              <a:ext cx="136" cy="132"/>
            </a:xfrm>
            <a:prstGeom prst="ellipse">
              <a:avLst/>
            </a:prstGeom>
            <a:solidFill>
              <a:srgbClr val="FBC88D"/>
            </a:solidFill>
            <a:ln w="0">
              <a:solidFill>
                <a:srgbClr val="25221E"/>
              </a:solidFill>
              <a:round/>
              <a:headEnd/>
              <a:tailEnd/>
            </a:ln>
          </p:spPr>
          <p:txBody>
            <a:bodyPr/>
            <a:lstStyle/>
            <a:p>
              <a:endParaRPr lang="en-US"/>
            </a:p>
          </p:txBody>
        </p:sp>
        <p:sp>
          <p:nvSpPr>
            <p:cNvPr id="345" name="Freeform 12"/>
            <p:cNvSpPr>
              <a:spLocks/>
            </p:cNvSpPr>
            <p:nvPr/>
          </p:nvSpPr>
          <p:spPr bwMode="auto">
            <a:xfrm>
              <a:off x="1591" y="2689"/>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FBC88D"/>
            </a:solidFill>
            <a:ln w="0">
              <a:solidFill>
                <a:srgbClr val="25221E"/>
              </a:solidFill>
              <a:prstDash val="solid"/>
              <a:round/>
              <a:headEnd/>
              <a:tailEnd/>
            </a:ln>
          </p:spPr>
          <p:txBody>
            <a:bodyPr/>
            <a:lstStyle/>
            <a:p>
              <a:endParaRPr lang="en-US"/>
            </a:p>
          </p:txBody>
        </p:sp>
        <p:sp>
          <p:nvSpPr>
            <p:cNvPr id="346" name="AutoShape 13"/>
            <p:cNvSpPr>
              <a:spLocks noChangeArrowheads="1"/>
            </p:cNvSpPr>
            <p:nvPr/>
          </p:nvSpPr>
          <p:spPr bwMode="auto">
            <a:xfrm>
              <a:off x="1128" y="2610"/>
              <a:ext cx="171" cy="203"/>
            </a:xfrm>
            <a:prstGeom prst="star5">
              <a:avLst/>
            </a:prstGeom>
            <a:solidFill>
              <a:srgbClr val="FF00FF"/>
            </a:solidFill>
            <a:ln w="12700">
              <a:noFill/>
              <a:miter lim="800000"/>
              <a:headEnd type="none" w="sm" len="sm"/>
              <a:tailEnd type="none" w="lg" len="lg"/>
            </a:ln>
            <a:effectLst/>
          </p:spPr>
          <p:txBody>
            <a:bodyPr wrap="none" anchor="ctr"/>
            <a:lstStyle/>
            <a:p>
              <a:endParaRPr lang="en-US"/>
            </a:p>
          </p:txBody>
        </p:sp>
        <p:sp>
          <p:nvSpPr>
            <p:cNvPr id="347" name="Rectangle 14"/>
            <p:cNvSpPr>
              <a:spLocks noChangeArrowheads="1"/>
            </p:cNvSpPr>
            <p:nvPr/>
          </p:nvSpPr>
          <p:spPr bwMode="auto">
            <a:xfrm>
              <a:off x="1586" y="2960"/>
              <a:ext cx="319" cy="96"/>
            </a:xfrm>
            <a:prstGeom prst="rect">
              <a:avLst/>
            </a:prstGeom>
            <a:noFill/>
            <a:ln w="9525">
              <a:noFill/>
              <a:miter lim="800000"/>
              <a:headEnd/>
              <a:tailEnd/>
            </a:ln>
          </p:spPr>
          <p:txBody>
            <a:bodyPr wrap="none" lIns="0" tIns="0" rIns="0" bIns="0">
              <a:spAutoFit/>
            </a:bodyPr>
            <a:lstStyle/>
            <a:p>
              <a:r>
                <a:rPr lang="en-US">
                  <a:solidFill>
                    <a:srgbClr val="25221E"/>
                  </a:solidFill>
                </a:rPr>
                <a:t>Designer</a:t>
              </a:r>
              <a:endParaRPr lang="en-US">
                <a:latin typeface="ZapfHumnst BT" pitchFamily="34"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862" name="Rectangle 118"/>
          <p:cNvSpPr>
            <a:spLocks noGrp="1" noChangeArrowheads="1"/>
          </p:cNvSpPr>
          <p:nvPr>
            <p:ph type="title"/>
          </p:nvPr>
        </p:nvSpPr>
        <p:spPr>
          <a:xfrm>
            <a:off x="430212" y="92203"/>
            <a:ext cx="8229600" cy="1143000"/>
          </a:xfrm>
        </p:spPr>
        <p:txBody>
          <a:bodyPr>
            <a:normAutofit/>
          </a:bodyPr>
          <a:lstStyle/>
          <a:p>
            <a:r>
              <a:rPr lang="en-US" sz="3600" dirty="0" err="1" smtClean="0"/>
              <a:t>Những</a:t>
            </a:r>
            <a:r>
              <a:rPr lang="en-US" sz="3600" dirty="0" smtClean="0"/>
              <a:t> </a:t>
            </a:r>
            <a:r>
              <a:rPr lang="en-US" sz="3600" dirty="0" err="1" smtClean="0"/>
              <a:t>cân</a:t>
            </a:r>
            <a:r>
              <a:rPr lang="en-US" sz="3600" dirty="0" smtClean="0"/>
              <a:t> </a:t>
            </a:r>
            <a:r>
              <a:rPr lang="en-US" sz="3600" dirty="0" err="1" smtClean="0"/>
              <a:t>nhắc</a:t>
            </a:r>
            <a:r>
              <a:rPr lang="en-US" sz="3600" dirty="0" smtClean="0"/>
              <a:t> </a:t>
            </a:r>
            <a:r>
              <a:rPr lang="en-US" sz="3600" dirty="0" err="1" smtClean="0"/>
              <a:t>về</a:t>
            </a:r>
            <a:r>
              <a:rPr lang="en-US" sz="3600" dirty="0" smtClean="0"/>
              <a:t> </a:t>
            </a:r>
            <a:r>
              <a:rPr lang="en-US" sz="3600" dirty="0" err="1" smtClean="0"/>
              <a:t>việc</a:t>
            </a:r>
            <a:r>
              <a:rPr lang="en-US" sz="3600" dirty="0" smtClean="0"/>
              <a:t> </a:t>
            </a:r>
            <a:r>
              <a:rPr lang="en-US" sz="3600" dirty="0" err="1" smtClean="0"/>
              <a:t>thống</a:t>
            </a:r>
            <a:r>
              <a:rPr lang="en-US" sz="3600" dirty="0" smtClean="0"/>
              <a:t> </a:t>
            </a:r>
            <a:r>
              <a:rPr lang="en-US" sz="3600" dirty="0" err="1" smtClean="0"/>
              <a:t>nhất</a:t>
            </a:r>
            <a:r>
              <a:rPr lang="en-US" sz="3600" dirty="0" smtClean="0"/>
              <a:t> </a:t>
            </a:r>
            <a:r>
              <a:rPr lang="en-US" sz="3600" dirty="0" err="1" smtClean="0"/>
              <a:t>các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thiết</a:t>
            </a:r>
            <a:r>
              <a:rPr lang="en-US" sz="3600" dirty="0" smtClean="0"/>
              <a:t> </a:t>
            </a:r>
            <a:r>
              <a:rPr lang="en-US" sz="3600" dirty="0" err="1" smtClean="0"/>
              <a:t>kế</a:t>
            </a:r>
            <a:endParaRPr lang="en-US" sz="3600" dirty="0"/>
          </a:p>
        </p:txBody>
      </p:sp>
      <p:sp>
        <p:nvSpPr>
          <p:cNvPr id="415863" name="Rectangle 119"/>
          <p:cNvSpPr>
            <a:spLocks noGrp="1" noChangeArrowheads="1"/>
          </p:cNvSpPr>
          <p:nvPr>
            <p:ph idx="1"/>
          </p:nvPr>
        </p:nvSpPr>
        <p:spPr>
          <a:xfrm>
            <a:off x="361950" y="1292353"/>
            <a:ext cx="8489950" cy="3062287"/>
          </a:xfrm>
        </p:spPr>
        <p:txBody>
          <a:bodyPr>
            <a:normAutofit lnSpcReduction="10000"/>
          </a:bodyPr>
          <a:lstStyle/>
          <a:p>
            <a:r>
              <a:rPr lang="en-US" dirty="0" err="1" smtClean="0"/>
              <a:t>Tên</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mô</a:t>
            </a:r>
            <a:r>
              <a:rPr lang="en-US" dirty="0" smtClean="0"/>
              <a:t> </a:t>
            </a:r>
            <a:r>
              <a:rPr lang="en-US" dirty="0" err="1" smtClean="0"/>
              <a:t>hình</a:t>
            </a:r>
            <a:r>
              <a:rPr lang="en-US" dirty="0" smtClean="0"/>
              <a:t> </a:t>
            </a:r>
            <a:r>
              <a:rPr lang="en-US" dirty="0" err="1" smtClean="0"/>
              <a:t>nên</a:t>
            </a:r>
            <a:r>
              <a:rPr lang="en-US" dirty="0" smtClean="0"/>
              <a:t> </a:t>
            </a:r>
            <a:r>
              <a:rPr lang="en-US" dirty="0" err="1" smtClean="0"/>
              <a:t>mô</a:t>
            </a:r>
            <a:r>
              <a:rPr lang="en-US" dirty="0" smtClean="0"/>
              <a:t> </a:t>
            </a:r>
            <a:r>
              <a:rPr lang="en-US" dirty="0" err="1" smtClean="0"/>
              <a:t>tả</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chúng</a:t>
            </a:r>
            <a:endParaRPr lang="en-US" dirty="0"/>
          </a:p>
          <a:p>
            <a:r>
              <a:rPr lang="en-US" dirty="0" err="1" smtClean="0"/>
              <a:t>Hợp</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mô</a:t>
            </a:r>
            <a:r>
              <a:rPr lang="en-US" dirty="0" smtClean="0"/>
              <a:t> </a:t>
            </a:r>
            <a:r>
              <a:rPr lang="en-US" dirty="0" err="1" smtClean="0"/>
              <a:t>hình</a:t>
            </a:r>
            <a:r>
              <a:rPr lang="en-US" dirty="0" smtClean="0"/>
              <a:t> </a:t>
            </a:r>
            <a:r>
              <a:rPr lang="en-US" dirty="0" err="1" smtClean="0"/>
              <a:t>tương</a:t>
            </a:r>
            <a:r>
              <a:rPr lang="en-US" dirty="0" smtClean="0"/>
              <a:t> </a:t>
            </a:r>
            <a:r>
              <a:rPr lang="en-US" dirty="0" err="1" smtClean="0"/>
              <a:t>tự</a:t>
            </a:r>
            <a:endParaRPr lang="en-US" dirty="0" smtClean="0"/>
          </a:p>
          <a:p>
            <a:r>
              <a:rPr lang="en-US" dirty="0" err="1" smtClean="0"/>
              <a:t>Sử</a:t>
            </a:r>
            <a:r>
              <a:rPr lang="en-US" dirty="0" smtClean="0"/>
              <a:t> </a:t>
            </a:r>
            <a:r>
              <a:rPr lang="en-US" dirty="0" err="1" smtClean="0"/>
              <a:t>dụng</a:t>
            </a:r>
            <a:r>
              <a:rPr lang="en-US" dirty="0" smtClean="0"/>
              <a:t> </a:t>
            </a:r>
            <a:r>
              <a:rPr lang="en-US" dirty="0" err="1" smtClean="0"/>
              <a:t>thừa</a:t>
            </a:r>
            <a:r>
              <a:rPr lang="en-US" dirty="0" smtClean="0"/>
              <a:t> </a:t>
            </a:r>
            <a:r>
              <a:rPr lang="en-US" dirty="0" err="1" smtClean="0"/>
              <a:t>kế</a:t>
            </a:r>
            <a:r>
              <a:rPr lang="en-US" dirty="0" smtClean="0"/>
              <a:t> </a:t>
            </a:r>
            <a:r>
              <a:rPr lang="en-US" dirty="0" err="1" smtClean="0"/>
              <a:t>để</a:t>
            </a:r>
            <a:r>
              <a:rPr lang="en-US" dirty="0" smtClean="0"/>
              <a:t> </a:t>
            </a:r>
            <a:r>
              <a:rPr lang="en-US" dirty="0" err="1" smtClean="0"/>
              <a:t>trừu</a:t>
            </a:r>
            <a:r>
              <a:rPr lang="en-US" dirty="0" smtClean="0"/>
              <a:t> </a:t>
            </a:r>
            <a:r>
              <a:rPr lang="en-US" dirty="0" err="1" smtClean="0"/>
              <a:t>tượng</a:t>
            </a:r>
            <a:r>
              <a:rPr lang="en-US" dirty="0" smtClean="0"/>
              <a:t> </a:t>
            </a:r>
            <a:r>
              <a:rPr lang="en-US" dirty="0" err="1" smtClean="0"/>
              <a:t>hóa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mô</a:t>
            </a:r>
            <a:r>
              <a:rPr lang="en-US" dirty="0" smtClean="0"/>
              <a:t> </a:t>
            </a:r>
            <a:r>
              <a:rPr lang="en-US" dirty="0" err="1" smtClean="0"/>
              <a:t>hình</a:t>
            </a:r>
            <a:endParaRPr lang="en-US" dirty="0" smtClean="0"/>
          </a:p>
          <a:p>
            <a:r>
              <a:rPr lang="en-US" dirty="0" err="1" smtClean="0"/>
              <a:t>Giữ</a:t>
            </a:r>
            <a:r>
              <a:rPr lang="en-US" dirty="0" smtClean="0"/>
              <a:t> </a:t>
            </a:r>
            <a:r>
              <a:rPr lang="en-US" dirty="0" err="1" smtClean="0"/>
              <a:t>lại</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mô</a:t>
            </a:r>
            <a:r>
              <a:rPr lang="en-US" dirty="0" smtClean="0"/>
              <a:t> </a:t>
            </a:r>
            <a:r>
              <a:rPr lang="en-US" dirty="0" err="1" smtClean="0"/>
              <a:t>hình</a:t>
            </a:r>
            <a:r>
              <a:rPr lang="en-US" dirty="0" smtClean="0"/>
              <a:t> </a:t>
            </a:r>
            <a:r>
              <a:rPr lang="en-US" dirty="0" err="1" smtClean="0"/>
              <a:t>và</a:t>
            </a:r>
            <a:r>
              <a:rPr lang="en-US" dirty="0" smtClean="0"/>
              <a:t> </a:t>
            </a:r>
            <a:r>
              <a:rPr lang="en-US" dirty="0" err="1" smtClean="0"/>
              <a:t>luồng</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vững</a:t>
            </a:r>
            <a:r>
              <a:rPr lang="en-US" dirty="0" smtClean="0"/>
              <a:t> </a:t>
            </a:r>
            <a:r>
              <a:rPr lang="en-US" dirty="0" err="1" smtClean="0"/>
              <a:t>chắc</a:t>
            </a:r>
            <a:r>
              <a:rPr lang="en-US" dirty="0" smtClean="0"/>
              <a:t> (consistent)</a:t>
            </a:r>
            <a:endParaRPr lang="en-US" dirty="0"/>
          </a:p>
        </p:txBody>
      </p:sp>
      <p:sp>
        <p:nvSpPr>
          <p:cNvPr id="120" name="Slide Number Placeholder 119"/>
          <p:cNvSpPr>
            <a:spLocks noGrp="1"/>
          </p:cNvSpPr>
          <p:nvPr>
            <p:ph type="sldNum" sz="quarter" idx="12"/>
          </p:nvPr>
        </p:nvSpPr>
        <p:spPr/>
        <p:txBody>
          <a:bodyPr/>
          <a:lstStyle/>
          <a:p>
            <a:fld id="{5374BCF3-5331-4DEF-BD12-99BB792D1088}" type="slidenum">
              <a:rPr lang="en-US" smtClean="0"/>
              <a:pPr/>
              <a:t>30</a:t>
            </a:fld>
            <a:endParaRPr lang="en-US"/>
          </a:p>
        </p:txBody>
      </p:sp>
      <p:grpSp>
        <p:nvGrpSpPr>
          <p:cNvPr id="415747" name="Group 3"/>
          <p:cNvGrpSpPr>
            <a:grpSpLocks/>
          </p:cNvGrpSpPr>
          <p:nvPr/>
        </p:nvGrpSpPr>
        <p:grpSpPr bwMode="auto">
          <a:xfrm>
            <a:off x="3730625" y="4828080"/>
            <a:ext cx="1709738" cy="692150"/>
            <a:chOff x="144" y="1440"/>
            <a:chExt cx="881" cy="510"/>
          </a:xfrm>
        </p:grpSpPr>
        <p:sp>
          <p:nvSpPr>
            <p:cNvPr id="415748" name="Rectangle 4"/>
            <p:cNvSpPr>
              <a:spLocks noChangeArrowheads="1"/>
            </p:cNvSpPr>
            <p:nvPr/>
          </p:nvSpPr>
          <p:spPr bwMode="auto">
            <a:xfrm>
              <a:off x="144" y="1440"/>
              <a:ext cx="881" cy="510"/>
            </a:xfrm>
            <a:prstGeom prst="rect">
              <a:avLst/>
            </a:prstGeom>
            <a:noFill/>
            <a:ln w="38100">
              <a:solidFill>
                <a:srgbClr val="00CCFF"/>
              </a:solidFill>
              <a:miter lim="800000"/>
              <a:headEnd type="none" w="sm" len="sm"/>
              <a:tailEnd type="none" w="lg" len="lg"/>
            </a:ln>
            <a:effectLst/>
          </p:spPr>
          <p:txBody>
            <a:bodyPr wrap="none" lIns="0" tIns="0" rIns="0" bIns="0" anchor="ctr">
              <a:spAutoFit/>
            </a:bodyPr>
            <a:lstStyle/>
            <a:p>
              <a:endParaRPr lang="en-US"/>
            </a:p>
          </p:txBody>
        </p:sp>
        <p:sp>
          <p:nvSpPr>
            <p:cNvPr id="415749" name="Line 5"/>
            <p:cNvSpPr>
              <a:spLocks noChangeShapeType="1"/>
            </p:cNvSpPr>
            <p:nvPr/>
          </p:nvSpPr>
          <p:spPr bwMode="auto">
            <a:xfrm>
              <a:off x="144" y="1810"/>
              <a:ext cx="881" cy="0"/>
            </a:xfrm>
            <a:prstGeom prst="line">
              <a:avLst/>
            </a:prstGeom>
            <a:noFill/>
            <a:ln w="38100">
              <a:solidFill>
                <a:srgbClr val="00CCFF"/>
              </a:solidFill>
              <a:round/>
              <a:headEnd type="none" w="sm" len="sm"/>
              <a:tailEnd type="none" w="lg" len="lg"/>
            </a:ln>
            <a:effectLst/>
          </p:spPr>
          <p:txBody>
            <a:bodyPr wrap="none" lIns="0" tIns="0" rIns="0" bIns="0" anchor="ctr">
              <a:spAutoFit/>
            </a:bodyPr>
            <a:lstStyle/>
            <a:p>
              <a:endParaRPr lang="en-US"/>
            </a:p>
          </p:txBody>
        </p:sp>
        <p:sp>
          <p:nvSpPr>
            <p:cNvPr id="415750" name="Line 6"/>
            <p:cNvSpPr>
              <a:spLocks noChangeShapeType="1"/>
            </p:cNvSpPr>
            <p:nvPr/>
          </p:nvSpPr>
          <p:spPr bwMode="auto">
            <a:xfrm>
              <a:off x="144" y="1680"/>
              <a:ext cx="881" cy="0"/>
            </a:xfrm>
            <a:prstGeom prst="line">
              <a:avLst/>
            </a:prstGeom>
            <a:noFill/>
            <a:ln w="38100">
              <a:solidFill>
                <a:srgbClr val="00CCFF"/>
              </a:solidFill>
              <a:round/>
              <a:headEnd type="none" w="sm" len="sm"/>
              <a:tailEnd type="none" w="lg" len="lg"/>
            </a:ln>
            <a:effectLst/>
          </p:spPr>
          <p:txBody>
            <a:bodyPr lIns="0" tIns="0" rIns="0" bIns="0" anchor="ctr">
              <a:spAutoFit/>
            </a:bodyPr>
            <a:lstStyle/>
            <a:p>
              <a:endParaRPr lang="en-US"/>
            </a:p>
          </p:txBody>
        </p:sp>
      </p:grpSp>
      <p:grpSp>
        <p:nvGrpSpPr>
          <p:cNvPr id="415751" name="Group 7"/>
          <p:cNvGrpSpPr>
            <a:grpSpLocks/>
          </p:cNvGrpSpPr>
          <p:nvPr/>
        </p:nvGrpSpPr>
        <p:grpSpPr bwMode="auto">
          <a:xfrm>
            <a:off x="1685925" y="5323380"/>
            <a:ext cx="925513" cy="865188"/>
            <a:chOff x="446" y="2208"/>
            <a:chExt cx="754" cy="1008"/>
          </a:xfrm>
        </p:grpSpPr>
        <p:sp>
          <p:nvSpPr>
            <p:cNvPr id="415752" name="Oval 8"/>
            <p:cNvSpPr>
              <a:spLocks noChangeArrowheads="1"/>
            </p:cNvSpPr>
            <p:nvPr/>
          </p:nvSpPr>
          <p:spPr bwMode="auto">
            <a:xfrm>
              <a:off x="446" y="2208"/>
              <a:ext cx="624" cy="288"/>
            </a:xfrm>
            <a:prstGeom prst="ellipse">
              <a:avLst/>
            </a:prstGeom>
            <a:noFill/>
            <a:ln w="28575">
              <a:solidFill>
                <a:srgbClr val="00CCFF"/>
              </a:solidFill>
              <a:round/>
              <a:headEnd type="none" w="sm" len="sm"/>
              <a:tailEnd type="none" w="lg" len="lg"/>
            </a:ln>
            <a:effectLst/>
          </p:spPr>
          <p:txBody>
            <a:bodyPr wrap="none" anchor="ctr"/>
            <a:lstStyle/>
            <a:p>
              <a:endParaRPr lang="en-US"/>
            </a:p>
          </p:txBody>
        </p:sp>
        <p:sp>
          <p:nvSpPr>
            <p:cNvPr id="415753" name="Rectangle 9"/>
            <p:cNvSpPr>
              <a:spLocks noChangeArrowheads="1"/>
            </p:cNvSpPr>
            <p:nvPr/>
          </p:nvSpPr>
          <p:spPr bwMode="auto">
            <a:xfrm>
              <a:off x="768" y="2496"/>
              <a:ext cx="432" cy="720"/>
            </a:xfrm>
            <a:prstGeom prst="rect">
              <a:avLst/>
            </a:prstGeom>
            <a:noFill/>
            <a:ln w="28575">
              <a:solidFill>
                <a:srgbClr val="00CCFF"/>
              </a:solidFill>
              <a:miter lim="800000"/>
              <a:headEnd type="none" w="sm" len="sm"/>
              <a:tailEnd type="none" w="lg" len="lg"/>
            </a:ln>
            <a:effectLst/>
          </p:spPr>
          <p:txBody>
            <a:bodyPr wrap="none" anchor="ctr"/>
            <a:lstStyle/>
            <a:p>
              <a:endParaRPr lang="en-US"/>
            </a:p>
          </p:txBody>
        </p:sp>
        <p:sp>
          <p:nvSpPr>
            <p:cNvPr id="415754" name="Line 10"/>
            <p:cNvSpPr>
              <a:spLocks noChangeShapeType="1"/>
            </p:cNvSpPr>
            <p:nvPr/>
          </p:nvSpPr>
          <p:spPr bwMode="auto">
            <a:xfrm>
              <a:off x="1056" y="2496"/>
              <a:ext cx="144" cy="144"/>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55" name="Line 11"/>
            <p:cNvSpPr>
              <a:spLocks noChangeShapeType="1"/>
            </p:cNvSpPr>
            <p:nvPr/>
          </p:nvSpPr>
          <p:spPr bwMode="auto">
            <a:xfrm>
              <a:off x="1056" y="2496"/>
              <a:ext cx="0" cy="144"/>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56" name="Line 12"/>
            <p:cNvSpPr>
              <a:spLocks noChangeShapeType="1"/>
            </p:cNvSpPr>
            <p:nvPr/>
          </p:nvSpPr>
          <p:spPr bwMode="auto">
            <a:xfrm flipH="1">
              <a:off x="1056" y="2640"/>
              <a:ext cx="144"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57" name="Line 13"/>
            <p:cNvSpPr>
              <a:spLocks noChangeShapeType="1"/>
            </p:cNvSpPr>
            <p:nvPr/>
          </p:nvSpPr>
          <p:spPr bwMode="auto">
            <a:xfrm>
              <a:off x="816" y="2736"/>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58" name="Line 14"/>
            <p:cNvSpPr>
              <a:spLocks noChangeShapeType="1"/>
            </p:cNvSpPr>
            <p:nvPr/>
          </p:nvSpPr>
          <p:spPr bwMode="auto">
            <a:xfrm>
              <a:off x="816" y="2784"/>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59" name="Line 15"/>
            <p:cNvSpPr>
              <a:spLocks noChangeShapeType="1"/>
            </p:cNvSpPr>
            <p:nvPr/>
          </p:nvSpPr>
          <p:spPr bwMode="auto">
            <a:xfrm>
              <a:off x="816" y="2832"/>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60" name="Line 16"/>
            <p:cNvSpPr>
              <a:spLocks noChangeShapeType="1"/>
            </p:cNvSpPr>
            <p:nvPr/>
          </p:nvSpPr>
          <p:spPr bwMode="auto">
            <a:xfrm>
              <a:off x="816" y="292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61" name="Line 17"/>
            <p:cNvSpPr>
              <a:spLocks noChangeShapeType="1"/>
            </p:cNvSpPr>
            <p:nvPr/>
          </p:nvSpPr>
          <p:spPr bwMode="auto">
            <a:xfrm>
              <a:off x="816" y="2880"/>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62" name="Line 18"/>
            <p:cNvSpPr>
              <a:spLocks noChangeShapeType="1"/>
            </p:cNvSpPr>
            <p:nvPr/>
          </p:nvSpPr>
          <p:spPr bwMode="auto">
            <a:xfrm>
              <a:off x="816" y="2976"/>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63" name="Line 19"/>
            <p:cNvSpPr>
              <a:spLocks noChangeShapeType="1"/>
            </p:cNvSpPr>
            <p:nvPr/>
          </p:nvSpPr>
          <p:spPr bwMode="auto">
            <a:xfrm>
              <a:off x="816" y="3024"/>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64" name="Line 20"/>
            <p:cNvSpPr>
              <a:spLocks noChangeShapeType="1"/>
            </p:cNvSpPr>
            <p:nvPr/>
          </p:nvSpPr>
          <p:spPr bwMode="auto">
            <a:xfrm>
              <a:off x="816" y="3072"/>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65" name="Line 21"/>
            <p:cNvSpPr>
              <a:spLocks noChangeShapeType="1"/>
            </p:cNvSpPr>
            <p:nvPr/>
          </p:nvSpPr>
          <p:spPr bwMode="auto">
            <a:xfrm>
              <a:off x="816" y="3120"/>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66" name="Line 22"/>
            <p:cNvSpPr>
              <a:spLocks noChangeShapeType="1"/>
            </p:cNvSpPr>
            <p:nvPr/>
          </p:nvSpPr>
          <p:spPr bwMode="auto">
            <a:xfrm>
              <a:off x="816" y="316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67" name="Line 23"/>
            <p:cNvSpPr>
              <a:spLocks noChangeShapeType="1"/>
            </p:cNvSpPr>
            <p:nvPr/>
          </p:nvSpPr>
          <p:spPr bwMode="auto">
            <a:xfrm>
              <a:off x="816" y="268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68" name="Line 24"/>
            <p:cNvSpPr>
              <a:spLocks noChangeShapeType="1"/>
            </p:cNvSpPr>
            <p:nvPr/>
          </p:nvSpPr>
          <p:spPr bwMode="auto">
            <a:xfrm>
              <a:off x="816" y="2592"/>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69" name="Line 25"/>
            <p:cNvSpPr>
              <a:spLocks noChangeShapeType="1"/>
            </p:cNvSpPr>
            <p:nvPr/>
          </p:nvSpPr>
          <p:spPr bwMode="auto">
            <a:xfrm>
              <a:off x="816" y="2544"/>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70" name="Line 26"/>
            <p:cNvSpPr>
              <a:spLocks noChangeShapeType="1"/>
            </p:cNvSpPr>
            <p:nvPr/>
          </p:nvSpPr>
          <p:spPr bwMode="auto">
            <a:xfrm>
              <a:off x="816" y="2640"/>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grpSp>
      <p:grpSp>
        <p:nvGrpSpPr>
          <p:cNvPr id="415771" name="Group 27"/>
          <p:cNvGrpSpPr>
            <a:grpSpLocks/>
          </p:cNvGrpSpPr>
          <p:nvPr/>
        </p:nvGrpSpPr>
        <p:grpSpPr bwMode="auto">
          <a:xfrm>
            <a:off x="1920875" y="4250230"/>
            <a:ext cx="927100" cy="866775"/>
            <a:chOff x="446" y="2208"/>
            <a:chExt cx="754" cy="1008"/>
          </a:xfrm>
        </p:grpSpPr>
        <p:sp>
          <p:nvSpPr>
            <p:cNvPr id="415772" name="Oval 28"/>
            <p:cNvSpPr>
              <a:spLocks noChangeArrowheads="1"/>
            </p:cNvSpPr>
            <p:nvPr/>
          </p:nvSpPr>
          <p:spPr bwMode="auto">
            <a:xfrm>
              <a:off x="446" y="2208"/>
              <a:ext cx="624" cy="288"/>
            </a:xfrm>
            <a:prstGeom prst="ellipse">
              <a:avLst/>
            </a:prstGeom>
            <a:noFill/>
            <a:ln w="28575">
              <a:solidFill>
                <a:srgbClr val="00CCFF"/>
              </a:solidFill>
              <a:round/>
              <a:headEnd type="none" w="sm" len="sm"/>
              <a:tailEnd type="none" w="lg" len="lg"/>
            </a:ln>
            <a:effectLst/>
          </p:spPr>
          <p:txBody>
            <a:bodyPr wrap="none" anchor="ctr"/>
            <a:lstStyle/>
            <a:p>
              <a:endParaRPr lang="en-US"/>
            </a:p>
          </p:txBody>
        </p:sp>
        <p:sp>
          <p:nvSpPr>
            <p:cNvPr id="415773" name="Rectangle 29"/>
            <p:cNvSpPr>
              <a:spLocks noChangeArrowheads="1"/>
            </p:cNvSpPr>
            <p:nvPr/>
          </p:nvSpPr>
          <p:spPr bwMode="auto">
            <a:xfrm>
              <a:off x="768" y="2496"/>
              <a:ext cx="432" cy="720"/>
            </a:xfrm>
            <a:prstGeom prst="rect">
              <a:avLst/>
            </a:prstGeom>
            <a:noFill/>
            <a:ln w="28575">
              <a:solidFill>
                <a:srgbClr val="00CCFF"/>
              </a:solidFill>
              <a:miter lim="800000"/>
              <a:headEnd type="none" w="sm" len="sm"/>
              <a:tailEnd type="none" w="lg" len="lg"/>
            </a:ln>
            <a:effectLst/>
          </p:spPr>
          <p:txBody>
            <a:bodyPr wrap="none" anchor="ctr"/>
            <a:lstStyle/>
            <a:p>
              <a:endParaRPr lang="en-US"/>
            </a:p>
          </p:txBody>
        </p:sp>
        <p:sp>
          <p:nvSpPr>
            <p:cNvPr id="415774" name="Line 30"/>
            <p:cNvSpPr>
              <a:spLocks noChangeShapeType="1"/>
            </p:cNvSpPr>
            <p:nvPr/>
          </p:nvSpPr>
          <p:spPr bwMode="auto">
            <a:xfrm>
              <a:off x="1056" y="2496"/>
              <a:ext cx="144" cy="144"/>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75" name="Line 31"/>
            <p:cNvSpPr>
              <a:spLocks noChangeShapeType="1"/>
            </p:cNvSpPr>
            <p:nvPr/>
          </p:nvSpPr>
          <p:spPr bwMode="auto">
            <a:xfrm>
              <a:off x="1056" y="2496"/>
              <a:ext cx="0" cy="144"/>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76" name="Line 32"/>
            <p:cNvSpPr>
              <a:spLocks noChangeShapeType="1"/>
            </p:cNvSpPr>
            <p:nvPr/>
          </p:nvSpPr>
          <p:spPr bwMode="auto">
            <a:xfrm flipH="1">
              <a:off x="1056" y="2640"/>
              <a:ext cx="144"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77" name="Line 33"/>
            <p:cNvSpPr>
              <a:spLocks noChangeShapeType="1"/>
            </p:cNvSpPr>
            <p:nvPr/>
          </p:nvSpPr>
          <p:spPr bwMode="auto">
            <a:xfrm>
              <a:off x="816" y="2736"/>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78" name="Line 34"/>
            <p:cNvSpPr>
              <a:spLocks noChangeShapeType="1"/>
            </p:cNvSpPr>
            <p:nvPr/>
          </p:nvSpPr>
          <p:spPr bwMode="auto">
            <a:xfrm>
              <a:off x="816" y="2784"/>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79" name="Line 35"/>
            <p:cNvSpPr>
              <a:spLocks noChangeShapeType="1"/>
            </p:cNvSpPr>
            <p:nvPr/>
          </p:nvSpPr>
          <p:spPr bwMode="auto">
            <a:xfrm>
              <a:off x="816" y="2832"/>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80" name="Line 36"/>
            <p:cNvSpPr>
              <a:spLocks noChangeShapeType="1"/>
            </p:cNvSpPr>
            <p:nvPr/>
          </p:nvSpPr>
          <p:spPr bwMode="auto">
            <a:xfrm>
              <a:off x="816" y="292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81" name="Line 37"/>
            <p:cNvSpPr>
              <a:spLocks noChangeShapeType="1"/>
            </p:cNvSpPr>
            <p:nvPr/>
          </p:nvSpPr>
          <p:spPr bwMode="auto">
            <a:xfrm>
              <a:off x="816" y="2880"/>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82" name="Line 38"/>
            <p:cNvSpPr>
              <a:spLocks noChangeShapeType="1"/>
            </p:cNvSpPr>
            <p:nvPr/>
          </p:nvSpPr>
          <p:spPr bwMode="auto">
            <a:xfrm>
              <a:off x="816" y="2976"/>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83" name="Line 39"/>
            <p:cNvSpPr>
              <a:spLocks noChangeShapeType="1"/>
            </p:cNvSpPr>
            <p:nvPr/>
          </p:nvSpPr>
          <p:spPr bwMode="auto">
            <a:xfrm>
              <a:off x="816" y="3024"/>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84" name="Line 40"/>
            <p:cNvSpPr>
              <a:spLocks noChangeShapeType="1"/>
            </p:cNvSpPr>
            <p:nvPr/>
          </p:nvSpPr>
          <p:spPr bwMode="auto">
            <a:xfrm>
              <a:off x="816" y="3072"/>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85" name="Line 41"/>
            <p:cNvSpPr>
              <a:spLocks noChangeShapeType="1"/>
            </p:cNvSpPr>
            <p:nvPr/>
          </p:nvSpPr>
          <p:spPr bwMode="auto">
            <a:xfrm>
              <a:off x="816" y="3120"/>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86" name="Line 42"/>
            <p:cNvSpPr>
              <a:spLocks noChangeShapeType="1"/>
            </p:cNvSpPr>
            <p:nvPr/>
          </p:nvSpPr>
          <p:spPr bwMode="auto">
            <a:xfrm>
              <a:off x="816" y="316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87" name="Line 43"/>
            <p:cNvSpPr>
              <a:spLocks noChangeShapeType="1"/>
            </p:cNvSpPr>
            <p:nvPr/>
          </p:nvSpPr>
          <p:spPr bwMode="auto">
            <a:xfrm>
              <a:off x="816" y="268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88" name="Line 44"/>
            <p:cNvSpPr>
              <a:spLocks noChangeShapeType="1"/>
            </p:cNvSpPr>
            <p:nvPr/>
          </p:nvSpPr>
          <p:spPr bwMode="auto">
            <a:xfrm>
              <a:off x="816" y="2592"/>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89" name="Line 45"/>
            <p:cNvSpPr>
              <a:spLocks noChangeShapeType="1"/>
            </p:cNvSpPr>
            <p:nvPr/>
          </p:nvSpPr>
          <p:spPr bwMode="auto">
            <a:xfrm>
              <a:off x="816" y="2544"/>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90" name="Line 46"/>
            <p:cNvSpPr>
              <a:spLocks noChangeShapeType="1"/>
            </p:cNvSpPr>
            <p:nvPr/>
          </p:nvSpPr>
          <p:spPr bwMode="auto">
            <a:xfrm>
              <a:off x="816" y="2640"/>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grpSp>
      <p:grpSp>
        <p:nvGrpSpPr>
          <p:cNvPr id="415791" name="Group 47"/>
          <p:cNvGrpSpPr>
            <a:grpSpLocks/>
          </p:cNvGrpSpPr>
          <p:nvPr/>
        </p:nvGrpSpPr>
        <p:grpSpPr bwMode="auto">
          <a:xfrm>
            <a:off x="6108700" y="5034455"/>
            <a:ext cx="925513" cy="866775"/>
            <a:chOff x="446" y="2208"/>
            <a:chExt cx="754" cy="1008"/>
          </a:xfrm>
        </p:grpSpPr>
        <p:sp>
          <p:nvSpPr>
            <p:cNvPr id="415792" name="Oval 48"/>
            <p:cNvSpPr>
              <a:spLocks noChangeArrowheads="1"/>
            </p:cNvSpPr>
            <p:nvPr/>
          </p:nvSpPr>
          <p:spPr bwMode="auto">
            <a:xfrm>
              <a:off x="446" y="2208"/>
              <a:ext cx="624" cy="288"/>
            </a:xfrm>
            <a:prstGeom prst="ellipse">
              <a:avLst/>
            </a:prstGeom>
            <a:noFill/>
            <a:ln w="28575">
              <a:solidFill>
                <a:srgbClr val="00CCFF"/>
              </a:solidFill>
              <a:round/>
              <a:headEnd type="none" w="sm" len="sm"/>
              <a:tailEnd type="none" w="lg" len="lg"/>
            </a:ln>
            <a:effectLst/>
          </p:spPr>
          <p:txBody>
            <a:bodyPr wrap="none" anchor="ctr"/>
            <a:lstStyle/>
            <a:p>
              <a:endParaRPr lang="en-US"/>
            </a:p>
          </p:txBody>
        </p:sp>
        <p:sp>
          <p:nvSpPr>
            <p:cNvPr id="415793" name="Rectangle 49"/>
            <p:cNvSpPr>
              <a:spLocks noChangeArrowheads="1"/>
            </p:cNvSpPr>
            <p:nvPr/>
          </p:nvSpPr>
          <p:spPr bwMode="auto">
            <a:xfrm>
              <a:off x="768" y="2496"/>
              <a:ext cx="432" cy="720"/>
            </a:xfrm>
            <a:prstGeom prst="rect">
              <a:avLst/>
            </a:prstGeom>
            <a:noFill/>
            <a:ln w="28575">
              <a:solidFill>
                <a:srgbClr val="00CCFF"/>
              </a:solidFill>
              <a:miter lim="800000"/>
              <a:headEnd type="none" w="sm" len="sm"/>
              <a:tailEnd type="none" w="lg" len="lg"/>
            </a:ln>
            <a:effectLst/>
          </p:spPr>
          <p:txBody>
            <a:bodyPr wrap="none" anchor="ctr"/>
            <a:lstStyle/>
            <a:p>
              <a:endParaRPr lang="en-US"/>
            </a:p>
          </p:txBody>
        </p:sp>
        <p:sp>
          <p:nvSpPr>
            <p:cNvPr id="415794" name="Line 50"/>
            <p:cNvSpPr>
              <a:spLocks noChangeShapeType="1"/>
            </p:cNvSpPr>
            <p:nvPr/>
          </p:nvSpPr>
          <p:spPr bwMode="auto">
            <a:xfrm>
              <a:off x="1056" y="2496"/>
              <a:ext cx="144" cy="144"/>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95" name="Line 51"/>
            <p:cNvSpPr>
              <a:spLocks noChangeShapeType="1"/>
            </p:cNvSpPr>
            <p:nvPr/>
          </p:nvSpPr>
          <p:spPr bwMode="auto">
            <a:xfrm>
              <a:off x="1056" y="2496"/>
              <a:ext cx="0" cy="144"/>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96" name="Line 52"/>
            <p:cNvSpPr>
              <a:spLocks noChangeShapeType="1"/>
            </p:cNvSpPr>
            <p:nvPr/>
          </p:nvSpPr>
          <p:spPr bwMode="auto">
            <a:xfrm flipH="1">
              <a:off x="1056" y="2640"/>
              <a:ext cx="144"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97" name="Line 53"/>
            <p:cNvSpPr>
              <a:spLocks noChangeShapeType="1"/>
            </p:cNvSpPr>
            <p:nvPr/>
          </p:nvSpPr>
          <p:spPr bwMode="auto">
            <a:xfrm>
              <a:off x="816" y="2736"/>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98" name="Line 54"/>
            <p:cNvSpPr>
              <a:spLocks noChangeShapeType="1"/>
            </p:cNvSpPr>
            <p:nvPr/>
          </p:nvSpPr>
          <p:spPr bwMode="auto">
            <a:xfrm>
              <a:off x="816" y="2784"/>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799" name="Line 55"/>
            <p:cNvSpPr>
              <a:spLocks noChangeShapeType="1"/>
            </p:cNvSpPr>
            <p:nvPr/>
          </p:nvSpPr>
          <p:spPr bwMode="auto">
            <a:xfrm>
              <a:off x="816" y="2832"/>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00" name="Line 56"/>
            <p:cNvSpPr>
              <a:spLocks noChangeShapeType="1"/>
            </p:cNvSpPr>
            <p:nvPr/>
          </p:nvSpPr>
          <p:spPr bwMode="auto">
            <a:xfrm>
              <a:off x="816" y="292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01" name="Line 57"/>
            <p:cNvSpPr>
              <a:spLocks noChangeShapeType="1"/>
            </p:cNvSpPr>
            <p:nvPr/>
          </p:nvSpPr>
          <p:spPr bwMode="auto">
            <a:xfrm>
              <a:off x="816" y="2880"/>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02" name="Line 58"/>
            <p:cNvSpPr>
              <a:spLocks noChangeShapeType="1"/>
            </p:cNvSpPr>
            <p:nvPr/>
          </p:nvSpPr>
          <p:spPr bwMode="auto">
            <a:xfrm>
              <a:off x="816" y="2976"/>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03" name="Line 59"/>
            <p:cNvSpPr>
              <a:spLocks noChangeShapeType="1"/>
            </p:cNvSpPr>
            <p:nvPr/>
          </p:nvSpPr>
          <p:spPr bwMode="auto">
            <a:xfrm>
              <a:off x="816" y="3024"/>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04" name="Line 60"/>
            <p:cNvSpPr>
              <a:spLocks noChangeShapeType="1"/>
            </p:cNvSpPr>
            <p:nvPr/>
          </p:nvSpPr>
          <p:spPr bwMode="auto">
            <a:xfrm>
              <a:off x="816" y="3072"/>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05" name="Line 61"/>
            <p:cNvSpPr>
              <a:spLocks noChangeShapeType="1"/>
            </p:cNvSpPr>
            <p:nvPr/>
          </p:nvSpPr>
          <p:spPr bwMode="auto">
            <a:xfrm>
              <a:off x="816" y="3120"/>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06" name="Line 62"/>
            <p:cNvSpPr>
              <a:spLocks noChangeShapeType="1"/>
            </p:cNvSpPr>
            <p:nvPr/>
          </p:nvSpPr>
          <p:spPr bwMode="auto">
            <a:xfrm>
              <a:off x="816" y="316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07" name="Line 63"/>
            <p:cNvSpPr>
              <a:spLocks noChangeShapeType="1"/>
            </p:cNvSpPr>
            <p:nvPr/>
          </p:nvSpPr>
          <p:spPr bwMode="auto">
            <a:xfrm>
              <a:off x="816" y="268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08" name="Line 64"/>
            <p:cNvSpPr>
              <a:spLocks noChangeShapeType="1"/>
            </p:cNvSpPr>
            <p:nvPr/>
          </p:nvSpPr>
          <p:spPr bwMode="auto">
            <a:xfrm>
              <a:off x="816" y="2592"/>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09" name="Line 65"/>
            <p:cNvSpPr>
              <a:spLocks noChangeShapeType="1"/>
            </p:cNvSpPr>
            <p:nvPr/>
          </p:nvSpPr>
          <p:spPr bwMode="auto">
            <a:xfrm>
              <a:off x="816" y="2544"/>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10" name="Line 66"/>
            <p:cNvSpPr>
              <a:spLocks noChangeShapeType="1"/>
            </p:cNvSpPr>
            <p:nvPr/>
          </p:nvSpPr>
          <p:spPr bwMode="auto">
            <a:xfrm>
              <a:off x="816" y="2640"/>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grpSp>
      <p:sp>
        <p:nvSpPr>
          <p:cNvPr id="415811" name="Line 67"/>
          <p:cNvSpPr>
            <a:spLocks noChangeShapeType="1"/>
          </p:cNvSpPr>
          <p:nvPr/>
        </p:nvSpPr>
        <p:spPr bwMode="auto">
          <a:xfrm flipV="1">
            <a:off x="2538413" y="5437680"/>
            <a:ext cx="1139825" cy="42545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415812" name="Line 68"/>
          <p:cNvSpPr>
            <a:spLocks noChangeShapeType="1"/>
          </p:cNvSpPr>
          <p:nvPr/>
        </p:nvSpPr>
        <p:spPr bwMode="auto">
          <a:xfrm>
            <a:off x="2570163" y="4951905"/>
            <a:ext cx="1095375" cy="22860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415813" name="Line 69"/>
          <p:cNvSpPr>
            <a:spLocks noChangeShapeType="1"/>
          </p:cNvSpPr>
          <p:nvPr/>
        </p:nvSpPr>
        <p:spPr bwMode="auto">
          <a:xfrm flipH="1" flipV="1">
            <a:off x="5507038" y="5215430"/>
            <a:ext cx="1131887" cy="271463"/>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415814" name="Line 70"/>
          <p:cNvSpPr>
            <a:spLocks noChangeShapeType="1"/>
          </p:cNvSpPr>
          <p:nvPr/>
        </p:nvSpPr>
        <p:spPr bwMode="auto">
          <a:xfrm flipH="1" flipV="1">
            <a:off x="5507038" y="5434505"/>
            <a:ext cx="1093787" cy="40005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415815" name="Line 71"/>
          <p:cNvSpPr>
            <a:spLocks noChangeShapeType="1"/>
          </p:cNvSpPr>
          <p:nvPr/>
        </p:nvSpPr>
        <p:spPr bwMode="auto">
          <a:xfrm>
            <a:off x="2773363" y="4662980"/>
            <a:ext cx="904875" cy="31750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grpSp>
        <p:nvGrpSpPr>
          <p:cNvPr id="415816" name="Group 72"/>
          <p:cNvGrpSpPr>
            <a:grpSpLocks/>
          </p:cNvGrpSpPr>
          <p:nvPr/>
        </p:nvGrpSpPr>
        <p:grpSpPr bwMode="auto">
          <a:xfrm>
            <a:off x="5930900" y="4085130"/>
            <a:ext cx="927100" cy="866775"/>
            <a:chOff x="446" y="2208"/>
            <a:chExt cx="754" cy="1008"/>
          </a:xfrm>
        </p:grpSpPr>
        <p:sp>
          <p:nvSpPr>
            <p:cNvPr id="415817" name="Oval 73"/>
            <p:cNvSpPr>
              <a:spLocks noChangeArrowheads="1"/>
            </p:cNvSpPr>
            <p:nvPr/>
          </p:nvSpPr>
          <p:spPr bwMode="auto">
            <a:xfrm>
              <a:off x="446" y="2208"/>
              <a:ext cx="624" cy="288"/>
            </a:xfrm>
            <a:prstGeom prst="ellipse">
              <a:avLst/>
            </a:prstGeom>
            <a:noFill/>
            <a:ln w="28575">
              <a:solidFill>
                <a:srgbClr val="00CCFF"/>
              </a:solidFill>
              <a:round/>
              <a:headEnd type="none" w="sm" len="sm"/>
              <a:tailEnd type="none" w="lg" len="lg"/>
            </a:ln>
            <a:effectLst/>
          </p:spPr>
          <p:txBody>
            <a:bodyPr wrap="none" anchor="ctr"/>
            <a:lstStyle/>
            <a:p>
              <a:endParaRPr lang="en-US"/>
            </a:p>
          </p:txBody>
        </p:sp>
        <p:sp>
          <p:nvSpPr>
            <p:cNvPr id="415818" name="Rectangle 74"/>
            <p:cNvSpPr>
              <a:spLocks noChangeArrowheads="1"/>
            </p:cNvSpPr>
            <p:nvPr/>
          </p:nvSpPr>
          <p:spPr bwMode="auto">
            <a:xfrm>
              <a:off x="768" y="2496"/>
              <a:ext cx="432" cy="720"/>
            </a:xfrm>
            <a:prstGeom prst="rect">
              <a:avLst/>
            </a:prstGeom>
            <a:noFill/>
            <a:ln w="28575">
              <a:solidFill>
                <a:srgbClr val="00CCFF"/>
              </a:solidFill>
              <a:miter lim="800000"/>
              <a:headEnd type="none" w="sm" len="sm"/>
              <a:tailEnd type="none" w="lg" len="lg"/>
            </a:ln>
            <a:effectLst/>
          </p:spPr>
          <p:txBody>
            <a:bodyPr wrap="none" anchor="ctr"/>
            <a:lstStyle/>
            <a:p>
              <a:endParaRPr lang="en-US"/>
            </a:p>
          </p:txBody>
        </p:sp>
        <p:sp>
          <p:nvSpPr>
            <p:cNvPr id="415819" name="Line 75"/>
            <p:cNvSpPr>
              <a:spLocks noChangeShapeType="1"/>
            </p:cNvSpPr>
            <p:nvPr/>
          </p:nvSpPr>
          <p:spPr bwMode="auto">
            <a:xfrm>
              <a:off x="1056" y="2496"/>
              <a:ext cx="144" cy="144"/>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20" name="Line 76"/>
            <p:cNvSpPr>
              <a:spLocks noChangeShapeType="1"/>
            </p:cNvSpPr>
            <p:nvPr/>
          </p:nvSpPr>
          <p:spPr bwMode="auto">
            <a:xfrm>
              <a:off x="1056" y="2496"/>
              <a:ext cx="0" cy="144"/>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21" name="Line 77"/>
            <p:cNvSpPr>
              <a:spLocks noChangeShapeType="1"/>
            </p:cNvSpPr>
            <p:nvPr/>
          </p:nvSpPr>
          <p:spPr bwMode="auto">
            <a:xfrm flipH="1">
              <a:off x="1056" y="2640"/>
              <a:ext cx="144"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22" name="Line 78"/>
            <p:cNvSpPr>
              <a:spLocks noChangeShapeType="1"/>
            </p:cNvSpPr>
            <p:nvPr/>
          </p:nvSpPr>
          <p:spPr bwMode="auto">
            <a:xfrm>
              <a:off x="816" y="2736"/>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23" name="Line 79"/>
            <p:cNvSpPr>
              <a:spLocks noChangeShapeType="1"/>
            </p:cNvSpPr>
            <p:nvPr/>
          </p:nvSpPr>
          <p:spPr bwMode="auto">
            <a:xfrm>
              <a:off x="816" y="2784"/>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24" name="Line 80"/>
            <p:cNvSpPr>
              <a:spLocks noChangeShapeType="1"/>
            </p:cNvSpPr>
            <p:nvPr/>
          </p:nvSpPr>
          <p:spPr bwMode="auto">
            <a:xfrm>
              <a:off x="816" y="2832"/>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25" name="Line 81"/>
            <p:cNvSpPr>
              <a:spLocks noChangeShapeType="1"/>
            </p:cNvSpPr>
            <p:nvPr/>
          </p:nvSpPr>
          <p:spPr bwMode="auto">
            <a:xfrm>
              <a:off x="816" y="292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26" name="Line 82"/>
            <p:cNvSpPr>
              <a:spLocks noChangeShapeType="1"/>
            </p:cNvSpPr>
            <p:nvPr/>
          </p:nvSpPr>
          <p:spPr bwMode="auto">
            <a:xfrm>
              <a:off x="816" y="2880"/>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27" name="Line 83"/>
            <p:cNvSpPr>
              <a:spLocks noChangeShapeType="1"/>
            </p:cNvSpPr>
            <p:nvPr/>
          </p:nvSpPr>
          <p:spPr bwMode="auto">
            <a:xfrm>
              <a:off x="816" y="2976"/>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28" name="Line 84"/>
            <p:cNvSpPr>
              <a:spLocks noChangeShapeType="1"/>
            </p:cNvSpPr>
            <p:nvPr/>
          </p:nvSpPr>
          <p:spPr bwMode="auto">
            <a:xfrm>
              <a:off x="816" y="3024"/>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29" name="Line 85"/>
            <p:cNvSpPr>
              <a:spLocks noChangeShapeType="1"/>
            </p:cNvSpPr>
            <p:nvPr/>
          </p:nvSpPr>
          <p:spPr bwMode="auto">
            <a:xfrm>
              <a:off x="816" y="3072"/>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30" name="Line 86"/>
            <p:cNvSpPr>
              <a:spLocks noChangeShapeType="1"/>
            </p:cNvSpPr>
            <p:nvPr/>
          </p:nvSpPr>
          <p:spPr bwMode="auto">
            <a:xfrm>
              <a:off x="816" y="3120"/>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31" name="Line 87"/>
            <p:cNvSpPr>
              <a:spLocks noChangeShapeType="1"/>
            </p:cNvSpPr>
            <p:nvPr/>
          </p:nvSpPr>
          <p:spPr bwMode="auto">
            <a:xfrm>
              <a:off x="816" y="316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32" name="Line 88"/>
            <p:cNvSpPr>
              <a:spLocks noChangeShapeType="1"/>
            </p:cNvSpPr>
            <p:nvPr/>
          </p:nvSpPr>
          <p:spPr bwMode="auto">
            <a:xfrm>
              <a:off x="816" y="2688"/>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33" name="Line 89"/>
            <p:cNvSpPr>
              <a:spLocks noChangeShapeType="1"/>
            </p:cNvSpPr>
            <p:nvPr/>
          </p:nvSpPr>
          <p:spPr bwMode="auto">
            <a:xfrm>
              <a:off x="816" y="2592"/>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34" name="Line 90"/>
            <p:cNvSpPr>
              <a:spLocks noChangeShapeType="1"/>
            </p:cNvSpPr>
            <p:nvPr/>
          </p:nvSpPr>
          <p:spPr bwMode="auto">
            <a:xfrm>
              <a:off x="816" y="2544"/>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415835" name="Line 91"/>
            <p:cNvSpPr>
              <a:spLocks noChangeShapeType="1"/>
            </p:cNvSpPr>
            <p:nvPr/>
          </p:nvSpPr>
          <p:spPr bwMode="auto">
            <a:xfrm>
              <a:off x="816" y="2640"/>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grpSp>
      <p:sp>
        <p:nvSpPr>
          <p:cNvPr id="415836" name="Line 92"/>
          <p:cNvSpPr>
            <a:spLocks noChangeShapeType="1"/>
          </p:cNvSpPr>
          <p:nvPr/>
        </p:nvSpPr>
        <p:spPr bwMode="auto">
          <a:xfrm flipH="1">
            <a:off x="5468938" y="4621705"/>
            <a:ext cx="933450" cy="358775"/>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grpSp>
        <p:nvGrpSpPr>
          <p:cNvPr id="415843" name="Group 99"/>
          <p:cNvGrpSpPr>
            <a:grpSpLocks/>
          </p:cNvGrpSpPr>
          <p:nvPr/>
        </p:nvGrpSpPr>
        <p:grpSpPr bwMode="auto">
          <a:xfrm>
            <a:off x="3219450" y="6025055"/>
            <a:ext cx="1081088" cy="438150"/>
            <a:chOff x="144" y="1440"/>
            <a:chExt cx="881" cy="510"/>
          </a:xfrm>
        </p:grpSpPr>
        <p:sp>
          <p:nvSpPr>
            <p:cNvPr id="415844" name="Rectangle 100"/>
            <p:cNvSpPr>
              <a:spLocks noChangeArrowheads="1"/>
            </p:cNvSpPr>
            <p:nvPr/>
          </p:nvSpPr>
          <p:spPr bwMode="auto">
            <a:xfrm>
              <a:off x="144" y="1440"/>
              <a:ext cx="881" cy="510"/>
            </a:xfrm>
            <a:prstGeom prst="rect">
              <a:avLst/>
            </a:prstGeom>
            <a:noFill/>
            <a:ln w="28575">
              <a:solidFill>
                <a:srgbClr val="00CCFF"/>
              </a:solidFill>
              <a:miter lim="800000"/>
              <a:headEnd type="none" w="sm" len="sm"/>
              <a:tailEnd type="none" w="lg" len="lg"/>
            </a:ln>
            <a:effectLst/>
          </p:spPr>
          <p:txBody>
            <a:bodyPr wrap="none" lIns="0" tIns="0" rIns="0" bIns="0" anchor="ctr">
              <a:spAutoFit/>
            </a:bodyPr>
            <a:lstStyle/>
            <a:p>
              <a:endParaRPr lang="en-US"/>
            </a:p>
          </p:txBody>
        </p:sp>
        <p:sp>
          <p:nvSpPr>
            <p:cNvPr id="415845" name="Line 101"/>
            <p:cNvSpPr>
              <a:spLocks noChangeShapeType="1"/>
            </p:cNvSpPr>
            <p:nvPr/>
          </p:nvSpPr>
          <p:spPr bwMode="auto">
            <a:xfrm>
              <a:off x="144" y="1810"/>
              <a:ext cx="881" cy="0"/>
            </a:xfrm>
            <a:prstGeom prst="line">
              <a:avLst/>
            </a:prstGeom>
            <a:noFill/>
            <a:ln w="28575">
              <a:solidFill>
                <a:srgbClr val="00CCFF"/>
              </a:solidFill>
              <a:round/>
              <a:headEnd type="none" w="sm" len="sm"/>
              <a:tailEnd type="none" w="lg" len="lg"/>
            </a:ln>
            <a:effectLst/>
          </p:spPr>
          <p:txBody>
            <a:bodyPr wrap="none" lIns="0" tIns="0" rIns="0" bIns="0" anchor="ctr">
              <a:spAutoFit/>
            </a:bodyPr>
            <a:lstStyle/>
            <a:p>
              <a:endParaRPr lang="en-US"/>
            </a:p>
          </p:txBody>
        </p:sp>
        <p:sp>
          <p:nvSpPr>
            <p:cNvPr id="415846" name="Line 102"/>
            <p:cNvSpPr>
              <a:spLocks noChangeShapeType="1"/>
            </p:cNvSpPr>
            <p:nvPr/>
          </p:nvSpPr>
          <p:spPr bwMode="auto">
            <a:xfrm>
              <a:off x="144" y="1680"/>
              <a:ext cx="881" cy="0"/>
            </a:xfrm>
            <a:prstGeom prst="line">
              <a:avLst/>
            </a:prstGeom>
            <a:noFill/>
            <a:ln w="28575">
              <a:solidFill>
                <a:srgbClr val="00CCFF"/>
              </a:solidFill>
              <a:round/>
              <a:headEnd type="none" w="sm" len="sm"/>
              <a:tailEnd type="none" w="lg" len="lg"/>
            </a:ln>
            <a:effectLst/>
          </p:spPr>
          <p:txBody>
            <a:bodyPr lIns="0" tIns="0" rIns="0" bIns="0" anchor="ctr">
              <a:spAutoFit/>
            </a:bodyPr>
            <a:lstStyle/>
            <a:p>
              <a:endParaRPr lang="en-US"/>
            </a:p>
          </p:txBody>
        </p:sp>
      </p:grpSp>
      <p:grpSp>
        <p:nvGrpSpPr>
          <p:cNvPr id="415847" name="Group 103"/>
          <p:cNvGrpSpPr>
            <a:grpSpLocks/>
          </p:cNvGrpSpPr>
          <p:nvPr/>
        </p:nvGrpSpPr>
        <p:grpSpPr bwMode="auto">
          <a:xfrm>
            <a:off x="4868863" y="6025055"/>
            <a:ext cx="1084262" cy="438150"/>
            <a:chOff x="144" y="1440"/>
            <a:chExt cx="881" cy="510"/>
          </a:xfrm>
        </p:grpSpPr>
        <p:sp>
          <p:nvSpPr>
            <p:cNvPr id="415848" name="Rectangle 104"/>
            <p:cNvSpPr>
              <a:spLocks noChangeArrowheads="1"/>
            </p:cNvSpPr>
            <p:nvPr/>
          </p:nvSpPr>
          <p:spPr bwMode="auto">
            <a:xfrm>
              <a:off x="144" y="1440"/>
              <a:ext cx="881" cy="510"/>
            </a:xfrm>
            <a:prstGeom prst="rect">
              <a:avLst/>
            </a:prstGeom>
            <a:noFill/>
            <a:ln w="28575">
              <a:solidFill>
                <a:srgbClr val="00CCFF"/>
              </a:solidFill>
              <a:miter lim="800000"/>
              <a:headEnd type="none" w="sm" len="sm"/>
              <a:tailEnd type="none" w="lg" len="lg"/>
            </a:ln>
            <a:effectLst/>
          </p:spPr>
          <p:txBody>
            <a:bodyPr wrap="none" lIns="0" tIns="0" rIns="0" bIns="0" anchor="ctr">
              <a:spAutoFit/>
            </a:bodyPr>
            <a:lstStyle/>
            <a:p>
              <a:endParaRPr lang="en-US"/>
            </a:p>
          </p:txBody>
        </p:sp>
        <p:sp>
          <p:nvSpPr>
            <p:cNvPr id="415849" name="Line 105"/>
            <p:cNvSpPr>
              <a:spLocks noChangeShapeType="1"/>
            </p:cNvSpPr>
            <p:nvPr/>
          </p:nvSpPr>
          <p:spPr bwMode="auto">
            <a:xfrm>
              <a:off x="144" y="1810"/>
              <a:ext cx="881" cy="0"/>
            </a:xfrm>
            <a:prstGeom prst="line">
              <a:avLst/>
            </a:prstGeom>
            <a:noFill/>
            <a:ln w="28575">
              <a:solidFill>
                <a:srgbClr val="00CCFF"/>
              </a:solidFill>
              <a:round/>
              <a:headEnd type="none" w="sm" len="sm"/>
              <a:tailEnd type="none" w="lg" len="lg"/>
            </a:ln>
            <a:effectLst/>
          </p:spPr>
          <p:txBody>
            <a:bodyPr wrap="none" lIns="0" tIns="0" rIns="0" bIns="0" anchor="ctr">
              <a:spAutoFit/>
            </a:bodyPr>
            <a:lstStyle/>
            <a:p>
              <a:endParaRPr lang="en-US"/>
            </a:p>
          </p:txBody>
        </p:sp>
        <p:sp>
          <p:nvSpPr>
            <p:cNvPr id="415850" name="Line 106"/>
            <p:cNvSpPr>
              <a:spLocks noChangeShapeType="1"/>
            </p:cNvSpPr>
            <p:nvPr/>
          </p:nvSpPr>
          <p:spPr bwMode="auto">
            <a:xfrm>
              <a:off x="144" y="1680"/>
              <a:ext cx="881" cy="0"/>
            </a:xfrm>
            <a:prstGeom prst="line">
              <a:avLst/>
            </a:prstGeom>
            <a:noFill/>
            <a:ln w="28575">
              <a:solidFill>
                <a:srgbClr val="00CCFF"/>
              </a:solidFill>
              <a:round/>
              <a:headEnd type="none" w="sm" len="sm"/>
              <a:tailEnd type="none" w="lg" len="lg"/>
            </a:ln>
            <a:effectLst/>
          </p:spPr>
          <p:txBody>
            <a:bodyPr lIns="0" tIns="0" rIns="0" bIns="0" anchor="ctr">
              <a:spAutoFit/>
            </a:bodyPr>
            <a:lstStyle/>
            <a:p>
              <a:endParaRPr lang="en-US"/>
            </a:p>
          </p:txBody>
        </p:sp>
      </p:grpSp>
      <p:sp>
        <p:nvSpPr>
          <p:cNvPr id="415851" name="Line 107"/>
          <p:cNvSpPr>
            <a:spLocks noChangeShapeType="1"/>
          </p:cNvSpPr>
          <p:nvPr/>
        </p:nvSpPr>
        <p:spPr bwMode="auto">
          <a:xfrm>
            <a:off x="2503488" y="5888530"/>
            <a:ext cx="690562" cy="303213"/>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415853" name="Line 109"/>
          <p:cNvSpPr>
            <a:spLocks noChangeShapeType="1"/>
          </p:cNvSpPr>
          <p:nvPr/>
        </p:nvSpPr>
        <p:spPr bwMode="auto">
          <a:xfrm flipH="1" flipV="1">
            <a:off x="4868863" y="5555155"/>
            <a:ext cx="447675" cy="45720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415854" name="Line 110"/>
          <p:cNvSpPr>
            <a:spLocks noChangeShapeType="1"/>
          </p:cNvSpPr>
          <p:nvPr/>
        </p:nvSpPr>
        <p:spPr bwMode="auto">
          <a:xfrm flipH="1">
            <a:off x="5949950" y="5818680"/>
            <a:ext cx="688975" cy="41275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grpSp>
        <p:nvGrpSpPr>
          <p:cNvPr id="415855" name="Group 111"/>
          <p:cNvGrpSpPr>
            <a:grpSpLocks/>
          </p:cNvGrpSpPr>
          <p:nvPr/>
        </p:nvGrpSpPr>
        <p:grpSpPr bwMode="auto">
          <a:xfrm>
            <a:off x="4037013" y="4002580"/>
            <a:ext cx="1082675" cy="438150"/>
            <a:chOff x="144" y="1440"/>
            <a:chExt cx="881" cy="510"/>
          </a:xfrm>
        </p:grpSpPr>
        <p:sp>
          <p:nvSpPr>
            <p:cNvPr id="415856" name="Rectangle 112"/>
            <p:cNvSpPr>
              <a:spLocks noChangeArrowheads="1"/>
            </p:cNvSpPr>
            <p:nvPr/>
          </p:nvSpPr>
          <p:spPr bwMode="auto">
            <a:xfrm>
              <a:off x="144" y="1440"/>
              <a:ext cx="881" cy="510"/>
            </a:xfrm>
            <a:prstGeom prst="rect">
              <a:avLst/>
            </a:prstGeom>
            <a:noFill/>
            <a:ln w="28575">
              <a:solidFill>
                <a:srgbClr val="00CCFF"/>
              </a:solidFill>
              <a:miter lim="800000"/>
              <a:headEnd type="none" w="sm" len="sm"/>
              <a:tailEnd type="none" w="lg" len="lg"/>
            </a:ln>
            <a:effectLst/>
          </p:spPr>
          <p:txBody>
            <a:bodyPr wrap="none" lIns="0" tIns="0" rIns="0" bIns="0" anchor="ctr">
              <a:spAutoFit/>
            </a:bodyPr>
            <a:lstStyle/>
            <a:p>
              <a:endParaRPr lang="en-US"/>
            </a:p>
          </p:txBody>
        </p:sp>
        <p:sp>
          <p:nvSpPr>
            <p:cNvPr id="415857" name="Line 113"/>
            <p:cNvSpPr>
              <a:spLocks noChangeShapeType="1"/>
            </p:cNvSpPr>
            <p:nvPr/>
          </p:nvSpPr>
          <p:spPr bwMode="auto">
            <a:xfrm>
              <a:off x="144" y="1810"/>
              <a:ext cx="881" cy="0"/>
            </a:xfrm>
            <a:prstGeom prst="line">
              <a:avLst/>
            </a:prstGeom>
            <a:noFill/>
            <a:ln w="28575">
              <a:solidFill>
                <a:srgbClr val="00CCFF"/>
              </a:solidFill>
              <a:round/>
              <a:headEnd type="none" w="sm" len="sm"/>
              <a:tailEnd type="none" w="lg" len="lg"/>
            </a:ln>
            <a:effectLst/>
          </p:spPr>
          <p:txBody>
            <a:bodyPr wrap="none" lIns="0" tIns="0" rIns="0" bIns="0" anchor="ctr">
              <a:spAutoFit/>
            </a:bodyPr>
            <a:lstStyle/>
            <a:p>
              <a:endParaRPr lang="en-US"/>
            </a:p>
          </p:txBody>
        </p:sp>
        <p:sp>
          <p:nvSpPr>
            <p:cNvPr id="415858" name="Line 114"/>
            <p:cNvSpPr>
              <a:spLocks noChangeShapeType="1"/>
            </p:cNvSpPr>
            <p:nvPr/>
          </p:nvSpPr>
          <p:spPr bwMode="auto">
            <a:xfrm>
              <a:off x="144" y="1680"/>
              <a:ext cx="881" cy="0"/>
            </a:xfrm>
            <a:prstGeom prst="line">
              <a:avLst/>
            </a:prstGeom>
            <a:noFill/>
            <a:ln w="28575">
              <a:solidFill>
                <a:srgbClr val="00CCFF"/>
              </a:solidFill>
              <a:round/>
              <a:headEnd type="none" w="sm" len="sm"/>
              <a:tailEnd type="none" w="lg" len="lg"/>
            </a:ln>
            <a:effectLst/>
          </p:spPr>
          <p:txBody>
            <a:bodyPr lIns="0" tIns="0" rIns="0" bIns="0" anchor="ctr">
              <a:spAutoFit/>
            </a:bodyPr>
            <a:lstStyle/>
            <a:p>
              <a:endParaRPr lang="en-US"/>
            </a:p>
          </p:txBody>
        </p:sp>
      </p:grpSp>
      <p:sp>
        <p:nvSpPr>
          <p:cNvPr id="415859" name="Line 115"/>
          <p:cNvSpPr>
            <a:spLocks noChangeShapeType="1"/>
          </p:cNvSpPr>
          <p:nvPr/>
        </p:nvSpPr>
        <p:spPr bwMode="auto">
          <a:xfrm flipV="1">
            <a:off x="2800350" y="4212130"/>
            <a:ext cx="1241425" cy="47625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415860" name="Line 116"/>
          <p:cNvSpPr>
            <a:spLocks noChangeShapeType="1"/>
          </p:cNvSpPr>
          <p:nvPr/>
        </p:nvSpPr>
        <p:spPr bwMode="auto">
          <a:xfrm flipH="1" flipV="1">
            <a:off x="5130800" y="4208955"/>
            <a:ext cx="1292225" cy="371475"/>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415861" name="Line 117"/>
          <p:cNvSpPr>
            <a:spLocks noChangeShapeType="1"/>
          </p:cNvSpPr>
          <p:nvPr/>
        </p:nvSpPr>
        <p:spPr bwMode="auto">
          <a:xfrm>
            <a:off x="4581525" y="4456605"/>
            <a:ext cx="0" cy="371475"/>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415837" name="Rectangle 93"/>
          <p:cNvSpPr>
            <a:spLocks noChangeArrowheads="1"/>
          </p:cNvSpPr>
          <p:nvPr/>
        </p:nvSpPr>
        <p:spPr bwMode="auto">
          <a:xfrm>
            <a:off x="2393950" y="4662980"/>
            <a:ext cx="412750" cy="41275"/>
          </a:xfrm>
          <a:prstGeom prst="rect">
            <a:avLst/>
          </a:prstGeom>
          <a:solidFill>
            <a:schemeClr val="tx2"/>
          </a:solidFill>
          <a:ln w="28575">
            <a:solidFill>
              <a:schemeClr val="tx2"/>
            </a:solidFill>
            <a:miter lim="800000"/>
            <a:headEnd type="none" w="sm" len="sm"/>
            <a:tailEnd type="none" w="lg" len="lg"/>
          </a:ln>
          <a:effectLst/>
        </p:spPr>
        <p:txBody>
          <a:bodyPr wrap="none" lIns="0" tIns="0" rIns="0" bIns="0" anchor="ctr"/>
          <a:lstStyle/>
          <a:p>
            <a:endParaRPr lang="en-US"/>
          </a:p>
        </p:txBody>
      </p:sp>
      <p:sp>
        <p:nvSpPr>
          <p:cNvPr id="415838" name="Rectangle 94"/>
          <p:cNvSpPr>
            <a:spLocks noChangeArrowheads="1"/>
          </p:cNvSpPr>
          <p:nvPr/>
        </p:nvSpPr>
        <p:spPr bwMode="auto">
          <a:xfrm>
            <a:off x="2393950" y="4951905"/>
            <a:ext cx="412750" cy="41275"/>
          </a:xfrm>
          <a:prstGeom prst="rect">
            <a:avLst/>
          </a:prstGeom>
          <a:solidFill>
            <a:schemeClr val="tx2"/>
          </a:solidFill>
          <a:ln w="28575">
            <a:solidFill>
              <a:schemeClr val="tx2"/>
            </a:solidFill>
            <a:miter lim="800000"/>
            <a:headEnd type="none" w="sm" len="sm"/>
            <a:tailEnd type="none" w="lg" len="lg"/>
          </a:ln>
          <a:effectLst/>
        </p:spPr>
        <p:txBody>
          <a:bodyPr wrap="none" lIns="0" tIns="0" rIns="0" bIns="0" anchor="ctr"/>
          <a:lstStyle/>
          <a:p>
            <a:endParaRPr lang="en-US"/>
          </a:p>
        </p:txBody>
      </p:sp>
      <p:sp>
        <p:nvSpPr>
          <p:cNvPr id="415839" name="Rectangle 95"/>
          <p:cNvSpPr>
            <a:spLocks noChangeArrowheads="1"/>
          </p:cNvSpPr>
          <p:nvPr/>
        </p:nvSpPr>
        <p:spPr bwMode="auto">
          <a:xfrm>
            <a:off x="2157413" y="5859955"/>
            <a:ext cx="412750" cy="41275"/>
          </a:xfrm>
          <a:prstGeom prst="rect">
            <a:avLst/>
          </a:prstGeom>
          <a:solidFill>
            <a:schemeClr val="tx2"/>
          </a:solidFill>
          <a:ln w="28575">
            <a:solidFill>
              <a:schemeClr val="tx2"/>
            </a:solidFill>
            <a:miter lim="800000"/>
            <a:headEnd type="none" w="sm" len="sm"/>
            <a:tailEnd type="none" w="lg" len="lg"/>
          </a:ln>
          <a:effectLst/>
        </p:spPr>
        <p:txBody>
          <a:bodyPr wrap="none" lIns="0" tIns="0" rIns="0" bIns="0" anchor="ctr"/>
          <a:lstStyle/>
          <a:p>
            <a:endParaRPr lang="en-US"/>
          </a:p>
        </p:txBody>
      </p:sp>
      <p:sp>
        <p:nvSpPr>
          <p:cNvPr id="415840" name="Rectangle 96"/>
          <p:cNvSpPr>
            <a:spLocks noChangeArrowheads="1"/>
          </p:cNvSpPr>
          <p:nvPr/>
        </p:nvSpPr>
        <p:spPr bwMode="auto">
          <a:xfrm>
            <a:off x="6580188" y="5818680"/>
            <a:ext cx="412750" cy="41275"/>
          </a:xfrm>
          <a:prstGeom prst="rect">
            <a:avLst/>
          </a:prstGeom>
          <a:solidFill>
            <a:schemeClr val="tx2"/>
          </a:solidFill>
          <a:ln w="28575">
            <a:solidFill>
              <a:schemeClr val="tx2"/>
            </a:solidFill>
            <a:miter lim="800000"/>
            <a:headEnd type="none" w="sm" len="sm"/>
            <a:tailEnd type="none" w="lg" len="lg"/>
          </a:ln>
          <a:effectLst/>
        </p:spPr>
        <p:txBody>
          <a:bodyPr wrap="none" lIns="0" tIns="0" rIns="0" bIns="0" anchor="ctr"/>
          <a:lstStyle/>
          <a:p>
            <a:endParaRPr lang="en-US"/>
          </a:p>
        </p:txBody>
      </p:sp>
      <p:sp>
        <p:nvSpPr>
          <p:cNvPr id="415841" name="Rectangle 97"/>
          <p:cNvSpPr>
            <a:spLocks noChangeArrowheads="1"/>
          </p:cNvSpPr>
          <p:nvPr/>
        </p:nvSpPr>
        <p:spPr bwMode="auto">
          <a:xfrm>
            <a:off x="6580188" y="5447205"/>
            <a:ext cx="412750" cy="39688"/>
          </a:xfrm>
          <a:prstGeom prst="rect">
            <a:avLst/>
          </a:prstGeom>
          <a:solidFill>
            <a:schemeClr val="tx2"/>
          </a:solidFill>
          <a:ln w="28575">
            <a:solidFill>
              <a:schemeClr val="tx2"/>
            </a:solidFill>
            <a:miter lim="800000"/>
            <a:headEnd type="none" w="sm" len="sm"/>
            <a:tailEnd type="none" w="lg" len="lg"/>
          </a:ln>
          <a:effectLst/>
        </p:spPr>
        <p:txBody>
          <a:bodyPr wrap="none" lIns="0" tIns="0" rIns="0" bIns="0" anchor="ctr"/>
          <a:lstStyle/>
          <a:p>
            <a:endParaRPr lang="en-US"/>
          </a:p>
        </p:txBody>
      </p:sp>
      <p:sp>
        <p:nvSpPr>
          <p:cNvPr id="415842" name="Rectangle 98"/>
          <p:cNvSpPr>
            <a:spLocks noChangeArrowheads="1"/>
          </p:cNvSpPr>
          <p:nvPr/>
        </p:nvSpPr>
        <p:spPr bwMode="auto">
          <a:xfrm>
            <a:off x="6402388" y="4580430"/>
            <a:ext cx="412750" cy="41275"/>
          </a:xfrm>
          <a:prstGeom prst="rect">
            <a:avLst/>
          </a:prstGeom>
          <a:solidFill>
            <a:schemeClr val="tx2"/>
          </a:solidFill>
          <a:ln w="28575">
            <a:solidFill>
              <a:schemeClr val="tx2"/>
            </a:solidFill>
            <a:miter lim="800000"/>
            <a:headEnd type="none" w="sm" len="sm"/>
            <a:tailEnd type="none" w="lg" len="lg"/>
          </a:ln>
          <a:effectLst/>
        </p:spPr>
        <p:txBody>
          <a:bodyPr wrap="none" lIns="0" tIns="0" rIns="0" bIns="0" anchor="ctr"/>
          <a:lstStyle/>
          <a:p>
            <a:endParaRPr lang="en-US"/>
          </a:p>
        </p:txBody>
      </p:sp>
      <p:sp>
        <p:nvSpPr>
          <p:cNvPr id="415869" name="Line 125"/>
          <p:cNvSpPr>
            <a:spLocks noChangeShapeType="1"/>
          </p:cNvSpPr>
          <p:nvPr/>
        </p:nvSpPr>
        <p:spPr bwMode="auto">
          <a:xfrm flipV="1">
            <a:off x="3840163" y="5555155"/>
            <a:ext cx="447675" cy="45720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Tree>
    <p:extLst>
      <p:ext uri="{BB962C8B-B14F-4D97-AF65-F5344CB8AC3E}">
        <p14:creationId xmlns:p14="http://schemas.microsoft.com/office/powerpoint/2010/main" val="3739213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473075" y="152400"/>
            <a:ext cx="8229600" cy="743712"/>
          </a:xfrm>
        </p:spPr>
        <p:txBody>
          <a:bodyPr>
            <a:normAutofit fontScale="90000"/>
          </a:bodyPr>
          <a:lstStyle/>
          <a:p>
            <a:r>
              <a:rPr lang="en-US" dirty="0"/>
              <a:t>Checkpoints: Use-Case Design</a:t>
            </a:r>
          </a:p>
        </p:txBody>
      </p:sp>
      <p:sp>
        <p:nvSpPr>
          <p:cNvPr id="417795" name="Rectangle 3"/>
          <p:cNvSpPr>
            <a:spLocks noGrp="1" noChangeArrowheads="1"/>
          </p:cNvSpPr>
          <p:nvPr>
            <p:ph idx="1"/>
          </p:nvPr>
        </p:nvSpPr>
        <p:spPr>
          <a:xfrm>
            <a:off x="361950" y="1052513"/>
            <a:ext cx="6572250" cy="5043487"/>
          </a:xfrm>
        </p:spPr>
        <p:txBody>
          <a:bodyPr/>
          <a:lstStyle/>
          <a:p>
            <a:pPr>
              <a:lnSpc>
                <a:spcPct val="70000"/>
              </a:lnSpc>
            </a:pPr>
            <a:r>
              <a:rPr lang="en-US" sz="2500" dirty="0"/>
              <a:t>Is package/subsystem partitioning logical and consistent?</a:t>
            </a:r>
          </a:p>
          <a:p>
            <a:pPr>
              <a:lnSpc>
                <a:spcPct val="70000"/>
              </a:lnSpc>
            </a:pPr>
            <a:r>
              <a:rPr lang="en-US" sz="2500" dirty="0"/>
              <a:t>Are the names of the packages/subsystems descriptive? </a:t>
            </a:r>
          </a:p>
          <a:p>
            <a:pPr>
              <a:lnSpc>
                <a:spcPct val="70000"/>
              </a:lnSpc>
            </a:pPr>
            <a:r>
              <a:rPr lang="en-US" sz="2500" dirty="0"/>
              <a:t>Do the public package classes and subsystem interfaces provide a single, logically consistent set of services?</a:t>
            </a:r>
          </a:p>
          <a:p>
            <a:pPr>
              <a:lnSpc>
                <a:spcPct val="70000"/>
              </a:lnSpc>
            </a:pPr>
            <a:r>
              <a:rPr lang="en-US" sz="2500" dirty="0"/>
              <a:t>Do the package/subsystem dependencies correspond to the relationships between the contained classes?</a:t>
            </a:r>
          </a:p>
          <a:p>
            <a:pPr>
              <a:lnSpc>
                <a:spcPct val="70000"/>
              </a:lnSpc>
            </a:pPr>
            <a:r>
              <a:rPr lang="en-US" sz="2500" dirty="0"/>
              <a:t>Do the classes contained in a package belong there according to the criteria for the package division? </a:t>
            </a:r>
          </a:p>
          <a:p>
            <a:pPr>
              <a:lnSpc>
                <a:spcPct val="70000"/>
              </a:lnSpc>
            </a:pPr>
            <a:r>
              <a:rPr lang="en-US" sz="2500" dirty="0"/>
              <a:t>Are there classes or collaborations of classes that can be separated into an independent package/subsystem?</a:t>
            </a:r>
          </a:p>
          <a:p>
            <a:pPr>
              <a:lnSpc>
                <a:spcPct val="70000"/>
              </a:lnSpc>
            </a:pPr>
            <a:endParaRPr lang="en-US" sz="2800" dirty="0"/>
          </a:p>
        </p:txBody>
      </p:sp>
      <p:sp>
        <p:nvSpPr>
          <p:cNvPr id="6" name="Slide Number Placeholder 5"/>
          <p:cNvSpPr>
            <a:spLocks noGrp="1"/>
          </p:cNvSpPr>
          <p:nvPr>
            <p:ph type="sldNum" sz="quarter" idx="12"/>
          </p:nvPr>
        </p:nvSpPr>
        <p:spPr/>
        <p:txBody>
          <a:bodyPr/>
          <a:lstStyle/>
          <a:p>
            <a:fld id="{5374BCF3-5331-4DEF-BD12-99BB792D1088}" type="slidenum">
              <a:rPr lang="en-US" smtClean="0"/>
              <a:pPr/>
              <a:t>31</a:t>
            </a:fld>
            <a:endParaRPr lang="en-US"/>
          </a:p>
        </p:txBody>
      </p:sp>
      <p:pic>
        <p:nvPicPr>
          <p:cNvPr id="417797" name="Picture 5" descr="C:\Documents and Settings\dmachado\My Documents\GIFs\clipboard2.gif"/>
          <p:cNvPicPr>
            <a:picLocks noChangeAspect="1" noChangeArrowheads="1"/>
          </p:cNvPicPr>
          <p:nvPr/>
        </p:nvPicPr>
        <p:blipFill>
          <a:blip r:embed="rId3"/>
          <a:srcRect/>
          <a:stretch>
            <a:fillRect/>
          </a:stretch>
        </p:blipFill>
        <p:spPr bwMode="auto">
          <a:xfrm>
            <a:off x="7078663" y="1076325"/>
            <a:ext cx="1624012" cy="1792288"/>
          </a:xfrm>
          <a:prstGeom prst="rect">
            <a:avLst/>
          </a:prstGeom>
          <a:noFill/>
        </p:spPr>
      </p:pic>
    </p:spTree>
    <p:extLst>
      <p:ext uri="{BB962C8B-B14F-4D97-AF65-F5344CB8AC3E}">
        <p14:creationId xmlns:p14="http://schemas.microsoft.com/office/powerpoint/2010/main" val="1165446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347662" y="257938"/>
            <a:ext cx="8229600" cy="794575"/>
          </a:xfrm>
        </p:spPr>
        <p:txBody>
          <a:bodyPr>
            <a:normAutofit fontScale="90000"/>
          </a:bodyPr>
          <a:lstStyle/>
          <a:p>
            <a:r>
              <a:rPr lang="en-US" dirty="0"/>
              <a:t>Checkpoints: Use-Case Design</a:t>
            </a:r>
          </a:p>
        </p:txBody>
      </p:sp>
      <p:sp>
        <p:nvSpPr>
          <p:cNvPr id="419843" name="Rectangle 3"/>
          <p:cNvSpPr>
            <a:spLocks noGrp="1" noChangeArrowheads="1"/>
          </p:cNvSpPr>
          <p:nvPr>
            <p:ph idx="1"/>
          </p:nvPr>
        </p:nvSpPr>
        <p:spPr>
          <a:xfrm>
            <a:off x="361950" y="1052513"/>
            <a:ext cx="6724650" cy="5043487"/>
          </a:xfrm>
        </p:spPr>
        <p:txBody>
          <a:bodyPr/>
          <a:lstStyle/>
          <a:p>
            <a:r>
              <a:rPr lang="en-US" sz="2800" dirty="0"/>
              <a:t>Have all the main and/or </a:t>
            </a:r>
            <a:r>
              <a:rPr lang="en-US" sz="2800" dirty="0" err="1"/>
              <a:t>subflow</a:t>
            </a:r>
            <a:r>
              <a:rPr lang="en-US" sz="2800" dirty="0"/>
              <a:t> for this iteration been handled?</a:t>
            </a:r>
          </a:p>
          <a:p>
            <a:r>
              <a:rPr lang="en-US" sz="2800" dirty="0"/>
              <a:t>Has all behavior been distributed among the participating design elements?</a:t>
            </a:r>
          </a:p>
          <a:p>
            <a:r>
              <a:rPr lang="en-US" sz="2800" dirty="0"/>
              <a:t>Has behavior been distributed to the right design elements?</a:t>
            </a:r>
          </a:p>
          <a:p>
            <a:r>
              <a:rPr lang="en-US" sz="2800" dirty="0"/>
              <a:t>If there are several interaction diagrams for the use-case realization, is it easy to understand which collaboration diagrams relate to which flow of events?</a:t>
            </a:r>
          </a:p>
        </p:txBody>
      </p:sp>
      <p:sp>
        <p:nvSpPr>
          <p:cNvPr id="6" name="Slide Number Placeholder 5"/>
          <p:cNvSpPr>
            <a:spLocks noGrp="1"/>
          </p:cNvSpPr>
          <p:nvPr>
            <p:ph type="sldNum" sz="quarter" idx="12"/>
          </p:nvPr>
        </p:nvSpPr>
        <p:spPr/>
        <p:txBody>
          <a:bodyPr/>
          <a:lstStyle/>
          <a:p>
            <a:fld id="{5374BCF3-5331-4DEF-BD12-99BB792D1088}" type="slidenum">
              <a:rPr lang="en-US" smtClean="0"/>
              <a:pPr/>
              <a:t>32</a:t>
            </a:fld>
            <a:endParaRPr lang="en-US"/>
          </a:p>
        </p:txBody>
      </p:sp>
      <p:pic>
        <p:nvPicPr>
          <p:cNvPr id="419845" name="Picture 5" descr="C:\Documents and Settings\dmachado\My Documents\GIFs\clipboard2.gif"/>
          <p:cNvPicPr>
            <a:picLocks noChangeAspect="1" noChangeArrowheads="1"/>
          </p:cNvPicPr>
          <p:nvPr/>
        </p:nvPicPr>
        <p:blipFill>
          <a:blip r:embed="rId3"/>
          <a:srcRect/>
          <a:stretch>
            <a:fillRect/>
          </a:stretch>
        </p:blipFill>
        <p:spPr bwMode="auto">
          <a:xfrm>
            <a:off x="7572375" y="1283112"/>
            <a:ext cx="1624012" cy="1792288"/>
          </a:xfrm>
          <a:prstGeom prst="rect">
            <a:avLst/>
          </a:prstGeom>
          <a:noFill/>
        </p:spPr>
      </p:pic>
    </p:spTree>
    <p:extLst>
      <p:ext uri="{BB962C8B-B14F-4D97-AF65-F5344CB8AC3E}">
        <p14:creationId xmlns:p14="http://schemas.microsoft.com/office/powerpoint/2010/main" val="2888640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t>Review: Use-Case Design</a:t>
            </a:r>
          </a:p>
        </p:txBody>
      </p:sp>
      <p:sp>
        <p:nvSpPr>
          <p:cNvPr id="430083" name="Rectangle 3"/>
          <p:cNvSpPr>
            <a:spLocks noGrp="1" noChangeArrowheads="1"/>
          </p:cNvSpPr>
          <p:nvPr>
            <p:ph idx="1"/>
          </p:nvPr>
        </p:nvSpPr>
        <p:spPr/>
        <p:txBody>
          <a:bodyPr/>
          <a:lstStyle/>
          <a:p>
            <a:r>
              <a:rPr lang="en-US"/>
              <a:t>What is the purpose of Use-Case Design?</a:t>
            </a:r>
          </a:p>
          <a:p>
            <a:r>
              <a:rPr lang="en-US"/>
              <a:t>What is meant by encapsulating subsystem interactions?  Why is it a good thing to do?</a:t>
            </a:r>
          </a:p>
        </p:txBody>
      </p:sp>
      <p:sp>
        <p:nvSpPr>
          <p:cNvPr id="6" name="Slide Number Placeholder 5"/>
          <p:cNvSpPr>
            <a:spLocks noGrp="1"/>
          </p:cNvSpPr>
          <p:nvPr>
            <p:ph type="sldNum" sz="quarter" idx="12"/>
          </p:nvPr>
        </p:nvSpPr>
        <p:spPr/>
        <p:txBody>
          <a:bodyPr/>
          <a:lstStyle/>
          <a:p>
            <a:fld id="{5374BCF3-5331-4DEF-BD12-99BB792D1088}" type="slidenum">
              <a:rPr lang="en-US" smtClean="0"/>
              <a:pPr/>
              <a:t>33</a:t>
            </a:fld>
            <a:endParaRPr lang="en-US"/>
          </a:p>
        </p:txBody>
      </p:sp>
      <p:pic>
        <p:nvPicPr>
          <p:cNvPr id="430085" name="Picture 5" descr="C:\Documents and Settings\dmachado\dmachado_view\DEV_ILT\Images\review2.gif"/>
          <p:cNvPicPr>
            <a:picLocks noChangeAspect="1" noChangeArrowheads="1"/>
          </p:cNvPicPr>
          <p:nvPr/>
        </p:nvPicPr>
        <p:blipFill>
          <a:blip r:embed="rId3"/>
          <a:srcRect/>
          <a:stretch>
            <a:fillRect/>
          </a:stretch>
        </p:blipFill>
        <p:spPr bwMode="auto">
          <a:xfrm>
            <a:off x="3646488" y="3359150"/>
            <a:ext cx="1933575" cy="1874838"/>
          </a:xfrm>
          <a:prstGeom prst="rect">
            <a:avLst/>
          </a:prstGeom>
          <a:noFill/>
        </p:spPr>
      </p:pic>
    </p:spTree>
    <p:extLst>
      <p:ext uri="{BB962C8B-B14F-4D97-AF65-F5344CB8AC3E}">
        <p14:creationId xmlns:p14="http://schemas.microsoft.com/office/powerpoint/2010/main" val="1743653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p:cNvSpPr>
            <a:spLocks noGrp="1" noChangeArrowheads="1"/>
          </p:cNvSpPr>
          <p:nvPr>
            <p:ph type="title"/>
          </p:nvPr>
        </p:nvSpPr>
        <p:spPr>
          <a:xfrm>
            <a:off x="487362" y="-47180"/>
            <a:ext cx="8229600" cy="896112"/>
          </a:xfrm>
        </p:spPr>
        <p:txBody>
          <a:bodyPr/>
          <a:lstStyle/>
          <a:p>
            <a:r>
              <a:rPr lang="en-US" dirty="0"/>
              <a:t>Exercise: Use-Case Design</a:t>
            </a:r>
          </a:p>
        </p:txBody>
      </p:sp>
      <p:sp>
        <p:nvSpPr>
          <p:cNvPr id="421892" name="Rectangle 4"/>
          <p:cNvSpPr>
            <a:spLocks noGrp="1" noChangeArrowheads="1"/>
          </p:cNvSpPr>
          <p:nvPr>
            <p:ph idx="1"/>
          </p:nvPr>
        </p:nvSpPr>
        <p:spPr>
          <a:xfrm>
            <a:off x="361950" y="1052513"/>
            <a:ext cx="6140450" cy="5043487"/>
          </a:xfrm>
        </p:spPr>
        <p:txBody>
          <a:bodyPr/>
          <a:lstStyle/>
          <a:p>
            <a:pPr>
              <a:lnSpc>
                <a:spcPct val="70000"/>
              </a:lnSpc>
            </a:pPr>
            <a:r>
              <a:rPr lang="en-US" dirty="0"/>
              <a:t>Given the following:</a:t>
            </a:r>
          </a:p>
          <a:p>
            <a:pPr lvl="1">
              <a:lnSpc>
                <a:spcPct val="77000"/>
              </a:lnSpc>
            </a:pPr>
            <a:r>
              <a:rPr lang="en-US" dirty="0"/>
              <a:t>Analysis use-case realizations (VOPCs and interaction diagrams)</a:t>
            </a:r>
          </a:p>
          <a:p>
            <a:pPr lvl="1">
              <a:lnSpc>
                <a:spcPct val="77000"/>
              </a:lnSpc>
            </a:pPr>
            <a:r>
              <a:rPr lang="en-US" dirty="0"/>
              <a:t>The analysis-class-to-design-element map</a:t>
            </a:r>
          </a:p>
          <a:p>
            <a:pPr lvl="1">
              <a:lnSpc>
                <a:spcPct val="77000"/>
              </a:lnSpc>
            </a:pPr>
            <a:r>
              <a:rPr lang="en-US" dirty="0"/>
              <a:t>The analysis-class-to-analysis-mechanism map</a:t>
            </a:r>
          </a:p>
          <a:p>
            <a:pPr lvl="1">
              <a:lnSpc>
                <a:spcPct val="77000"/>
              </a:lnSpc>
            </a:pPr>
            <a:r>
              <a:rPr lang="en-US" dirty="0"/>
              <a:t>Analysis-to-design-mechanism map</a:t>
            </a:r>
          </a:p>
          <a:p>
            <a:pPr lvl="1">
              <a:lnSpc>
                <a:spcPct val="77000"/>
              </a:lnSpc>
            </a:pPr>
            <a:r>
              <a:rPr lang="en-US" dirty="0"/>
              <a:t>Patterns of use for the architectural mechanisms</a:t>
            </a:r>
          </a:p>
          <a:p>
            <a:pPr lvl="1">
              <a:lnSpc>
                <a:spcPct val="77000"/>
              </a:lnSpc>
            </a:pPr>
            <a:endParaRPr lang="en-US" dirty="0"/>
          </a:p>
        </p:txBody>
      </p:sp>
      <p:sp>
        <p:nvSpPr>
          <p:cNvPr id="7" name="Slide Number Placeholder 6"/>
          <p:cNvSpPr>
            <a:spLocks noGrp="1"/>
          </p:cNvSpPr>
          <p:nvPr>
            <p:ph type="sldNum" sz="quarter" idx="12"/>
          </p:nvPr>
        </p:nvSpPr>
        <p:spPr/>
        <p:txBody>
          <a:bodyPr/>
          <a:lstStyle/>
          <a:p>
            <a:fld id="{5374BCF3-5331-4DEF-BD12-99BB792D1088}" type="slidenum">
              <a:rPr lang="en-US" smtClean="0"/>
              <a:pPr/>
              <a:t>34</a:t>
            </a:fld>
            <a:endParaRPr lang="en-US"/>
          </a:p>
        </p:txBody>
      </p:sp>
      <p:sp>
        <p:nvSpPr>
          <p:cNvPr id="421897" name="Text Box 9"/>
          <p:cNvSpPr txBox="1">
            <a:spLocks noChangeArrowheads="1"/>
          </p:cNvSpPr>
          <p:nvPr/>
        </p:nvSpPr>
        <p:spPr bwMode="auto">
          <a:xfrm>
            <a:off x="7010400" y="5881688"/>
            <a:ext cx="1828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00CCFF"/>
                </a:solidFill>
              </a:rPr>
              <a:t>(continued)</a:t>
            </a:r>
          </a:p>
        </p:txBody>
      </p:sp>
      <p:pic>
        <p:nvPicPr>
          <p:cNvPr id="421899" name="Picture 11"/>
          <p:cNvPicPr>
            <a:picLocks noChangeAspect="1" noChangeArrowheads="1"/>
          </p:cNvPicPr>
          <p:nvPr/>
        </p:nvPicPr>
        <p:blipFill>
          <a:blip r:embed="rId3"/>
          <a:srcRect/>
          <a:stretch>
            <a:fillRect/>
          </a:stretch>
        </p:blipFill>
        <p:spPr bwMode="auto">
          <a:xfrm>
            <a:off x="6546850" y="1350963"/>
            <a:ext cx="2155825" cy="2143125"/>
          </a:xfrm>
          <a:prstGeom prst="rect">
            <a:avLst/>
          </a:prstGeom>
          <a:noFill/>
          <a:ln w="9525">
            <a:noFill/>
            <a:miter lim="800000"/>
            <a:headEnd/>
            <a:tailEnd/>
          </a:ln>
          <a:effectLst/>
        </p:spPr>
      </p:pic>
    </p:spTree>
    <p:extLst>
      <p:ext uri="{BB962C8B-B14F-4D97-AF65-F5344CB8AC3E}">
        <p14:creationId xmlns:p14="http://schemas.microsoft.com/office/powerpoint/2010/main" val="3228561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Text Box 2"/>
          <p:cNvSpPr txBox="1">
            <a:spLocks noChangeArrowheads="1"/>
          </p:cNvSpPr>
          <p:nvPr/>
        </p:nvSpPr>
        <p:spPr bwMode="auto">
          <a:xfrm>
            <a:off x="7010400" y="5881688"/>
            <a:ext cx="1828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00CCFF"/>
                </a:solidFill>
              </a:rPr>
              <a:t>(continued)</a:t>
            </a:r>
          </a:p>
        </p:txBody>
      </p:sp>
      <p:sp>
        <p:nvSpPr>
          <p:cNvPr id="423939" name="Rectangle 3"/>
          <p:cNvSpPr>
            <a:spLocks noGrp="1" noChangeArrowheads="1"/>
          </p:cNvSpPr>
          <p:nvPr>
            <p:ph type="title"/>
          </p:nvPr>
        </p:nvSpPr>
        <p:spPr>
          <a:xfrm>
            <a:off x="361950" y="0"/>
            <a:ext cx="8229600" cy="1052513"/>
          </a:xfrm>
        </p:spPr>
        <p:txBody>
          <a:bodyPr>
            <a:normAutofit fontScale="90000"/>
          </a:bodyPr>
          <a:lstStyle/>
          <a:p>
            <a:r>
              <a:rPr lang="en-US" dirty="0"/>
              <a:t>Exercise: Use-Case Design (cont.)</a:t>
            </a:r>
          </a:p>
        </p:txBody>
      </p:sp>
      <p:sp>
        <p:nvSpPr>
          <p:cNvPr id="423940" name="Rectangle 4"/>
          <p:cNvSpPr>
            <a:spLocks noGrp="1" noChangeArrowheads="1"/>
          </p:cNvSpPr>
          <p:nvPr>
            <p:ph idx="1"/>
          </p:nvPr>
        </p:nvSpPr>
        <p:spPr>
          <a:xfrm>
            <a:off x="361950" y="1052513"/>
            <a:ext cx="6026150" cy="5195887"/>
          </a:xfrm>
        </p:spPr>
        <p:txBody>
          <a:bodyPr/>
          <a:lstStyle/>
          <a:p>
            <a:r>
              <a:rPr lang="en-US" sz="2800" dirty="0"/>
              <a:t>Identify the following:</a:t>
            </a:r>
          </a:p>
          <a:p>
            <a:pPr lvl="1"/>
            <a:r>
              <a:rPr lang="en-US" sz="2400" dirty="0"/>
              <a:t>The design elements that replaced the analysis classes in the analysis use-case realizations</a:t>
            </a:r>
          </a:p>
          <a:p>
            <a:pPr lvl="1"/>
            <a:r>
              <a:rPr lang="en-US" sz="2400" dirty="0"/>
              <a:t>The architectural mechanisms that affect the use-case realizations</a:t>
            </a:r>
          </a:p>
          <a:p>
            <a:pPr lvl="1"/>
            <a:r>
              <a:rPr lang="en-US" sz="2400" dirty="0"/>
              <a:t>The design element collaborations needed to implement the use case</a:t>
            </a:r>
          </a:p>
          <a:p>
            <a:pPr lvl="1"/>
            <a:r>
              <a:rPr lang="en-US" sz="2400" dirty="0"/>
              <a:t>The relationships between the design elements needed to support the collaborations</a:t>
            </a:r>
          </a:p>
        </p:txBody>
      </p:sp>
      <p:sp>
        <p:nvSpPr>
          <p:cNvPr id="7" name="Slide Number Placeholder 6"/>
          <p:cNvSpPr>
            <a:spLocks noGrp="1"/>
          </p:cNvSpPr>
          <p:nvPr>
            <p:ph type="sldNum" sz="quarter" idx="12"/>
          </p:nvPr>
        </p:nvSpPr>
        <p:spPr/>
        <p:txBody>
          <a:bodyPr/>
          <a:lstStyle/>
          <a:p>
            <a:fld id="{5374BCF3-5331-4DEF-BD12-99BB792D1088}" type="slidenum">
              <a:rPr lang="en-US" smtClean="0"/>
              <a:pPr/>
              <a:t>35</a:t>
            </a:fld>
            <a:endParaRPr lang="en-US"/>
          </a:p>
        </p:txBody>
      </p:sp>
      <p:pic>
        <p:nvPicPr>
          <p:cNvPr id="423946" name="Picture 10"/>
          <p:cNvPicPr>
            <a:picLocks noChangeAspect="1" noChangeArrowheads="1"/>
          </p:cNvPicPr>
          <p:nvPr/>
        </p:nvPicPr>
        <p:blipFill>
          <a:blip r:embed="rId3"/>
          <a:srcRect/>
          <a:stretch>
            <a:fillRect/>
          </a:stretch>
        </p:blipFill>
        <p:spPr bwMode="auto">
          <a:xfrm>
            <a:off x="6546850" y="1350963"/>
            <a:ext cx="2155825" cy="2143125"/>
          </a:xfrm>
          <a:prstGeom prst="rect">
            <a:avLst/>
          </a:prstGeom>
          <a:noFill/>
          <a:ln w="9525">
            <a:noFill/>
            <a:miter lim="800000"/>
            <a:headEnd/>
            <a:tailEnd/>
          </a:ln>
          <a:effectLst/>
        </p:spPr>
      </p:pic>
    </p:spTree>
    <p:extLst>
      <p:ext uri="{BB962C8B-B14F-4D97-AF65-F5344CB8AC3E}">
        <p14:creationId xmlns:p14="http://schemas.microsoft.com/office/powerpoint/2010/main" val="2750047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473075" y="105126"/>
            <a:ext cx="8229600" cy="794575"/>
          </a:xfrm>
        </p:spPr>
        <p:txBody>
          <a:bodyPr>
            <a:normAutofit fontScale="90000"/>
          </a:bodyPr>
          <a:lstStyle/>
          <a:p>
            <a:r>
              <a:rPr lang="en-US" dirty="0"/>
              <a:t>Exercise: Use-Case Design (cont.)</a:t>
            </a:r>
          </a:p>
        </p:txBody>
      </p:sp>
      <p:sp>
        <p:nvSpPr>
          <p:cNvPr id="425987" name="Rectangle 3"/>
          <p:cNvSpPr>
            <a:spLocks noGrp="1" noChangeArrowheads="1"/>
          </p:cNvSpPr>
          <p:nvPr>
            <p:ph idx="1"/>
          </p:nvPr>
        </p:nvSpPr>
        <p:spPr>
          <a:xfrm>
            <a:off x="361950" y="1052513"/>
            <a:ext cx="6496050" cy="5043487"/>
          </a:xfrm>
        </p:spPr>
        <p:txBody>
          <a:bodyPr/>
          <a:lstStyle/>
          <a:p>
            <a:pPr>
              <a:lnSpc>
                <a:spcPct val="70000"/>
              </a:lnSpc>
            </a:pPr>
            <a:r>
              <a:rPr lang="en-US" dirty="0"/>
              <a:t>Produce the following:</a:t>
            </a:r>
          </a:p>
          <a:p>
            <a:pPr lvl="1">
              <a:lnSpc>
                <a:spcPct val="77000"/>
              </a:lnSpc>
            </a:pPr>
            <a:r>
              <a:rPr lang="en-US" dirty="0"/>
              <a:t>Design use-case realization</a:t>
            </a:r>
          </a:p>
          <a:p>
            <a:pPr lvl="2">
              <a:lnSpc>
                <a:spcPct val="90000"/>
              </a:lnSpc>
            </a:pPr>
            <a:r>
              <a:rPr lang="en-US" dirty="0"/>
              <a:t>Interaction diagram(s) per use-case flow of events that describes the design element collaborations required to implement the use case</a:t>
            </a:r>
          </a:p>
          <a:p>
            <a:pPr lvl="2">
              <a:lnSpc>
                <a:spcPct val="90000"/>
              </a:lnSpc>
            </a:pPr>
            <a:r>
              <a:rPr lang="en-US" dirty="0"/>
              <a:t>Class diagram (VOPC) that includes the design elements that must collaborate to perform the use case, and their relationships</a:t>
            </a:r>
          </a:p>
          <a:p>
            <a:pPr lvl="2">
              <a:lnSpc>
                <a:spcPct val="90000"/>
              </a:lnSpc>
            </a:pPr>
            <a:endParaRPr lang="en-US" dirty="0"/>
          </a:p>
        </p:txBody>
      </p:sp>
      <p:sp>
        <p:nvSpPr>
          <p:cNvPr id="7" name="Slide Number Placeholder 6"/>
          <p:cNvSpPr>
            <a:spLocks noGrp="1"/>
          </p:cNvSpPr>
          <p:nvPr>
            <p:ph type="sldNum" sz="quarter" idx="12"/>
          </p:nvPr>
        </p:nvSpPr>
        <p:spPr/>
        <p:txBody>
          <a:bodyPr/>
          <a:lstStyle/>
          <a:p>
            <a:fld id="{5374BCF3-5331-4DEF-BD12-99BB792D1088}" type="slidenum">
              <a:rPr lang="en-US" smtClean="0"/>
              <a:pPr/>
              <a:t>36</a:t>
            </a:fld>
            <a:endParaRPr lang="en-US"/>
          </a:p>
        </p:txBody>
      </p:sp>
      <p:pic>
        <p:nvPicPr>
          <p:cNvPr id="425988" name="Picture 4"/>
          <p:cNvPicPr>
            <a:picLocks noChangeAspect="1" noChangeArrowheads="1"/>
          </p:cNvPicPr>
          <p:nvPr/>
        </p:nvPicPr>
        <p:blipFill>
          <a:blip r:embed="rId3"/>
          <a:srcRect/>
          <a:stretch>
            <a:fillRect/>
          </a:stretch>
        </p:blipFill>
        <p:spPr bwMode="auto">
          <a:xfrm>
            <a:off x="6546850" y="1350963"/>
            <a:ext cx="2155825" cy="2143125"/>
          </a:xfrm>
          <a:prstGeom prst="rect">
            <a:avLst/>
          </a:prstGeom>
          <a:noFill/>
          <a:ln w="9525">
            <a:noFill/>
            <a:miter lim="800000"/>
            <a:headEnd/>
            <a:tailEnd/>
          </a:ln>
          <a:effectLst/>
        </p:spPr>
      </p:pic>
      <p:sp>
        <p:nvSpPr>
          <p:cNvPr id="425989" name="Text Box 5"/>
          <p:cNvSpPr txBox="1">
            <a:spLocks noChangeArrowheads="1"/>
          </p:cNvSpPr>
          <p:nvPr/>
        </p:nvSpPr>
        <p:spPr bwMode="auto">
          <a:xfrm>
            <a:off x="7010400" y="5881688"/>
            <a:ext cx="1828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00CCFF"/>
                </a:solidFill>
              </a:rPr>
              <a:t>(continued)</a:t>
            </a:r>
          </a:p>
        </p:txBody>
      </p:sp>
    </p:spTree>
    <p:extLst>
      <p:ext uri="{BB962C8B-B14F-4D97-AF65-F5344CB8AC3E}">
        <p14:creationId xmlns:p14="http://schemas.microsoft.com/office/powerpoint/2010/main" val="3727908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04088"/>
          </a:xfrm>
        </p:spPr>
        <p:txBody>
          <a:bodyPr>
            <a:noAutofit/>
          </a:bodyPr>
          <a:lstStyle/>
          <a:p>
            <a:r>
              <a:rPr lang="en-US" sz="4000" dirty="0" smtClean="0"/>
              <a:t>Exercise</a:t>
            </a:r>
            <a:r>
              <a:rPr lang="en-US" sz="4000" dirty="0"/>
              <a:t>: </a:t>
            </a:r>
            <a:r>
              <a:rPr lang="en-US" sz="4000" dirty="0" smtClean="0"/>
              <a:t>Review </a:t>
            </a:r>
            <a:endParaRPr lang="en-US" sz="4000" dirty="0"/>
          </a:p>
        </p:txBody>
      </p:sp>
      <p:sp>
        <p:nvSpPr>
          <p:cNvPr id="3" name="Content Placeholder 2"/>
          <p:cNvSpPr>
            <a:spLocks noGrp="1"/>
          </p:cNvSpPr>
          <p:nvPr>
            <p:ph idx="1"/>
          </p:nvPr>
        </p:nvSpPr>
        <p:spPr>
          <a:xfrm>
            <a:off x="228600" y="1240996"/>
            <a:ext cx="6861865" cy="5174091"/>
          </a:xfrm>
        </p:spPr>
        <p:txBody>
          <a:bodyPr>
            <a:normAutofit/>
          </a:bodyPr>
          <a:lstStyle/>
          <a:p>
            <a:r>
              <a:rPr lang="en-US" dirty="0" smtClean="0"/>
              <a:t>Compare </a:t>
            </a:r>
            <a:r>
              <a:rPr lang="en-US" dirty="0"/>
              <a:t>your use-case </a:t>
            </a:r>
            <a:r>
              <a:rPr lang="en-US" dirty="0" smtClean="0"/>
              <a:t>realizations</a:t>
            </a:r>
          </a:p>
          <a:p>
            <a:pPr lvl="1"/>
            <a:r>
              <a:rPr lang="en-US" sz="2800" dirty="0" smtClean="0"/>
              <a:t>Have </a:t>
            </a:r>
            <a:r>
              <a:rPr lang="en-US" sz="2800" dirty="0"/>
              <a:t>all the main and </a:t>
            </a:r>
            <a:r>
              <a:rPr lang="en-US" sz="2800" dirty="0" err="1"/>
              <a:t>subflows</a:t>
            </a:r>
            <a:r>
              <a:rPr lang="en-US" sz="2800" dirty="0"/>
              <a:t> for this iteration been </a:t>
            </a:r>
            <a:r>
              <a:rPr lang="en-US" sz="2800" dirty="0" smtClean="0"/>
              <a:t>handled?</a:t>
            </a:r>
          </a:p>
          <a:p>
            <a:pPr lvl="1"/>
            <a:r>
              <a:rPr lang="en-US" sz="2800" dirty="0" smtClean="0"/>
              <a:t> Has </a:t>
            </a:r>
            <a:r>
              <a:rPr lang="en-US" sz="2800" dirty="0"/>
              <a:t>all behavior been distributed among the participating design </a:t>
            </a:r>
            <a:r>
              <a:rPr lang="en-US" sz="2800" dirty="0" smtClean="0"/>
              <a:t>elements?</a:t>
            </a:r>
            <a:endParaRPr lang="en-US" dirty="0" smtClean="0"/>
          </a:p>
          <a:p>
            <a:pPr lvl="1"/>
            <a:r>
              <a:rPr lang="en-US" sz="2800" dirty="0" smtClean="0"/>
              <a:t>Has </a:t>
            </a:r>
            <a:r>
              <a:rPr lang="en-US" sz="2800" dirty="0"/>
              <a:t>behavior been distributed to the right design </a:t>
            </a:r>
            <a:r>
              <a:rPr lang="en-US" sz="2800" dirty="0" smtClean="0"/>
              <a:t>elements?</a:t>
            </a:r>
            <a:endParaRPr lang="en-US" dirty="0" smtClean="0"/>
          </a:p>
          <a:p>
            <a:pPr lvl="1"/>
            <a:r>
              <a:rPr lang="en-US" sz="2800" dirty="0" smtClean="0"/>
              <a:t>Are </a:t>
            </a:r>
            <a:r>
              <a:rPr lang="en-US" sz="2800" dirty="0"/>
              <a:t>there any messages coming from the interfaces?</a:t>
            </a:r>
          </a:p>
          <a:p>
            <a:pPr lvl="1"/>
            <a:endParaRPr lang="en-US" dirty="0"/>
          </a:p>
        </p:txBody>
      </p:sp>
      <p:sp>
        <p:nvSpPr>
          <p:cNvPr id="6" name="Slide Number Placeholder 5"/>
          <p:cNvSpPr>
            <a:spLocks noGrp="1"/>
          </p:cNvSpPr>
          <p:nvPr>
            <p:ph type="sldNum" sz="quarter" idx="12"/>
          </p:nvPr>
        </p:nvSpPr>
        <p:spPr/>
        <p:txBody>
          <a:bodyPr/>
          <a:lstStyle/>
          <a:p>
            <a:fld id="{5374BCF3-5331-4DEF-BD12-99BB792D1088}" type="slidenum">
              <a:rPr lang="en-US" smtClean="0"/>
              <a:pPr/>
              <a:t>37</a:t>
            </a:fld>
            <a:endParaRPr lang="en-US"/>
          </a:p>
        </p:txBody>
      </p:sp>
      <p:pic>
        <p:nvPicPr>
          <p:cNvPr id="7" name="Picture 6" descr="\\reba\office 2000\09prood02\PFiles\MSOffice\Clipart\standard\stddir1\bd05028_.wmf"/>
          <p:cNvPicPr>
            <a:picLocks noChangeAspect="1" noChangeArrowheads="1"/>
          </p:cNvPicPr>
          <p:nvPr/>
        </p:nvPicPr>
        <p:blipFill>
          <a:blip r:embed="rId3"/>
          <a:srcRect/>
          <a:stretch>
            <a:fillRect/>
          </a:stretch>
        </p:blipFill>
        <p:spPr bwMode="auto">
          <a:xfrm>
            <a:off x="7297064" y="1939925"/>
            <a:ext cx="1693862" cy="2038350"/>
          </a:xfrm>
          <a:prstGeom prst="rect">
            <a:avLst/>
          </a:prstGeom>
          <a:noFill/>
        </p:spPr>
      </p:pic>
    </p:spTree>
    <p:extLst>
      <p:ext uri="{BB962C8B-B14F-4D97-AF65-F5344CB8AC3E}">
        <p14:creationId xmlns:p14="http://schemas.microsoft.com/office/powerpoint/2010/main" val="3286637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438400"/>
            <a:ext cx="8229600" cy="1143000"/>
          </a:xfrm>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fld id="{4104E86A-6C53-419A-92FE-712D82B956FB}" type="slidenum">
              <a:rPr lang="en-US" smtClean="0"/>
              <a:pPr/>
              <a:t>38</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457200" y="-51593"/>
            <a:ext cx="8305800" cy="1143000"/>
          </a:xfrm>
        </p:spPr>
        <p:txBody>
          <a:bodyPr>
            <a:normAutofit fontScale="90000"/>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thiết</a:t>
            </a:r>
            <a:r>
              <a:rPr lang="en-US" dirty="0" smtClean="0"/>
              <a:t> </a:t>
            </a:r>
            <a:r>
              <a:rPr lang="en-US" dirty="0" err="1" smtClean="0"/>
              <a:t>kế</a:t>
            </a:r>
            <a:r>
              <a:rPr lang="en-US" dirty="0" smtClean="0"/>
              <a:t> ca </a:t>
            </a:r>
            <a:r>
              <a:rPr lang="en-US" dirty="0" err="1" smtClean="0"/>
              <a:t>sử</a:t>
            </a:r>
            <a:r>
              <a:rPr lang="en-US" dirty="0" smtClean="0"/>
              <a:t> </a:t>
            </a:r>
            <a:r>
              <a:rPr lang="en-US" dirty="0" err="1" smtClean="0"/>
              <a:t>dụng</a:t>
            </a:r>
            <a:endParaRPr lang="en-US" dirty="0"/>
          </a:p>
        </p:txBody>
      </p:sp>
      <p:sp>
        <p:nvSpPr>
          <p:cNvPr id="81" name="Slide Number Placeholder 80"/>
          <p:cNvSpPr>
            <a:spLocks noGrp="1"/>
          </p:cNvSpPr>
          <p:nvPr>
            <p:ph type="sldNum" sz="quarter" idx="12"/>
          </p:nvPr>
        </p:nvSpPr>
        <p:spPr/>
        <p:txBody>
          <a:bodyPr/>
          <a:lstStyle/>
          <a:p>
            <a:fld id="{5374BCF3-5331-4DEF-BD12-99BB792D1088}" type="slidenum">
              <a:rPr lang="en-US" smtClean="0"/>
              <a:pPr/>
              <a:t>4</a:t>
            </a:fld>
            <a:endParaRPr lang="en-US"/>
          </a:p>
        </p:txBody>
      </p:sp>
      <p:grpSp>
        <p:nvGrpSpPr>
          <p:cNvPr id="344067" name="Group 3"/>
          <p:cNvGrpSpPr>
            <a:grpSpLocks/>
          </p:cNvGrpSpPr>
          <p:nvPr/>
        </p:nvGrpSpPr>
        <p:grpSpPr bwMode="auto">
          <a:xfrm>
            <a:off x="304800" y="1785938"/>
            <a:ext cx="1720850" cy="1860550"/>
            <a:chOff x="3971" y="1776"/>
            <a:chExt cx="1084" cy="1172"/>
          </a:xfrm>
        </p:grpSpPr>
        <p:grpSp>
          <p:nvGrpSpPr>
            <p:cNvPr id="344068" name="Group 4"/>
            <p:cNvGrpSpPr>
              <a:grpSpLocks/>
            </p:cNvGrpSpPr>
            <p:nvPr/>
          </p:nvGrpSpPr>
          <p:grpSpPr bwMode="auto">
            <a:xfrm>
              <a:off x="4297" y="1776"/>
              <a:ext cx="432" cy="720"/>
              <a:chOff x="1249" y="2496"/>
              <a:chExt cx="432" cy="720"/>
            </a:xfrm>
          </p:grpSpPr>
          <p:sp>
            <p:nvSpPr>
              <p:cNvPr id="344069" name="Rectangle 5"/>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070" name="Line 6"/>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1" name="Line 7"/>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2" name="Line 8"/>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3" name="Line 9"/>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4" name="Line 10"/>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5" name="Line 11"/>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6" name="Line 12"/>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7" name="Line 13"/>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8" name="Line 14"/>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9" name="Line 15"/>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0" name="Line 16"/>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1" name="Line 17"/>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2" name="Line 18"/>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3" name="Line 19"/>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4" name="Line 20"/>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5" name="Line 21"/>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6" name="Line 22"/>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087" name="Text Box 23"/>
            <p:cNvSpPr txBox="1">
              <a:spLocks noChangeArrowheads="1"/>
            </p:cNvSpPr>
            <p:nvPr/>
          </p:nvSpPr>
          <p:spPr bwMode="auto">
            <a:xfrm>
              <a:off x="3971" y="2544"/>
              <a:ext cx="1084" cy="404"/>
            </a:xfrm>
            <a:prstGeom prst="rect">
              <a:avLst/>
            </a:prstGeom>
            <a:noFill/>
            <a:ln w="28575">
              <a:noFill/>
              <a:miter lim="800000"/>
              <a:headEnd type="none" w="sm" len="sm"/>
              <a:tailEnd type="none" w="lg" len="lg"/>
            </a:ln>
            <a:effectLst/>
          </p:spPr>
          <p:txBody>
            <a:bodyPr wrap="none">
              <a:spAutoFit/>
            </a:bodyPr>
            <a:lstStyle/>
            <a:p>
              <a:pPr algn="ctr"/>
              <a:r>
                <a:rPr lang="en-US" sz="1800"/>
                <a:t>Supplementary</a:t>
              </a:r>
            </a:p>
            <a:p>
              <a:pPr algn="ctr"/>
              <a:r>
                <a:rPr lang="en-US" sz="1800"/>
                <a:t>Specifications</a:t>
              </a:r>
            </a:p>
          </p:txBody>
        </p:sp>
      </p:grpSp>
      <p:sp>
        <p:nvSpPr>
          <p:cNvPr id="344088" name="AutoShape 24"/>
          <p:cNvSpPr>
            <a:spLocks noChangeArrowheads="1"/>
          </p:cNvSpPr>
          <p:nvPr/>
        </p:nvSpPr>
        <p:spPr bwMode="auto">
          <a:xfrm>
            <a:off x="4289425" y="3000375"/>
            <a:ext cx="1751013" cy="966788"/>
          </a:xfrm>
          <a:prstGeom prst="homePlate">
            <a:avLst>
              <a:gd name="adj" fmla="val 54955"/>
            </a:avLst>
          </a:prstGeom>
          <a:solidFill>
            <a:srgbClr val="00CCFF"/>
          </a:solidFill>
          <a:ln w="28575">
            <a:solidFill>
              <a:schemeClr val="bg2"/>
            </a:solidFill>
            <a:miter lim="800000"/>
            <a:headEnd type="none" w="sm" len="sm"/>
            <a:tailEnd type="none" w="lg" len="lg"/>
          </a:ln>
          <a:effectLst/>
        </p:spPr>
        <p:txBody>
          <a:bodyPr wrap="none" anchor="ctr"/>
          <a:lstStyle/>
          <a:p>
            <a:endParaRPr lang="en-US"/>
          </a:p>
        </p:txBody>
      </p:sp>
      <p:sp>
        <p:nvSpPr>
          <p:cNvPr id="344089" name="AutoShape 25"/>
          <p:cNvSpPr>
            <a:spLocks noChangeArrowheads="1"/>
          </p:cNvSpPr>
          <p:nvPr/>
        </p:nvSpPr>
        <p:spPr bwMode="auto">
          <a:xfrm>
            <a:off x="4151313" y="3138488"/>
            <a:ext cx="1751012" cy="966787"/>
          </a:xfrm>
          <a:prstGeom prst="homePlate">
            <a:avLst>
              <a:gd name="adj" fmla="val 54955"/>
            </a:avLst>
          </a:prstGeom>
          <a:solidFill>
            <a:srgbClr val="00CCFF"/>
          </a:solidFill>
          <a:ln w="28575">
            <a:solidFill>
              <a:schemeClr val="bg2"/>
            </a:solidFill>
            <a:miter lim="800000"/>
            <a:headEnd type="none" w="sm" len="sm"/>
            <a:tailEnd type="none" w="lg" len="lg"/>
          </a:ln>
          <a:effectLst/>
        </p:spPr>
        <p:txBody>
          <a:bodyPr wrap="none" anchor="ctr"/>
          <a:lstStyle/>
          <a:p>
            <a:endParaRPr lang="en-US"/>
          </a:p>
        </p:txBody>
      </p:sp>
      <p:sp>
        <p:nvSpPr>
          <p:cNvPr id="344090" name="AutoShape 26"/>
          <p:cNvSpPr>
            <a:spLocks noChangeArrowheads="1"/>
          </p:cNvSpPr>
          <p:nvPr/>
        </p:nvSpPr>
        <p:spPr bwMode="auto">
          <a:xfrm>
            <a:off x="4038600" y="3276600"/>
            <a:ext cx="1752600" cy="966788"/>
          </a:xfrm>
          <a:prstGeom prst="homePlate">
            <a:avLst>
              <a:gd name="adj" fmla="val 55005"/>
            </a:avLst>
          </a:prstGeom>
          <a:solidFill>
            <a:srgbClr val="00CCFF"/>
          </a:solidFill>
          <a:ln w="28575">
            <a:solidFill>
              <a:schemeClr val="bg2"/>
            </a:solidFill>
            <a:miter lim="800000"/>
            <a:headEnd type="none" w="sm" len="sm"/>
            <a:tailEnd type="none" w="lg" len="lg"/>
          </a:ln>
          <a:effectLst/>
        </p:spPr>
        <p:txBody>
          <a:bodyPr wrap="none" anchor="ctr"/>
          <a:lstStyle/>
          <a:p>
            <a:pPr algn="ctr"/>
            <a:r>
              <a:rPr lang="en-US" sz="2000" b="1">
                <a:solidFill>
                  <a:schemeClr val="bg2"/>
                </a:solidFill>
              </a:rPr>
              <a:t>Use-Case</a:t>
            </a:r>
          </a:p>
          <a:p>
            <a:pPr algn="ctr"/>
            <a:r>
              <a:rPr lang="en-US" sz="2000" b="1">
                <a:solidFill>
                  <a:schemeClr val="bg2"/>
                </a:solidFill>
              </a:rPr>
              <a:t>Design</a:t>
            </a:r>
            <a:endParaRPr lang="en-US" sz="1800">
              <a:solidFill>
                <a:schemeClr val="bg2"/>
              </a:solidFill>
            </a:endParaRPr>
          </a:p>
        </p:txBody>
      </p:sp>
      <p:grpSp>
        <p:nvGrpSpPr>
          <p:cNvPr id="344093" name="Group 29"/>
          <p:cNvGrpSpPr>
            <a:grpSpLocks/>
          </p:cNvGrpSpPr>
          <p:nvPr/>
        </p:nvGrpSpPr>
        <p:grpSpPr bwMode="auto">
          <a:xfrm>
            <a:off x="6429375" y="3221038"/>
            <a:ext cx="2393950" cy="1131887"/>
            <a:chOff x="3484" y="3648"/>
            <a:chExt cx="1508" cy="713"/>
          </a:xfrm>
        </p:grpSpPr>
        <p:sp>
          <p:nvSpPr>
            <p:cNvPr id="344094" name="Oval 30"/>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344095" name="Text Box 31"/>
            <p:cNvSpPr txBox="1">
              <a:spLocks noChangeArrowheads="1"/>
            </p:cNvSpPr>
            <p:nvPr/>
          </p:nvSpPr>
          <p:spPr bwMode="auto">
            <a:xfrm>
              <a:off x="3484" y="3957"/>
              <a:ext cx="1508" cy="404"/>
            </a:xfrm>
            <a:prstGeom prst="rect">
              <a:avLst/>
            </a:prstGeom>
            <a:noFill/>
            <a:ln w="28575">
              <a:noFill/>
              <a:miter lim="800000"/>
              <a:headEnd type="none" w="sm" len="sm"/>
              <a:tailEnd type="none" w="lg" len="lg"/>
            </a:ln>
            <a:effectLst/>
          </p:spPr>
          <p:txBody>
            <a:bodyPr wrap="none">
              <a:spAutoFit/>
            </a:bodyPr>
            <a:lstStyle/>
            <a:p>
              <a:pPr algn="ctr"/>
              <a:r>
                <a:rPr lang="en-US" sz="1800"/>
                <a:t>Use-Case Realization</a:t>
              </a:r>
            </a:p>
            <a:p>
              <a:pPr algn="ctr"/>
              <a:r>
                <a:rPr lang="en-US" sz="1800"/>
                <a:t>(Refined)</a:t>
              </a:r>
            </a:p>
          </p:txBody>
        </p:sp>
      </p:grpSp>
      <p:sp>
        <p:nvSpPr>
          <p:cNvPr id="344096" name="Line 32"/>
          <p:cNvSpPr>
            <a:spLocks noChangeShapeType="1"/>
          </p:cNvSpPr>
          <p:nvPr/>
        </p:nvSpPr>
        <p:spPr bwMode="auto">
          <a:xfrm flipV="1">
            <a:off x="6115050" y="3452813"/>
            <a:ext cx="752475" cy="14287"/>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grpSp>
        <p:nvGrpSpPr>
          <p:cNvPr id="344097" name="Group 33"/>
          <p:cNvGrpSpPr>
            <a:grpSpLocks/>
          </p:cNvGrpSpPr>
          <p:nvPr/>
        </p:nvGrpSpPr>
        <p:grpSpPr bwMode="auto">
          <a:xfrm>
            <a:off x="2260600" y="1295400"/>
            <a:ext cx="2286000" cy="911225"/>
            <a:chOff x="144" y="1872"/>
            <a:chExt cx="1440" cy="574"/>
          </a:xfrm>
        </p:grpSpPr>
        <p:grpSp>
          <p:nvGrpSpPr>
            <p:cNvPr id="344098" name="Group 34"/>
            <p:cNvGrpSpPr>
              <a:grpSpLocks/>
            </p:cNvGrpSpPr>
            <p:nvPr/>
          </p:nvGrpSpPr>
          <p:grpSpPr bwMode="auto">
            <a:xfrm>
              <a:off x="625" y="1872"/>
              <a:ext cx="959" cy="574"/>
              <a:chOff x="3315" y="2345"/>
              <a:chExt cx="678" cy="452"/>
            </a:xfrm>
          </p:grpSpPr>
          <p:sp>
            <p:nvSpPr>
              <p:cNvPr id="344099" name="Rectangle 35"/>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100" name="Rectangle 36"/>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grpSp>
        <p:sp>
          <p:nvSpPr>
            <p:cNvPr id="344101" name="Oval 37"/>
            <p:cNvSpPr>
              <a:spLocks noChangeArrowheads="1"/>
            </p:cNvSpPr>
            <p:nvPr/>
          </p:nvSpPr>
          <p:spPr bwMode="auto">
            <a:xfrm>
              <a:off x="144" y="2186"/>
              <a:ext cx="131" cy="118"/>
            </a:xfrm>
            <a:prstGeom prst="ellipse">
              <a:avLst/>
            </a:prstGeom>
            <a:noFill/>
            <a:ln w="28575">
              <a:solidFill>
                <a:schemeClr val="tx1"/>
              </a:solidFill>
              <a:round/>
              <a:headEnd type="none" w="sm" len="sm"/>
              <a:tailEnd type="none" w="lg" len="med"/>
            </a:ln>
            <a:effectLst/>
          </p:spPr>
          <p:txBody>
            <a:bodyPr wrap="none" anchor="ctr"/>
            <a:lstStyle/>
            <a:p>
              <a:endParaRPr lang="en-US"/>
            </a:p>
          </p:txBody>
        </p:sp>
        <p:sp>
          <p:nvSpPr>
            <p:cNvPr id="344102" name="Line 38"/>
            <p:cNvSpPr>
              <a:spLocks noChangeShapeType="1"/>
            </p:cNvSpPr>
            <p:nvPr/>
          </p:nvSpPr>
          <p:spPr bwMode="auto">
            <a:xfrm>
              <a:off x="275" y="2245"/>
              <a:ext cx="350" cy="0"/>
            </a:xfrm>
            <a:prstGeom prst="line">
              <a:avLst/>
            </a:prstGeom>
            <a:noFill/>
            <a:ln w="28575">
              <a:solidFill>
                <a:schemeClr val="tx1"/>
              </a:solidFill>
              <a:round/>
              <a:headEnd type="none" w="sm" len="sm"/>
              <a:tailEnd type="none" w="lg" len="med"/>
            </a:ln>
            <a:effectLst/>
          </p:spPr>
          <p:txBody>
            <a:bodyPr wrap="none" anchor="ctr"/>
            <a:lstStyle/>
            <a:p>
              <a:endParaRPr lang="en-US"/>
            </a:p>
          </p:txBody>
        </p:sp>
        <p:sp>
          <p:nvSpPr>
            <p:cNvPr id="344103" name="Oval 39"/>
            <p:cNvSpPr>
              <a:spLocks noChangeArrowheads="1"/>
            </p:cNvSpPr>
            <p:nvPr/>
          </p:nvSpPr>
          <p:spPr bwMode="auto">
            <a:xfrm>
              <a:off x="144" y="2049"/>
              <a:ext cx="131" cy="117"/>
            </a:xfrm>
            <a:prstGeom prst="ellipse">
              <a:avLst/>
            </a:prstGeom>
            <a:noFill/>
            <a:ln w="28575">
              <a:solidFill>
                <a:schemeClr val="tx1"/>
              </a:solidFill>
              <a:round/>
              <a:headEnd type="none" w="sm" len="sm"/>
              <a:tailEnd type="none" w="lg" len="med"/>
            </a:ln>
            <a:effectLst/>
          </p:spPr>
          <p:txBody>
            <a:bodyPr wrap="none" anchor="ctr"/>
            <a:lstStyle/>
            <a:p>
              <a:endParaRPr lang="en-US"/>
            </a:p>
          </p:txBody>
        </p:sp>
        <p:sp>
          <p:nvSpPr>
            <p:cNvPr id="344104" name="Line 40"/>
            <p:cNvSpPr>
              <a:spLocks noChangeShapeType="1"/>
            </p:cNvSpPr>
            <p:nvPr/>
          </p:nvSpPr>
          <p:spPr bwMode="auto">
            <a:xfrm>
              <a:off x="275" y="2107"/>
              <a:ext cx="350" cy="0"/>
            </a:xfrm>
            <a:prstGeom prst="line">
              <a:avLst/>
            </a:prstGeom>
            <a:noFill/>
            <a:ln w="28575">
              <a:solidFill>
                <a:schemeClr val="tx1"/>
              </a:solidFill>
              <a:round/>
              <a:headEnd type="none" w="sm" len="sm"/>
              <a:tailEnd type="none" w="lg" len="med"/>
            </a:ln>
            <a:effectLst/>
          </p:spPr>
          <p:txBody>
            <a:bodyPr wrap="none" anchor="ctr"/>
            <a:lstStyle/>
            <a:p>
              <a:endParaRPr lang="en-US"/>
            </a:p>
          </p:txBody>
        </p:sp>
        <p:sp>
          <p:nvSpPr>
            <p:cNvPr id="344105" name="Oval 41"/>
            <p:cNvSpPr>
              <a:spLocks noChangeArrowheads="1"/>
            </p:cNvSpPr>
            <p:nvPr/>
          </p:nvSpPr>
          <p:spPr bwMode="auto">
            <a:xfrm>
              <a:off x="144" y="2323"/>
              <a:ext cx="131" cy="118"/>
            </a:xfrm>
            <a:prstGeom prst="ellipse">
              <a:avLst/>
            </a:prstGeom>
            <a:noFill/>
            <a:ln w="28575">
              <a:solidFill>
                <a:schemeClr val="tx1"/>
              </a:solidFill>
              <a:round/>
              <a:headEnd type="none" w="sm" len="sm"/>
              <a:tailEnd type="none" w="lg" len="med"/>
            </a:ln>
            <a:effectLst/>
          </p:spPr>
          <p:txBody>
            <a:bodyPr wrap="none" anchor="ctr"/>
            <a:lstStyle/>
            <a:p>
              <a:endParaRPr lang="en-US"/>
            </a:p>
          </p:txBody>
        </p:sp>
        <p:sp>
          <p:nvSpPr>
            <p:cNvPr id="344106" name="Line 42"/>
            <p:cNvSpPr>
              <a:spLocks noChangeShapeType="1"/>
            </p:cNvSpPr>
            <p:nvPr/>
          </p:nvSpPr>
          <p:spPr bwMode="auto">
            <a:xfrm>
              <a:off x="275" y="2382"/>
              <a:ext cx="350" cy="0"/>
            </a:xfrm>
            <a:prstGeom prst="line">
              <a:avLst/>
            </a:prstGeom>
            <a:noFill/>
            <a:ln w="28575">
              <a:solidFill>
                <a:schemeClr val="tx1"/>
              </a:solidFill>
              <a:round/>
              <a:headEnd type="none" w="sm" len="sm"/>
              <a:tailEnd type="none" w="lg" len="med"/>
            </a:ln>
            <a:effectLst/>
          </p:spPr>
          <p:txBody>
            <a:bodyPr wrap="none" anchor="ctr"/>
            <a:lstStyle/>
            <a:p>
              <a:endParaRPr lang="en-US"/>
            </a:p>
          </p:txBody>
        </p:sp>
      </p:grpSp>
      <p:sp>
        <p:nvSpPr>
          <p:cNvPr id="344107" name="Text Box 43"/>
          <p:cNvSpPr txBox="1">
            <a:spLocks noChangeArrowheads="1"/>
          </p:cNvSpPr>
          <p:nvPr/>
        </p:nvSpPr>
        <p:spPr bwMode="auto">
          <a:xfrm>
            <a:off x="1981200" y="2286000"/>
            <a:ext cx="3714750" cy="366713"/>
          </a:xfrm>
          <a:prstGeom prst="rect">
            <a:avLst/>
          </a:prstGeom>
          <a:noFill/>
          <a:ln w="28575">
            <a:noFill/>
            <a:miter lim="800000"/>
            <a:headEnd type="none" w="sm" len="sm"/>
            <a:tailEnd type="none" w="lg" len="lg"/>
          </a:ln>
          <a:effectLst/>
        </p:spPr>
        <p:txBody>
          <a:bodyPr wrap="none">
            <a:spAutoFit/>
          </a:bodyPr>
          <a:lstStyle/>
          <a:p>
            <a:pPr algn="ctr"/>
            <a:r>
              <a:rPr lang="en-US" sz="1800"/>
              <a:t>Design Subsystems and Interfaces</a:t>
            </a:r>
          </a:p>
        </p:txBody>
      </p:sp>
      <p:grpSp>
        <p:nvGrpSpPr>
          <p:cNvPr id="344108" name="Group 44"/>
          <p:cNvGrpSpPr>
            <a:grpSpLocks/>
          </p:cNvGrpSpPr>
          <p:nvPr/>
        </p:nvGrpSpPr>
        <p:grpSpPr bwMode="auto">
          <a:xfrm>
            <a:off x="2657475" y="4800600"/>
            <a:ext cx="2998788" cy="1257300"/>
            <a:chOff x="1246" y="3200"/>
            <a:chExt cx="1889" cy="792"/>
          </a:xfrm>
        </p:grpSpPr>
        <p:grpSp>
          <p:nvGrpSpPr>
            <p:cNvPr id="344109" name="Group 45"/>
            <p:cNvGrpSpPr>
              <a:grpSpLocks/>
            </p:cNvGrpSpPr>
            <p:nvPr/>
          </p:nvGrpSpPr>
          <p:grpSpPr bwMode="auto">
            <a:xfrm>
              <a:off x="1246" y="3200"/>
              <a:ext cx="881" cy="510"/>
              <a:chOff x="144" y="1440"/>
              <a:chExt cx="881" cy="510"/>
            </a:xfrm>
          </p:grpSpPr>
          <p:grpSp>
            <p:nvGrpSpPr>
              <p:cNvPr id="344110" name="Group 46"/>
              <p:cNvGrpSpPr>
                <a:grpSpLocks/>
              </p:cNvGrpSpPr>
              <p:nvPr/>
            </p:nvGrpSpPr>
            <p:grpSpPr bwMode="auto">
              <a:xfrm>
                <a:off x="144" y="1440"/>
                <a:ext cx="881" cy="510"/>
                <a:chOff x="144" y="1440"/>
                <a:chExt cx="881" cy="510"/>
              </a:xfrm>
            </p:grpSpPr>
            <p:sp>
              <p:nvSpPr>
                <p:cNvPr id="344111" name="Rectangle 4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12" name="Line 4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13" name="Line 4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114" name="Text Box 50"/>
              <p:cNvSpPr txBox="1">
                <a:spLocks noChangeArrowheads="1"/>
              </p:cNvSpPr>
              <p:nvPr/>
            </p:nvSpPr>
            <p:spPr bwMode="auto">
              <a:xfrm>
                <a:off x="588" y="1477"/>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en-US" sz="1800"/>
              </a:p>
            </p:txBody>
          </p:sp>
        </p:grpSp>
        <p:grpSp>
          <p:nvGrpSpPr>
            <p:cNvPr id="344115" name="Group 51"/>
            <p:cNvGrpSpPr>
              <a:grpSpLocks/>
            </p:cNvGrpSpPr>
            <p:nvPr/>
          </p:nvGrpSpPr>
          <p:grpSpPr bwMode="auto">
            <a:xfrm>
              <a:off x="2254" y="3207"/>
              <a:ext cx="881" cy="510"/>
              <a:chOff x="144" y="1440"/>
              <a:chExt cx="881" cy="510"/>
            </a:xfrm>
          </p:grpSpPr>
          <p:sp>
            <p:nvSpPr>
              <p:cNvPr id="344116" name="Rectangle 5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17" name="Line 5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18" name="Line 5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119" name="Text Box 55"/>
            <p:cNvSpPr txBox="1">
              <a:spLocks noChangeArrowheads="1"/>
            </p:cNvSpPr>
            <p:nvPr/>
          </p:nvSpPr>
          <p:spPr bwMode="auto">
            <a:xfrm>
              <a:off x="1518" y="3761"/>
              <a:ext cx="1344" cy="231"/>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a:t>Design Classes</a:t>
              </a:r>
            </a:p>
          </p:txBody>
        </p:sp>
      </p:grpSp>
      <p:sp>
        <p:nvSpPr>
          <p:cNvPr id="344121" name="Line 57"/>
          <p:cNvSpPr>
            <a:spLocks noChangeShapeType="1"/>
          </p:cNvSpPr>
          <p:nvPr/>
        </p:nvSpPr>
        <p:spPr bwMode="auto">
          <a:xfrm flipV="1">
            <a:off x="2284413" y="4076700"/>
            <a:ext cx="1566862" cy="317500"/>
          </a:xfrm>
          <a:prstGeom prst="line">
            <a:avLst/>
          </a:prstGeom>
          <a:noFill/>
          <a:ln w="28575">
            <a:solidFill>
              <a:srgbClr val="FF0000"/>
            </a:solidFill>
            <a:round/>
            <a:headEnd type="none" w="sm" len="sm"/>
            <a:tailEnd type="triangle" w="med" len="med"/>
          </a:ln>
          <a:effectLst/>
        </p:spPr>
        <p:txBody>
          <a:bodyPr wrap="none" anchor="ctr"/>
          <a:lstStyle/>
          <a:p>
            <a:endParaRPr lang="en-US"/>
          </a:p>
        </p:txBody>
      </p:sp>
      <p:sp>
        <p:nvSpPr>
          <p:cNvPr id="344122" name="Line 58"/>
          <p:cNvSpPr>
            <a:spLocks noChangeShapeType="1"/>
          </p:cNvSpPr>
          <p:nvPr/>
        </p:nvSpPr>
        <p:spPr bwMode="auto">
          <a:xfrm>
            <a:off x="2112963" y="3459163"/>
            <a:ext cx="1687512" cy="6350"/>
          </a:xfrm>
          <a:prstGeom prst="line">
            <a:avLst/>
          </a:prstGeom>
          <a:noFill/>
          <a:ln w="28575">
            <a:solidFill>
              <a:srgbClr val="FF0000"/>
            </a:solidFill>
            <a:round/>
            <a:headEnd type="none" w="sm" len="sm"/>
            <a:tailEnd type="triangle" w="med" len="med"/>
          </a:ln>
          <a:effectLst/>
        </p:spPr>
        <p:txBody>
          <a:bodyPr wrap="none" anchor="ctr"/>
          <a:lstStyle/>
          <a:p>
            <a:endParaRPr lang="en-US"/>
          </a:p>
        </p:txBody>
      </p:sp>
      <p:sp>
        <p:nvSpPr>
          <p:cNvPr id="344123" name="Line 59"/>
          <p:cNvSpPr>
            <a:spLocks noChangeShapeType="1"/>
          </p:cNvSpPr>
          <p:nvPr/>
        </p:nvSpPr>
        <p:spPr bwMode="auto">
          <a:xfrm flipV="1">
            <a:off x="4219575" y="4344988"/>
            <a:ext cx="457200" cy="303212"/>
          </a:xfrm>
          <a:prstGeom prst="line">
            <a:avLst/>
          </a:prstGeom>
          <a:noFill/>
          <a:ln w="28575">
            <a:solidFill>
              <a:srgbClr val="FF0000"/>
            </a:solidFill>
            <a:round/>
            <a:headEnd type="none" w="sm" len="sm"/>
            <a:tailEnd type="triangle" w="med" len="med"/>
          </a:ln>
          <a:effectLst/>
        </p:spPr>
        <p:txBody>
          <a:bodyPr wrap="none" anchor="ctr"/>
          <a:lstStyle/>
          <a:p>
            <a:endParaRPr lang="en-US"/>
          </a:p>
        </p:txBody>
      </p:sp>
      <p:sp>
        <p:nvSpPr>
          <p:cNvPr id="344124" name="Line 60"/>
          <p:cNvSpPr>
            <a:spLocks noChangeShapeType="1"/>
          </p:cNvSpPr>
          <p:nvPr/>
        </p:nvSpPr>
        <p:spPr bwMode="auto">
          <a:xfrm>
            <a:off x="3724275" y="2692400"/>
            <a:ext cx="457200" cy="190500"/>
          </a:xfrm>
          <a:prstGeom prst="line">
            <a:avLst/>
          </a:prstGeom>
          <a:noFill/>
          <a:ln w="28575">
            <a:solidFill>
              <a:srgbClr val="FF0000"/>
            </a:solidFill>
            <a:round/>
            <a:headEnd type="none" w="sm" len="sm"/>
            <a:tailEnd type="triangle" w="med" len="med"/>
          </a:ln>
          <a:effectLst/>
        </p:spPr>
        <p:txBody>
          <a:bodyPr wrap="none" anchor="ctr"/>
          <a:lstStyle/>
          <a:p>
            <a:endParaRPr lang="en-US"/>
          </a:p>
        </p:txBody>
      </p:sp>
      <p:grpSp>
        <p:nvGrpSpPr>
          <p:cNvPr id="344125" name="Group 61"/>
          <p:cNvGrpSpPr>
            <a:grpSpLocks/>
          </p:cNvGrpSpPr>
          <p:nvPr/>
        </p:nvGrpSpPr>
        <p:grpSpPr bwMode="auto">
          <a:xfrm>
            <a:off x="676275" y="3914775"/>
            <a:ext cx="1839913" cy="2043113"/>
            <a:chOff x="528" y="2832"/>
            <a:chExt cx="1159" cy="1287"/>
          </a:xfrm>
        </p:grpSpPr>
        <p:grpSp>
          <p:nvGrpSpPr>
            <p:cNvPr id="344126" name="Group 62"/>
            <p:cNvGrpSpPr>
              <a:grpSpLocks/>
            </p:cNvGrpSpPr>
            <p:nvPr/>
          </p:nvGrpSpPr>
          <p:grpSpPr bwMode="auto">
            <a:xfrm>
              <a:off x="576" y="2832"/>
              <a:ext cx="754" cy="1008"/>
              <a:chOff x="365" y="2533"/>
              <a:chExt cx="754" cy="1008"/>
            </a:xfrm>
          </p:grpSpPr>
          <p:sp>
            <p:nvSpPr>
              <p:cNvPr id="344127" name="Oval 63"/>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4128" name="Rectangle 64"/>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129" name="Line 65"/>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0" name="Line 66"/>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1" name="Line 67"/>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2" name="Line 68"/>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3" name="Line 69"/>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4" name="Line 70"/>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5" name="Line 71"/>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6" name="Line 72"/>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7" name="Line 73"/>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8" name="Line 74"/>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9" name="Line 75"/>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0" name="Line 76"/>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1" name="Line 77"/>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2" name="Line 78"/>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3" name="Line 79"/>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4" name="Line 80"/>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5" name="Line 81"/>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46" name="Text Box 82"/>
            <p:cNvSpPr txBox="1">
              <a:spLocks noChangeArrowheads="1"/>
            </p:cNvSpPr>
            <p:nvPr/>
          </p:nvSpPr>
          <p:spPr bwMode="auto">
            <a:xfrm>
              <a:off x="528" y="3888"/>
              <a:ext cx="1159" cy="231"/>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a:t>use-case</a:t>
              </a:r>
            </a:p>
          </p:txBody>
        </p:sp>
      </p:grpSp>
    </p:spTree>
    <p:extLst>
      <p:ext uri="{BB962C8B-B14F-4D97-AF65-F5344CB8AC3E}">
        <p14:creationId xmlns:p14="http://schemas.microsoft.com/office/powerpoint/2010/main" val="1634042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228600" y="157162"/>
            <a:ext cx="8229600" cy="1143000"/>
          </a:xfrm>
        </p:spPr>
        <p:txBody>
          <a:bodyPr/>
          <a:lstStyle/>
          <a:p>
            <a:r>
              <a:rPr lang="en-US" dirty="0" err="1" smtClean="0"/>
              <a:t>Các</a:t>
            </a:r>
            <a:r>
              <a:rPr lang="en-US" dirty="0" smtClean="0"/>
              <a:t> </a:t>
            </a:r>
            <a:r>
              <a:rPr lang="en-US" dirty="0" err="1" smtClean="0"/>
              <a:t>bước</a:t>
            </a:r>
            <a:r>
              <a:rPr lang="en-US" dirty="0" smtClean="0"/>
              <a:t> </a:t>
            </a:r>
            <a:r>
              <a:rPr lang="en-US" dirty="0" err="1" smtClean="0"/>
              <a:t>thiết</a:t>
            </a:r>
            <a:r>
              <a:rPr lang="en-US" dirty="0" smtClean="0"/>
              <a:t> </a:t>
            </a:r>
            <a:r>
              <a:rPr lang="en-US" dirty="0" err="1" smtClean="0"/>
              <a:t>kế</a:t>
            </a:r>
            <a:r>
              <a:rPr lang="en-US" dirty="0" smtClean="0"/>
              <a:t> ca </a:t>
            </a:r>
            <a:r>
              <a:rPr lang="en-US" dirty="0" err="1" smtClean="0"/>
              <a:t>sử</a:t>
            </a:r>
            <a:r>
              <a:rPr lang="en-US" dirty="0" smtClean="0"/>
              <a:t> </a:t>
            </a:r>
            <a:r>
              <a:rPr lang="en-US" dirty="0" err="1" smtClean="0"/>
              <a:t>dụng</a:t>
            </a:r>
            <a:endParaRPr lang="en-US" dirty="0"/>
          </a:p>
        </p:txBody>
      </p:sp>
      <p:sp>
        <p:nvSpPr>
          <p:cNvPr id="346115" name="Rectangle 3"/>
          <p:cNvSpPr>
            <a:spLocks noGrp="1" noChangeArrowheads="1"/>
          </p:cNvSpPr>
          <p:nvPr>
            <p:ph idx="1"/>
          </p:nvPr>
        </p:nvSpPr>
        <p:spPr>
          <a:xfrm>
            <a:off x="60325" y="1495425"/>
            <a:ext cx="6572250" cy="5043487"/>
          </a:xfrm>
        </p:spPr>
        <p:txBody>
          <a:bodyPr>
            <a:normAutofit/>
          </a:bodyPr>
          <a:lstStyle/>
          <a:p>
            <a:r>
              <a:rPr lang="en-US" dirty="0" err="1" smtClean="0">
                <a:latin typeface="Calibri (Body)"/>
              </a:rPr>
              <a:t>Mô</a:t>
            </a:r>
            <a:r>
              <a:rPr lang="en-US" dirty="0" smtClean="0">
                <a:latin typeface="Calibri (Body)"/>
              </a:rPr>
              <a:t> </a:t>
            </a:r>
            <a:r>
              <a:rPr lang="en-US" dirty="0" err="1" smtClean="0">
                <a:latin typeface="Calibri (Body)"/>
              </a:rPr>
              <a:t>tả</a:t>
            </a:r>
            <a:r>
              <a:rPr lang="en-US" dirty="0" smtClean="0">
                <a:latin typeface="Calibri (Body)"/>
              </a:rPr>
              <a:t> </a:t>
            </a:r>
            <a:r>
              <a:rPr lang="en-US" dirty="0" err="1" smtClean="0">
                <a:latin typeface="Calibri (Body)"/>
              </a:rPr>
              <a:t>sự</a:t>
            </a:r>
            <a:r>
              <a:rPr lang="en-US" dirty="0" smtClean="0">
                <a:latin typeface="Calibri (Body)"/>
              </a:rPr>
              <a:t> </a:t>
            </a:r>
            <a:r>
              <a:rPr lang="en-US" dirty="0" err="1" smtClean="0">
                <a:latin typeface="Calibri (Body)"/>
              </a:rPr>
              <a:t>tương</a:t>
            </a:r>
            <a:r>
              <a:rPr lang="en-US" dirty="0" smtClean="0">
                <a:latin typeface="Calibri (Body)"/>
              </a:rPr>
              <a:t> </a:t>
            </a:r>
            <a:r>
              <a:rPr lang="en-US" dirty="0" err="1" smtClean="0">
                <a:latin typeface="Calibri (Body)"/>
              </a:rPr>
              <a:t>tác</a:t>
            </a:r>
            <a:r>
              <a:rPr lang="en-US" dirty="0" smtClean="0">
                <a:latin typeface="Calibri (Body)"/>
              </a:rPr>
              <a:t> </a:t>
            </a:r>
            <a:r>
              <a:rPr lang="en-US" dirty="0" err="1" smtClean="0">
                <a:latin typeface="Calibri (Body)"/>
              </a:rPr>
              <a:t>giữa</a:t>
            </a:r>
            <a:r>
              <a:rPr lang="en-US" dirty="0" smtClean="0">
                <a:latin typeface="Calibri (Body)"/>
              </a:rPr>
              <a:t> </a:t>
            </a:r>
            <a:r>
              <a:rPr lang="en-US" dirty="0" err="1" smtClean="0">
                <a:latin typeface="Calibri (Body)"/>
              </a:rPr>
              <a:t>các</a:t>
            </a:r>
            <a:r>
              <a:rPr lang="en-US" dirty="0" smtClean="0">
                <a:latin typeface="Calibri (Body)"/>
              </a:rPr>
              <a:t> </a:t>
            </a:r>
            <a:r>
              <a:rPr lang="en-US" dirty="0" err="1" smtClean="0">
                <a:latin typeface="Calibri (Body)"/>
              </a:rPr>
              <a:t>đối</a:t>
            </a:r>
            <a:r>
              <a:rPr lang="en-US" dirty="0" smtClean="0">
                <a:latin typeface="Calibri (Body)"/>
              </a:rPr>
              <a:t> </a:t>
            </a:r>
            <a:r>
              <a:rPr lang="en-US" dirty="0" err="1" smtClean="0">
                <a:latin typeface="Calibri (Body)"/>
              </a:rPr>
              <a:t>tượng</a:t>
            </a:r>
            <a:r>
              <a:rPr lang="en-US" dirty="0" smtClean="0">
                <a:latin typeface="Calibri (Body)"/>
              </a:rPr>
              <a:t> </a:t>
            </a:r>
            <a:r>
              <a:rPr lang="en-US" dirty="0" err="1" smtClean="0">
                <a:latin typeface="Calibri (Body)"/>
              </a:rPr>
              <a:t>thiết</a:t>
            </a:r>
            <a:r>
              <a:rPr lang="en-US" dirty="0" smtClean="0">
                <a:latin typeface="Calibri (Body)"/>
              </a:rPr>
              <a:t> </a:t>
            </a:r>
            <a:r>
              <a:rPr lang="en-US" dirty="0" err="1" smtClean="0">
                <a:latin typeface="Calibri (Body)"/>
              </a:rPr>
              <a:t>kế</a:t>
            </a:r>
            <a:r>
              <a:rPr lang="en-US" dirty="0" smtClean="0">
                <a:latin typeface="Calibri (Body)"/>
              </a:rPr>
              <a:t> </a:t>
            </a:r>
          </a:p>
          <a:p>
            <a:r>
              <a:rPr lang="vi-VN" dirty="0" smtClean="0">
                <a:latin typeface="Calibri (Body)"/>
              </a:rPr>
              <a:t>Đơn giản hoá biểu đồ tuần tự sử dụng hệ thống con </a:t>
            </a:r>
            <a:endParaRPr lang="en-US" dirty="0" smtClean="0">
              <a:latin typeface="Calibri (Body)"/>
            </a:endParaRPr>
          </a:p>
          <a:p>
            <a:r>
              <a:rPr lang="en-US" dirty="0" err="1" smtClean="0">
                <a:latin typeface="Calibri (Body)"/>
              </a:rPr>
              <a:t>Mô</a:t>
            </a:r>
            <a:r>
              <a:rPr lang="en-US" dirty="0" smtClean="0">
                <a:latin typeface="Calibri (Body)"/>
              </a:rPr>
              <a:t> </a:t>
            </a:r>
            <a:r>
              <a:rPr lang="en-US" dirty="0" err="1" smtClean="0">
                <a:latin typeface="Calibri (Body)"/>
              </a:rPr>
              <a:t>tả</a:t>
            </a:r>
            <a:r>
              <a:rPr lang="en-US" dirty="0" smtClean="0">
                <a:latin typeface="Calibri (Body)"/>
              </a:rPr>
              <a:t> </a:t>
            </a:r>
            <a:r>
              <a:rPr lang="en-US" dirty="0" err="1" smtClean="0">
                <a:latin typeface="Calibri (Body)"/>
              </a:rPr>
              <a:t>các</a:t>
            </a:r>
            <a:r>
              <a:rPr lang="en-US" dirty="0" smtClean="0">
                <a:latin typeface="Calibri (Body)"/>
              </a:rPr>
              <a:t> </a:t>
            </a:r>
            <a:r>
              <a:rPr lang="en-US" dirty="0" err="1" smtClean="0">
                <a:latin typeface="Calibri (Body)"/>
              </a:rPr>
              <a:t>hành</a:t>
            </a:r>
            <a:r>
              <a:rPr lang="en-US" dirty="0" smtClean="0">
                <a:latin typeface="Calibri (Body)"/>
              </a:rPr>
              <a:t> vi </a:t>
            </a:r>
            <a:r>
              <a:rPr lang="en-US" dirty="0" err="1" smtClean="0">
                <a:latin typeface="Calibri (Body)"/>
              </a:rPr>
              <a:t>liên</a:t>
            </a:r>
            <a:r>
              <a:rPr lang="en-US" dirty="0" smtClean="0">
                <a:latin typeface="Calibri (Body)"/>
              </a:rPr>
              <a:t> </a:t>
            </a:r>
            <a:r>
              <a:rPr lang="en-US" dirty="0" err="1" smtClean="0">
                <a:latin typeface="Calibri (Body)"/>
              </a:rPr>
              <a:t>quan</a:t>
            </a:r>
            <a:r>
              <a:rPr lang="en-US" dirty="0" smtClean="0">
                <a:latin typeface="Calibri (Body)"/>
              </a:rPr>
              <a:t> </a:t>
            </a:r>
            <a:r>
              <a:rPr lang="en-US" dirty="0" err="1" smtClean="0">
                <a:latin typeface="Calibri (Body)"/>
              </a:rPr>
              <a:t>dữ</a:t>
            </a:r>
            <a:r>
              <a:rPr lang="en-US" dirty="0" smtClean="0">
                <a:latin typeface="Calibri (Body)"/>
              </a:rPr>
              <a:t> </a:t>
            </a:r>
            <a:r>
              <a:rPr lang="en-US" dirty="0" err="1" smtClean="0">
                <a:latin typeface="Calibri (Body)"/>
              </a:rPr>
              <a:t>liệu</a:t>
            </a:r>
            <a:r>
              <a:rPr lang="en-US" dirty="0" smtClean="0">
                <a:latin typeface="Calibri (Body)"/>
              </a:rPr>
              <a:t> </a:t>
            </a:r>
            <a:r>
              <a:rPr lang="en-US" dirty="0" err="1" smtClean="0">
                <a:latin typeface="Calibri (Body)"/>
              </a:rPr>
              <a:t>bền</a:t>
            </a:r>
            <a:r>
              <a:rPr lang="en-US" dirty="0" smtClean="0">
                <a:latin typeface="Calibri (Body)"/>
              </a:rPr>
              <a:t> </a:t>
            </a:r>
            <a:r>
              <a:rPr lang="en-US" dirty="0" err="1" smtClean="0">
                <a:latin typeface="Calibri (Body)"/>
              </a:rPr>
              <a:t>vững</a:t>
            </a:r>
            <a:endParaRPr lang="en-US" dirty="0" smtClean="0">
              <a:latin typeface="Calibri (Body)"/>
            </a:endParaRPr>
          </a:p>
          <a:p>
            <a:r>
              <a:rPr lang="en-US" dirty="0" err="1" smtClean="0">
                <a:latin typeface="Calibri (Body)"/>
              </a:rPr>
              <a:t>Làm</a:t>
            </a:r>
            <a:r>
              <a:rPr lang="en-US" dirty="0" smtClean="0">
                <a:latin typeface="Calibri (Body)"/>
              </a:rPr>
              <a:t> </a:t>
            </a:r>
            <a:r>
              <a:rPr lang="en-US" dirty="0" err="1" smtClean="0">
                <a:latin typeface="Calibri (Body)"/>
              </a:rPr>
              <a:t>mịn</a:t>
            </a:r>
            <a:r>
              <a:rPr lang="en-US" dirty="0" smtClean="0">
                <a:latin typeface="Calibri (Body)"/>
              </a:rPr>
              <a:t> </a:t>
            </a:r>
            <a:r>
              <a:rPr lang="en-US" dirty="0" err="1" smtClean="0">
                <a:latin typeface="Calibri (Body)"/>
              </a:rPr>
              <a:t>sự</a:t>
            </a:r>
            <a:r>
              <a:rPr lang="en-US" dirty="0" smtClean="0">
                <a:latin typeface="Calibri (Body)"/>
              </a:rPr>
              <a:t> </a:t>
            </a:r>
            <a:r>
              <a:rPr lang="en-US" dirty="0" err="1" smtClean="0">
                <a:latin typeface="Calibri (Body)"/>
              </a:rPr>
              <a:t>mô</a:t>
            </a:r>
            <a:r>
              <a:rPr lang="en-US" dirty="0" smtClean="0">
                <a:latin typeface="Calibri (Body)"/>
              </a:rPr>
              <a:t> </a:t>
            </a:r>
            <a:r>
              <a:rPr lang="en-US" dirty="0" err="1" smtClean="0">
                <a:latin typeface="Calibri (Body)"/>
              </a:rPr>
              <a:t>tả</a:t>
            </a:r>
            <a:r>
              <a:rPr lang="en-US" dirty="0" smtClean="0">
                <a:latin typeface="Calibri (Body)"/>
              </a:rPr>
              <a:t> </a:t>
            </a:r>
            <a:r>
              <a:rPr lang="en-US" dirty="0" err="1" smtClean="0">
                <a:latin typeface="Calibri (Body)"/>
              </a:rPr>
              <a:t>luồng</a:t>
            </a:r>
            <a:r>
              <a:rPr lang="en-US" dirty="0" smtClean="0">
                <a:latin typeface="Calibri (Body)"/>
              </a:rPr>
              <a:t> </a:t>
            </a:r>
            <a:r>
              <a:rPr lang="en-US" dirty="0" err="1" smtClean="0">
                <a:latin typeface="Calibri (Body)"/>
              </a:rPr>
              <a:t>các</a:t>
            </a:r>
            <a:r>
              <a:rPr lang="en-US" dirty="0" smtClean="0">
                <a:latin typeface="Calibri (Body)"/>
              </a:rPr>
              <a:t> </a:t>
            </a:r>
            <a:r>
              <a:rPr lang="en-US" dirty="0" err="1" smtClean="0">
                <a:latin typeface="Calibri (Body)"/>
              </a:rPr>
              <a:t>sự</a:t>
            </a:r>
            <a:r>
              <a:rPr lang="en-US" dirty="0" smtClean="0">
                <a:latin typeface="Calibri (Body)"/>
              </a:rPr>
              <a:t> </a:t>
            </a:r>
            <a:r>
              <a:rPr lang="en-US" dirty="0" err="1" smtClean="0">
                <a:latin typeface="Calibri (Body)"/>
              </a:rPr>
              <a:t>kiện</a:t>
            </a:r>
            <a:endParaRPr lang="en-US" dirty="0" smtClean="0">
              <a:latin typeface="Calibri (Body)"/>
            </a:endParaRPr>
          </a:p>
          <a:p>
            <a:r>
              <a:rPr lang="en-US" dirty="0" err="1" smtClean="0">
                <a:latin typeface="Calibri (Body)"/>
              </a:rPr>
              <a:t>Thống</a:t>
            </a:r>
            <a:r>
              <a:rPr lang="en-US" dirty="0" smtClean="0">
                <a:latin typeface="Calibri (Body)"/>
              </a:rPr>
              <a:t> </a:t>
            </a:r>
            <a:r>
              <a:rPr lang="en-US" dirty="0" err="1" smtClean="0">
                <a:latin typeface="Calibri (Body)"/>
              </a:rPr>
              <a:t>nhất</a:t>
            </a:r>
            <a:r>
              <a:rPr lang="en-US" dirty="0" smtClean="0">
                <a:latin typeface="Calibri (Body)"/>
              </a:rPr>
              <a:t> </a:t>
            </a:r>
            <a:r>
              <a:rPr lang="en-US" dirty="0" err="1" smtClean="0">
                <a:latin typeface="Calibri (Body)"/>
              </a:rPr>
              <a:t>các</a:t>
            </a:r>
            <a:r>
              <a:rPr lang="en-US" dirty="0" smtClean="0">
                <a:latin typeface="Calibri (Body)"/>
              </a:rPr>
              <a:t> </a:t>
            </a:r>
            <a:r>
              <a:rPr lang="en-US" dirty="0" err="1" smtClean="0">
                <a:latin typeface="Calibri (Body)"/>
              </a:rPr>
              <a:t>lớp</a:t>
            </a:r>
            <a:r>
              <a:rPr lang="en-US" dirty="0" smtClean="0">
                <a:latin typeface="Calibri (Body)"/>
              </a:rPr>
              <a:t> </a:t>
            </a:r>
            <a:r>
              <a:rPr lang="en-US" dirty="0" err="1" smtClean="0">
                <a:latin typeface="Calibri (Body)"/>
              </a:rPr>
              <a:t>và</a:t>
            </a:r>
            <a:r>
              <a:rPr lang="en-US" dirty="0" smtClean="0">
                <a:latin typeface="Calibri (Body)"/>
              </a:rPr>
              <a:t> </a:t>
            </a:r>
            <a:r>
              <a:rPr lang="en-US" dirty="0" err="1" smtClean="0">
                <a:latin typeface="Calibri (Body)"/>
              </a:rPr>
              <a:t>các</a:t>
            </a:r>
            <a:r>
              <a:rPr lang="en-US" dirty="0" smtClean="0">
                <a:latin typeface="Calibri (Body)"/>
              </a:rPr>
              <a:t> </a:t>
            </a:r>
            <a:r>
              <a:rPr lang="en-US" dirty="0" err="1" smtClean="0">
                <a:latin typeface="Calibri (Body)"/>
              </a:rPr>
              <a:t>hệ</a:t>
            </a:r>
            <a:r>
              <a:rPr lang="en-US" dirty="0" smtClean="0">
                <a:latin typeface="Calibri (Body)"/>
              </a:rPr>
              <a:t> </a:t>
            </a:r>
            <a:r>
              <a:rPr lang="en-US" dirty="0" err="1" smtClean="0">
                <a:latin typeface="Calibri (Body)"/>
              </a:rPr>
              <a:t>thống</a:t>
            </a:r>
            <a:r>
              <a:rPr lang="en-US" dirty="0" smtClean="0">
                <a:latin typeface="Calibri (Body)"/>
              </a:rPr>
              <a:t> con</a:t>
            </a:r>
            <a:endParaRPr lang="en-US" dirty="0">
              <a:latin typeface="Calibri (Body)"/>
            </a:endParaRPr>
          </a:p>
        </p:txBody>
      </p:sp>
      <p:sp>
        <p:nvSpPr>
          <p:cNvPr id="6" name="Slide Number Placeholder 5"/>
          <p:cNvSpPr>
            <a:spLocks noGrp="1"/>
          </p:cNvSpPr>
          <p:nvPr>
            <p:ph type="sldNum" sz="quarter" idx="12"/>
          </p:nvPr>
        </p:nvSpPr>
        <p:spPr/>
        <p:txBody>
          <a:bodyPr/>
          <a:lstStyle/>
          <a:p>
            <a:fld id="{5374BCF3-5331-4DEF-BD12-99BB792D1088}" type="slidenum">
              <a:rPr lang="en-US" smtClean="0"/>
              <a:pPr/>
              <a:t>5</a:t>
            </a:fld>
            <a:endParaRPr lang="en-US"/>
          </a:p>
        </p:txBody>
      </p:sp>
      <p:pic>
        <p:nvPicPr>
          <p:cNvPr id="346116" name="Picture 4" descr="c:\Program Files\Microsoft Office\Clipart\smbusbas\bd20026_.wmf"/>
          <p:cNvPicPr>
            <a:picLocks noChangeAspect="1" noChangeArrowheads="1"/>
          </p:cNvPicPr>
          <p:nvPr/>
        </p:nvPicPr>
        <p:blipFill>
          <a:blip r:embed="rId3"/>
          <a:srcRect/>
          <a:stretch>
            <a:fillRect/>
          </a:stretch>
        </p:blipFill>
        <p:spPr bwMode="auto">
          <a:xfrm>
            <a:off x="6623050" y="952500"/>
            <a:ext cx="2047875" cy="4470400"/>
          </a:xfrm>
          <a:prstGeom prst="rect">
            <a:avLst/>
          </a:prstGeom>
          <a:noFill/>
        </p:spPr>
      </p:pic>
    </p:spTree>
    <p:extLst>
      <p:ext uri="{BB962C8B-B14F-4D97-AF65-F5344CB8AC3E}">
        <p14:creationId xmlns:p14="http://schemas.microsoft.com/office/powerpoint/2010/main" val="1281260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thiết</a:t>
            </a:r>
            <a:r>
              <a:rPr lang="en-US" dirty="0" smtClean="0"/>
              <a:t> </a:t>
            </a:r>
            <a:r>
              <a:rPr lang="en-US" dirty="0" err="1" smtClean="0"/>
              <a:t>kế</a:t>
            </a:r>
            <a:r>
              <a:rPr lang="en-US" dirty="0" smtClean="0"/>
              <a:t> ca </a:t>
            </a:r>
            <a:r>
              <a:rPr lang="en-US" dirty="0" err="1" smtClean="0"/>
              <a:t>sử</a:t>
            </a:r>
            <a:r>
              <a:rPr lang="en-US" dirty="0" smtClean="0"/>
              <a:t> </a:t>
            </a:r>
            <a:r>
              <a:rPr lang="en-US" dirty="0" err="1" smtClean="0"/>
              <a:t>dụng</a:t>
            </a:r>
            <a:endParaRPr lang="en-US" dirty="0"/>
          </a:p>
        </p:txBody>
      </p:sp>
      <p:sp>
        <p:nvSpPr>
          <p:cNvPr id="350211" name="Rectangle 3"/>
          <p:cNvSpPr>
            <a:spLocks noGrp="1" noChangeArrowheads="1"/>
          </p:cNvSpPr>
          <p:nvPr>
            <p:ph idx="1"/>
          </p:nvPr>
        </p:nvSpPr>
        <p:spPr/>
        <p:txBody>
          <a:bodyPr/>
          <a:lstStyle/>
          <a:p>
            <a:r>
              <a:rPr lang="en-US" dirty="0" err="1" smtClean="0">
                <a:solidFill>
                  <a:srgbClr val="7030A0"/>
                </a:solidFill>
              </a:rPr>
              <a:t>Mô</a:t>
            </a:r>
            <a:r>
              <a:rPr lang="en-US" dirty="0" smtClean="0">
                <a:solidFill>
                  <a:srgbClr val="7030A0"/>
                </a:solidFill>
              </a:rPr>
              <a:t> </a:t>
            </a:r>
            <a:r>
              <a:rPr lang="en-US" dirty="0" err="1" smtClean="0">
                <a:solidFill>
                  <a:srgbClr val="7030A0"/>
                </a:solidFill>
              </a:rPr>
              <a:t>tả</a:t>
            </a:r>
            <a:r>
              <a:rPr lang="en-US" dirty="0" smtClean="0">
                <a:solidFill>
                  <a:srgbClr val="7030A0"/>
                </a:solidFill>
              </a:rPr>
              <a:t> </a:t>
            </a:r>
            <a:r>
              <a:rPr lang="en-US" dirty="0" err="1" smtClean="0">
                <a:solidFill>
                  <a:srgbClr val="7030A0"/>
                </a:solidFill>
                <a:latin typeface="Calibri (Body)"/>
              </a:rPr>
              <a:t>sự</a:t>
            </a:r>
            <a:r>
              <a:rPr lang="en-US" dirty="0" smtClean="0">
                <a:solidFill>
                  <a:srgbClr val="7030A0"/>
                </a:solidFill>
                <a:latin typeface="Calibri (Body)"/>
              </a:rPr>
              <a:t> </a:t>
            </a:r>
            <a:r>
              <a:rPr lang="en-US" dirty="0" err="1" smtClean="0">
                <a:solidFill>
                  <a:srgbClr val="7030A0"/>
                </a:solidFill>
                <a:latin typeface="Calibri (Body)"/>
              </a:rPr>
              <a:t>tương</a:t>
            </a:r>
            <a:r>
              <a:rPr lang="en-US" dirty="0" smtClean="0">
                <a:solidFill>
                  <a:srgbClr val="7030A0"/>
                </a:solidFill>
                <a:latin typeface="Calibri (Body)"/>
              </a:rPr>
              <a:t> </a:t>
            </a:r>
            <a:r>
              <a:rPr lang="en-US" dirty="0" err="1" smtClean="0">
                <a:solidFill>
                  <a:srgbClr val="7030A0"/>
                </a:solidFill>
                <a:latin typeface="Calibri (Body)"/>
              </a:rPr>
              <a:t>tác</a:t>
            </a:r>
            <a:r>
              <a:rPr lang="en-US" dirty="0" smtClean="0">
                <a:solidFill>
                  <a:srgbClr val="7030A0"/>
                </a:solidFill>
                <a:latin typeface="Calibri (Body)"/>
              </a:rPr>
              <a:t> </a:t>
            </a:r>
            <a:r>
              <a:rPr lang="en-US" dirty="0" err="1" smtClean="0">
                <a:solidFill>
                  <a:srgbClr val="7030A0"/>
                </a:solidFill>
                <a:latin typeface="Calibri (Body)"/>
              </a:rPr>
              <a:t>giữa</a:t>
            </a:r>
            <a:r>
              <a:rPr lang="en-US" dirty="0" smtClean="0">
                <a:solidFill>
                  <a:srgbClr val="7030A0"/>
                </a:solidFill>
                <a:latin typeface="Calibri (Body)"/>
              </a:rPr>
              <a:t> </a:t>
            </a:r>
            <a:r>
              <a:rPr lang="en-US" dirty="0" err="1" smtClean="0">
                <a:solidFill>
                  <a:srgbClr val="7030A0"/>
                </a:solidFill>
                <a:latin typeface="Calibri (Body)"/>
              </a:rPr>
              <a:t>các</a:t>
            </a:r>
            <a:r>
              <a:rPr lang="en-US" dirty="0" smtClean="0">
                <a:solidFill>
                  <a:srgbClr val="7030A0"/>
                </a:solidFill>
                <a:latin typeface="Calibri (Body)"/>
              </a:rPr>
              <a:t> </a:t>
            </a:r>
            <a:r>
              <a:rPr lang="en-US" dirty="0" err="1" smtClean="0">
                <a:solidFill>
                  <a:srgbClr val="7030A0"/>
                </a:solidFill>
                <a:latin typeface="Calibri (Body)"/>
              </a:rPr>
              <a:t>đối</a:t>
            </a:r>
            <a:r>
              <a:rPr lang="en-US" dirty="0" smtClean="0">
                <a:solidFill>
                  <a:srgbClr val="7030A0"/>
                </a:solidFill>
                <a:latin typeface="Calibri (Body)"/>
              </a:rPr>
              <a:t> </a:t>
            </a:r>
            <a:r>
              <a:rPr lang="en-US" dirty="0" err="1" smtClean="0">
                <a:solidFill>
                  <a:srgbClr val="7030A0"/>
                </a:solidFill>
                <a:latin typeface="Calibri (Body)"/>
              </a:rPr>
              <a:t>tượng</a:t>
            </a:r>
            <a:r>
              <a:rPr lang="en-US" dirty="0" smtClean="0">
                <a:solidFill>
                  <a:srgbClr val="7030A0"/>
                </a:solidFill>
                <a:latin typeface="Calibri (Body)"/>
              </a:rPr>
              <a:t> </a:t>
            </a:r>
            <a:r>
              <a:rPr lang="en-US" dirty="0" err="1" smtClean="0">
                <a:solidFill>
                  <a:srgbClr val="7030A0"/>
                </a:solidFill>
                <a:latin typeface="Calibri (Body)"/>
              </a:rPr>
              <a:t>thiết</a:t>
            </a:r>
            <a:r>
              <a:rPr lang="en-US" dirty="0" smtClean="0">
                <a:solidFill>
                  <a:srgbClr val="7030A0"/>
                </a:solidFill>
                <a:latin typeface="Calibri (Body)"/>
              </a:rPr>
              <a:t> </a:t>
            </a:r>
            <a:r>
              <a:rPr lang="en-US" dirty="0" err="1" smtClean="0">
                <a:solidFill>
                  <a:srgbClr val="7030A0"/>
                </a:solidFill>
                <a:latin typeface="Calibri (Body)"/>
              </a:rPr>
              <a:t>kế</a:t>
            </a:r>
            <a:r>
              <a:rPr lang="en-US" dirty="0" smtClean="0">
                <a:solidFill>
                  <a:srgbClr val="7030A0"/>
                </a:solidFill>
                <a:latin typeface="Calibri (Body)"/>
              </a:rPr>
              <a:t> </a:t>
            </a:r>
          </a:p>
          <a:p>
            <a:r>
              <a:rPr lang="vi-VN" dirty="0" smtClean="0">
                <a:latin typeface="Calibri (Body)"/>
              </a:rPr>
              <a:t>Đơn giản hoá biểu đồ tuần tự sử dụng hệ thống con </a:t>
            </a:r>
            <a:endParaRPr lang="en-US" dirty="0" smtClean="0">
              <a:latin typeface="Calibri (Body)"/>
            </a:endParaRPr>
          </a:p>
          <a:p>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hành</a:t>
            </a:r>
            <a:r>
              <a:rPr lang="en-US" dirty="0" smtClean="0"/>
              <a:t> vi </a:t>
            </a:r>
            <a:r>
              <a:rPr lang="en-US" dirty="0" err="1" smtClean="0"/>
              <a:t>liên</a:t>
            </a:r>
            <a:r>
              <a:rPr lang="en-US" dirty="0" smtClean="0"/>
              <a:t> </a:t>
            </a:r>
            <a:r>
              <a:rPr lang="en-US" dirty="0" err="1" smtClean="0"/>
              <a:t>quan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bền</a:t>
            </a:r>
            <a:r>
              <a:rPr lang="en-US" dirty="0" smtClean="0"/>
              <a:t> </a:t>
            </a:r>
            <a:r>
              <a:rPr lang="en-US" dirty="0" err="1" smtClean="0"/>
              <a:t>vững</a:t>
            </a:r>
            <a:endParaRPr lang="en-US" dirty="0" smtClean="0"/>
          </a:p>
          <a:p>
            <a:r>
              <a:rPr lang="en-US" dirty="0" err="1" smtClean="0"/>
              <a:t>Làm</a:t>
            </a:r>
            <a:r>
              <a:rPr lang="en-US" dirty="0" smtClean="0"/>
              <a:t> </a:t>
            </a:r>
            <a:r>
              <a:rPr lang="en-US" dirty="0" err="1" smtClean="0"/>
              <a:t>mịn</a:t>
            </a:r>
            <a:r>
              <a:rPr lang="en-US" dirty="0" smtClean="0"/>
              <a:t> </a:t>
            </a:r>
            <a:r>
              <a:rPr lang="en-US" dirty="0" err="1" smtClean="0"/>
              <a:t>sự</a:t>
            </a:r>
            <a:r>
              <a:rPr lang="en-US" dirty="0" smtClean="0"/>
              <a:t> </a:t>
            </a:r>
            <a:r>
              <a:rPr lang="en-US" dirty="0" err="1" smtClean="0"/>
              <a:t>mô</a:t>
            </a:r>
            <a:r>
              <a:rPr lang="en-US" dirty="0" smtClean="0"/>
              <a:t> </a:t>
            </a:r>
            <a:r>
              <a:rPr lang="en-US" dirty="0" err="1" smtClean="0"/>
              <a:t>tả</a:t>
            </a:r>
            <a:r>
              <a:rPr lang="en-US" dirty="0" smtClean="0"/>
              <a:t> </a:t>
            </a:r>
            <a:r>
              <a:rPr lang="en-US" dirty="0" err="1" smtClean="0"/>
              <a:t>luồng</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endParaRPr lang="en-US" dirty="0" smtClean="0"/>
          </a:p>
          <a:p>
            <a:r>
              <a:rPr lang="en-US" dirty="0" err="1" smtClean="0"/>
              <a:t>Thống</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lớp</a:t>
            </a:r>
            <a:r>
              <a:rPr lang="en-US" dirty="0" smtClean="0"/>
              <a:t> </a:t>
            </a:r>
            <a:r>
              <a:rPr lang="en-US" dirty="0" err="1" smtClean="0"/>
              <a:t>và</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a:t>
            </a:r>
            <a:endParaRPr lang="en-US" dirty="0"/>
          </a:p>
        </p:txBody>
      </p:sp>
      <p:sp>
        <p:nvSpPr>
          <p:cNvPr id="6" name="Slide Number Placeholder 5"/>
          <p:cNvSpPr>
            <a:spLocks noGrp="1"/>
          </p:cNvSpPr>
          <p:nvPr>
            <p:ph type="sldNum" sz="quarter" idx="12"/>
          </p:nvPr>
        </p:nvSpPr>
        <p:spPr/>
        <p:txBody>
          <a:bodyPr/>
          <a:lstStyle/>
          <a:p>
            <a:fld id="{5374BCF3-5331-4DEF-BD12-99BB792D1088}" type="slidenum">
              <a:rPr lang="en-US" smtClean="0"/>
              <a:pPr/>
              <a:t>6</a:t>
            </a:fld>
            <a:endParaRPr lang="en-US"/>
          </a:p>
        </p:txBody>
      </p:sp>
    </p:spTree>
    <p:extLst>
      <p:ext uri="{BB962C8B-B14F-4D97-AF65-F5344CB8AC3E}">
        <p14:creationId xmlns:p14="http://schemas.microsoft.com/office/powerpoint/2010/main" val="2640980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468313" y="-96516"/>
            <a:ext cx="8305800" cy="1143000"/>
          </a:xfrm>
        </p:spPr>
        <p:txBody>
          <a:bodyPr>
            <a:normAutofit fontScale="90000"/>
          </a:bodyPr>
          <a:lstStyle/>
          <a:p>
            <a:r>
              <a:rPr lang="en-US" dirty="0" err="1" smtClean="0"/>
              <a:t>Nhắc</a:t>
            </a:r>
            <a:r>
              <a:rPr lang="en-US" dirty="0" smtClean="0"/>
              <a:t> </a:t>
            </a:r>
            <a:r>
              <a:rPr lang="en-US" dirty="0" err="1" smtClean="0"/>
              <a:t>lại</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ca </a:t>
            </a:r>
            <a:r>
              <a:rPr lang="en-US" dirty="0" err="1" smtClean="0"/>
              <a:t>sử</a:t>
            </a:r>
            <a:r>
              <a:rPr lang="en-US" dirty="0" smtClean="0"/>
              <a:t> </a:t>
            </a:r>
            <a:r>
              <a:rPr lang="en-US" dirty="0" err="1" smtClean="0"/>
              <a:t>dụng</a:t>
            </a:r>
            <a:endParaRPr lang="en-US" dirty="0"/>
          </a:p>
        </p:txBody>
      </p:sp>
      <p:sp>
        <p:nvSpPr>
          <p:cNvPr id="110" name="Slide Number Placeholder 109"/>
          <p:cNvSpPr>
            <a:spLocks noGrp="1"/>
          </p:cNvSpPr>
          <p:nvPr>
            <p:ph type="sldNum" sz="quarter" idx="12"/>
          </p:nvPr>
        </p:nvSpPr>
        <p:spPr/>
        <p:txBody>
          <a:bodyPr/>
          <a:lstStyle/>
          <a:p>
            <a:fld id="{5374BCF3-5331-4DEF-BD12-99BB792D1088}" type="slidenum">
              <a:rPr lang="en-US" smtClean="0"/>
              <a:pPr/>
              <a:t>7</a:t>
            </a:fld>
            <a:endParaRPr lang="en-US"/>
          </a:p>
        </p:txBody>
      </p:sp>
      <p:sp>
        <p:nvSpPr>
          <p:cNvPr id="352375" name="Oval 119"/>
          <p:cNvSpPr>
            <a:spLocks noChangeArrowheads="1"/>
          </p:cNvSpPr>
          <p:nvPr/>
        </p:nvSpPr>
        <p:spPr bwMode="auto">
          <a:xfrm>
            <a:off x="3167063" y="3073722"/>
            <a:ext cx="5761037" cy="3167062"/>
          </a:xfrm>
          <a:prstGeom prst="ellipse">
            <a:avLst/>
          </a:prstGeom>
          <a:noFill/>
          <a:ln w="28575">
            <a:solidFill>
              <a:schemeClr val="folHlink"/>
            </a:solidFill>
            <a:prstDash val="dash"/>
            <a:round/>
            <a:headEnd type="none" w="sm" len="sm"/>
            <a:tailEnd type="none" w="lg" len="lg"/>
          </a:ln>
          <a:effectLst/>
        </p:spPr>
        <p:txBody>
          <a:bodyPr wrap="none" anchor="ctr"/>
          <a:lstStyle/>
          <a:p>
            <a:endParaRPr lang="en-US"/>
          </a:p>
        </p:txBody>
      </p:sp>
      <p:grpSp>
        <p:nvGrpSpPr>
          <p:cNvPr id="352376" name="Group 120"/>
          <p:cNvGrpSpPr>
            <a:grpSpLocks/>
          </p:cNvGrpSpPr>
          <p:nvPr/>
        </p:nvGrpSpPr>
        <p:grpSpPr bwMode="auto">
          <a:xfrm>
            <a:off x="5224463" y="4932684"/>
            <a:ext cx="1797050" cy="1195388"/>
            <a:chOff x="3231" y="2968"/>
            <a:chExt cx="1132" cy="753"/>
          </a:xfrm>
        </p:grpSpPr>
        <p:grpSp>
          <p:nvGrpSpPr>
            <p:cNvPr id="352377" name="Group 121"/>
            <p:cNvGrpSpPr>
              <a:grpSpLocks/>
            </p:cNvGrpSpPr>
            <p:nvPr/>
          </p:nvGrpSpPr>
          <p:grpSpPr bwMode="auto">
            <a:xfrm>
              <a:off x="3393" y="2968"/>
              <a:ext cx="808" cy="511"/>
              <a:chOff x="1309" y="1072"/>
              <a:chExt cx="1245" cy="766"/>
            </a:xfrm>
          </p:grpSpPr>
          <p:grpSp>
            <p:nvGrpSpPr>
              <p:cNvPr id="352378" name="Group 122"/>
              <p:cNvGrpSpPr>
                <a:grpSpLocks/>
              </p:cNvGrpSpPr>
              <p:nvPr/>
            </p:nvGrpSpPr>
            <p:grpSpPr bwMode="auto">
              <a:xfrm>
                <a:off x="1309" y="1231"/>
                <a:ext cx="302" cy="175"/>
                <a:chOff x="144" y="1440"/>
                <a:chExt cx="881" cy="510"/>
              </a:xfrm>
            </p:grpSpPr>
            <p:sp>
              <p:nvSpPr>
                <p:cNvPr id="352379" name="Rectangle 12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2380" name="Line 12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2381" name="Line 12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2382" name="Group 126"/>
              <p:cNvGrpSpPr>
                <a:grpSpLocks/>
              </p:cNvGrpSpPr>
              <p:nvPr/>
            </p:nvGrpSpPr>
            <p:grpSpPr bwMode="auto">
              <a:xfrm>
                <a:off x="1950" y="1072"/>
                <a:ext cx="302" cy="175"/>
                <a:chOff x="144" y="1440"/>
                <a:chExt cx="881" cy="510"/>
              </a:xfrm>
            </p:grpSpPr>
            <p:sp>
              <p:nvSpPr>
                <p:cNvPr id="352383" name="Rectangle 12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2384" name="Line 12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2385" name="Line 12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2386" name="Group 130"/>
              <p:cNvGrpSpPr>
                <a:grpSpLocks/>
              </p:cNvGrpSpPr>
              <p:nvPr/>
            </p:nvGrpSpPr>
            <p:grpSpPr bwMode="auto">
              <a:xfrm>
                <a:off x="1648" y="1663"/>
                <a:ext cx="302" cy="175"/>
                <a:chOff x="144" y="1440"/>
                <a:chExt cx="881" cy="510"/>
              </a:xfrm>
            </p:grpSpPr>
            <p:sp>
              <p:nvSpPr>
                <p:cNvPr id="352387" name="Rectangle 13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2388" name="Line 13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2389" name="Line 13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2390" name="Group 134"/>
              <p:cNvGrpSpPr>
                <a:grpSpLocks/>
              </p:cNvGrpSpPr>
              <p:nvPr/>
            </p:nvGrpSpPr>
            <p:grpSpPr bwMode="auto">
              <a:xfrm>
                <a:off x="2252" y="1581"/>
                <a:ext cx="302" cy="175"/>
                <a:chOff x="144" y="1440"/>
                <a:chExt cx="881" cy="510"/>
              </a:xfrm>
            </p:grpSpPr>
            <p:sp>
              <p:nvSpPr>
                <p:cNvPr id="352391" name="Rectangle 13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2392" name="Line 13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2393" name="Line 13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52394" name="Line 138"/>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395" name="Line 139"/>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396" name="Line 140"/>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397" name="Line 141"/>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52398" name="Text Box 142"/>
            <p:cNvSpPr txBox="1">
              <a:spLocks noChangeArrowheads="1"/>
            </p:cNvSpPr>
            <p:nvPr/>
          </p:nvSpPr>
          <p:spPr bwMode="auto">
            <a:xfrm>
              <a:off x="3231" y="3490"/>
              <a:ext cx="1132" cy="231"/>
            </a:xfrm>
            <a:prstGeom prst="rect">
              <a:avLst/>
            </a:prstGeom>
            <a:noFill/>
            <a:ln w="28575">
              <a:noFill/>
              <a:miter lim="800000"/>
              <a:headEnd type="none" w="sm" len="sm"/>
              <a:tailEnd type="none" w="lg" len="lg"/>
            </a:ln>
            <a:effectLst/>
          </p:spPr>
          <p:txBody>
            <a:bodyPr wrap="none">
              <a:spAutoFit/>
            </a:bodyPr>
            <a:lstStyle/>
            <a:p>
              <a:pPr algn="ctr"/>
              <a:r>
                <a:rPr lang="en-US" sz="1800"/>
                <a:t>Class Diagrams</a:t>
              </a:r>
            </a:p>
          </p:txBody>
        </p:sp>
      </p:grpSp>
      <p:grpSp>
        <p:nvGrpSpPr>
          <p:cNvPr id="352399" name="Group 143"/>
          <p:cNvGrpSpPr>
            <a:grpSpLocks/>
          </p:cNvGrpSpPr>
          <p:nvPr/>
        </p:nvGrpSpPr>
        <p:grpSpPr bwMode="auto">
          <a:xfrm>
            <a:off x="647700" y="3294384"/>
            <a:ext cx="1476375" cy="2044700"/>
            <a:chOff x="365" y="2533"/>
            <a:chExt cx="754" cy="1008"/>
          </a:xfrm>
        </p:grpSpPr>
        <p:sp>
          <p:nvSpPr>
            <p:cNvPr id="352400" name="Oval 144"/>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52401" name="Rectangle 145"/>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52402" name="Line 146"/>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03" name="Line 147"/>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04" name="Line 148"/>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05" name="Line 149"/>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06" name="Line 150"/>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07" name="Line 151"/>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08" name="Line 152"/>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09" name="Line 153"/>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10" name="Line 154"/>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11" name="Line 155"/>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12" name="Line 156"/>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13" name="Line 157"/>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14" name="Line 158"/>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15" name="Line 159"/>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16" name="Line 160"/>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17" name="Line 161"/>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2418" name="Line 162"/>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52419" name="Text Box 163"/>
          <p:cNvSpPr txBox="1">
            <a:spLocks noChangeArrowheads="1"/>
          </p:cNvSpPr>
          <p:nvPr/>
        </p:nvSpPr>
        <p:spPr bwMode="auto">
          <a:xfrm>
            <a:off x="939800" y="5427984"/>
            <a:ext cx="154940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a:t>Use Case</a:t>
            </a:r>
          </a:p>
        </p:txBody>
      </p:sp>
      <p:grpSp>
        <p:nvGrpSpPr>
          <p:cNvPr id="352420" name="Group 164"/>
          <p:cNvGrpSpPr>
            <a:grpSpLocks/>
          </p:cNvGrpSpPr>
          <p:nvPr/>
        </p:nvGrpSpPr>
        <p:grpSpPr bwMode="auto">
          <a:xfrm>
            <a:off x="6029325" y="3192784"/>
            <a:ext cx="2582863" cy="1457325"/>
            <a:chOff x="3408" y="2040"/>
            <a:chExt cx="1627" cy="918"/>
          </a:xfrm>
        </p:grpSpPr>
        <p:grpSp>
          <p:nvGrpSpPr>
            <p:cNvPr id="352421" name="Group 165"/>
            <p:cNvGrpSpPr>
              <a:grpSpLocks/>
            </p:cNvGrpSpPr>
            <p:nvPr/>
          </p:nvGrpSpPr>
          <p:grpSpPr bwMode="auto">
            <a:xfrm>
              <a:off x="3606" y="2058"/>
              <a:ext cx="99" cy="148"/>
              <a:chOff x="7654" y="3380"/>
              <a:chExt cx="554" cy="754"/>
            </a:xfrm>
          </p:grpSpPr>
          <p:sp>
            <p:nvSpPr>
              <p:cNvPr id="352422" name="Oval 166"/>
              <p:cNvSpPr>
                <a:spLocks noChangeArrowheads="1"/>
              </p:cNvSpPr>
              <p:nvPr/>
            </p:nvSpPr>
            <p:spPr bwMode="auto">
              <a:xfrm>
                <a:off x="7805" y="3380"/>
                <a:ext cx="253" cy="248"/>
              </a:xfrm>
              <a:prstGeom prst="ellipse">
                <a:avLst/>
              </a:prstGeom>
              <a:noFill/>
              <a:ln w="28575">
                <a:solidFill>
                  <a:schemeClr val="tx1"/>
                </a:solidFill>
                <a:round/>
                <a:headEnd/>
                <a:tailEnd/>
              </a:ln>
            </p:spPr>
            <p:txBody>
              <a:bodyPr/>
              <a:lstStyle/>
              <a:p>
                <a:endParaRPr lang="en-US"/>
              </a:p>
            </p:txBody>
          </p:sp>
          <p:sp>
            <p:nvSpPr>
              <p:cNvPr id="352423" name="Line 167"/>
              <p:cNvSpPr>
                <a:spLocks noChangeShapeType="1"/>
              </p:cNvSpPr>
              <p:nvPr/>
            </p:nvSpPr>
            <p:spPr bwMode="auto">
              <a:xfrm>
                <a:off x="7931" y="3630"/>
                <a:ext cx="1" cy="232"/>
              </a:xfrm>
              <a:prstGeom prst="line">
                <a:avLst/>
              </a:prstGeom>
              <a:noFill/>
              <a:ln w="28575">
                <a:solidFill>
                  <a:schemeClr val="tx1"/>
                </a:solidFill>
                <a:round/>
                <a:headEnd/>
                <a:tailEnd/>
              </a:ln>
            </p:spPr>
            <p:txBody>
              <a:bodyPr/>
              <a:lstStyle/>
              <a:p>
                <a:endParaRPr lang="en-US"/>
              </a:p>
            </p:txBody>
          </p:sp>
          <p:sp>
            <p:nvSpPr>
              <p:cNvPr id="352424" name="Line 168"/>
              <p:cNvSpPr>
                <a:spLocks noChangeShapeType="1"/>
              </p:cNvSpPr>
              <p:nvPr/>
            </p:nvSpPr>
            <p:spPr bwMode="auto">
              <a:xfrm>
                <a:off x="7731" y="3695"/>
                <a:ext cx="401" cy="1"/>
              </a:xfrm>
              <a:prstGeom prst="line">
                <a:avLst/>
              </a:prstGeom>
              <a:noFill/>
              <a:ln w="28575">
                <a:solidFill>
                  <a:schemeClr val="tx1"/>
                </a:solidFill>
                <a:round/>
                <a:headEnd/>
                <a:tailEnd/>
              </a:ln>
            </p:spPr>
            <p:txBody>
              <a:bodyPr/>
              <a:lstStyle/>
              <a:p>
                <a:endParaRPr lang="en-US"/>
              </a:p>
            </p:txBody>
          </p:sp>
          <p:sp>
            <p:nvSpPr>
              <p:cNvPr id="352425" name="Freeform 169"/>
              <p:cNvSpPr>
                <a:spLocks/>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headEnd/>
                <a:tailEnd/>
              </a:ln>
            </p:spPr>
            <p:txBody>
              <a:bodyPr/>
              <a:lstStyle/>
              <a:p>
                <a:endParaRPr lang="en-US"/>
              </a:p>
            </p:txBody>
          </p:sp>
        </p:grpSp>
        <p:sp>
          <p:nvSpPr>
            <p:cNvPr id="352426" name="Line 170"/>
            <p:cNvSpPr>
              <a:spLocks noChangeShapeType="1"/>
            </p:cNvSpPr>
            <p:nvPr/>
          </p:nvSpPr>
          <p:spPr bwMode="auto">
            <a:xfrm>
              <a:off x="3717" y="2297"/>
              <a:ext cx="186" cy="199"/>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2427" name="Line 171"/>
            <p:cNvSpPr>
              <a:spLocks noChangeShapeType="1"/>
            </p:cNvSpPr>
            <p:nvPr/>
          </p:nvSpPr>
          <p:spPr bwMode="auto">
            <a:xfrm flipV="1">
              <a:off x="3717" y="2118"/>
              <a:ext cx="280" cy="36"/>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2428" name="Line 172"/>
            <p:cNvSpPr>
              <a:spLocks noChangeShapeType="1"/>
            </p:cNvSpPr>
            <p:nvPr/>
          </p:nvSpPr>
          <p:spPr bwMode="auto">
            <a:xfrm>
              <a:off x="3967" y="2560"/>
              <a:ext cx="471" cy="108"/>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2429" name="Line 173"/>
            <p:cNvSpPr>
              <a:spLocks noChangeShapeType="1"/>
            </p:cNvSpPr>
            <p:nvPr/>
          </p:nvSpPr>
          <p:spPr bwMode="auto">
            <a:xfrm flipV="1">
              <a:off x="3967" y="2393"/>
              <a:ext cx="442" cy="143"/>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2430" name="Line 174"/>
            <p:cNvSpPr>
              <a:spLocks noChangeShapeType="1"/>
            </p:cNvSpPr>
            <p:nvPr/>
          </p:nvSpPr>
          <p:spPr bwMode="auto">
            <a:xfrm flipV="1">
              <a:off x="4489" y="2130"/>
              <a:ext cx="80" cy="203"/>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2431" name="Line 175"/>
            <p:cNvSpPr>
              <a:spLocks noChangeShapeType="1"/>
            </p:cNvSpPr>
            <p:nvPr/>
          </p:nvSpPr>
          <p:spPr bwMode="auto">
            <a:xfrm flipH="1">
              <a:off x="3937" y="2170"/>
              <a:ext cx="148" cy="318"/>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352432" name="Line 176"/>
            <p:cNvSpPr>
              <a:spLocks noChangeShapeType="1"/>
            </p:cNvSpPr>
            <p:nvPr/>
          </p:nvSpPr>
          <p:spPr bwMode="auto">
            <a:xfrm>
              <a:off x="3806" y="2401"/>
              <a:ext cx="71" cy="72"/>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2433" name="Line 177"/>
            <p:cNvSpPr>
              <a:spLocks noChangeShapeType="1"/>
            </p:cNvSpPr>
            <p:nvPr/>
          </p:nvSpPr>
          <p:spPr bwMode="auto">
            <a:xfrm flipH="1">
              <a:off x="3940" y="2380"/>
              <a:ext cx="50" cy="96"/>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2434" name="Line 178"/>
            <p:cNvSpPr>
              <a:spLocks noChangeShapeType="1"/>
            </p:cNvSpPr>
            <p:nvPr/>
          </p:nvSpPr>
          <p:spPr bwMode="auto">
            <a:xfrm flipV="1">
              <a:off x="4299" y="2393"/>
              <a:ext cx="101" cy="35"/>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2435" name="Line 179"/>
            <p:cNvSpPr>
              <a:spLocks noChangeShapeType="1"/>
            </p:cNvSpPr>
            <p:nvPr/>
          </p:nvSpPr>
          <p:spPr bwMode="auto">
            <a:xfrm>
              <a:off x="4336" y="2632"/>
              <a:ext cx="100" cy="23"/>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2436" name="Line 180"/>
            <p:cNvSpPr>
              <a:spLocks noChangeShapeType="1"/>
            </p:cNvSpPr>
            <p:nvPr/>
          </p:nvSpPr>
          <p:spPr bwMode="auto">
            <a:xfrm flipV="1">
              <a:off x="4521" y="2146"/>
              <a:ext cx="40" cy="95"/>
            </a:xfrm>
            <a:prstGeom prst="line">
              <a:avLst/>
            </a:prstGeom>
            <a:noFill/>
            <a:ln w="28575">
              <a:solidFill>
                <a:schemeClr val="tx1"/>
              </a:solidFill>
              <a:round/>
              <a:headEnd/>
              <a:tailEnd type="arrow" w="med" len="med"/>
            </a:ln>
            <a:effectLst/>
          </p:spPr>
          <p:txBody>
            <a:bodyPr wrap="none" lIns="0" tIns="0" rIns="0" bIns="0" anchor="ctr"/>
            <a:lstStyle/>
            <a:p>
              <a:endParaRPr lang="en-US"/>
            </a:p>
          </p:txBody>
        </p:sp>
        <p:sp>
          <p:nvSpPr>
            <p:cNvPr id="352437" name="Line 181"/>
            <p:cNvSpPr>
              <a:spLocks noChangeShapeType="1"/>
            </p:cNvSpPr>
            <p:nvPr/>
          </p:nvSpPr>
          <p:spPr bwMode="auto">
            <a:xfrm flipV="1">
              <a:off x="3867" y="2114"/>
              <a:ext cx="90" cy="12"/>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2438" name="Text Box 182"/>
            <p:cNvSpPr txBox="1">
              <a:spLocks noChangeArrowheads="1"/>
            </p:cNvSpPr>
            <p:nvPr/>
          </p:nvSpPr>
          <p:spPr bwMode="auto">
            <a:xfrm>
              <a:off x="3408" y="2727"/>
              <a:ext cx="1627" cy="231"/>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a:t>Collaboration Diagrams</a:t>
              </a:r>
            </a:p>
          </p:txBody>
        </p:sp>
        <p:sp>
          <p:nvSpPr>
            <p:cNvPr id="352439" name="Rectangle 183"/>
            <p:cNvSpPr>
              <a:spLocks noChangeArrowheads="1"/>
            </p:cNvSpPr>
            <p:nvPr/>
          </p:nvSpPr>
          <p:spPr bwMode="auto">
            <a:xfrm>
              <a:off x="3994" y="2073"/>
              <a:ext cx="121" cy="97"/>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52440" name="Rectangle 184"/>
            <p:cNvSpPr>
              <a:spLocks noChangeArrowheads="1"/>
            </p:cNvSpPr>
            <p:nvPr/>
          </p:nvSpPr>
          <p:spPr bwMode="auto">
            <a:xfrm>
              <a:off x="3843" y="2496"/>
              <a:ext cx="121" cy="98"/>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52441" name="Rectangle 185"/>
            <p:cNvSpPr>
              <a:spLocks noChangeArrowheads="1"/>
            </p:cNvSpPr>
            <p:nvPr/>
          </p:nvSpPr>
          <p:spPr bwMode="auto">
            <a:xfrm>
              <a:off x="4449" y="2626"/>
              <a:ext cx="121" cy="98"/>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52442" name="Rectangle 186"/>
            <p:cNvSpPr>
              <a:spLocks noChangeArrowheads="1"/>
            </p:cNvSpPr>
            <p:nvPr/>
          </p:nvSpPr>
          <p:spPr bwMode="auto">
            <a:xfrm>
              <a:off x="4419" y="2333"/>
              <a:ext cx="121" cy="98"/>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52443" name="Rectangle 187"/>
            <p:cNvSpPr>
              <a:spLocks noChangeArrowheads="1"/>
            </p:cNvSpPr>
            <p:nvPr/>
          </p:nvSpPr>
          <p:spPr bwMode="auto">
            <a:xfrm>
              <a:off x="4510" y="2040"/>
              <a:ext cx="121" cy="98"/>
            </a:xfrm>
            <a:prstGeom prst="rect">
              <a:avLst/>
            </a:prstGeom>
            <a:noFill/>
            <a:ln w="28575">
              <a:solidFill>
                <a:schemeClr val="tx1"/>
              </a:solidFill>
              <a:miter lim="800000"/>
              <a:headEnd/>
              <a:tailEnd/>
            </a:ln>
            <a:effectLst/>
          </p:spPr>
          <p:txBody>
            <a:bodyPr wrap="none" lIns="107950" tIns="53975" rIns="107950" bIns="53975" anchor="ctr"/>
            <a:lstStyle/>
            <a:p>
              <a:endParaRPr lang="en-US"/>
            </a:p>
          </p:txBody>
        </p:sp>
      </p:grpSp>
      <p:sp>
        <p:nvSpPr>
          <p:cNvPr id="352444" name="Text Box 188"/>
          <p:cNvSpPr txBox="1">
            <a:spLocks noChangeArrowheads="1"/>
          </p:cNvSpPr>
          <p:nvPr/>
        </p:nvSpPr>
        <p:spPr bwMode="auto">
          <a:xfrm>
            <a:off x="685800" y="1097284"/>
            <a:ext cx="259080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sz="2000" i="1">
                <a:solidFill>
                  <a:srgbClr val="00CCFF"/>
                </a:solidFill>
              </a:rPr>
              <a:t>Use-Case Model</a:t>
            </a:r>
          </a:p>
        </p:txBody>
      </p:sp>
      <p:sp>
        <p:nvSpPr>
          <p:cNvPr id="352445" name="Text Box 189"/>
          <p:cNvSpPr txBox="1">
            <a:spLocks noChangeArrowheads="1"/>
          </p:cNvSpPr>
          <p:nvPr/>
        </p:nvSpPr>
        <p:spPr bwMode="auto">
          <a:xfrm>
            <a:off x="5054600" y="1097284"/>
            <a:ext cx="259080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sz="2000" i="1">
                <a:solidFill>
                  <a:srgbClr val="00CCFF"/>
                </a:solidFill>
              </a:rPr>
              <a:t>Design Model</a:t>
            </a:r>
          </a:p>
        </p:txBody>
      </p:sp>
      <p:grpSp>
        <p:nvGrpSpPr>
          <p:cNvPr id="352446" name="Group 190"/>
          <p:cNvGrpSpPr>
            <a:grpSpLocks/>
          </p:cNvGrpSpPr>
          <p:nvPr/>
        </p:nvGrpSpPr>
        <p:grpSpPr bwMode="auto">
          <a:xfrm>
            <a:off x="973138" y="1630684"/>
            <a:ext cx="1187450" cy="857250"/>
            <a:chOff x="2840" y="3541"/>
            <a:chExt cx="748" cy="540"/>
          </a:xfrm>
        </p:grpSpPr>
        <p:sp>
          <p:nvSpPr>
            <p:cNvPr id="352447" name="Oval 191"/>
            <p:cNvSpPr>
              <a:spLocks noChangeArrowheads="1"/>
            </p:cNvSpPr>
            <p:nvPr/>
          </p:nvSpPr>
          <p:spPr bwMode="auto">
            <a:xfrm>
              <a:off x="2901" y="3541"/>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52448" name="Text Box 192"/>
            <p:cNvSpPr txBox="1">
              <a:spLocks noChangeArrowheads="1"/>
            </p:cNvSpPr>
            <p:nvPr/>
          </p:nvSpPr>
          <p:spPr bwMode="auto">
            <a:xfrm>
              <a:off x="2840" y="3850"/>
              <a:ext cx="748" cy="231"/>
            </a:xfrm>
            <a:prstGeom prst="rect">
              <a:avLst/>
            </a:prstGeom>
            <a:noFill/>
            <a:ln w="28575">
              <a:noFill/>
              <a:miter lim="800000"/>
              <a:headEnd type="none" w="sm" len="sm"/>
              <a:tailEnd type="none" w="lg" len="lg"/>
            </a:ln>
            <a:effectLst/>
          </p:spPr>
          <p:txBody>
            <a:bodyPr wrap="none">
              <a:spAutoFit/>
            </a:bodyPr>
            <a:lstStyle/>
            <a:p>
              <a:pPr algn="ctr"/>
              <a:r>
                <a:rPr lang="en-US" sz="1800"/>
                <a:t>Use Case</a:t>
              </a:r>
            </a:p>
          </p:txBody>
        </p:sp>
      </p:grpSp>
      <p:grpSp>
        <p:nvGrpSpPr>
          <p:cNvPr id="352449" name="Group 193"/>
          <p:cNvGrpSpPr>
            <a:grpSpLocks/>
          </p:cNvGrpSpPr>
          <p:nvPr/>
        </p:nvGrpSpPr>
        <p:grpSpPr bwMode="auto">
          <a:xfrm>
            <a:off x="4803775" y="1630684"/>
            <a:ext cx="2393950" cy="857250"/>
            <a:chOff x="3484" y="3648"/>
            <a:chExt cx="1508" cy="540"/>
          </a:xfrm>
        </p:grpSpPr>
        <p:sp>
          <p:nvSpPr>
            <p:cNvPr id="352450" name="Oval 194"/>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352451" name="Text Box 195"/>
            <p:cNvSpPr txBox="1">
              <a:spLocks noChangeArrowheads="1"/>
            </p:cNvSpPr>
            <p:nvPr/>
          </p:nvSpPr>
          <p:spPr bwMode="auto">
            <a:xfrm>
              <a:off x="3484" y="3957"/>
              <a:ext cx="1508" cy="231"/>
            </a:xfrm>
            <a:prstGeom prst="rect">
              <a:avLst/>
            </a:prstGeom>
            <a:noFill/>
            <a:ln w="28575">
              <a:noFill/>
              <a:miter lim="800000"/>
              <a:headEnd type="none" w="sm" len="sm"/>
              <a:tailEnd type="none" w="lg" len="lg"/>
            </a:ln>
            <a:effectLst/>
          </p:spPr>
          <p:txBody>
            <a:bodyPr wrap="none">
              <a:spAutoFit/>
            </a:bodyPr>
            <a:lstStyle/>
            <a:p>
              <a:pPr algn="ctr"/>
              <a:r>
                <a:rPr lang="en-US" sz="1800"/>
                <a:t>Use-Case Realization</a:t>
              </a:r>
            </a:p>
          </p:txBody>
        </p:sp>
      </p:grpSp>
      <p:sp>
        <p:nvSpPr>
          <p:cNvPr id="352452" name="Line 196"/>
          <p:cNvSpPr>
            <a:spLocks noChangeShapeType="1"/>
          </p:cNvSpPr>
          <p:nvPr/>
        </p:nvSpPr>
        <p:spPr bwMode="auto">
          <a:xfrm flipH="1">
            <a:off x="2476500" y="1859284"/>
            <a:ext cx="3014663" cy="0"/>
          </a:xfrm>
          <a:prstGeom prst="line">
            <a:avLst/>
          </a:prstGeom>
          <a:noFill/>
          <a:ln w="28575">
            <a:solidFill>
              <a:schemeClr val="tx1"/>
            </a:solidFill>
            <a:prstDash val="lgDash"/>
            <a:round/>
            <a:headEnd type="none" w="sm" len="sm"/>
            <a:tailEnd/>
          </a:ln>
          <a:effectLst/>
        </p:spPr>
        <p:txBody>
          <a:bodyPr wrap="none" anchor="ctr"/>
          <a:lstStyle/>
          <a:p>
            <a:endParaRPr lang="en-US"/>
          </a:p>
        </p:txBody>
      </p:sp>
      <p:sp>
        <p:nvSpPr>
          <p:cNvPr id="352453" name="AutoShape 197"/>
          <p:cNvSpPr>
            <a:spLocks noChangeArrowheads="1"/>
          </p:cNvSpPr>
          <p:nvPr/>
        </p:nvSpPr>
        <p:spPr bwMode="auto">
          <a:xfrm rot="5400000" flipH="1" flipV="1">
            <a:off x="2171700" y="1694184"/>
            <a:ext cx="381000" cy="304800"/>
          </a:xfrm>
          <a:prstGeom prst="triangle">
            <a:avLst>
              <a:gd name="adj" fmla="val 50000"/>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52454" name="AutoShape 198"/>
          <p:cNvSpPr>
            <a:spLocks noChangeArrowheads="1"/>
          </p:cNvSpPr>
          <p:nvPr/>
        </p:nvSpPr>
        <p:spPr bwMode="auto">
          <a:xfrm>
            <a:off x="2408238" y="4415159"/>
            <a:ext cx="539750" cy="533400"/>
          </a:xfrm>
          <a:prstGeom prst="rightArrow">
            <a:avLst>
              <a:gd name="adj1" fmla="val 55954"/>
              <a:gd name="adj2" fmla="val 50295"/>
            </a:avLst>
          </a:prstGeom>
          <a:solidFill>
            <a:schemeClr val="hlink"/>
          </a:solidFill>
          <a:ln w="12700">
            <a:noFill/>
            <a:miter lim="800000"/>
            <a:headEnd type="none" w="sm" len="sm"/>
            <a:tailEnd type="none" w="lg" len="lg"/>
          </a:ln>
          <a:effectLst/>
        </p:spPr>
        <p:txBody>
          <a:bodyPr wrap="none" anchor="ctr"/>
          <a:lstStyle/>
          <a:p>
            <a:endParaRPr lang="en-US"/>
          </a:p>
        </p:txBody>
      </p:sp>
      <p:sp>
        <p:nvSpPr>
          <p:cNvPr id="352456" name="Text Box 200"/>
          <p:cNvSpPr txBox="1">
            <a:spLocks noChangeArrowheads="1"/>
          </p:cNvSpPr>
          <p:nvPr/>
        </p:nvSpPr>
        <p:spPr bwMode="auto">
          <a:xfrm>
            <a:off x="3495675" y="4483422"/>
            <a:ext cx="2268538" cy="366712"/>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a:t>Sequence Diagrams</a:t>
            </a:r>
          </a:p>
        </p:txBody>
      </p:sp>
      <p:grpSp>
        <p:nvGrpSpPr>
          <p:cNvPr id="352458" name="Group 202"/>
          <p:cNvGrpSpPr>
            <a:grpSpLocks/>
          </p:cNvGrpSpPr>
          <p:nvPr/>
        </p:nvGrpSpPr>
        <p:grpSpPr bwMode="auto">
          <a:xfrm>
            <a:off x="3562350" y="3397572"/>
            <a:ext cx="192088" cy="257175"/>
            <a:chOff x="7654" y="3380"/>
            <a:chExt cx="554" cy="754"/>
          </a:xfrm>
        </p:grpSpPr>
        <p:sp>
          <p:nvSpPr>
            <p:cNvPr id="352459" name="Oval 203"/>
            <p:cNvSpPr>
              <a:spLocks noChangeArrowheads="1"/>
            </p:cNvSpPr>
            <p:nvPr/>
          </p:nvSpPr>
          <p:spPr bwMode="auto">
            <a:xfrm>
              <a:off x="7805" y="3380"/>
              <a:ext cx="253" cy="248"/>
            </a:xfrm>
            <a:prstGeom prst="ellipse">
              <a:avLst/>
            </a:prstGeom>
            <a:noFill/>
            <a:ln w="28575">
              <a:solidFill>
                <a:schemeClr val="tx1"/>
              </a:solidFill>
              <a:round/>
              <a:headEnd/>
              <a:tailEnd/>
            </a:ln>
          </p:spPr>
          <p:txBody>
            <a:bodyPr/>
            <a:lstStyle/>
            <a:p>
              <a:endParaRPr lang="en-US"/>
            </a:p>
          </p:txBody>
        </p:sp>
        <p:sp>
          <p:nvSpPr>
            <p:cNvPr id="352460" name="Line 204"/>
            <p:cNvSpPr>
              <a:spLocks noChangeShapeType="1"/>
            </p:cNvSpPr>
            <p:nvPr/>
          </p:nvSpPr>
          <p:spPr bwMode="auto">
            <a:xfrm>
              <a:off x="7931" y="3630"/>
              <a:ext cx="1" cy="232"/>
            </a:xfrm>
            <a:prstGeom prst="line">
              <a:avLst/>
            </a:prstGeom>
            <a:noFill/>
            <a:ln w="28575">
              <a:solidFill>
                <a:schemeClr val="tx1"/>
              </a:solidFill>
              <a:round/>
              <a:headEnd/>
              <a:tailEnd/>
            </a:ln>
          </p:spPr>
          <p:txBody>
            <a:bodyPr/>
            <a:lstStyle/>
            <a:p>
              <a:endParaRPr lang="en-US"/>
            </a:p>
          </p:txBody>
        </p:sp>
        <p:sp>
          <p:nvSpPr>
            <p:cNvPr id="352461" name="Line 205"/>
            <p:cNvSpPr>
              <a:spLocks noChangeShapeType="1"/>
            </p:cNvSpPr>
            <p:nvPr/>
          </p:nvSpPr>
          <p:spPr bwMode="auto">
            <a:xfrm>
              <a:off x="7731" y="3695"/>
              <a:ext cx="401" cy="1"/>
            </a:xfrm>
            <a:prstGeom prst="line">
              <a:avLst/>
            </a:prstGeom>
            <a:noFill/>
            <a:ln w="28575">
              <a:solidFill>
                <a:schemeClr val="tx1"/>
              </a:solidFill>
              <a:round/>
              <a:headEnd/>
              <a:tailEnd/>
            </a:ln>
          </p:spPr>
          <p:txBody>
            <a:bodyPr/>
            <a:lstStyle/>
            <a:p>
              <a:endParaRPr lang="en-US"/>
            </a:p>
          </p:txBody>
        </p:sp>
        <p:sp>
          <p:nvSpPr>
            <p:cNvPr id="352462" name="Freeform 206"/>
            <p:cNvSpPr>
              <a:spLocks/>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headEnd/>
              <a:tailEnd/>
            </a:ln>
          </p:spPr>
          <p:txBody>
            <a:bodyPr/>
            <a:lstStyle/>
            <a:p>
              <a:endParaRPr lang="en-US"/>
            </a:p>
          </p:txBody>
        </p:sp>
      </p:grpSp>
      <p:sp>
        <p:nvSpPr>
          <p:cNvPr id="352463" name="Line 207"/>
          <p:cNvSpPr>
            <a:spLocks noChangeShapeType="1"/>
          </p:cNvSpPr>
          <p:nvPr/>
        </p:nvSpPr>
        <p:spPr bwMode="auto">
          <a:xfrm>
            <a:off x="3651250" y="3807147"/>
            <a:ext cx="484188"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52464" name="Line 208"/>
          <p:cNvSpPr>
            <a:spLocks noChangeShapeType="1"/>
          </p:cNvSpPr>
          <p:nvPr/>
        </p:nvSpPr>
        <p:spPr bwMode="auto">
          <a:xfrm>
            <a:off x="4633913" y="4132584"/>
            <a:ext cx="381000"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52465" name="Line 209"/>
          <p:cNvSpPr>
            <a:spLocks noChangeShapeType="1"/>
          </p:cNvSpPr>
          <p:nvPr/>
        </p:nvSpPr>
        <p:spPr bwMode="auto">
          <a:xfrm>
            <a:off x="4168775" y="3961134"/>
            <a:ext cx="407988"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52466" name="Line 210"/>
          <p:cNvSpPr>
            <a:spLocks noChangeShapeType="1"/>
          </p:cNvSpPr>
          <p:nvPr/>
        </p:nvSpPr>
        <p:spPr bwMode="auto">
          <a:xfrm>
            <a:off x="3654425" y="4419922"/>
            <a:ext cx="0" cy="14128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2467" name="Line 211"/>
          <p:cNvSpPr>
            <a:spLocks noChangeShapeType="1"/>
          </p:cNvSpPr>
          <p:nvPr/>
        </p:nvSpPr>
        <p:spPr bwMode="auto">
          <a:xfrm>
            <a:off x="4141788" y="3724597"/>
            <a:ext cx="0" cy="9048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2468" name="Line 212"/>
          <p:cNvSpPr>
            <a:spLocks noChangeShapeType="1"/>
          </p:cNvSpPr>
          <p:nvPr/>
        </p:nvSpPr>
        <p:spPr bwMode="auto">
          <a:xfrm>
            <a:off x="4591050" y="3724597"/>
            <a:ext cx="0" cy="2413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2469" name="Line 213"/>
          <p:cNvSpPr>
            <a:spLocks noChangeShapeType="1"/>
          </p:cNvSpPr>
          <p:nvPr/>
        </p:nvSpPr>
        <p:spPr bwMode="auto">
          <a:xfrm>
            <a:off x="5030788" y="4254822"/>
            <a:ext cx="0" cy="30321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2470" name="Line 214"/>
          <p:cNvSpPr>
            <a:spLocks noChangeShapeType="1"/>
          </p:cNvSpPr>
          <p:nvPr/>
        </p:nvSpPr>
        <p:spPr bwMode="auto">
          <a:xfrm>
            <a:off x="5438775" y="3724597"/>
            <a:ext cx="0" cy="83343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2471" name="Rectangle 215"/>
          <p:cNvSpPr>
            <a:spLocks noChangeArrowheads="1"/>
          </p:cNvSpPr>
          <p:nvPr/>
        </p:nvSpPr>
        <p:spPr bwMode="auto">
          <a:xfrm rot="16200000">
            <a:off x="3352801" y="4078609"/>
            <a:ext cx="603250" cy="6032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2472" name="Line 216"/>
          <p:cNvSpPr>
            <a:spLocks noChangeShapeType="1"/>
          </p:cNvSpPr>
          <p:nvPr/>
        </p:nvSpPr>
        <p:spPr bwMode="auto">
          <a:xfrm>
            <a:off x="3654425" y="3723009"/>
            <a:ext cx="0" cy="889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2473" name="Rectangle 217"/>
          <p:cNvSpPr>
            <a:spLocks noChangeArrowheads="1"/>
          </p:cNvSpPr>
          <p:nvPr/>
        </p:nvSpPr>
        <p:spPr bwMode="auto">
          <a:xfrm rot="16200000">
            <a:off x="3897312" y="4026222"/>
            <a:ext cx="485775" cy="6350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2474" name="Line 218"/>
          <p:cNvSpPr>
            <a:spLocks noChangeShapeType="1"/>
          </p:cNvSpPr>
          <p:nvPr/>
        </p:nvSpPr>
        <p:spPr bwMode="auto">
          <a:xfrm>
            <a:off x="4141788" y="4308797"/>
            <a:ext cx="0" cy="24923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2475" name="Rectangle 219"/>
          <p:cNvSpPr>
            <a:spLocks noChangeArrowheads="1"/>
          </p:cNvSpPr>
          <p:nvPr/>
        </p:nvSpPr>
        <p:spPr bwMode="auto">
          <a:xfrm rot="16200000">
            <a:off x="4454525" y="4072260"/>
            <a:ext cx="269875" cy="6350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2476" name="Line 220"/>
          <p:cNvSpPr>
            <a:spLocks noChangeShapeType="1"/>
          </p:cNvSpPr>
          <p:nvPr/>
        </p:nvSpPr>
        <p:spPr bwMode="auto">
          <a:xfrm>
            <a:off x="4589463" y="4238947"/>
            <a:ext cx="1587" cy="3175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2477" name="Rectangle 221"/>
          <p:cNvSpPr>
            <a:spLocks noChangeArrowheads="1"/>
          </p:cNvSpPr>
          <p:nvPr/>
        </p:nvSpPr>
        <p:spPr bwMode="auto">
          <a:xfrm rot="16200000">
            <a:off x="4976813" y="4164334"/>
            <a:ext cx="101600" cy="5715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2478" name="Line 222"/>
          <p:cNvSpPr>
            <a:spLocks noChangeShapeType="1"/>
          </p:cNvSpPr>
          <p:nvPr/>
        </p:nvSpPr>
        <p:spPr bwMode="auto">
          <a:xfrm>
            <a:off x="5030788" y="3724597"/>
            <a:ext cx="0" cy="415925"/>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2479" name="Rectangle 223"/>
          <p:cNvSpPr>
            <a:spLocks noChangeArrowheads="1"/>
          </p:cNvSpPr>
          <p:nvPr/>
        </p:nvSpPr>
        <p:spPr bwMode="auto">
          <a:xfrm>
            <a:off x="4387850" y="3494409"/>
            <a:ext cx="347663" cy="19685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2480" name="Rectangle 224"/>
          <p:cNvSpPr>
            <a:spLocks noChangeArrowheads="1"/>
          </p:cNvSpPr>
          <p:nvPr/>
        </p:nvSpPr>
        <p:spPr bwMode="auto">
          <a:xfrm>
            <a:off x="5278438" y="3494409"/>
            <a:ext cx="347662" cy="19685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2481" name="Rectangle 225"/>
          <p:cNvSpPr>
            <a:spLocks noChangeArrowheads="1"/>
          </p:cNvSpPr>
          <p:nvPr/>
        </p:nvSpPr>
        <p:spPr bwMode="auto">
          <a:xfrm>
            <a:off x="4784725" y="3494409"/>
            <a:ext cx="442913" cy="19685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2482" name="Rectangle 226"/>
          <p:cNvSpPr>
            <a:spLocks noChangeArrowheads="1"/>
          </p:cNvSpPr>
          <p:nvPr/>
        </p:nvSpPr>
        <p:spPr bwMode="auto">
          <a:xfrm>
            <a:off x="3984625" y="3494409"/>
            <a:ext cx="349250" cy="19685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Tree>
    <p:extLst>
      <p:ext uri="{BB962C8B-B14F-4D97-AF65-F5344CB8AC3E}">
        <p14:creationId xmlns:p14="http://schemas.microsoft.com/office/powerpoint/2010/main" val="2615209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842" name="Text Box 58"/>
          <p:cNvSpPr txBox="1">
            <a:spLocks noChangeArrowheads="1"/>
          </p:cNvSpPr>
          <p:nvPr/>
        </p:nvSpPr>
        <p:spPr bwMode="auto">
          <a:xfrm>
            <a:off x="546100" y="1117804"/>
            <a:ext cx="2438400" cy="478336"/>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400" dirty="0" err="1" smtClean="0">
                <a:solidFill>
                  <a:srgbClr val="0000FF"/>
                </a:solidFill>
                <a:latin typeface="Times New Roman" pitchFamily="18" charset="0"/>
              </a:rPr>
              <a:t>Lớp</a:t>
            </a:r>
            <a:r>
              <a:rPr lang="en-US" sz="2400" dirty="0" smtClean="0">
                <a:solidFill>
                  <a:srgbClr val="0000FF"/>
                </a:solidFill>
                <a:latin typeface="Times New Roman" pitchFamily="18" charset="0"/>
              </a:rPr>
              <a:t> </a:t>
            </a:r>
            <a:r>
              <a:rPr lang="en-US" sz="2400" dirty="0" err="1" smtClean="0">
                <a:solidFill>
                  <a:srgbClr val="0000FF"/>
                </a:solidFill>
                <a:latin typeface="Times New Roman" pitchFamily="18" charset="0"/>
              </a:rPr>
              <a:t>phân</a:t>
            </a:r>
            <a:r>
              <a:rPr lang="en-US" sz="2400" dirty="0" smtClean="0">
                <a:solidFill>
                  <a:srgbClr val="0000FF"/>
                </a:solidFill>
                <a:latin typeface="Times New Roman" pitchFamily="18" charset="0"/>
              </a:rPr>
              <a:t> </a:t>
            </a:r>
            <a:r>
              <a:rPr lang="en-US" sz="2400" dirty="0" err="1" smtClean="0">
                <a:solidFill>
                  <a:srgbClr val="0000FF"/>
                </a:solidFill>
                <a:latin typeface="Times New Roman" pitchFamily="18" charset="0"/>
              </a:rPr>
              <a:t>tích</a:t>
            </a:r>
            <a:endParaRPr lang="en-US" sz="2400" dirty="0">
              <a:solidFill>
                <a:srgbClr val="FF0000"/>
              </a:solidFill>
              <a:latin typeface="Times New Roman" pitchFamily="18" charset="0"/>
            </a:endParaRPr>
          </a:p>
        </p:txBody>
      </p:sp>
      <p:sp>
        <p:nvSpPr>
          <p:cNvPr id="374843" name="Text Box 59"/>
          <p:cNvSpPr txBox="1">
            <a:spLocks noChangeArrowheads="1"/>
          </p:cNvSpPr>
          <p:nvPr/>
        </p:nvSpPr>
        <p:spPr bwMode="auto">
          <a:xfrm>
            <a:off x="6045200" y="1117804"/>
            <a:ext cx="2438400" cy="478336"/>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400" dirty="0" err="1" smtClean="0">
                <a:solidFill>
                  <a:srgbClr val="0000FF"/>
                </a:solidFill>
                <a:latin typeface="Times New Roman" pitchFamily="18" charset="0"/>
              </a:rPr>
              <a:t>Phần</a:t>
            </a:r>
            <a:r>
              <a:rPr lang="en-US" sz="2400" dirty="0" smtClean="0">
                <a:solidFill>
                  <a:srgbClr val="0000FF"/>
                </a:solidFill>
                <a:latin typeface="Times New Roman" pitchFamily="18" charset="0"/>
              </a:rPr>
              <a:t> </a:t>
            </a:r>
            <a:r>
              <a:rPr lang="en-US" sz="2400" dirty="0" err="1" smtClean="0">
                <a:solidFill>
                  <a:srgbClr val="0000FF"/>
                </a:solidFill>
                <a:latin typeface="Times New Roman" pitchFamily="18" charset="0"/>
              </a:rPr>
              <a:t>tử</a:t>
            </a:r>
            <a:r>
              <a:rPr lang="en-US" sz="2400" dirty="0" smtClean="0">
                <a:solidFill>
                  <a:srgbClr val="0000FF"/>
                </a:solidFill>
                <a:latin typeface="Times New Roman" pitchFamily="18" charset="0"/>
              </a:rPr>
              <a:t> </a:t>
            </a:r>
            <a:r>
              <a:rPr lang="en-US" sz="2400" dirty="0" err="1" smtClean="0">
                <a:solidFill>
                  <a:srgbClr val="0000FF"/>
                </a:solidFill>
                <a:latin typeface="Times New Roman" pitchFamily="18" charset="0"/>
              </a:rPr>
              <a:t>thiết</a:t>
            </a:r>
            <a:r>
              <a:rPr lang="en-US" sz="2400" dirty="0" smtClean="0">
                <a:solidFill>
                  <a:srgbClr val="0000FF"/>
                </a:solidFill>
                <a:latin typeface="Times New Roman" pitchFamily="18" charset="0"/>
              </a:rPr>
              <a:t> </a:t>
            </a:r>
            <a:r>
              <a:rPr lang="en-US" sz="2400" dirty="0" err="1" smtClean="0">
                <a:solidFill>
                  <a:srgbClr val="0000FF"/>
                </a:solidFill>
                <a:latin typeface="Times New Roman" pitchFamily="18" charset="0"/>
              </a:rPr>
              <a:t>kế</a:t>
            </a:r>
            <a:endParaRPr lang="en-US" sz="2400" dirty="0">
              <a:solidFill>
                <a:srgbClr val="0000FF"/>
              </a:solidFill>
              <a:latin typeface="Times New Roman" pitchFamily="18" charset="0"/>
            </a:endParaRPr>
          </a:p>
        </p:txBody>
      </p:sp>
      <p:sp>
        <p:nvSpPr>
          <p:cNvPr id="374844" name="Text Box 60"/>
          <p:cNvSpPr txBox="1">
            <a:spLocks noChangeArrowheads="1"/>
          </p:cNvSpPr>
          <p:nvPr/>
        </p:nvSpPr>
        <p:spPr bwMode="auto">
          <a:xfrm>
            <a:off x="2590800" y="6248604"/>
            <a:ext cx="3962400" cy="504825"/>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600" i="1" dirty="0" err="1" smtClean="0">
                <a:solidFill>
                  <a:srgbClr val="00CCFF"/>
                </a:solidFill>
                <a:latin typeface="Times New Roman" pitchFamily="18" charset="0"/>
              </a:rPr>
              <a:t>Ánh</a:t>
            </a:r>
            <a:r>
              <a:rPr lang="en-US" sz="2600" i="1" dirty="0" smtClean="0">
                <a:solidFill>
                  <a:srgbClr val="00CCFF"/>
                </a:solidFill>
                <a:latin typeface="Times New Roman" pitchFamily="18" charset="0"/>
              </a:rPr>
              <a:t> </a:t>
            </a:r>
            <a:r>
              <a:rPr lang="en-US" sz="2600" i="1" dirty="0" err="1" smtClean="0">
                <a:solidFill>
                  <a:srgbClr val="00CCFF"/>
                </a:solidFill>
                <a:latin typeface="Times New Roman" pitchFamily="18" charset="0"/>
              </a:rPr>
              <a:t>xạ</a:t>
            </a:r>
            <a:r>
              <a:rPr lang="en-US" sz="2600" i="1" dirty="0" smtClean="0">
                <a:solidFill>
                  <a:srgbClr val="00CCFF"/>
                </a:solidFill>
                <a:latin typeface="Times New Roman" pitchFamily="18" charset="0"/>
              </a:rPr>
              <a:t> </a:t>
            </a:r>
            <a:r>
              <a:rPr lang="en-US" sz="2600" i="1" dirty="0" err="1" smtClean="0">
                <a:solidFill>
                  <a:srgbClr val="00CCFF"/>
                </a:solidFill>
                <a:latin typeface="Times New Roman" pitchFamily="18" charset="0"/>
              </a:rPr>
              <a:t>Nhiều</a:t>
            </a:r>
            <a:r>
              <a:rPr lang="en-US" sz="2600" i="1" dirty="0" smtClean="0">
                <a:solidFill>
                  <a:srgbClr val="00CCFF"/>
                </a:solidFill>
                <a:latin typeface="Times New Roman" pitchFamily="18" charset="0"/>
              </a:rPr>
              <a:t> – </a:t>
            </a:r>
            <a:r>
              <a:rPr lang="en-US" sz="2600" i="1" dirty="0" err="1" smtClean="0">
                <a:solidFill>
                  <a:srgbClr val="00CCFF"/>
                </a:solidFill>
                <a:latin typeface="Times New Roman" pitchFamily="18" charset="0"/>
              </a:rPr>
              <a:t>Nhiều</a:t>
            </a:r>
            <a:endParaRPr lang="en-US" sz="2600" i="1" dirty="0">
              <a:solidFill>
                <a:srgbClr val="00CCFF"/>
              </a:solidFill>
              <a:latin typeface="Times New Roman" pitchFamily="18" charset="0"/>
            </a:endParaRPr>
          </a:p>
        </p:txBody>
      </p:sp>
      <p:sp>
        <p:nvSpPr>
          <p:cNvPr id="374845" name="Rectangle 61"/>
          <p:cNvSpPr>
            <a:spLocks noGrp="1" noChangeArrowheads="1"/>
          </p:cNvSpPr>
          <p:nvPr>
            <p:ph type="title"/>
          </p:nvPr>
        </p:nvSpPr>
        <p:spPr>
          <a:xfrm>
            <a:off x="152400" y="-10908"/>
            <a:ext cx="8839200" cy="859041"/>
          </a:xfrm>
        </p:spPr>
        <p:txBody>
          <a:bodyPr>
            <a:noAutofit/>
          </a:bodyPr>
          <a:lstStyle/>
          <a:p>
            <a:r>
              <a:rPr lang="en-GB" sz="3600" dirty="0" err="1" smtClean="0"/>
              <a:t>Nhắc</a:t>
            </a:r>
            <a:r>
              <a:rPr lang="en-GB" sz="3600" dirty="0" smtClean="0"/>
              <a:t> </a:t>
            </a:r>
            <a:r>
              <a:rPr lang="en-GB" sz="3600" dirty="0" err="1" smtClean="0"/>
              <a:t>lại</a:t>
            </a:r>
            <a:r>
              <a:rPr lang="en-GB" sz="3600" dirty="0" smtClean="0"/>
              <a:t>: </a:t>
            </a:r>
            <a:r>
              <a:rPr lang="en-GB" sz="3600" dirty="0" err="1" smtClean="0"/>
              <a:t>Từ</a:t>
            </a:r>
            <a:r>
              <a:rPr lang="en-GB" sz="3600" dirty="0" smtClean="0"/>
              <a:t> </a:t>
            </a:r>
            <a:r>
              <a:rPr lang="en-GB" sz="3600" dirty="0" err="1" smtClean="0"/>
              <a:t>Lớp</a:t>
            </a:r>
            <a:r>
              <a:rPr lang="en-GB" sz="3600" dirty="0" smtClean="0"/>
              <a:t> </a:t>
            </a:r>
            <a:r>
              <a:rPr lang="en-GB" sz="3600" dirty="0" err="1" smtClean="0"/>
              <a:t>phân</a:t>
            </a:r>
            <a:r>
              <a:rPr lang="en-GB" sz="3600" dirty="0" smtClean="0"/>
              <a:t> </a:t>
            </a:r>
            <a:r>
              <a:rPr lang="en-GB" sz="3600" dirty="0" err="1" smtClean="0"/>
              <a:t>tích</a:t>
            </a:r>
            <a:r>
              <a:rPr lang="en-GB" sz="3600" dirty="0" smtClean="0"/>
              <a:t> </a:t>
            </a:r>
            <a:r>
              <a:rPr lang="en-GB" sz="3600" dirty="0" err="1" smtClean="0"/>
              <a:t>thới</a:t>
            </a:r>
            <a:r>
              <a:rPr lang="en-GB" sz="3600" dirty="0" smtClean="0"/>
              <a:t> </a:t>
            </a:r>
            <a:r>
              <a:rPr lang="en-GB" sz="3600" dirty="0" err="1" smtClean="0"/>
              <a:t>Phần</a:t>
            </a:r>
            <a:r>
              <a:rPr lang="en-GB" sz="3600" dirty="0" smtClean="0"/>
              <a:t> </a:t>
            </a:r>
            <a:r>
              <a:rPr lang="en-GB" sz="3600" dirty="0" err="1" smtClean="0"/>
              <a:t>tử</a:t>
            </a:r>
            <a:r>
              <a:rPr lang="en-GB" sz="3600" dirty="0" smtClean="0"/>
              <a:t> </a:t>
            </a:r>
            <a:r>
              <a:rPr lang="en-GB" sz="3600" dirty="0" err="1" smtClean="0"/>
              <a:t>thiết</a:t>
            </a:r>
            <a:r>
              <a:rPr lang="en-GB" sz="3600" dirty="0" smtClean="0"/>
              <a:t> </a:t>
            </a:r>
            <a:r>
              <a:rPr lang="en-GB" sz="3600" dirty="0" err="1" smtClean="0"/>
              <a:t>kế</a:t>
            </a:r>
            <a:endParaRPr lang="en-US" sz="3600" dirty="0"/>
          </a:p>
        </p:txBody>
      </p:sp>
      <p:sp>
        <p:nvSpPr>
          <p:cNvPr id="93" name="Slide Number Placeholder 92"/>
          <p:cNvSpPr>
            <a:spLocks noGrp="1"/>
          </p:cNvSpPr>
          <p:nvPr>
            <p:ph type="sldNum" sz="quarter" idx="12"/>
          </p:nvPr>
        </p:nvSpPr>
        <p:spPr/>
        <p:txBody>
          <a:bodyPr/>
          <a:lstStyle/>
          <a:p>
            <a:fld id="{5374BCF3-5331-4DEF-BD12-99BB792D1088}" type="slidenum">
              <a:rPr lang="en-US" smtClean="0"/>
              <a:pPr/>
              <a:t>8</a:t>
            </a:fld>
            <a:endParaRPr lang="en-US"/>
          </a:p>
        </p:txBody>
      </p:sp>
      <p:sp>
        <p:nvSpPr>
          <p:cNvPr id="374879" name="Line 95"/>
          <p:cNvSpPr>
            <a:spLocks noChangeShapeType="1"/>
          </p:cNvSpPr>
          <p:nvPr/>
        </p:nvSpPr>
        <p:spPr bwMode="auto">
          <a:xfrm>
            <a:off x="2317750" y="2035379"/>
            <a:ext cx="3336925" cy="2528888"/>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74880" name="Line 96"/>
          <p:cNvSpPr>
            <a:spLocks noChangeShapeType="1"/>
          </p:cNvSpPr>
          <p:nvPr/>
        </p:nvSpPr>
        <p:spPr bwMode="auto">
          <a:xfrm>
            <a:off x="2325688" y="2043317"/>
            <a:ext cx="3338512" cy="1182687"/>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74881" name="Line 97"/>
          <p:cNvSpPr>
            <a:spLocks noChangeShapeType="1"/>
          </p:cNvSpPr>
          <p:nvPr/>
        </p:nvSpPr>
        <p:spPr bwMode="auto">
          <a:xfrm flipV="1">
            <a:off x="2924175" y="2044904"/>
            <a:ext cx="3076575" cy="1173163"/>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74882" name="Line 98"/>
          <p:cNvSpPr>
            <a:spLocks noChangeShapeType="1"/>
          </p:cNvSpPr>
          <p:nvPr/>
        </p:nvSpPr>
        <p:spPr bwMode="auto">
          <a:xfrm>
            <a:off x="2932113" y="3224417"/>
            <a:ext cx="2724150" cy="1343025"/>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74883" name="Line 99"/>
          <p:cNvSpPr>
            <a:spLocks noChangeShapeType="1"/>
          </p:cNvSpPr>
          <p:nvPr/>
        </p:nvSpPr>
        <p:spPr bwMode="auto">
          <a:xfrm flipV="1">
            <a:off x="2611438" y="3213304"/>
            <a:ext cx="3040062" cy="2443163"/>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74884" name="Line 100"/>
          <p:cNvSpPr>
            <a:spLocks noChangeShapeType="1"/>
          </p:cNvSpPr>
          <p:nvPr/>
        </p:nvSpPr>
        <p:spPr bwMode="auto">
          <a:xfrm>
            <a:off x="2625725" y="5645354"/>
            <a:ext cx="3030538" cy="1588"/>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74885" name="Line 101"/>
          <p:cNvSpPr>
            <a:spLocks noChangeShapeType="1"/>
          </p:cNvSpPr>
          <p:nvPr/>
        </p:nvSpPr>
        <p:spPr bwMode="auto">
          <a:xfrm>
            <a:off x="2927350" y="3224417"/>
            <a:ext cx="2730500" cy="4762"/>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74886" name="Line 102"/>
          <p:cNvSpPr>
            <a:spLocks noChangeShapeType="1"/>
          </p:cNvSpPr>
          <p:nvPr/>
        </p:nvSpPr>
        <p:spPr bwMode="auto">
          <a:xfrm flipV="1">
            <a:off x="2082800" y="2044904"/>
            <a:ext cx="3921125" cy="2336800"/>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74887" name="Line 103"/>
          <p:cNvSpPr>
            <a:spLocks noChangeShapeType="1"/>
          </p:cNvSpPr>
          <p:nvPr/>
        </p:nvSpPr>
        <p:spPr bwMode="auto">
          <a:xfrm>
            <a:off x="2311400" y="2043317"/>
            <a:ext cx="3683000" cy="3175"/>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74888" name="Line 104"/>
          <p:cNvSpPr>
            <a:spLocks noChangeShapeType="1"/>
          </p:cNvSpPr>
          <p:nvPr/>
        </p:nvSpPr>
        <p:spPr bwMode="auto">
          <a:xfrm flipV="1">
            <a:off x="2611438" y="4567442"/>
            <a:ext cx="3048000" cy="1079500"/>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74889" name="Line 105"/>
          <p:cNvSpPr>
            <a:spLocks noChangeShapeType="1"/>
          </p:cNvSpPr>
          <p:nvPr/>
        </p:nvSpPr>
        <p:spPr bwMode="auto">
          <a:xfrm>
            <a:off x="2081213" y="4380117"/>
            <a:ext cx="3570287" cy="185737"/>
          </a:xfrm>
          <a:prstGeom prst="line">
            <a:avLst/>
          </a:prstGeom>
          <a:noFill/>
          <a:ln w="12700">
            <a:solidFill>
              <a:schemeClr val="hlink"/>
            </a:solidFill>
            <a:round/>
            <a:headEnd type="none" w="sm" len="sm"/>
            <a:tailEnd type="none" w="lg" len="lg"/>
          </a:ln>
          <a:effectLst/>
        </p:spPr>
        <p:txBody>
          <a:bodyPr wrap="none" anchor="ctr"/>
          <a:lstStyle/>
          <a:p>
            <a:endParaRPr lang="en-US"/>
          </a:p>
        </p:txBody>
      </p:sp>
      <p:grpSp>
        <p:nvGrpSpPr>
          <p:cNvPr id="374786" name="Group 2"/>
          <p:cNvGrpSpPr>
            <a:grpSpLocks/>
          </p:cNvGrpSpPr>
          <p:nvPr/>
        </p:nvGrpSpPr>
        <p:grpSpPr bwMode="auto">
          <a:xfrm>
            <a:off x="6007100" y="1676604"/>
            <a:ext cx="1066800" cy="809625"/>
            <a:chOff x="349" y="2258"/>
            <a:chExt cx="881" cy="510"/>
          </a:xfrm>
        </p:grpSpPr>
        <p:grpSp>
          <p:nvGrpSpPr>
            <p:cNvPr id="374787" name="Group 3"/>
            <p:cNvGrpSpPr>
              <a:grpSpLocks/>
            </p:cNvGrpSpPr>
            <p:nvPr/>
          </p:nvGrpSpPr>
          <p:grpSpPr bwMode="auto">
            <a:xfrm>
              <a:off x="349" y="2258"/>
              <a:ext cx="881" cy="510"/>
              <a:chOff x="734" y="2258"/>
              <a:chExt cx="288" cy="336"/>
            </a:xfrm>
          </p:grpSpPr>
          <p:sp>
            <p:nvSpPr>
              <p:cNvPr id="374788" name="Rectangle 4"/>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4789" name="Line 5"/>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4790" name="Line 6"/>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74791" name="Text Box 7"/>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en-US" sz="1800"/>
            </a:p>
          </p:txBody>
        </p:sp>
      </p:grpSp>
      <p:grpSp>
        <p:nvGrpSpPr>
          <p:cNvPr id="374792" name="Group 8"/>
          <p:cNvGrpSpPr>
            <a:grpSpLocks/>
          </p:cNvGrpSpPr>
          <p:nvPr/>
        </p:nvGrpSpPr>
        <p:grpSpPr bwMode="auto">
          <a:xfrm>
            <a:off x="5664200" y="2870404"/>
            <a:ext cx="1066800" cy="809625"/>
            <a:chOff x="349" y="2258"/>
            <a:chExt cx="881" cy="510"/>
          </a:xfrm>
        </p:grpSpPr>
        <p:grpSp>
          <p:nvGrpSpPr>
            <p:cNvPr id="374793" name="Group 9"/>
            <p:cNvGrpSpPr>
              <a:grpSpLocks/>
            </p:cNvGrpSpPr>
            <p:nvPr/>
          </p:nvGrpSpPr>
          <p:grpSpPr bwMode="auto">
            <a:xfrm>
              <a:off x="349" y="2258"/>
              <a:ext cx="881" cy="510"/>
              <a:chOff x="734" y="2258"/>
              <a:chExt cx="288" cy="336"/>
            </a:xfrm>
          </p:grpSpPr>
          <p:sp>
            <p:nvSpPr>
              <p:cNvPr id="374794" name="Rectangle 10"/>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4795" name="Line 11"/>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4796" name="Line 12"/>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74797" name="Text Box 13"/>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en-US" sz="1800"/>
            </a:p>
          </p:txBody>
        </p:sp>
      </p:grpSp>
      <p:grpSp>
        <p:nvGrpSpPr>
          <p:cNvPr id="374798" name="Group 14"/>
          <p:cNvGrpSpPr>
            <a:grpSpLocks/>
          </p:cNvGrpSpPr>
          <p:nvPr/>
        </p:nvGrpSpPr>
        <p:grpSpPr bwMode="auto">
          <a:xfrm>
            <a:off x="7264400" y="3886404"/>
            <a:ext cx="1066800" cy="809625"/>
            <a:chOff x="349" y="2258"/>
            <a:chExt cx="881" cy="510"/>
          </a:xfrm>
        </p:grpSpPr>
        <p:grpSp>
          <p:nvGrpSpPr>
            <p:cNvPr id="374799" name="Group 15"/>
            <p:cNvGrpSpPr>
              <a:grpSpLocks/>
            </p:cNvGrpSpPr>
            <p:nvPr/>
          </p:nvGrpSpPr>
          <p:grpSpPr bwMode="auto">
            <a:xfrm>
              <a:off x="349" y="2258"/>
              <a:ext cx="881" cy="510"/>
              <a:chOff x="734" y="2258"/>
              <a:chExt cx="288" cy="336"/>
            </a:xfrm>
          </p:grpSpPr>
          <p:sp>
            <p:nvSpPr>
              <p:cNvPr id="374800" name="Rectangle 16"/>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4801" name="Line 17"/>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4802" name="Line 18"/>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74803" name="Text Box 19"/>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en-US" sz="1800"/>
            </a:p>
          </p:txBody>
        </p:sp>
      </p:grpSp>
      <p:grpSp>
        <p:nvGrpSpPr>
          <p:cNvPr id="374804" name="Group 20"/>
          <p:cNvGrpSpPr>
            <a:grpSpLocks/>
          </p:cNvGrpSpPr>
          <p:nvPr/>
        </p:nvGrpSpPr>
        <p:grpSpPr bwMode="auto">
          <a:xfrm>
            <a:off x="5664200" y="5334204"/>
            <a:ext cx="1066800" cy="809625"/>
            <a:chOff x="349" y="2258"/>
            <a:chExt cx="881" cy="510"/>
          </a:xfrm>
        </p:grpSpPr>
        <p:grpSp>
          <p:nvGrpSpPr>
            <p:cNvPr id="374805" name="Group 21"/>
            <p:cNvGrpSpPr>
              <a:grpSpLocks/>
            </p:cNvGrpSpPr>
            <p:nvPr/>
          </p:nvGrpSpPr>
          <p:grpSpPr bwMode="auto">
            <a:xfrm>
              <a:off x="349" y="2258"/>
              <a:ext cx="881" cy="510"/>
              <a:chOff x="734" y="2258"/>
              <a:chExt cx="288" cy="336"/>
            </a:xfrm>
          </p:grpSpPr>
          <p:sp>
            <p:nvSpPr>
              <p:cNvPr id="374806" name="Rectangle 22"/>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4807" name="Line 23"/>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4808" name="Line 24"/>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74809" name="Text Box 25"/>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en-US" sz="1800"/>
            </a:p>
          </p:txBody>
        </p:sp>
      </p:grpSp>
      <p:grpSp>
        <p:nvGrpSpPr>
          <p:cNvPr id="374823" name="Group 39"/>
          <p:cNvGrpSpPr>
            <a:grpSpLocks/>
          </p:cNvGrpSpPr>
          <p:nvPr/>
        </p:nvGrpSpPr>
        <p:grpSpPr bwMode="auto">
          <a:xfrm>
            <a:off x="7416800" y="5232604"/>
            <a:ext cx="1371600" cy="914400"/>
            <a:chOff x="1252" y="3089"/>
            <a:chExt cx="1114" cy="758"/>
          </a:xfrm>
        </p:grpSpPr>
        <p:sp>
          <p:nvSpPr>
            <p:cNvPr id="374824" name="Rectangle 40"/>
            <p:cNvSpPr>
              <a:spLocks noChangeArrowheads="1"/>
            </p:cNvSpPr>
            <p:nvPr/>
          </p:nvSpPr>
          <p:spPr bwMode="auto">
            <a:xfrm>
              <a:off x="1252" y="3290"/>
              <a:ext cx="1114" cy="557"/>
            </a:xfrm>
            <a:prstGeom prst="rect">
              <a:avLst/>
            </a:prstGeom>
            <a:noFill/>
            <a:ln w="28575">
              <a:solidFill>
                <a:schemeClr val="tx1"/>
              </a:solidFill>
              <a:miter lim="800000"/>
              <a:headEnd/>
              <a:tailEnd/>
            </a:ln>
          </p:spPr>
          <p:txBody>
            <a:bodyPr/>
            <a:lstStyle/>
            <a:p>
              <a:endParaRPr lang="en-US"/>
            </a:p>
          </p:txBody>
        </p:sp>
        <p:sp>
          <p:nvSpPr>
            <p:cNvPr id="374825" name="Rectangle 41"/>
            <p:cNvSpPr>
              <a:spLocks noChangeArrowheads="1"/>
            </p:cNvSpPr>
            <p:nvPr/>
          </p:nvSpPr>
          <p:spPr bwMode="auto">
            <a:xfrm>
              <a:off x="1252" y="3089"/>
              <a:ext cx="445" cy="201"/>
            </a:xfrm>
            <a:prstGeom prst="rect">
              <a:avLst/>
            </a:prstGeom>
            <a:noFill/>
            <a:ln w="28575">
              <a:solidFill>
                <a:schemeClr val="tx1"/>
              </a:solidFill>
              <a:miter lim="800000"/>
              <a:headEnd/>
              <a:tailEnd/>
            </a:ln>
          </p:spPr>
          <p:txBody>
            <a:bodyPr/>
            <a:lstStyle/>
            <a:p>
              <a:endParaRPr lang="en-US"/>
            </a:p>
          </p:txBody>
        </p:sp>
      </p:grpSp>
      <p:grpSp>
        <p:nvGrpSpPr>
          <p:cNvPr id="374826" name="Group 42"/>
          <p:cNvGrpSpPr>
            <a:grpSpLocks/>
          </p:cNvGrpSpPr>
          <p:nvPr/>
        </p:nvGrpSpPr>
        <p:grpSpPr bwMode="auto">
          <a:xfrm>
            <a:off x="5664200" y="4064204"/>
            <a:ext cx="1371600" cy="914400"/>
            <a:chOff x="1252" y="3089"/>
            <a:chExt cx="1114" cy="758"/>
          </a:xfrm>
        </p:grpSpPr>
        <p:sp>
          <p:nvSpPr>
            <p:cNvPr id="374827" name="Rectangle 43"/>
            <p:cNvSpPr>
              <a:spLocks noChangeArrowheads="1"/>
            </p:cNvSpPr>
            <p:nvPr/>
          </p:nvSpPr>
          <p:spPr bwMode="auto">
            <a:xfrm>
              <a:off x="1252" y="3290"/>
              <a:ext cx="1114" cy="557"/>
            </a:xfrm>
            <a:prstGeom prst="rect">
              <a:avLst/>
            </a:prstGeom>
            <a:noFill/>
            <a:ln w="28575">
              <a:solidFill>
                <a:schemeClr val="tx1"/>
              </a:solidFill>
              <a:miter lim="800000"/>
              <a:headEnd/>
              <a:tailEnd/>
            </a:ln>
          </p:spPr>
          <p:txBody>
            <a:bodyPr/>
            <a:lstStyle/>
            <a:p>
              <a:endParaRPr lang="en-US"/>
            </a:p>
          </p:txBody>
        </p:sp>
        <p:sp>
          <p:nvSpPr>
            <p:cNvPr id="374828" name="Rectangle 44"/>
            <p:cNvSpPr>
              <a:spLocks noChangeArrowheads="1"/>
            </p:cNvSpPr>
            <p:nvPr/>
          </p:nvSpPr>
          <p:spPr bwMode="auto">
            <a:xfrm>
              <a:off x="1252" y="3089"/>
              <a:ext cx="445" cy="201"/>
            </a:xfrm>
            <a:prstGeom prst="rect">
              <a:avLst/>
            </a:prstGeom>
            <a:noFill/>
            <a:ln w="28575">
              <a:solidFill>
                <a:schemeClr val="tx1"/>
              </a:solidFill>
              <a:miter lim="800000"/>
              <a:headEnd/>
              <a:tailEnd/>
            </a:ln>
          </p:spPr>
          <p:txBody>
            <a:bodyPr/>
            <a:lstStyle/>
            <a:p>
              <a:endParaRPr lang="en-US"/>
            </a:p>
          </p:txBody>
        </p:sp>
      </p:grpSp>
      <p:grpSp>
        <p:nvGrpSpPr>
          <p:cNvPr id="374829" name="Group 45"/>
          <p:cNvGrpSpPr>
            <a:grpSpLocks/>
          </p:cNvGrpSpPr>
          <p:nvPr/>
        </p:nvGrpSpPr>
        <p:grpSpPr bwMode="auto">
          <a:xfrm>
            <a:off x="6883400" y="5537404"/>
            <a:ext cx="533400" cy="228600"/>
            <a:chOff x="4368" y="3312"/>
            <a:chExt cx="336" cy="144"/>
          </a:xfrm>
        </p:grpSpPr>
        <p:sp>
          <p:nvSpPr>
            <p:cNvPr id="374830" name="Oval 46"/>
            <p:cNvSpPr>
              <a:spLocks noChangeArrowheads="1"/>
            </p:cNvSpPr>
            <p:nvPr/>
          </p:nvSpPr>
          <p:spPr bwMode="auto">
            <a:xfrm>
              <a:off x="4368" y="3312"/>
              <a:ext cx="144" cy="144"/>
            </a:xfrm>
            <a:prstGeom prst="ellipse">
              <a:avLst/>
            </a:prstGeom>
            <a:noFill/>
            <a:ln w="28575">
              <a:solidFill>
                <a:schemeClr val="tx1"/>
              </a:solidFill>
              <a:round/>
              <a:headEnd/>
              <a:tailEnd/>
            </a:ln>
            <a:effectLst/>
          </p:spPr>
          <p:txBody>
            <a:bodyPr wrap="none" lIns="107950" tIns="53975" rIns="107950" bIns="53975" anchor="ctr"/>
            <a:lstStyle/>
            <a:p>
              <a:endParaRPr lang="en-US"/>
            </a:p>
          </p:txBody>
        </p:sp>
        <p:sp>
          <p:nvSpPr>
            <p:cNvPr id="374831" name="Line 47"/>
            <p:cNvSpPr>
              <a:spLocks noChangeShapeType="1"/>
            </p:cNvSpPr>
            <p:nvPr/>
          </p:nvSpPr>
          <p:spPr bwMode="auto">
            <a:xfrm>
              <a:off x="4512" y="3384"/>
              <a:ext cx="192" cy="0"/>
            </a:xfrm>
            <a:prstGeom prst="line">
              <a:avLst/>
            </a:prstGeom>
            <a:noFill/>
            <a:ln w="28575">
              <a:solidFill>
                <a:schemeClr val="tx1"/>
              </a:solidFill>
              <a:round/>
              <a:headEnd/>
              <a:tailEnd/>
            </a:ln>
            <a:effectLst/>
          </p:spPr>
          <p:txBody>
            <a:bodyPr wrap="none" lIns="107950" tIns="53975" rIns="107950" bIns="53975" anchor="ctr"/>
            <a:lstStyle/>
            <a:p>
              <a:endParaRPr lang="en-US"/>
            </a:p>
          </p:txBody>
        </p:sp>
      </p:grpSp>
      <p:grpSp>
        <p:nvGrpSpPr>
          <p:cNvPr id="374832" name="Group 48"/>
          <p:cNvGrpSpPr>
            <a:grpSpLocks/>
          </p:cNvGrpSpPr>
          <p:nvPr/>
        </p:nvGrpSpPr>
        <p:grpSpPr bwMode="auto">
          <a:xfrm>
            <a:off x="6883400" y="2565604"/>
            <a:ext cx="1905000" cy="914400"/>
            <a:chOff x="4416" y="1440"/>
            <a:chExt cx="1200" cy="576"/>
          </a:xfrm>
        </p:grpSpPr>
        <p:grpSp>
          <p:nvGrpSpPr>
            <p:cNvPr id="374833" name="Group 49"/>
            <p:cNvGrpSpPr>
              <a:grpSpLocks/>
            </p:cNvGrpSpPr>
            <p:nvPr/>
          </p:nvGrpSpPr>
          <p:grpSpPr bwMode="auto">
            <a:xfrm>
              <a:off x="4752" y="1440"/>
              <a:ext cx="864" cy="576"/>
              <a:chOff x="1252" y="3089"/>
              <a:chExt cx="1114" cy="758"/>
            </a:xfrm>
          </p:grpSpPr>
          <p:sp>
            <p:nvSpPr>
              <p:cNvPr id="374834" name="Rectangle 50"/>
              <p:cNvSpPr>
                <a:spLocks noChangeArrowheads="1"/>
              </p:cNvSpPr>
              <p:nvPr/>
            </p:nvSpPr>
            <p:spPr bwMode="auto">
              <a:xfrm>
                <a:off x="1252" y="3290"/>
                <a:ext cx="1114" cy="557"/>
              </a:xfrm>
              <a:prstGeom prst="rect">
                <a:avLst/>
              </a:prstGeom>
              <a:noFill/>
              <a:ln w="28575">
                <a:solidFill>
                  <a:schemeClr val="tx1"/>
                </a:solidFill>
                <a:miter lim="800000"/>
                <a:headEnd/>
                <a:tailEnd/>
              </a:ln>
            </p:spPr>
            <p:txBody>
              <a:bodyPr/>
              <a:lstStyle/>
              <a:p>
                <a:endParaRPr lang="en-US"/>
              </a:p>
            </p:txBody>
          </p:sp>
          <p:sp>
            <p:nvSpPr>
              <p:cNvPr id="374835" name="Rectangle 51"/>
              <p:cNvSpPr>
                <a:spLocks noChangeArrowheads="1"/>
              </p:cNvSpPr>
              <p:nvPr/>
            </p:nvSpPr>
            <p:spPr bwMode="auto">
              <a:xfrm>
                <a:off x="1252" y="3089"/>
                <a:ext cx="445" cy="201"/>
              </a:xfrm>
              <a:prstGeom prst="rect">
                <a:avLst/>
              </a:prstGeom>
              <a:noFill/>
              <a:ln w="28575">
                <a:solidFill>
                  <a:schemeClr val="tx1"/>
                </a:solidFill>
                <a:miter lim="800000"/>
                <a:headEnd/>
                <a:tailEnd/>
              </a:ln>
            </p:spPr>
            <p:txBody>
              <a:bodyPr/>
              <a:lstStyle/>
              <a:p>
                <a:endParaRPr lang="en-US"/>
              </a:p>
            </p:txBody>
          </p:sp>
        </p:grpSp>
        <p:grpSp>
          <p:nvGrpSpPr>
            <p:cNvPr id="374836" name="Group 52"/>
            <p:cNvGrpSpPr>
              <a:grpSpLocks/>
            </p:cNvGrpSpPr>
            <p:nvPr/>
          </p:nvGrpSpPr>
          <p:grpSpPr bwMode="auto">
            <a:xfrm>
              <a:off x="4416" y="1632"/>
              <a:ext cx="336" cy="144"/>
              <a:chOff x="4368" y="3312"/>
              <a:chExt cx="336" cy="144"/>
            </a:xfrm>
          </p:grpSpPr>
          <p:sp>
            <p:nvSpPr>
              <p:cNvPr id="374837" name="Oval 53"/>
              <p:cNvSpPr>
                <a:spLocks noChangeArrowheads="1"/>
              </p:cNvSpPr>
              <p:nvPr/>
            </p:nvSpPr>
            <p:spPr bwMode="auto">
              <a:xfrm>
                <a:off x="4368" y="3312"/>
                <a:ext cx="144" cy="144"/>
              </a:xfrm>
              <a:prstGeom prst="ellipse">
                <a:avLst/>
              </a:prstGeom>
              <a:noFill/>
              <a:ln w="28575">
                <a:solidFill>
                  <a:schemeClr val="tx1"/>
                </a:solidFill>
                <a:round/>
                <a:headEnd/>
                <a:tailEnd/>
              </a:ln>
              <a:effectLst/>
            </p:spPr>
            <p:txBody>
              <a:bodyPr wrap="none" lIns="107950" tIns="53975" rIns="107950" bIns="53975" anchor="ctr"/>
              <a:lstStyle/>
              <a:p>
                <a:endParaRPr lang="en-US"/>
              </a:p>
            </p:txBody>
          </p:sp>
          <p:sp>
            <p:nvSpPr>
              <p:cNvPr id="374838" name="Line 54"/>
              <p:cNvSpPr>
                <a:spLocks noChangeShapeType="1"/>
              </p:cNvSpPr>
              <p:nvPr/>
            </p:nvSpPr>
            <p:spPr bwMode="auto">
              <a:xfrm>
                <a:off x="4512" y="3384"/>
                <a:ext cx="192" cy="0"/>
              </a:xfrm>
              <a:prstGeom prst="line">
                <a:avLst/>
              </a:prstGeom>
              <a:noFill/>
              <a:ln w="28575">
                <a:solidFill>
                  <a:schemeClr val="tx1"/>
                </a:solidFill>
                <a:round/>
                <a:headEnd/>
                <a:tailEnd/>
              </a:ln>
              <a:effectLst/>
            </p:spPr>
            <p:txBody>
              <a:bodyPr wrap="none" lIns="107950" tIns="53975" rIns="107950" bIns="53975" anchor="ctr"/>
              <a:lstStyle/>
              <a:p>
                <a:endParaRPr lang="en-US"/>
              </a:p>
            </p:txBody>
          </p:sp>
        </p:grpSp>
        <p:grpSp>
          <p:nvGrpSpPr>
            <p:cNvPr id="374839" name="Group 55"/>
            <p:cNvGrpSpPr>
              <a:grpSpLocks/>
            </p:cNvGrpSpPr>
            <p:nvPr/>
          </p:nvGrpSpPr>
          <p:grpSpPr bwMode="auto">
            <a:xfrm>
              <a:off x="4416" y="1872"/>
              <a:ext cx="336" cy="144"/>
              <a:chOff x="4368" y="3312"/>
              <a:chExt cx="336" cy="144"/>
            </a:xfrm>
          </p:grpSpPr>
          <p:sp>
            <p:nvSpPr>
              <p:cNvPr id="374840" name="Oval 56"/>
              <p:cNvSpPr>
                <a:spLocks noChangeArrowheads="1"/>
              </p:cNvSpPr>
              <p:nvPr/>
            </p:nvSpPr>
            <p:spPr bwMode="auto">
              <a:xfrm>
                <a:off x="4368" y="3312"/>
                <a:ext cx="144" cy="144"/>
              </a:xfrm>
              <a:prstGeom prst="ellipse">
                <a:avLst/>
              </a:prstGeom>
              <a:noFill/>
              <a:ln w="28575">
                <a:solidFill>
                  <a:schemeClr val="tx1"/>
                </a:solidFill>
                <a:round/>
                <a:headEnd/>
                <a:tailEnd/>
              </a:ln>
              <a:effectLst/>
            </p:spPr>
            <p:txBody>
              <a:bodyPr wrap="none" lIns="107950" tIns="53975" rIns="107950" bIns="53975" anchor="ctr"/>
              <a:lstStyle/>
              <a:p>
                <a:endParaRPr lang="en-US"/>
              </a:p>
            </p:txBody>
          </p:sp>
          <p:sp>
            <p:nvSpPr>
              <p:cNvPr id="374841" name="Line 57"/>
              <p:cNvSpPr>
                <a:spLocks noChangeShapeType="1"/>
              </p:cNvSpPr>
              <p:nvPr/>
            </p:nvSpPr>
            <p:spPr bwMode="auto">
              <a:xfrm>
                <a:off x="4512" y="3384"/>
                <a:ext cx="192" cy="0"/>
              </a:xfrm>
              <a:prstGeom prst="line">
                <a:avLst/>
              </a:prstGeom>
              <a:noFill/>
              <a:ln w="28575">
                <a:solidFill>
                  <a:schemeClr val="tx1"/>
                </a:solidFill>
                <a:round/>
                <a:headEnd/>
                <a:tailEnd/>
              </a:ln>
              <a:effectLst/>
            </p:spPr>
            <p:txBody>
              <a:bodyPr wrap="none" lIns="107950" tIns="53975" rIns="107950" bIns="53975" anchor="ctr"/>
              <a:lstStyle/>
              <a:p>
                <a:endParaRPr lang="en-US"/>
              </a:p>
            </p:txBody>
          </p:sp>
        </p:grpSp>
      </p:grpSp>
      <p:grpSp>
        <p:nvGrpSpPr>
          <p:cNvPr id="374846" name="Group 62"/>
          <p:cNvGrpSpPr>
            <a:grpSpLocks/>
          </p:cNvGrpSpPr>
          <p:nvPr/>
        </p:nvGrpSpPr>
        <p:grpSpPr bwMode="auto">
          <a:xfrm>
            <a:off x="787400" y="1678192"/>
            <a:ext cx="1603375" cy="811212"/>
            <a:chOff x="336" y="881"/>
            <a:chExt cx="1010" cy="511"/>
          </a:xfrm>
        </p:grpSpPr>
        <p:grpSp>
          <p:nvGrpSpPr>
            <p:cNvPr id="374847" name="Group 63"/>
            <p:cNvGrpSpPr>
              <a:grpSpLocks/>
            </p:cNvGrpSpPr>
            <p:nvPr/>
          </p:nvGrpSpPr>
          <p:grpSpPr bwMode="auto">
            <a:xfrm>
              <a:off x="384" y="882"/>
              <a:ext cx="914" cy="510"/>
              <a:chOff x="349" y="2258"/>
              <a:chExt cx="881" cy="510"/>
            </a:xfrm>
          </p:grpSpPr>
          <p:grpSp>
            <p:nvGrpSpPr>
              <p:cNvPr id="374848" name="Group 64"/>
              <p:cNvGrpSpPr>
                <a:grpSpLocks/>
              </p:cNvGrpSpPr>
              <p:nvPr/>
            </p:nvGrpSpPr>
            <p:grpSpPr bwMode="auto">
              <a:xfrm>
                <a:off x="349" y="2258"/>
                <a:ext cx="881" cy="510"/>
                <a:chOff x="734" y="2258"/>
                <a:chExt cx="288" cy="336"/>
              </a:xfrm>
            </p:grpSpPr>
            <p:sp>
              <p:nvSpPr>
                <p:cNvPr id="374849" name="Rectangle 65"/>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4850" name="Line 66"/>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4851" name="Line 67"/>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74852" name="Text Box 68"/>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en-US" sz="1800"/>
              </a:p>
            </p:txBody>
          </p:sp>
        </p:grpSp>
        <p:sp>
          <p:nvSpPr>
            <p:cNvPr id="374853" name="Text Box 69"/>
            <p:cNvSpPr txBox="1">
              <a:spLocks noChangeArrowheads="1"/>
            </p:cNvSpPr>
            <p:nvPr/>
          </p:nvSpPr>
          <p:spPr bwMode="auto">
            <a:xfrm>
              <a:off x="336" y="881"/>
              <a:ext cx="1010" cy="212"/>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1500"/>
                <a:t>&lt;&lt;boundary&gt;&gt;</a:t>
              </a:r>
            </a:p>
          </p:txBody>
        </p:sp>
      </p:grpSp>
      <p:grpSp>
        <p:nvGrpSpPr>
          <p:cNvPr id="374854" name="Group 70"/>
          <p:cNvGrpSpPr>
            <a:grpSpLocks/>
          </p:cNvGrpSpPr>
          <p:nvPr/>
        </p:nvGrpSpPr>
        <p:grpSpPr bwMode="auto">
          <a:xfrm>
            <a:off x="1390650" y="2808492"/>
            <a:ext cx="1603375" cy="811212"/>
            <a:chOff x="336" y="881"/>
            <a:chExt cx="1010" cy="511"/>
          </a:xfrm>
        </p:grpSpPr>
        <p:grpSp>
          <p:nvGrpSpPr>
            <p:cNvPr id="374855" name="Group 71"/>
            <p:cNvGrpSpPr>
              <a:grpSpLocks/>
            </p:cNvGrpSpPr>
            <p:nvPr/>
          </p:nvGrpSpPr>
          <p:grpSpPr bwMode="auto">
            <a:xfrm>
              <a:off x="384" y="882"/>
              <a:ext cx="914" cy="510"/>
              <a:chOff x="349" y="2258"/>
              <a:chExt cx="881" cy="510"/>
            </a:xfrm>
          </p:grpSpPr>
          <p:grpSp>
            <p:nvGrpSpPr>
              <p:cNvPr id="374856" name="Group 72"/>
              <p:cNvGrpSpPr>
                <a:grpSpLocks/>
              </p:cNvGrpSpPr>
              <p:nvPr/>
            </p:nvGrpSpPr>
            <p:grpSpPr bwMode="auto">
              <a:xfrm>
                <a:off x="349" y="2258"/>
                <a:ext cx="881" cy="510"/>
                <a:chOff x="734" y="2258"/>
                <a:chExt cx="288" cy="336"/>
              </a:xfrm>
            </p:grpSpPr>
            <p:sp>
              <p:nvSpPr>
                <p:cNvPr id="374857" name="Rectangle 73"/>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4858" name="Line 74"/>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4859" name="Line 75"/>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74860" name="Text Box 76"/>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en-US" sz="1800"/>
              </a:p>
            </p:txBody>
          </p:sp>
        </p:grpSp>
        <p:sp>
          <p:nvSpPr>
            <p:cNvPr id="374861" name="Text Box 77"/>
            <p:cNvSpPr txBox="1">
              <a:spLocks noChangeArrowheads="1"/>
            </p:cNvSpPr>
            <p:nvPr/>
          </p:nvSpPr>
          <p:spPr bwMode="auto">
            <a:xfrm>
              <a:off x="336" y="881"/>
              <a:ext cx="1010" cy="212"/>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1500"/>
                <a:t>&lt;&lt;control&gt;&gt;</a:t>
              </a:r>
            </a:p>
          </p:txBody>
        </p:sp>
      </p:grpSp>
      <p:grpSp>
        <p:nvGrpSpPr>
          <p:cNvPr id="374862" name="Group 78"/>
          <p:cNvGrpSpPr>
            <a:grpSpLocks/>
          </p:cNvGrpSpPr>
          <p:nvPr/>
        </p:nvGrpSpPr>
        <p:grpSpPr bwMode="auto">
          <a:xfrm>
            <a:off x="546100" y="3937204"/>
            <a:ext cx="1603375" cy="811213"/>
            <a:chOff x="336" y="881"/>
            <a:chExt cx="1010" cy="511"/>
          </a:xfrm>
        </p:grpSpPr>
        <p:grpSp>
          <p:nvGrpSpPr>
            <p:cNvPr id="374863" name="Group 79"/>
            <p:cNvGrpSpPr>
              <a:grpSpLocks/>
            </p:cNvGrpSpPr>
            <p:nvPr/>
          </p:nvGrpSpPr>
          <p:grpSpPr bwMode="auto">
            <a:xfrm>
              <a:off x="384" y="882"/>
              <a:ext cx="914" cy="510"/>
              <a:chOff x="349" y="2258"/>
              <a:chExt cx="881" cy="510"/>
            </a:xfrm>
          </p:grpSpPr>
          <p:grpSp>
            <p:nvGrpSpPr>
              <p:cNvPr id="374864" name="Group 80"/>
              <p:cNvGrpSpPr>
                <a:grpSpLocks/>
              </p:cNvGrpSpPr>
              <p:nvPr/>
            </p:nvGrpSpPr>
            <p:grpSpPr bwMode="auto">
              <a:xfrm>
                <a:off x="349" y="2258"/>
                <a:ext cx="881" cy="510"/>
                <a:chOff x="734" y="2258"/>
                <a:chExt cx="288" cy="336"/>
              </a:xfrm>
            </p:grpSpPr>
            <p:sp>
              <p:nvSpPr>
                <p:cNvPr id="374865" name="Rectangle 81"/>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4866" name="Line 82"/>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4867" name="Line 83"/>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74868" name="Text Box 84"/>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en-US" sz="1800"/>
              </a:p>
            </p:txBody>
          </p:sp>
        </p:grpSp>
        <p:sp>
          <p:nvSpPr>
            <p:cNvPr id="374869" name="Text Box 85"/>
            <p:cNvSpPr txBox="1">
              <a:spLocks noChangeArrowheads="1"/>
            </p:cNvSpPr>
            <p:nvPr/>
          </p:nvSpPr>
          <p:spPr bwMode="auto">
            <a:xfrm>
              <a:off x="336" y="881"/>
              <a:ext cx="1010" cy="212"/>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1500"/>
                <a:t>&lt;&lt;entity&gt;&gt;</a:t>
              </a:r>
            </a:p>
          </p:txBody>
        </p:sp>
      </p:grpSp>
      <p:grpSp>
        <p:nvGrpSpPr>
          <p:cNvPr id="374870" name="Group 86"/>
          <p:cNvGrpSpPr>
            <a:grpSpLocks/>
          </p:cNvGrpSpPr>
          <p:nvPr/>
        </p:nvGrpSpPr>
        <p:grpSpPr bwMode="auto">
          <a:xfrm>
            <a:off x="1076325" y="5156404"/>
            <a:ext cx="1603375" cy="811213"/>
            <a:chOff x="336" y="881"/>
            <a:chExt cx="1010" cy="511"/>
          </a:xfrm>
        </p:grpSpPr>
        <p:grpSp>
          <p:nvGrpSpPr>
            <p:cNvPr id="374871" name="Group 87"/>
            <p:cNvGrpSpPr>
              <a:grpSpLocks/>
            </p:cNvGrpSpPr>
            <p:nvPr/>
          </p:nvGrpSpPr>
          <p:grpSpPr bwMode="auto">
            <a:xfrm>
              <a:off x="384" y="882"/>
              <a:ext cx="914" cy="510"/>
              <a:chOff x="349" y="2258"/>
              <a:chExt cx="881" cy="510"/>
            </a:xfrm>
          </p:grpSpPr>
          <p:grpSp>
            <p:nvGrpSpPr>
              <p:cNvPr id="374872" name="Group 88"/>
              <p:cNvGrpSpPr>
                <a:grpSpLocks/>
              </p:cNvGrpSpPr>
              <p:nvPr/>
            </p:nvGrpSpPr>
            <p:grpSpPr bwMode="auto">
              <a:xfrm>
                <a:off x="349" y="2258"/>
                <a:ext cx="881" cy="510"/>
                <a:chOff x="734" y="2258"/>
                <a:chExt cx="288" cy="336"/>
              </a:xfrm>
            </p:grpSpPr>
            <p:sp>
              <p:nvSpPr>
                <p:cNvPr id="374873" name="Rectangle 89"/>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4874" name="Line 90"/>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4875" name="Line 91"/>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74876" name="Text Box 92"/>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en-US" sz="1800"/>
              </a:p>
            </p:txBody>
          </p:sp>
        </p:grpSp>
        <p:sp>
          <p:nvSpPr>
            <p:cNvPr id="374877" name="Text Box 93"/>
            <p:cNvSpPr txBox="1">
              <a:spLocks noChangeArrowheads="1"/>
            </p:cNvSpPr>
            <p:nvPr/>
          </p:nvSpPr>
          <p:spPr bwMode="auto">
            <a:xfrm>
              <a:off x="336" y="881"/>
              <a:ext cx="1010" cy="212"/>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1500"/>
                <a:t>&lt;&lt;boundary&gt;&gt;</a:t>
              </a:r>
            </a:p>
          </p:txBody>
        </p:sp>
      </p:grpSp>
    </p:spTree>
    <p:extLst>
      <p:ext uri="{BB962C8B-B14F-4D97-AF65-F5344CB8AC3E}">
        <p14:creationId xmlns:p14="http://schemas.microsoft.com/office/powerpoint/2010/main" val="2123100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63" name="Rectangle 59"/>
          <p:cNvSpPr>
            <a:spLocks noGrp="1" noChangeArrowheads="1"/>
          </p:cNvSpPr>
          <p:nvPr>
            <p:ph type="title"/>
          </p:nvPr>
        </p:nvSpPr>
        <p:spPr>
          <a:xfrm>
            <a:off x="457200" y="265430"/>
            <a:ext cx="8229600" cy="1143000"/>
          </a:xfrm>
        </p:spPr>
        <p:txBody>
          <a:bodyPr>
            <a:normAutofit fontScale="90000"/>
          </a:bodyPr>
          <a:lstStyle/>
          <a:p>
            <a:r>
              <a:rPr lang="en-US" dirty="0" err="1" smtClean="0"/>
              <a:t>Làm</a:t>
            </a:r>
            <a:r>
              <a:rPr lang="en-US" dirty="0" smtClean="0"/>
              <a:t> </a:t>
            </a:r>
            <a:r>
              <a:rPr lang="en-US" dirty="0" err="1" smtClean="0"/>
              <a:t>mịnh</a:t>
            </a:r>
            <a:r>
              <a:rPr lang="en-US" dirty="0" smtClean="0"/>
              <a:t> </a:t>
            </a:r>
            <a:r>
              <a:rPr lang="en-US" dirty="0" err="1" smtClean="0"/>
              <a:t>những</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ca </a:t>
            </a:r>
            <a:r>
              <a:rPr lang="en-US" dirty="0" err="1" smtClean="0"/>
              <a:t>sử</a:t>
            </a:r>
            <a:r>
              <a:rPr lang="en-US" dirty="0" smtClean="0"/>
              <a:t> </a:t>
            </a:r>
            <a:r>
              <a:rPr lang="en-US" dirty="0" err="1" smtClean="0"/>
              <a:t>dụng</a:t>
            </a:r>
            <a:endParaRPr lang="en-US" dirty="0"/>
          </a:p>
        </p:txBody>
      </p:sp>
      <p:sp>
        <p:nvSpPr>
          <p:cNvPr id="354364" name="Rectangle 60"/>
          <p:cNvSpPr>
            <a:spLocks noGrp="1" noChangeArrowheads="1"/>
          </p:cNvSpPr>
          <p:nvPr>
            <p:ph idx="1"/>
          </p:nvPr>
        </p:nvSpPr>
        <p:spPr>
          <a:xfrm>
            <a:off x="403225" y="1392209"/>
            <a:ext cx="8229600" cy="4389120"/>
          </a:xfrm>
        </p:spPr>
        <p:txBody>
          <a:bodyPr>
            <a:normAutofit/>
          </a:bodyPr>
          <a:lstStyle/>
          <a:p>
            <a:pPr lvl="1"/>
            <a:r>
              <a:rPr lang="en-US" dirty="0" err="1" smtClean="0"/>
              <a:t>Xác</a:t>
            </a:r>
            <a:r>
              <a:rPr lang="en-US" dirty="0" smtClean="0"/>
              <a:t> </a:t>
            </a:r>
            <a:r>
              <a:rPr lang="en-US" dirty="0" err="1" smtClean="0"/>
              <a:t>định</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tham</a:t>
            </a:r>
            <a:r>
              <a:rPr lang="en-US" dirty="0" smtClean="0"/>
              <a:t> </a:t>
            </a:r>
            <a:r>
              <a:rPr lang="en-US" dirty="0" err="1" smtClean="0"/>
              <a:t>gia</a:t>
            </a:r>
            <a:r>
              <a:rPr lang="en-US" dirty="0" smtClean="0"/>
              <a:t> </a:t>
            </a:r>
            <a:r>
              <a:rPr lang="en-US" dirty="0" err="1" smtClean="0"/>
              <a:t>trong</a:t>
            </a:r>
            <a:r>
              <a:rPr lang="en-US" dirty="0" smtClean="0"/>
              <a:t> </a:t>
            </a:r>
            <a:r>
              <a:rPr lang="en-US" dirty="0" err="1" smtClean="0"/>
              <a:t>luồng</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của</a:t>
            </a:r>
            <a:r>
              <a:rPr lang="en-US" dirty="0" smtClean="0"/>
              <a:t> ca </a:t>
            </a:r>
            <a:r>
              <a:rPr lang="en-US" dirty="0" err="1" smtClean="0"/>
              <a:t>sử</a:t>
            </a:r>
            <a:r>
              <a:rPr lang="en-US" dirty="0" smtClean="0"/>
              <a:t> </a:t>
            </a:r>
            <a:r>
              <a:rPr lang="en-US" dirty="0" err="1" smtClean="0"/>
              <a:t>dụng</a:t>
            </a:r>
            <a:endParaRPr lang="en-US" dirty="0" smtClean="0"/>
          </a:p>
          <a:p>
            <a:pPr lvl="1"/>
            <a:r>
              <a:rPr lang="en-US" dirty="0" err="1" smtClean="0"/>
              <a:t>Phân</a:t>
            </a:r>
            <a:r>
              <a:rPr lang="en-US" dirty="0" smtClean="0"/>
              <a:t> </a:t>
            </a:r>
            <a:r>
              <a:rPr lang="en-US" dirty="0" err="1" smtClean="0"/>
              <a:t>phối</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endParaRPr lang="en-US" dirty="0"/>
          </a:p>
          <a:p>
            <a:pPr lvl="1"/>
            <a:r>
              <a:rPr lang="en-US" dirty="0" smtClean="0"/>
              <a:t>Minh </a:t>
            </a:r>
            <a:r>
              <a:rPr lang="en-US" dirty="0" err="1" smtClean="0"/>
              <a:t>hoạ</a:t>
            </a:r>
            <a:r>
              <a:rPr lang="en-US" dirty="0" smtClean="0"/>
              <a:t> </a:t>
            </a:r>
            <a:r>
              <a:rPr lang="en-US" dirty="0" err="1" smtClean="0"/>
              <a:t>việc</a:t>
            </a:r>
            <a:r>
              <a:rPr lang="en-US" dirty="0" smtClean="0"/>
              <a:t> </a:t>
            </a:r>
            <a:r>
              <a:rPr lang="en-US" dirty="0" err="1" smtClean="0"/>
              <a:t>gửi</a:t>
            </a:r>
            <a:r>
              <a:rPr lang="en-US" dirty="0" smtClean="0"/>
              <a:t> </a:t>
            </a:r>
            <a:r>
              <a:rPr lang="en-US" dirty="0" err="1" smtClean="0"/>
              <a:t>thông</a:t>
            </a:r>
            <a:r>
              <a:rPr lang="en-US" dirty="0" smtClean="0"/>
              <a:t> </a:t>
            </a:r>
            <a:r>
              <a:rPr lang="en-US" dirty="0" err="1" smtClean="0"/>
              <a:t>điẹp</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hình</a:t>
            </a:r>
            <a:r>
              <a:rPr lang="en-US" dirty="0" smtClean="0"/>
              <a:t> </a:t>
            </a:r>
            <a:r>
              <a:rPr lang="en-US" dirty="0" err="1" smtClean="0"/>
              <a:t>mũi</a:t>
            </a:r>
            <a:r>
              <a:rPr lang="en-US" dirty="0" smtClean="0"/>
              <a:t> </a:t>
            </a:r>
            <a:r>
              <a:rPr lang="en-US" dirty="0" err="1" smtClean="0"/>
              <a:t>tên</a:t>
            </a:r>
            <a:endParaRPr lang="en-US" dirty="0" smtClean="0"/>
          </a:p>
          <a:p>
            <a:pPr lvl="1"/>
            <a:r>
              <a:rPr lang="en-US" dirty="0" err="1" smtClean="0"/>
              <a:t>Mô</a:t>
            </a:r>
            <a:r>
              <a:rPr lang="en-US" dirty="0" smtClean="0"/>
              <a:t> </a:t>
            </a:r>
            <a:r>
              <a:rPr lang="en-US" dirty="0" err="1" smtClean="0"/>
              <a:t>tả</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xử</a:t>
            </a:r>
            <a:r>
              <a:rPr lang="en-US" dirty="0" smtClean="0"/>
              <a:t> </a:t>
            </a:r>
            <a:r>
              <a:rPr lang="en-US" dirty="0" err="1" smtClean="0"/>
              <a:t>lý</a:t>
            </a:r>
            <a:r>
              <a:rPr lang="en-US" dirty="0" smtClean="0"/>
              <a:t> </a:t>
            </a:r>
            <a:r>
              <a:rPr lang="en-US" dirty="0" err="1" smtClean="0"/>
              <a:t>từ</a:t>
            </a:r>
            <a:r>
              <a:rPr lang="en-US" dirty="0" smtClean="0"/>
              <a:t> </a:t>
            </a:r>
            <a:r>
              <a:rPr lang="en-US" dirty="0" err="1" smtClean="0"/>
              <a:t>các</a:t>
            </a:r>
            <a:r>
              <a:rPr lang="en-US" dirty="0" smtClean="0"/>
              <a:t> </a:t>
            </a:r>
            <a:r>
              <a:rPr lang="en-US" dirty="0" err="1" smtClean="0"/>
              <a:t>thông</a:t>
            </a:r>
            <a:r>
              <a:rPr lang="en-US" dirty="0" smtClean="0"/>
              <a:t> </a:t>
            </a:r>
            <a:r>
              <a:rPr lang="en-US" dirty="0" err="1" smtClean="0"/>
              <a:t>điệp</a:t>
            </a:r>
            <a:r>
              <a:rPr lang="en-US" dirty="0" smtClean="0"/>
              <a:t> </a:t>
            </a:r>
            <a:r>
              <a:rPr lang="en-US" dirty="0" err="1" smtClean="0"/>
              <a:t>và</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khi</a:t>
            </a:r>
            <a:r>
              <a:rPr lang="en-US" dirty="0" smtClean="0"/>
              <a:t> </a:t>
            </a:r>
            <a:r>
              <a:rPr lang="en-US" dirty="0" err="1" smtClean="0"/>
              <a:t>nó</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thông</a:t>
            </a:r>
            <a:r>
              <a:rPr lang="en-US" dirty="0" smtClean="0"/>
              <a:t> </a:t>
            </a:r>
            <a:r>
              <a:rPr lang="en-US" dirty="0" err="1" smtClean="0"/>
              <a:t>điệp</a:t>
            </a:r>
            <a:endParaRPr lang="en-US" dirty="0" smtClean="0"/>
          </a:p>
          <a:p>
            <a:pPr lvl="1"/>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các</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của</a:t>
            </a:r>
            <a:r>
              <a:rPr lang="en-US" dirty="0" smtClean="0"/>
              <a:t> </a:t>
            </a:r>
            <a:r>
              <a:rPr lang="en-US" dirty="0" err="1" smtClean="0"/>
              <a:t>các</a:t>
            </a:r>
            <a:r>
              <a:rPr lang="en-US" dirty="0" smtClean="0"/>
              <a:t> </a:t>
            </a:r>
            <a:r>
              <a:rPr lang="en-US" dirty="0" err="1" smtClean="0"/>
              <a:t>lớp</a:t>
            </a:r>
            <a:endParaRPr lang="en-US" dirty="0" smtClean="0"/>
          </a:p>
        </p:txBody>
      </p:sp>
      <p:sp>
        <p:nvSpPr>
          <p:cNvPr id="56" name="Slide Number Placeholder 55"/>
          <p:cNvSpPr>
            <a:spLocks noGrp="1"/>
          </p:cNvSpPr>
          <p:nvPr>
            <p:ph type="sldNum" sz="quarter" idx="12"/>
          </p:nvPr>
        </p:nvSpPr>
        <p:spPr/>
        <p:txBody>
          <a:bodyPr/>
          <a:lstStyle/>
          <a:p>
            <a:fld id="{5374BCF3-5331-4DEF-BD12-99BB792D1088}" type="slidenum">
              <a:rPr lang="en-US" smtClean="0"/>
              <a:pPr/>
              <a:t>9</a:t>
            </a:fld>
            <a:endParaRPr lang="en-US"/>
          </a:p>
        </p:txBody>
      </p:sp>
      <p:grpSp>
        <p:nvGrpSpPr>
          <p:cNvPr id="58" name="Group 57"/>
          <p:cNvGrpSpPr/>
          <p:nvPr/>
        </p:nvGrpSpPr>
        <p:grpSpPr>
          <a:xfrm>
            <a:off x="1412875" y="4722150"/>
            <a:ext cx="6261100" cy="1852613"/>
            <a:chOff x="1412875" y="4452330"/>
            <a:chExt cx="6261100" cy="1852613"/>
          </a:xfrm>
        </p:grpSpPr>
        <p:sp>
          <p:nvSpPr>
            <p:cNvPr id="354359" name="Text Box 55"/>
            <p:cNvSpPr txBox="1">
              <a:spLocks noChangeArrowheads="1"/>
            </p:cNvSpPr>
            <p:nvPr/>
          </p:nvSpPr>
          <p:spPr bwMode="auto">
            <a:xfrm>
              <a:off x="5610225" y="5935055"/>
              <a:ext cx="1797050" cy="366713"/>
            </a:xfrm>
            <a:prstGeom prst="rect">
              <a:avLst/>
            </a:prstGeom>
            <a:noFill/>
            <a:ln w="28575">
              <a:noFill/>
              <a:miter lim="800000"/>
              <a:headEnd type="none" w="sm" len="sm"/>
              <a:tailEnd type="none" w="lg" len="lg"/>
            </a:ln>
            <a:effectLst/>
          </p:spPr>
          <p:txBody>
            <a:bodyPr wrap="none">
              <a:spAutoFit/>
            </a:bodyPr>
            <a:lstStyle/>
            <a:p>
              <a:pPr algn="ctr"/>
              <a:r>
                <a:rPr lang="en-US" sz="1800"/>
                <a:t>Class Diagrams</a:t>
              </a:r>
            </a:p>
          </p:txBody>
        </p:sp>
        <p:grpSp>
          <p:nvGrpSpPr>
            <p:cNvPr id="354366" name="Group 62"/>
            <p:cNvGrpSpPr>
              <a:grpSpLocks/>
            </p:cNvGrpSpPr>
            <p:nvPr/>
          </p:nvGrpSpPr>
          <p:grpSpPr bwMode="auto">
            <a:xfrm>
              <a:off x="5189538" y="4538055"/>
              <a:ext cx="2484437" cy="1216025"/>
              <a:chOff x="3477" y="2746"/>
              <a:chExt cx="1565" cy="766"/>
            </a:xfrm>
          </p:grpSpPr>
          <p:grpSp>
            <p:nvGrpSpPr>
              <p:cNvPr id="354339" name="Group 35"/>
              <p:cNvGrpSpPr>
                <a:grpSpLocks/>
              </p:cNvGrpSpPr>
              <p:nvPr/>
            </p:nvGrpSpPr>
            <p:grpSpPr bwMode="auto">
              <a:xfrm>
                <a:off x="3477" y="2905"/>
                <a:ext cx="302" cy="175"/>
                <a:chOff x="144" y="1440"/>
                <a:chExt cx="881" cy="510"/>
              </a:xfrm>
            </p:grpSpPr>
            <p:sp>
              <p:nvSpPr>
                <p:cNvPr id="354340" name="Rectangle 3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4341" name="Line 3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4342" name="Line 3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4343" name="Group 39"/>
              <p:cNvGrpSpPr>
                <a:grpSpLocks/>
              </p:cNvGrpSpPr>
              <p:nvPr/>
            </p:nvGrpSpPr>
            <p:grpSpPr bwMode="auto">
              <a:xfrm>
                <a:off x="4118" y="2746"/>
                <a:ext cx="302" cy="175"/>
                <a:chOff x="144" y="1440"/>
                <a:chExt cx="881" cy="510"/>
              </a:xfrm>
            </p:grpSpPr>
            <p:sp>
              <p:nvSpPr>
                <p:cNvPr id="354344" name="Rectangle 4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4345" name="Line 4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4346" name="Line 4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4347" name="Group 43"/>
              <p:cNvGrpSpPr>
                <a:grpSpLocks/>
              </p:cNvGrpSpPr>
              <p:nvPr/>
            </p:nvGrpSpPr>
            <p:grpSpPr bwMode="auto">
              <a:xfrm>
                <a:off x="3816" y="3337"/>
                <a:ext cx="302" cy="175"/>
                <a:chOff x="144" y="1440"/>
                <a:chExt cx="881" cy="510"/>
              </a:xfrm>
            </p:grpSpPr>
            <p:sp>
              <p:nvSpPr>
                <p:cNvPr id="354348" name="Rectangle 4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4349" name="Line 4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4350" name="Line 4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4351" name="Group 47"/>
              <p:cNvGrpSpPr>
                <a:grpSpLocks/>
              </p:cNvGrpSpPr>
              <p:nvPr/>
            </p:nvGrpSpPr>
            <p:grpSpPr bwMode="auto">
              <a:xfrm>
                <a:off x="4740" y="3226"/>
                <a:ext cx="302" cy="175"/>
                <a:chOff x="144" y="1440"/>
                <a:chExt cx="881" cy="510"/>
              </a:xfrm>
            </p:grpSpPr>
            <p:sp>
              <p:nvSpPr>
                <p:cNvPr id="354352" name="Rectangle 4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4353" name="Line 4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4354" name="Line 5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54355" name="Line 51"/>
              <p:cNvSpPr>
                <a:spLocks noChangeShapeType="1"/>
              </p:cNvSpPr>
              <p:nvPr/>
            </p:nvSpPr>
            <p:spPr bwMode="auto">
              <a:xfrm flipH="1" flipV="1">
                <a:off x="3631" y="3080"/>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4356" name="Line 52"/>
              <p:cNvSpPr>
                <a:spLocks noChangeShapeType="1"/>
              </p:cNvSpPr>
              <p:nvPr/>
            </p:nvSpPr>
            <p:spPr bwMode="auto">
              <a:xfrm flipV="1">
                <a:off x="3779" y="2834"/>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4357" name="Line 53"/>
              <p:cNvSpPr>
                <a:spLocks noChangeShapeType="1"/>
              </p:cNvSpPr>
              <p:nvPr/>
            </p:nvSpPr>
            <p:spPr bwMode="auto">
              <a:xfrm flipV="1">
                <a:off x="4118" y="3337"/>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4358" name="Line 54"/>
              <p:cNvSpPr>
                <a:spLocks noChangeShapeType="1"/>
              </p:cNvSpPr>
              <p:nvPr/>
            </p:nvSpPr>
            <p:spPr bwMode="auto">
              <a:xfrm flipV="1">
                <a:off x="3943" y="2921"/>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nvGrpSpPr>
              <p:cNvPr id="354360" name="Group 56"/>
              <p:cNvGrpSpPr>
                <a:grpSpLocks/>
              </p:cNvGrpSpPr>
              <p:nvPr/>
            </p:nvGrpSpPr>
            <p:grpSpPr bwMode="auto">
              <a:xfrm>
                <a:off x="4420" y="3221"/>
                <a:ext cx="320" cy="192"/>
                <a:chOff x="3978" y="2718"/>
                <a:chExt cx="258" cy="144"/>
              </a:xfrm>
            </p:grpSpPr>
            <p:sp>
              <p:nvSpPr>
                <p:cNvPr id="354361" name="Oval 57"/>
                <p:cNvSpPr>
                  <a:spLocks noChangeArrowheads="1"/>
                </p:cNvSpPr>
                <p:nvPr/>
              </p:nvSpPr>
              <p:spPr bwMode="auto">
                <a:xfrm>
                  <a:off x="3978" y="2718"/>
                  <a:ext cx="144" cy="144"/>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54362" name="Line 58"/>
                <p:cNvSpPr>
                  <a:spLocks noChangeShapeType="1"/>
                </p:cNvSpPr>
                <p:nvPr/>
              </p:nvSpPr>
              <p:spPr bwMode="auto">
                <a:xfrm>
                  <a:off x="4122" y="2796"/>
                  <a:ext cx="114"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grpSp>
        <p:sp>
          <p:nvSpPr>
            <p:cNvPr id="354368" name="Text Box 64"/>
            <p:cNvSpPr txBox="1">
              <a:spLocks noChangeArrowheads="1"/>
            </p:cNvSpPr>
            <p:nvPr/>
          </p:nvSpPr>
          <p:spPr bwMode="auto">
            <a:xfrm>
              <a:off x="1412875" y="5938230"/>
              <a:ext cx="310515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a:t>Sequence Diagrams</a:t>
              </a:r>
            </a:p>
          </p:txBody>
        </p:sp>
        <p:grpSp>
          <p:nvGrpSpPr>
            <p:cNvPr id="354370" name="Group 66"/>
            <p:cNvGrpSpPr>
              <a:grpSpLocks/>
            </p:cNvGrpSpPr>
            <p:nvPr/>
          </p:nvGrpSpPr>
          <p:grpSpPr bwMode="auto">
            <a:xfrm>
              <a:off x="1503363" y="4452330"/>
              <a:ext cx="263525" cy="350838"/>
              <a:chOff x="7654" y="3380"/>
              <a:chExt cx="554" cy="754"/>
            </a:xfrm>
          </p:grpSpPr>
          <p:sp>
            <p:nvSpPr>
              <p:cNvPr id="354371" name="Oval 67"/>
              <p:cNvSpPr>
                <a:spLocks noChangeArrowheads="1"/>
              </p:cNvSpPr>
              <p:nvPr/>
            </p:nvSpPr>
            <p:spPr bwMode="auto">
              <a:xfrm>
                <a:off x="7805" y="3380"/>
                <a:ext cx="253" cy="248"/>
              </a:xfrm>
              <a:prstGeom prst="ellipse">
                <a:avLst/>
              </a:prstGeom>
              <a:noFill/>
              <a:ln w="28575">
                <a:solidFill>
                  <a:schemeClr val="tx1"/>
                </a:solidFill>
                <a:round/>
                <a:headEnd/>
                <a:tailEnd/>
              </a:ln>
            </p:spPr>
            <p:txBody>
              <a:bodyPr/>
              <a:lstStyle/>
              <a:p>
                <a:endParaRPr lang="en-US"/>
              </a:p>
            </p:txBody>
          </p:sp>
          <p:sp>
            <p:nvSpPr>
              <p:cNvPr id="354372" name="Line 68"/>
              <p:cNvSpPr>
                <a:spLocks noChangeShapeType="1"/>
              </p:cNvSpPr>
              <p:nvPr/>
            </p:nvSpPr>
            <p:spPr bwMode="auto">
              <a:xfrm>
                <a:off x="7931" y="3630"/>
                <a:ext cx="1" cy="232"/>
              </a:xfrm>
              <a:prstGeom prst="line">
                <a:avLst/>
              </a:prstGeom>
              <a:noFill/>
              <a:ln w="28575">
                <a:solidFill>
                  <a:schemeClr val="tx1"/>
                </a:solidFill>
                <a:round/>
                <a:headEnd/>
                <a:tailEnd/>
              </a:ln>
            </p:spPr>
            <p:txBody>
              <a:bodyPr/>
              <a:lstStyle/>
              <a:p>
                <a:endParaRPr lang="en-US"/>
              </a:p>
            </p:txBody>
          </p:sp>
          <p:sp>
            <p:nvSpPr>
              <p:cNvPr id="354373" name="Line 69"/>
              <p:cNvSpPr>
                <a:spLocks noChangeShapeType="1"/>
              </p:cNvSpPr>
              <p:nvPr/>
            </p:nvSpPr>
            <p:spPr bwMode="auto">
              <a:xfrm>
                <a:off x="7731" y="3695"/>
                <a:ext cx="401" cy="1"/>
              </a:xfrm>
              <a:prstGeom prst="line">
                <a:avLst/>
              </a:prstGeom>
              <a:noFill/>
              <a:ln w="28575">
                <a:solidFill>
                  <a:schemeClr val="tx1"/>
                </a:solidFill>
                <a:round/>
                <a:headEnd/>
                <a:tailEnd/>
              </a:ln>
            </p:spPr>
            <p:txBody>
              <a:bodyPr/>
              <a:lstStyle/>
              <a:p>
                <a:endParaRPr lang="en-US"/>
              </a:p>
            </p:txBody>
          </p:sp>
          <p:sp>
            <p:nvSpPr>
              <p:cNvPr id="354374" name="Freeform 70"/>
              <p:cNvSpPr>
                <a:spLocks/>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headEnd/>
                <a:tailEnd/>
              </a:ln>
            </p:spPr>
            <p:txBody>
              <a:bodyPr/>
              <a:lstStyle/>
              <a:p>
                <a:endParaRPr lang="en-US"/>
              </a:p>
            </p:txBody>
          </p:sp>
        </p:grpSp>
        <p:sp>
          <p:nvSpPr>
            <p:cNvPr id="354375" name="Line 71"/>
            <p:cNvSpPr>
              <a:spLocks noChangeShapeType="1"/>
            </p:cNvSpPr>
            <p:nvPr/>
          </p:nvSpPr>
          <p:spPr bwMode="auto">
            <a:xfrm>
              <a:off x="1624013" y="5011130"/>
              <a:ext cx="663575"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54376" name="Line 72"/>
            <p:cNvSpPr>
              <a:spLocks noChangeShapeType="1"/>
            </p:cNvSpPr>
            <p:nvPr/>
          </p:nvSpPr>
          <p:spPr bwMode="auto">
            <a:xfrm>
              <a:off x="2970213" y="5458805"/>
              <a:ext cx="520700"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54377" name="Line 73"/>
            <p:cNvSpPr>
              <a:spLocks noChangeShapeType="1"/>
            </p:cNvSpPr>
            <p:nvPr/>
          </p:nvSpPr>
          <p:spPr bwMode="auto">
            <a:xfrm>
              <a:off x="2333625" y="5223855"/>
              <a:ext cx="558800"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54378" name="Line 74"/>
            <p:cNvSpPr>
              <a:spLocks noChangeShapeType="1"/>
            </p:cNvSpPr>
            <p:nvPr/>
          </p:nvSpPr>
          <p:spPr bwMode="auto">
            <a:xfrm>
              <a:off x="1628775" y="5852505"/>
              <a:ext cx="0" cy="192088"/>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4379" name="Line 75"/>
            <p:cNvSpPr>
              <a:spLocks noChangeShapeType="1"/>
            </p:cNvSpPr>
            <p:nvPr/>
          </p:nvSpPr>
          <p:spPr bwMode="auto">
            <a:xfrm>
              <a:off x="2297113" y="4900005"/>
              <a:ext cx="0" cy="122238"/>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4380" name="Line 76"/>
            <p:cNvSpPr>
              <a:spLocks noChangeShapeType="1"/>
            </p:cNvSpPr>
            <p:nvPr/>
          </p:nvSpPr>
          <p:spPr bwMode="auto">
            <a:xfrm>
              <a:off x="2911475" y="4900005"/>
              <a:ext cx="0" cy="3302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4381" name="Line 77"/>
            <p:cNvSpPr>
              <a:spLocks noChangeShapeType="1"/>
            </p:cNvSpPr>
            <p:nvPr/>
          </p:nvSpPr>
          <p:spPr bwMode="auto">
            <a:xfrm>
              <a:off x="3514725" y="5625493"/>
              <a:ext cx="0" cy="415925"/>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4382" name="Line 78"/>
            <p:cNvSpPr>
              <a:spLocks noChangeShapeType="1"/>
            </p:cNvSpPr>
            <p:nvPr/>
          </p:nvSpPr>
          <p:spPr bwMode="auto">
            <a:xfrm>
              <a:off x="4073525" y="4900005"/>
              <a:ext cx="0" cy="1141413"/>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4383" name="Rectangle 79"/>
            <p:cNvSpPr>
              <a:spLocks noChangeArrowheads="1"/>
            </p:cNvSpPr>
            <p:nvPr/>
          </p:nvSpPr>
          <p:spPr bwMode="auto">
            <a:xfrm rot="16200000">
              <a:off x="1216819" y="5383399"/>
              <a:ext cx="825500" cy="84138"/>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4384" name="Line 80"/>
            <p:cNvSpPr>
              <a:spLocks noChangeShapeType="1"/>
            </p:cNvSpPr>
            <p:nvPr/>
          </p:nvSpPr>
          <p:spPr bwMode="auto">
            <a:xfrm>
              <a:off x="1628775" y="4896830"/>
              <a:ext cx="0" cy="122238"/>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4385" name="Rectangle 81"/>
            <p:cNvSpPr>
              <a:spLocks noChangeArrowheads="1"/>
            </p:cNvSpPr>
            <p:nvPr/>
          </p:nvSpPr>
          <p:spPr bwMode="auto">
            <a:xfrm rot="16200000">
              <a:off x="1962944" y="5311961"/>
              <a:ext cx="663575" cy="87313"/>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4386" name="Line 82"/>
            <p:cNvSpPr>
              <a:spLocks noChangeShapeType="1"/>
            </p:cNvSpPr>
            <p:nvPr/>
          </p:nvSpPr>
          <p:spPr bwMode="auto">
            <a:xfrm>
              <a:off x="2297113" y="5700105"/>
              <a:ext cx="0" cy="341313"/>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4387" name="Rectangle 83"/>
            <p:cNvSpPr>
              <a:spLocks noChangeArrowheads="1"/>
            </p:cNvSpPr>
            <p:nvPr/>
          </p:nvSpPr>
          <p:spPr bwMode="auto">
            <a:xfrm rot="16200000">
              <a:off x="2724944" y="5375461"/>
              <a:ext cx="369888" cy="8572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4388" name="Line 84"/>
            <p:cNvSpPr>
              <a:spLocks noChangeShapeType="1"/>
            </p:cNvSpPr>
            <p:nvPr/>
          </p:nvSpPr>
          <p:spPr bwMode="auto">
            <a:xfrm>
              <a:off x="2908300" y="5603268"/>
              <a:ext cx="3175" cy="43656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4389" name="Rectangle 85"/>
            <p:cNvSpPr>
              <a:spLocks noChangeArrowheads="1"/>
            </p:cNvSpPr>
            <p:nvPr/>
          </p:nvSpPr>
          <p:spPr bwMode="auto">
            <a:xfrm rot="16200000">
              <a:off x="3440112" y="5501668"/>
              <a:ext cx="138113" cy="77788"/>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4390" name="Line 86"/>
            <p:cNvSpPr>
              <a:spLocks noChangeShapeType="1"/>
            </p:cNvSpPr>
            <p:nvPr/>
          </p:nvSpPr>
          <p:spPr bwMode="auto">
            <a:xfrm>
              <a:off x="3514725" y="4898418"/>
              <a:ext cx="0" cy="5715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4391" name="Rectangle 87"/>
            <p:cNvSpPr>
              <a:spLocks noChangeArrowheads="1"/>
            </p:cNvSpPr>
            <p:nvPr/>
          </p:nvSpPr>
          <p:spPr bwMode="auto">
            <a:xfrm>
              <a:off x="2633663" y="4584093"/>
              <a:ext cx="476250" cy="26987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4392" name="Rectangle 88"/>
            <p:cNvSpPr>
              <a:spLocks noChangeArrowheads="1"/>
            </p:cNvSpPr>
            <p:nvPr/>
          </p:nvSpPr>
          <p:spPr bwMode="auto">
            <a:xfrm>
              <a:off x="3851275" y="4584093"/>
              <a:ext cx="477838" cy="26987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4393" name="Rectangle 89"/>
            <p:cNvSpPr>
              <a:spLocks noChangeArrowheads="1"/>
            </p:cNvSpPr>
            <p:nvPr/>
          </p:nvSpPr>
          <p:spPr bwMode="auto">
            <a:xfrm>
              <a:off x="3178175" y="4584093"/>
              <a:ext cx="606425" cy="26987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4394" name="Rectangle 90"/>
            <p:cNvSpPr>
              <a:spLocks noChangeArrowheads="1"/>
            </p:cNvSpPr>
            <p:nvPr/>
          </p:nvSpPr>
          <p:spPr bwMode="auto">
            <a:xfrm>
              <a:off x="2082800" y="4584093"/>
              <a:ext cx="476250" cy="26987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grpSp>
    </p:spTree>
    <p:extLst>
      <p:ext uri="{BB962C8B-B14F-4D97-AF65-F5344CB8AC3E}">
        <p14:creationId xmlns:p14="http://schemas.microsoft.com/office/powerpoint/2010/main" val="3708144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8463</TotalTime>
  <Words>11488</Words>
  <Application>Microsoft Office PowerPoint</Application>
  <PresentationFormat>On-screen Show (4:3)</PresentationFormat>
  <Paragraphs>721</Paragraphs>
  <Slides>38</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Calibri</vt:lpstr>
      <vt:lpstr>Calibri (Body)</vt:lpstr>
      <vt:lpstr>Constantia</vt:lpstr>
      <vt:lpstr>Symbol</vt:lpstr>
      <vt:lpstr>Times New Roman</vt:lpstr>
      <vt:lpstr>Wingdings</vt:lpstr>
      <vt:lpstr>Wingdings 2</vt:lpstr>
      <vt:lpstr>ZapfHumnst BT</vt:lpstr>
      <vt:lpstr>Flow</vt:lpstr>
      <vt:lpstr>Phân tích Thiết kế HTTT</vt:lpstr>
      <vt:lpstr>Mục tiêu</vt:lpstr>
      <vt:lpstr>PowerPoint Presentation</vt:lpstr>
      <vt:lpstr>Tổng quan về thiết kế ca sử dụng</vt:lpstr>
      <vt:lpstr>Các bước thiết kế ca sử dụng</vt:lpstr>
      <vt:lpstr>Các bước thiết kế ca sử dụng</vt:lpstr>
      <vt:lpstr>Nhắc lại: Hiện thực hóa ca sử dụng</vt:lpstr>
      <vt:lpstr>Nhắc lại: Từ Lớp phân tích thới Phần tử thiết kế</vt:lpstr>
      <vt:lpstr>Làm mịnh những hiện thực hóa ca sử dụng</vt:lpstr>
      <vt:lpstr>Các bước làm mịn sự trừu tượng hóa ca sử dụng</vt:lpstr>
      <vt:lpstr>Biểu diễn các hệ thống con trên lược đồ tuần tự</vt:lpstr>
      <vt:lpstr>PowerPoint Presentation</vt:lpstr>
      <vt:lpstr>Kết hợp các cơ chế kiến trúc: Bảo mật (Security)</vt:lpstr>
      <vt:lpstr>Kết hợp các cơ chế kiến chúc: Phân tán (Distribution)</vt:lpstr>
      <vt:lpstr>Review: Incorporating RMI: Steps (cont.)</vt:lpstr>
      <vt:lpstr>Review: Incorporating RMI: Steps (cont.)</vt:lpstr>
      <vt:lpstr>Các bước thiết kế ca sử dụng</vt:lpstr>
      <vt:lpstr>Đóng gói sự các tương tác vào trong các hệ thống con</vt:lpstr>
      <vt:lpstr>Khi nào thì đóng gói các luồng con vào trong một hệ thống con</vt:lpstr>
      <vt:lpstr>Hướng dẫn: Đóng gói các tương tác trong hệ thống con</vt:lpstr>
      <vt:lpstr>Ưu điểm của đóng gói sự tương tác trong các hệ thống con</vt:lpstr>
      <vt:lpstr>Phát triển hệ thống con một cách đồng thời</vt:lpstr>
      <vt:lpstr>Các bước thiết kế ca sử dụng</vt:lpstr>
      <vt:lpstr>Các bước thiết kế ca sử dụng: Mô tả hành vi liên quan tới sự bền vững</vt:lpstr>
      <vt:lpstr>Mô hình hóa các giao dịch</vt:lpstr>
      <vt:lpstr>Kết hợp các cơ chế kiến trúc: Lưu trữ bền vững</vt:lpstr>
      <vt:lpstr>Các bước thiết kế ca sử dụng</vt:lpstr>
      <vt:lpstr>Những tùy chọn trong mô tả chi tiết luồng sự kiện</vt:lpstr>
      <vt:lpstr>Các bước thiết kế ca sử dụng</vt:lpstr>
      <vt:lpstr>Những cân nhắc về việc thống nhất các mô hình thiết kế</vt:lpstr>
      <vt:lpstr>Checkpoints: Use-Case Design</vt:lpstr>
      <vt:lpstr>Checkpoints: Use-Case Design</vt:lpstr>
      <vt:lpstr>Review: Use-Case Design</vt:lpstr>
      <vt:lpstr>Exercise: Use-Case Design</vt:lpstr>
      <vt:lpstr>Exercise: Use-Case Design (cont.)</vt:lpstr>
      <vt:lpstr>Exercise: Use-Case Design (cont.)</vt:lpstr>
      <vt:lpstr>Exercise: Review </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HTTT</dc:title>
  <dc:creator>ThuGiang</dc:creator>
  <cp:lastModifiedBy>DaiPhongPC</cp:lastModifiedBy>
  <cp:revision>349</cp:revision>
  <dcterms:created xsi:type="dcterms:W3CDTF">2017-11-13T20:26:15Z</dcterms:created>
  <dcterms:modified xsi:type="dcterms:W3CDTF">2018-10-13T03:07:52Z</dcterms:modified>
</cp:coreProperties>
</file>