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6" r:id="rId3"/>
    <p:sldId id="297" r:id="rId4"/>
    <p:sldId id="298" r:id="rId5"/>
    <p:sldId id="299" r:id="rId6"/>
    <p:sldId id="300" r:id="rId7"/>
    <p:sldId id="331" r:id="rId8"/>
    <p:sldId id="332" r:id="rId9"/>
    <p:sldId id="330" r:id="rId10"/>
    <p:sldId id="303" r:id="rId11"/>
    <p:sldId id="305" r:id="rId12"/>
    <p:sldId id="301" r:id="rId13"/>
    <p:sldId id="304" r:id="rId14"/>
    <p:sldId id="302" r:id="rId15"/>
    <p:sldId id="334" r:id="rId16"/>
    <p:sldId id="333" r:id="rId17"/>
    <p:sldId id="33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0" autoAdjust="0"/>
    <p:restoredTop sz="94660"/>
  </p:normalViewPr>
  <p:slideViewPr>
    <p:cSldViewPr>
      <p:cViewPr varScale="1">
        <p:scale>
          <a:sx n="67" d="100"/>
          <a:sy n="67" d="100"/>
        </p:scale>
        <p:origin x="11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DEFE-5945-40E4-B9EA-0E064D1636EE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E641-B1BC-4701-886D-A109CDDF6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7D6-15A1-4C56-AB4B-574FBCA0C5D9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687-27B3-4988-9EFF-6E84F829FD35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8D4-7DC0-4E3E-89F6-5928C7DE0911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DE2-9971-4FAF-B3DE-442E5F8E5C85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F96-B483-4118-9EB1-66B442906F2A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E6E-F556-4552-AE91-47CD0335E983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3D1-7D95-4C2A-A1D9-009239F3BB8D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BAC-FF62-4E77-AD8F-CAF9BD4CE2DA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6AD-823E-4EDF-A146-241DD520A342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60A-24E6-4A1A-9931-65F9A9803EBB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701-3A37-4932-9FEA-57DBC623BB91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DD47E-BA55-4C57-9697-92195F322922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mn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90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namnv@tlu.edu.vn</a:t>
            </a:r>
            <a:endParaRPr lang="en-US" dirty="0" smtClean="0"/>
          </a:p>
          <a:p>
            <a:r>
              <a:rPr lang="en-US" dirty="0" smtClean="0"/>
              <a:t>Website: namvannguyen.blogspot.com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3200400"/>
            <a:ext cx="7854696" cy="914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Thiết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kế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dirty="0" err="1" smtClean="0"/>
              <a:t>lớp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thái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 smtClean="0"/>
          </a:p>
          <a:p>
            <a:pPr lvl="1"/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endParaRPr lang="en-US" dirty="0" smtClean="0"/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(</a:t>
            </a:r>
            <a:r>
              <a:rPr lang="en-US" dirty="0" err="1" smtClean="0"/>
              <a:t>statecharts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statecharts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thuộc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331774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class itself needs to maintain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305800" cy="89611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What Is a Dependency?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A relationship between two objects</a:t>
            </a:r>
          </a:p>
          <a:p>
            <a:pPr lvl="1">
              <a:lnSpc>
                <a:spcPct val="77000"/>
              </a:lnSpc>
            </a:pPr>
            <a:endParaRPr lang="en-US" dirty="0" smtClean="0"/>
          </a:p>
          <a:p>
            <a:pPr lvl="1">
              <a:lnSpc>
                <a:spcPct val="77000"/>
              </a:lnSpc>
            </a:pPr>
            <a:endParaRPr lang="en-US" dirty="0" smtClean="0"/>
          </a:p>
          <a:p>
            <a:pPr lvl="1">
              <a:lnSpc>
                <a:spcPct val="77000"/>
              </a:lnSpc>
            </a:pP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smtClean="0"/>
              <a:t>Purpose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Determine where structural relationships are NOT required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Things to look for :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What causes the supplier to be visible to the client</a:t>
            </a:r>
          </a:p>
          <a:p>
            <a:pPr>
              <a:lnSpc>
                <a:spcPct val="70000"/>
              </a:lnSpc>
            </a:pP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027237" y="2741613"/>
            <a:ext cx="5089525" cy="782638"/>
            <a:chOff x="2057400" y="2159000"/>
            <a:chExt cx="5089525" cy="782638"/>
          </a:xfrm>
        </p:grpSpPr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5549900" y="2159000"/>
              <a:ext cx="1597025" cy="7826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5549900" y="2727325"/>
              <a:ext cx="1597025" cy="0"/>
            </a:xfrm>
            <a:prstGeom prst="line">
              <a:avLst/>
            </a:prstGeom>
            <a:noFill/>
            <a:ln w="12700">
              <a:solidFill>
                <a:srgbClr val="8A0E5E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5549900" y="2590800"/>
              <a:ext cx="1597025" cy="0"/>
            </a:xfrm>
            <a:prstGeom prst="line">
              <a:avLst/>
            </a:prstGeom>
            <a:noFill/>
            <a:ln w="12700">
              <a:solidFill>
                <a:srgbClr val="8A0E5E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5949950" y="2271713"/>
              <a:ext cx="812800" cy="244475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Supplier</a:t>
              </a: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2057400" y="2159000"/>
              <a:ext cx="1597025" cy="7826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2057400" y="2727325"/>
              <a:ext cx="1597025" cy="0"/>
            </a:xfrm>
            <a:prstGeom prst="line">
              <a:avLst/>
            </a:prstGeom>
            <a:noFill/>
            <a:ln w="12700">
              <a:solidFill>
                <a:srgbClr val="8A0E5E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2057400" y="2603500"/>
              <a:ext cx="1597025" cy="0"/>
            </a:xfrm>
            <a:prstGeom prst="line">
              <a:avLst/>
            </a:prstGeom>
            <a:noFill/>
            <a:ln w="12700">
              <a:solidFill>
                <a:srgbClr val="8A0E5E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2576513" y="2271713"/>
              <a:ext cx="565150" cy="244475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Client</a:t>
              </a:r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3663950" y="2527300"/>
              <a:ext cx="1873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arrow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quát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Refine remaining associations</a:t>
            </a:r>
          </a:p>
          <a:p>
            <a:r>
              <a:rPr lang="en-US" dirty="0" smtClean="0"/>
              <a:t>Things to look for :</a:t>
            </a:r>
          </a:p>
          <a:p>
            <a:pPr lvl="1"/>
            <a:r>
              <a:rPr lang="en-US" dirty="0" smtClean="0"/>
              <a:t>Association vs. Aggregation</a:t>
            </a:r>
          </a:p>
          <a:p>
            <a:pPr lvl="1"/>
            <a:r>
              <a:rPr lang="en-US" dirty="0" smtClean="0"/>
              <a:t>Aggregation vs. Composition</a:t>
            </a:r>
          </a:p>
          <a:p>
            <a:pPr lvl="1"/>
            <a:r>
              <a:rPr lang="en-US" dirty="0" smtClean="0"/>
              <a:t>Attribute vs. Association</a:t>
            </a:r>
          </a:p>
          <a:p>
            <a:pPr lvl="1"/>
            <a:r>
              <a:rPr lang="en-US" dirty="0" smtClean="0"/>
              <a:t>Navigability</a:t>
            </a:r>
          </a:p>
          <a:p>
            <a:pPr lvl="1"/>
            <a:r>
              <a:rPr lang="en-US" dirty="0" smtClean="0"/>
              <a:t>Association class design</a:t>
            </a:r>
          </a:p>
          <a:p>
            <a:pPr lvl="1"/>
            <a:r>
              <a:rPr lang="en-US" dirty="0" smtClean="0"/>
              <a:t>Multiplicity design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59131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quyết</a:t>
            </a:r>
            <a:r>
              <a:rPr lang="en-US" sz="3600" dirty="0"/>
              <a:t> (resolve) </a:t>
            </a:r>
            <a:r>
              <a:rPr lang="en-US" sz="3600" dirty="0" err="1"/>
              <a:t>những</a:t>
            </a:r>
            <a:r>
              <a:rPr lang="en-US" sz="3600" dirty="0"/>
              <a:t> </a:t>
            </a:r>
            <a:r>
              <a:rPr lang="en-US" sz="3600" dirty="0" err="1"/>
              <a:t>xung</a:t>
            </a:r>
            <a:r>
              <a:rPr lang="en-US" sz="3600" dirty="0"/>
              <a:t> </a:t>
            </a:r>
            <a:r>
              <a:rPr lang="en-US" sz="3600" dirty="0" err="1"/>
              <a:t>đột</a:t>
            </a:r>
            <a:r>
              <a:rPr lang="en-US" sz="3600" dirty="0"/>
              <a:t> ca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Complete 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End of the inheritance tree 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Incomplete 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Inheritance tree may be extended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Disjoint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Subclasses mutually exclusive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Doesn’t support multiple inheritance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Overlapping 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Subclasses are not mutually exclusive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Supports multiple inheritance</a:t>
            </a:r>
          </a:p>
          <a:p>
            <a:pPr lvl="1">
              <a:lnSpc>
                <a:spcPct val="77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59131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quyết</a:t>
            </a:r>
            <a:r>
              <a:rPr lang="en-US" sz="3600" dirty="0"/>
              <a:t> (resolve) </a:t>
            </a:r>
            <a:r>
              <a:rPr lang="en-US" sz="3600" dirty="0" err="1"/>
              <a:t>những</a:t>
            </a:r>
            <a:r>
              <a:rPr lang="en-US" sz="3600" dirty="0"/>
              <a:t> </a:t>
            </a:r>
            <a:r>
              <a:rPr lang="en-US" sz="3600" dirty="0" err="1"/>
              <a:t>xung</a:t>
            </a:r>
            <a:r>
              <a:rPr lang="en-US" sz="3600" dirty="0"/>
              <a:t> </a:t>
            </a:r>
            <a:r>
              <a:rPr lang="en-US" sz="3600" dirty="0" err="1"/>
              <a:t>đột</a:t>
            </a:r>
            <a:r>
              <a:rPr lang="en-US" sz="3600" dirty="0"/>
              <a:t> ca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 dirty="0" smtClean="0"/>
              <a:t>Multiple use cases may simultaneously access design objects</a:t>
            </a:r>
          </a:p>
          <a:p>
            <a:pPr>
              <a:lnSpc>
                <a:spcPct val="70000"/>
              </a:lnSpc>
            </a:pPr>
            <a:r>
              <a:rPr lang="en-US" sz="2800" dirty="0" smtClean="0"/>
              <a:t>Options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Use synchronous messaging =&gt; first-come first-serve order processing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Identify operations (or code) to protect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Apply access control mechanisms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Message queuing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Semaphores (or “tokens”)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Other locking mechanism</a:t>
            </a:r>
          </a:p>
          <a:p>
            <a:pPr>
              <a:lnSpc>
                <a:spcPct val="70000"/>
              </a:lnSpc>
            </a:pPr>
            <a:r>
              <a:rPr lang="en-US" sz="2800" dirty="0" smtClean="0"/>
              <a:t>Resolution is highly dependent on implementation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58077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59131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3600" dirty="0" err="1"/>
              <a:t>Xử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cầu</a:t>
            </a:r>
            <a:r>
              <a:rPr lang="en-US" sz="3600" dirty="0"/>
              <a:t> phi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thường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798888" y="1477963"/>
            <a:ext cx="5068887" cy="1663700"/>
            <a:chOff x="624" y="1368"/>
            <a:chExt cx="4201" cy="1578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544" y="1368"/>
              <a:ext cx="0" cy="1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24" y="1368"/>
              <a:ext cx="4032" cy="15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24" y="1752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63" y="1464"/>
              <a:ext cx="1512" cy="26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Analysis Class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759" y="1464"/>
              <a:ext cx="1824" cy="26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Analysis Mechanism(s)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24" y="1761"/>
              <a:ext cx="1200" cy="26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0"/>
                <a:t>Student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24" y="1992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24" y="1991"/>
              <a:ext cx="1200" cy="26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0"/>
                <a:t>Schedule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24" y="2223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624" y="2223"/>
              <a:ext cx="1200" cy="26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0"/>
                <a:t>CourseOffering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624" y="2454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624" y="2454"/>
              <a:ext cx="1200" cy="26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0"/>
                <a:t>Course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24" y="2685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624" y="2686"/>
              <a:ext cx="1631" cy="26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0"/>
                <a:t>RegistrationController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640" y="1761"/>
              <a:ext cx="1680" cy="26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0"/>
                <a:t>Persistency, Security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640" y="2223"/>
              <a:ext cx="2185" cy="26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0"/>
                <a:t>Persistency, Legacy Interface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640" y="2454"/>
              <a:ext cx="2185" cy="26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0"/>
                <a:t>Persistency, Legacy Interface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640" y="2686"/>
              <a:ext cx="1177" cy="26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0"/>
                <a:t>Distribution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640" y="1991"/>
              <a:ext cx="1680" cy="26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0"/>
                <a:t>Persistency, Security</a:t>
              </a:r>
            </a:p>
          </p:txBody>
        </p:sp>
      </p:grpSp>
      <p:grpSp>
        <p:nvGrpSpPr>
          <p:cNvPr id="27" name="Group 49"/>
          <p:cNvGrpSpPr>
            <a:grpSpLocks/>
          </p:cNvGrpSpPr>
          <p:nvPr/>
        </p:nvGrpSpPr>
        <p:grpSpPr bwMode="auto">
          <a:xfrm>
            <a:off x="7562850" y="3975100"/>
            <a:ext cx="1263650" cy="1860550"/>
            <a:chOff x="4115" y="1776"/>
            <a:chExt cx="796" cy="1172"/>
          </a:xfrm>
        </p:grpSpPr>
        <p:grpSp>
          <p:nvGrpSpPr>
            <p:cNvPr id="28" name="Group 50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30" name="Rectangle 51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52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53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54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55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56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57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58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59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60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62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63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64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65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66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67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68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Text Box 69"/>
            <p:cNvSpPr txBox="1">
              <a:spLocks noChangeArrowheads="1"/>
            </p:cNvSpPr>
            <p:nvPr/>
          </p:nvSpPr>
          <p:spPr bwMode="auto">
            <a:xfrm>
              <a:off x="4115" y="2544"/>
              <a:ext cx="796" cy="40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1800" b="0"/>
                <a:t>Design</a:t>
              </a:r>
              <a:br>
                <a:rPr lang="en-US" sz="1800" b="0"/>
              </a:br>
              <a:r>
                <a:rPr lang="en-US" sz="1800" b="0"/>
                <a:t>Guidelines</a:t>
              </a:r>
            </a:p>
          </p:txBody>
        </p:sp>
      </p:grp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336550" y="6375400"/>
            <a:ext cx="946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>
                <a:solidFill>
                  <a:srgbClr val="00CCFF"/>
                </a:solidFill>
              </a:rPr>
              <a:t>Analysis</a:t>
            </a:r>
            <a:endParaRPr lang="en-US" sz="1200" b="0">
              <a:solidFill>
                <a:srgbClr val="00CCFF"/>
              </a:solidFill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1871663" y="6375400"/>
            <a:ext cx="94932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00CCFF"/>
                </a:solidFill>
              </a:rPr>
              <a:t>Design</a:t>
            </a:r>
            <a:endParaRPr lang="en-US" sz="1200" b="0">
              <a:solidFill>
                <a:srgbClr val="00CCFF"/>
              </a:solidFill>
            </a:endParaRP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3560763" y="6375400"/>
            <a:ext cx="1316037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>
                <a:solidFill>
                  <a:srgbClr val="00CCFF"/>
                </a:solidFill>
              </a:rPr>
              <a:t>Implementation</a:t>
            </a:r>
            <a:endParaRPr lang="en-US" sz="1200" b="0">
              <a:solidFill>
                <a:srgbClr val="00CCFF"/>
              </a:solidFill>
            </a:endParaRP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1784350" y="5786438"/>
            <a:ext cx="13287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/>
              <a:t>Remote Method Invocation (RMI)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73050" y="4306888"/>
            <a:ext cx="1074738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/>
              <a:t>Persistency</a:t>
            </a:r>
          </a:p>
        </p:txBody>
      </p: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230188" y="3357563"/>
            <a:ext cx="1158875" cy="714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</a:rPr>
              <a:t>Analysis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</a:rPr>
              <a:t>Mechanism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</a:rPr>
              <a:t>(Conceptual)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1481138" y="3357563"/>
            <a:ext cx="1730375" cy="714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accent6">
                    <a:lumMod val="75000"/>
                  </a:schemeClr>
                </a:solidFill>
              </a:rPr>
              <a:t>Design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accent6">
                    <a:lumMod val="75000"/>
                  </a:schemeClr>
                </a:solidFill>
              </a:rPr>
              <a:t>Mechanism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accent6">
                    <a:lumMod val="75000"/>
                  </a:schemeClr>
                </a:solidFill>
              </a:rPr>
              <a:t>(Concrete)</a:t>
            </a:r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3295650" y="3357563"/>
            <a:ext cx="1666875" cy="714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accent6">
                    <a:lumMod val="75000"/>
                  </a:schemeClr>
                </a:solidFill>
              </a:rPr>
              <a:t>Implementation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accent6">
                    <a:lumMod val="75000"/>
                  </a:schemeClr>
                </a:solidFill>
              </a:rPr>
              <a:t>Mechanism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accent6">
                    <a:lumMod val="75000"/>
                  </a:schemeClr>
                </a:solidFill>
              </a:rPr>
              <a:t>(Actual)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1908175" y="5461000"/>
            <a:ext cx="877888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0"/>
              <a:t>OODBMS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1225550" y="4459288"/>
            <a:ext cx="595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35"/>
          <p:cNvSpPr txBox="1">
            <a:spLocks noChangeArrowheads="1"/>
          </p:cNvSpPr>
          <p:nvPr/>
        </p:nvSpPr>
        <p:spPr bwMode="auto">
          <a:xfrm>
            <a:off x="1978025" y="4697413"/>
            <a:ext cx="7366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0"/>
              <a:t>RDBMS</a:t>
            </a: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3787775" y="4332288"/>
            <a:ext cx="681038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/>
              <a:t>JDBC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3611563" y="5097463"/>
            <a:ext cx="121285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/>
              <a:t>ObjectStore</a:t>
            </a:r>
          </a:p>
        </p:txBody>
      </p:sp>
      <p:sp>
        <p:nvSpPr>
          <p:cNvPr id="61" name="Line 39"/>
          <p:cNvSpPr>
            <a:spLocks noChangeShapeType="1"/>
          </p:cNvSpPr>
          <p:nvPr/>
        </p:nvSpPr>
        <p:spPr bwMode="auto">
          <a:xfrm>
            <a:off x="1452563" y="3260725"/>
            <a:ext cx="0" cy="344487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>
            <a:off x="3278188" y="3260725"/>
            <a:ext cx="0" cy="344487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3568700" y="5895975"/>
            <a:ext cx="1477963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/>
              <a:t>Java 1.2 from Sun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1973263" y="4211638"/>
            <a:ext cx="750887" cy="4572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0">
                <a:solidFill>
                  <a:schemeClr val="bg2"/>
                </a:solidFill>
              </a:rPr>
              <a:t>Legacy Data</a:t>
            </a:r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1955800" y="4983163"/>
            <a:ext cx="768350" cy="4572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0">
                <a:solidFill>
                  <a:schemeClr val="bg2"/>
                </a:solidFill>
              </a:rPr>
              <a:t>New Data</a:t>
            </a:r>
          </a:p>
        </p:txBody>
      </p:sp>
      <p:sp>
        <p:nvSpPr>
          <p:cNvPr id="66" name="Text Box 44"/>
          <p:cNvSpPr txBox="1">
            <a:spLocks noChangeArrowheads="1"/>
          </p:cNvSpPr>
          <p:nvPr/>
        </p:nvSpPr>
        <p:spPr bwMode="auto">
          <a:xfrm>
            <a:off x="333375" y="5870575"/>
            <a:ext cx="950913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/>
              <a:t>Distribution</a:t>
            </a:r>
          </a:p>
        </p:txBody>
      </p:sp>
      <p:sp>
        <p:nvSpPr>
          <p:cNvPr id="67" name="Text Box 47"/>
          <p:cNvSpPr txBox="1">
            <a:spLocks noChangeArrowheads="1"/>
          </p:cNvSpPr>
          <p:nvPr/>
        </p:nvSpPr>
        <p:spPr bwMode="auto">
          <a:xfrm>
            <a:off x="254000" y="5084763"/>
            <a:ext cx="1112838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/>
              <a:t>Persistency</a:t>
            </a:r>
          </a:p>
        </p:txBody>
      </p:sp>
      <p:sp>
        <p:nvSpPr>
          <p:cNvPr id="68" name="Line 81"/>
          <p:cNvSpPr>
            <a:spLocks noChangeShapeType="1"/>
          </p:cNvSpPr>
          <p:nvPr/>
        </p:nvSpPr>
        <p:spPr bwMode="auto">
          <a:xfrm rot="16200000" flipH="1">
            <a:off x="6028531" y="3785394"/>
            <a:ext cx="569913" cy="31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69" name="Line 85"/>
          <p:cNvSpPr>
            <a:spLocks noChangeShapeType="1"/>
          </p:cNvSpPr>
          <p:nvPr/>
        </p:nvSpPr>
        <p:spPr bwMode="auto">
          <a:xfrm flipH="1">
            <a:off x="7383463" y="4752975"/>
            <a:ext cx="354012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70" name="Rectangle 87"/>
          <p:cNvSpPr>
            <a:spLocks noChangeArrowheads="1"/>
          </p:cNvSpPr>
          <p:nvPr/>
        </p:nvSpPr>
        <p:spPr bwMode="auto">
          <a:xfrm>
            <a:off x="5365750" y="4424363"/>
            <a:ext cx="1905000" cy="628650"/>
          </a:xfrm>
          <a:prstGeom prst="rect">
            <a:avLst/>
          </a:prstGeom>
          <a:solidFill>
            <a:srgbClr val="FFFFCC"/>
          </a:solidFill>
          <a:ln w="12700">
            <a:solidFill>
              <a:srgbClr val="8A0E5E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71" name="Line 88"/>
          <p:cNvSpPr>
            <a:spLocks noChangeShapeType="1"/>
          </p:cNvSpPr>
          <p:nvPr/>
        </p:nvSpPr>
        <p:spPr bwMode="auto">
          <a:xfrm>
            <a:off x="5365750" y="4779963"/>
            <a:ext cx="1908175" cy="0"/>
          </a:xfrm>
          <a:prstGeom prst="line">
            <a:avLst/>
          </a:prstGeom>
          <a:noFill/>
          <a:ln w="12700">
            <a:solidFill>
              <a:srgbClr val="8A0E5E"/>
            </a:solidFill>
            <a:round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72" name="Line 89"/>
          <p:cNvSpPr>
            <a:spLocks noChangeShapeType="1"/>
          </p:cNvSpPr>
          <p:nvPr/>
        </p:nvSpPr>
        <p:spPr bwMode="auto">
          <a:xfrm flipV="1">
            <a:off x="5367338" y="4854894"/>
            <a:ext cx="1901952" cy="0"/>
          </a:xfrm>
          <a:prstGeom prst="line">
            <a:avLst/>
          </a:prstGeom>
          <a:noFill/>
          <a:ln w="12700">
            <a:solidFill>
              <a:srgbClr val="8A0E5E"/>
            </a:solidFill>
            <a:round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73" name="Text Box 90"/>
          <p:cNvSpPr txBox="1">
            <a:spLocks noChangeArrowheads="1"/>
          </p:cNvSpPr>
          <p:nvPr/>
        </p:nvSpPr>
        <p:spPr bwMode="auto">
          <a:xfrm>
            <a:off x="5343525" y="4427538"/>
            <a:ext cx="2012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SomeDesignClass</a:t>
            </a:r>
            <a:endParaRPr lang="en-US" sz="1600" dirty="0"/>
          </a:p>
        </p:txBody>
      </p:sp>
      <p:sp>
        <p:nvSpPr>
          <p:cNvPr id="74" name="Line 91"/>
          <p:cNvSpPr>
            <a:spLocks noChangeShapeType="1"/>
          </p:cNvSpPr>
          <p:nvPr/>
        </p:nvSpPr>
        <p:spPr bwMode="auto">
          <a:xfrm>
            <a:off x="4894263" y="4752975"/>
            <a:ext cx="354012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75" name="Line 92"/>
          <p:cNvSpPr>
            <a:spLocks noChangeShapeType="1"/>
          </p:cNvSpPr>
          <p:nvPr/>
        </p:nvSpPr>
        <p:spPr bwMode="auto">
          <a:xfrm flipV="1">
            <a:off x="1225550" y="5221288"/>
            <a:ext cx="595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93"/>
          <p:cNvSpPr>
            <a:spLocks noChangeShapeType="1"/>
          </p:cNvSpPr>
          <p:nvPr/>
        </p:nvSpPr>
        <p:spPr bwMode="auto">
          <a:xfrm flipV="1">
            <a:off x="1225550" y="6008688"/>
            <a:ext cx="595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94"/>
          <p:cNvSpPr>
            <a:spLocks noChangeShapeType="1"/>
          </p:cNvSpPr>
          <p:nvPr/>
        </p:nvSpPr>
        <p:spPr bwMode="auto">
          <a:xfrm flipV="1">
            <a:off x="3054350" y="4459288"/>
            <a:ext cx="595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95"/>
          <p:cNvSpPr>
            <a:spLocks noChangeShapeType="1"/>
          </p:cNvSpPr>
          <p:nvPr/>
        </p:nvSpPr>
        <p:spPr bwMode="auto">
          <a:xfrm flipV="1">
            <a:off x="3054350" y="5221288"/>
            <a:ext cx="595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96"/>
          <p:cNvSpPr>
            <a:spLocks noChangeShapeType="1"/>
          </p:cNvSpPr>
          <p:nvPr/>
        </p:nvSpPr>
        <p:spPr bwMode="auto">
          <a:xfrm flipV="1">
            <a:off x="3054350" y="6008688"/>
            <a:ext cx="595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59131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3600" dirty="0"/>
              <a:t>Checkpoints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0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22388"/>
            <a:ext cx="8020050" cy="5043487"/>
          </a:xfrm>
        </p:spPr>
        <p:txBody>
          <a:bodyPr/>
          <a:lstStyle/>
          <a:p>
            <a:r>
              <a:rPr lang="en-US" sz="2800" dirty="0" smtClean="0"/>
              <a:t>Clear class names</a:t>
            </a:r>
          </a:p>
          <a:p>
            <a:r>
              <a:rPr lang="en-US" sz="2800" dirty="0" smtClean="0"/>
              <a:t>One well-defined abstraction </a:t>
            </a:r>
          </a:p>
          <a:p>
            <a:r>
              <a:rPr lang="en-US" sz="2800" dirty="0" smtClean="0"/>
              <a:t>Functionally coupled attributes/behavior</a:t>
            </a:r>
          </a:p>
          <a:p>
            <a:r>
              <a:rPr lang="en-US" sz="2800" dirty="0" smtClean="0"/>
              <a:t>Generalizations were made.</a:t>
            </a:r>
          </a:p>
          <a:p>
            <a:r>
              <a:rPr lang="en-US" sz="2800" dirty="0" smtClean="0"/>
              <a:t>All class requirements were addressed</a:t>
            </a:r>
          </a:p>
          <a:p>
            <a:r>
              <a:rPr lang="en-US" sz="2800" dirty="0" smtClean="0"/>
              <a:t>Demands are consistent with </a:t>
            </a:r>
            <a:r>
              <a:rPr lang="en-US" sz="2800" dirty="0" err="1" smtClean="0"/>
              <a:t>statecharts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Complete class instance life cycle is described.</a:t>
            </a:r>
          </a:p>
          <a:p>
            <a:r>
              <a:rPr lang="en-US" sz="2800" dirty="0" smtClean="0"/>
              <a:t>The class has the required behavior.</a:t>
            </a:r>
          </a:p>
        </p:txBody>
      </p:sp>
    </p:spTree>
    <p:extLst>
      <p:ext uri="{BB962C8B-B14F-4D97-AF65-F5344CB8AC3E}">
        <p14:creationId xmlns:p14="http://schemas.microsoft.com/office/powerpoint/2010/main" val="181949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(state-controlled classes)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>
          <a:xfrm>
            <a:off x="592677" y="143109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grpSp>
        <p:nvGrpSpPr>
          <p:cNvPr id="163" name="Group 118"/>
          <p:cNvGrpSpPr>
            <a:grpSpLocks/>
          </p:cNvGrpSpPr>
          <p:nvPr/>
        </p:nvGrpSpPr>
        <p:grpSpPr bwMode="auto">
          <a:xfrm>
            <a:off x="2590800" y="1372511"/>
            <a:ext cx="3810000" cy="4897437"/>
            <a:chOff x="1616" y="504"/>
            <a:chExt cx="2528" cy="3512"/>
          </a:xfrm>
        </p:grpSpPr>
        <p:sp>
          <p:nvSpPr>
            <p:cNvPr id="164" name="Rectangle 119"/>
            <p:cNvSpPr>
              <a:spLocks noChangeArrowheads="1"/>
            </p:cNvSpPr>
            <p:nvPr/>
          </p:nvSpPr>
          <p:spPr bwMode="auto">
            <a:xfrm>
              <a:off x="1616" y="504"/>
              <a:ext cx="2528" cy="351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65" name="Oval 120"/>
            <p:cNvSpPr>
              <a:spLocks noChangeArrowheads="1"/>
            </p:cNvSpPr>
            <p:nvPr/>
          </p:nvSpPr>
          <p:spPr bwMode="auto">
            <a:xfrm>
              <a:off x="2728" y="569"/>
              <a:ext cx="111" cy="111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FF9999"/>
              </a:solidFill>
              <a:round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grpSp>
          <p:nvGrpSpPr>
            <p:cNvPr id="166" name="Group 121"/>
            <p:cNvGrpSpPr>
              <a:grpSpLocks/>
            </p:cNvGrpSpPr>
            <p:nvPr/>
          </p:nvGrpSpPr>
          <p:grpSpPr bwMode="auto">
            <a:xfrm>
              <a:off x="3321" y="1631"/>
              <a:ext cx="153" cy="153"/>
              <a:chOff x="3317" y="1579"/>
              <a:chExt cx="153" cy="153"/>
            </a:xfrm>
          </p:grpSpPr>
          <p:sp>
            <p:nvSpPr>
              <p:cNvPr id="263" name="Oval 122"/>
              <p:cNvSpPr>
                <a:spLocks noChangeArrowheads="1"/>
              </p:cNvSpPr>
              <p:nvPr/>
            </p:nvSpPr>
            <p:spPr bwMode="auto">
              <a:xfrm>
                <a:off x="3338" y="1600"/>
                <a:ext cx="111" cy="111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264" name="Oval 123"/>
              <p:cNvSpPr>
                <a:spLocks noChangeArrowheads="1"/>
              </p:cNvSpPr>
              <p:nvPr/>
            </p:nvSpPr>
            <p:spPr bwMode="auto">
              <a:xfrm>
                <a:off x="3317" y="1579"/>
                <a:ext cx="153" cy="153"/>
              </a:xfrm>
              <a:prstGeom prst="ellipse">
                <a:avLst/>
              </a:prstGeom>
              <a:noFill/>
              <a:ln w="12700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grpSp>
          <p:nvGrpSpPr>
            <p:cNvPr id="167" name="Group 124"/>
            <p:cNvGrpSpPr>
              <a:grpSpLocks/>
            </p:cNvGrpSpPr>
            <p:nvPr/>
          </p:nvGrpSpPr>
          <p:grpSpPr bwMode="auto">
            <a:xfrm>
              <a:off x="2789" y="3781"/>
              <a:ext cx="153" cy="153"/>
              <a:chOff x="3317" y="1579"/>
              <a:chExt cx="153" cy="153"/>
            </a:xfrm>
          </p:grpSpPr>
          <p:sp>
            <p:nvSpPr>
              <p:cNvPr id="261" name="Oval 125"/>
              <p:cNvSpPr>
                <a:spLocks noChangeArrowheads="1"/>
              </p:cNvSpPr>
              <p:nvPr/>
            </p:nvSpPr>
            <p:spPr bwMode="auto">
              <a:xfrm>
                <a:off x="3338" y="1600"/>
                <a:ext cx="111" cy="111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262" name="Oval 126"/>
              <p:cNvSpPr>
                <a:spLocks noChangeArrowheads="1"/>
              </p:cNvSpPr>
              <p:nvPr/>
            </p:nvSpPr>
            <p:spPr bwMode="auto">
              <a:xfrm>
                <a:off x="3317" y="1579"/>
                <a:ext cx="153" cy="153"/>
              </a:xfrm>
              <a:prstGeom prst="ellipse">
                <a:avLst/>
              </a:prstGeom>
              <a:noFill/>
              <a:ln w="12700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grpSp>
          <p:nvGrpSpPr>
            <p:cNvPr id="168" name="Group 127"/>
            <p:cNvGrpSpPr>
              <a:grpSpLocks/>
            </p:cNvGrpSpPr>
            <p:nvPr/>
          </p:nvGrpSpPr>
          <p:grpSpPr bwMode="auto">
            <a:xfrm>
              <a:off x="2221" y="1000"/>
              <a:ext cx="302" cy="198"/>
              <a:chOff x="2263" y="970"/>
              <a:chExt cx="288" cy="189"/>
            </a:xfrm>
          </p:grpSpPr>
          <p:sp>
            <p:nvSpPr>
              <p:cNvPr id="252" name="AutoShape 128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53" name="Group 129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259" name="AutoShape 130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260" name="Oval 131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4" name="Group 132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256" name="Freeform 133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>
                    <a:gd name="T0" fmla="*/ 0 w 122"/>
                    <a:gd name="T1" fmla="*/ 0 h 174"/>
                    <a:gd name="T2" fmla="*/ 0 w 122"/>
                    <a:gd name="T3" fmla="*/ 174 h 174"/>
                    <a:gd name="T4" fmla="*/ 122 w 122"/>
                    <a:gd name="T5" fmla="*/ 174 h 174"/>
                    <a:gd name="T6" fmla="*/ 122 w 122"/>
                    <a:gd name="T7" fmla="*/ 38 h 174"/>
                    <a:gd name="T8" fmla="*/ 84 w 122"/>
                    <a:gd name="T9" fmla="*/ 0 h 174"/>
                    <a:gd name="T10" fmla="*/ 0 w 122"/>
                    <a:gd name="T11" fmla="*/ 0 h 1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2"/>
                    <a:gd name="T19" fmla="*/ 0 h 174"/>
                    <a:gd name="T20" fmla="*/ 122 w 122"/>
                    <a:gd name="T21" fmla="*/ 174 h 1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57" name="Line 134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58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  <p:sp>
            <p:nvSpPr>
              <p:cNvPr id="255" name="AutoShape 136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grpSp>
          <p:nvGrpSpPr>
            <p:cNvPr id="169" name="Group 137"/>
            <p:cNvGrpSpPr>
              <a:grpSpLocks/>
            </p:cNvGrpSpPr>
            <p:nvPr/>
          </p:nvGrpSpPr>
          <p:grpSpPr bwMode="auto">
            <a:xfrm>
              <a:off x="3238" y="1000"/>
              <a:ext cx="302" cy="198"/>
              <a:chOff x="2263" y="970"/>
              <a:chExt cx="288" cy="189"/>
            </a:xfrm>
          </p:grpSpPr>
          <p:sp>
            <p:nvSpPr>
              <p:cNvPr id="243" name="AutoShape 138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44" name="Group 139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250" name="AutoShape 140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251" name="Oval 141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5" name="Group 142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247" name="Freeform 143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>
                    <a:gd name="T0" fmla="*/ 0 w 122"/>
                    <a:gd name="T1" fmla="*/ 0 h 174"/>
                    <a:gd name="T2" fmla="*/ 0 w 122"/>
                    <a:gd name="T3" fmla="*/ 174 h 174"/>
                    <a:gd name="T4" fmla="*/ 122 w 122"/>
                    <a:gd name="T5" fmla="*/ 174 h 174"/>
                    <a:gd name="T6" fmla="*/ 122 w 122"/>
                    <a:gd name="T7" fmla="*/ 38 h 174"/>
                    <a:gd name="T8" fmla="*/ 84 w 122"/>
                    <a:gd name="T9" fmla="*/ 0 h 174"/>
                    <a:gd name="T10" fmla="*/ 0 w 122"/>
                    <a:gd name="T11" fmla="*/ 0 h 1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2"/>
                    <a:gd name="T19" fmla="*/ 0 h 174"/>
                    <a:gd name="T20" fmla="*/ 122 w 122"/>
                    <a:gd name="T21" fmla="*/ 174 h 1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48" name="Line 144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49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  <p:sp>
            <p:nvSpPr>
              <p:cNvPr id="246" name="AutoShape 146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grpSp>
          <p:nvGrpSpPr>
            <p:cNvPr id="170" name="Group 147"/>
            <p:cNvGrpSpPr>
              <a:grpSpLocks/>
            </p:cNvGrpSpPr>
            <p:nvPr/>
          </p:nvGrpSpPr>
          <p:grpSpPr bwMode="auto">
            <a:xfrm>
              <a:off x="2971" y="1882"/>
              <a:ext cx="302" cy="198"/>
              <a:chOff x="2263" y="970"/>
              <a:chExt cx="288" cy="189"/>
            </a:xfrm>
          </p:grpSpPr>
          <p:sp>
            <p:nvSpPr>
              <p:cNvPr id="234" name="AutoShape 148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35" name="Group 149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241" name="AutoShape 150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242" name="Oval 151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6" name="Group 152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238" name="Freeform 153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>
                    <a:gd name="T0" fmla="*/ 0 w 122"/>
                    <a:gd name="T1" fmla="*/ 0 h 174"/>
                    <a:gd name="T2" fmla="*/ 0 w 122"/>
                    <a:gd name="T3" fmla="*/ 174 h 174"/>
                    <a:gd name="T4" fmla="*/ 122 w 122"/>
                    <a:gd name="T5" fmla="*/ 174 h 174"/>
                    <a:gd name="T6" fmla="*/ 122 w 122"/>
                    <a:gd name="T7" fmla="*/ 38 h 174"/>
                    <a:gd name="T8" fmla="*/ 84 w 122"/>
                    <a:gd name="T9" fmla="*/ 0 h 174"/>
                    <a:gd name="T10" fmla="*/ 0 w 122"/>
                    <a:gd name="T11" fmla="*/ 0 h 1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2"/>
                    <a:gd name="T19" fmla="*/ 0 h 174"/>
                    <a:gd name="T20" fmla="*/ 122 w 122"/>
                    <a:gd name="T21" fmla="*/ 174 h 1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39" name="Line 154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40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  <p:sp>
            <p:nvSpPr>
              <p:cNvPr id="237" name="AutoShape 156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grpSp>
          <p:nvGrpSpPr>
            <p:cNvPr id="171" name="Group 157"/>
            <p:cNvGrpSpPr>
              <a:grpSpLocks/>
            </p:cNvGrpSpPr>
            <p:nvPr/>
          </p:nvGrpSpPr>
          <p:grpSpPr bwMode="auto">
            <a:xfrm>
              <a:off x="2011" y="2209"/>
              <a:ext cx="302" cy="198"/>
              <a:chOff x="2263" y="970"/>
              <a:chExt cx="288" cy="189"/>
            </a:xfrm>
          </p:grpSpPr>
          <p:sp>
            <p:nvSpPr>
              <p:cNvPr id="225" name="AutoShape 158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26" name="Group 159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232" name="AutoShape 160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233" name="Oval 161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62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229" name="Freeform 163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>
                    <a:gd name="T0" fmla="*/ 0 w 122"/>
                    <a:gd name="T1" fmla="*/ 0 h 174"/>
                    <a:gd name="T2" fmla="*/ 0 w 122"/>
                    <a:gd name="T3" fmla="*/ 174 h 174"/>
                    <a:gd name="T4" fmla="*/ 122 w 122"/>
                    <a:gd name="T5" fmla="*/ 174 h 174"/>
                    <a:gd name="T6" fmla="*/ 122 w 122"/>
                    <a:gd name="T7" fmla="*/ 38 h 174"/>
                    <a:gd name="T8" fmla="*/ 84 w 122"/>
                    <a:gd name="T9" fmla="*/ 0 h 174"/>
                    <a:gd name="T10" fmla="*/ 0 w 122"/>
                    <a:gd name="T11" fmla="*/ 0 h 1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2"/>
                    <a:gd name="T19" fmla="*/ 0 h 174"/>
                    <a:gd name="T20" fmla="*/ 122 w 122"/>
                    <a:gd name="T21" fmla="*/ 174 h 1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30" name="Line 164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31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  <p:sp>
            <p:nvSpPr>
              <p:cNvPr id="228" name="AutoShape 166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grpSp>
          <p:nvGrpSpPr>
            <p:cNvPr id="172" name="Group 167"/>
            <p:cNvGrpSpPr>
              <a:grpSpLocks/>
            </p:cNvGrpSpPr>
            <p:nvPr/>
          </p:nvGrpSpPr>
          <p:grpSpPr bwMode="auto">
            <a:xfrm>
              <a:off x="2572" y="2725"/>
              <a:ext cx="302" cy="198"/>
              <a:chOff x="2263" y="970"/>
              <a:chExt cx="288" cy="189"/>
            </a:xfrm>
          </p:grpSpPr>
          <p:sp>
            <p:nvSpPr>
              <p:cNvPr id="216" name="AutoShape 168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17" name="Group 169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223" name="AutoShape 170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224" name="Oval 171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172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220" name="Freeform 173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>
                    <a:gd name="T0" fmla="*/ 0 w 122"/>
                    <a:gd name="T1" fmla="*/ 0 h 174"/>
                    <a:gd name="T2" fmla="*/ 0 w 122"/>
                    <a:gd name="T3" fmla="*/ 174 h 174"/>
                    <a:gd name="T4" fmla="*/ 122 w 122"/>
                    <a:gd name="T5" fmla="*/ 174 h 174"/>
                    <a:gd name="T6" fmla="*/ 122 w 122"/>
                    <a:gd name="T7" fmla="*/ 38 h 174"/>
                    <a:gd name="T8" fmla="*/ 84 w 122"/>
                    <a:gd name="T9" fmla="*/ 0 h 174"/>
                    <a:gd name="T10" fmla="*/ 0 w 122"/>
                    <a:gd name="T11" fmla="*/ 0 h 1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2"/>
                    <a:gd name="T19" fmla="*/ 0 h 174"/>
                    <a:gd name="T20" fmla="*/ 122 w 122"/>
                    <a:gd name="T21" fmla="*/ 174 h 1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21" name="Line 174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22" name="Line 175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  <p:sp>
            <p:nvSpPr>
              <p:cNvPr id="219" name="AutoShape 176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grpSp>
          <p:nvGrpSpPr>
            <p:cNvPr id="173" name="Group 177"/>
            <p:cNvGrpSpPr>
              <a:grpSpLocks/>
            </p:cNvGrpSpPr>
            <p:nvPr/>
          </p:nvGrpSpPr>
          <p:grpSpPr bwMode="auto">
            <a:xfrm>
              <a:off x="3382" y="2725"/>
              <a:ext cx="302" cy="198"/>
              <a:chOff x="2263" y="970"/>
              <a:chExt cx="288" cy="189"/>
            </a:xfrm>
          </p:grpSpPr>
          <p:sp>
            <p:nvSpPr>
              <p:cNvPr id="207" name="AutoShape 178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08" name="Group 179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214" name="AutoShape 180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215" name="Oval 181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182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211" name="Freeform 183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>
                    <a:gd name="T0" fmla="*/ 0 w 122"/>
                    <a:gd name="T1" fmla="*/ 0 h 174"/>
                    <a:gd name="T2" fmla="*/ 0 w 122"/>
                    <a:gd name="T3" fmla="*/ 174 h 174"/>
                    <a:gd name="T4" fmla="*/ 122 w 122"/>
                    <a:gd name="T5" fmla="*/ 174 h 174"/>
                    <a:gd name="T6" fmla="*/ 122 w 122"/>
                    <a:gd name="T7" fmla="*/ 38 h 174"/>
                    <a:gd name="T8" fmla="*/ 84 w 122"/>
                    <a:gd name="T9" fmla="*/ 0 h 174"/>
                    <a:gd name="T10" fmla="*/ 0 w 122"/>
                    <a:gd name="T11" fmla="*/ 0 h 1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2"/>
                    <a:gd name="T19" fmla="*/ 0 h 174"/>
                    <a:gd name="T20" fmla="*/ 122 w 122"/>
                    <a:gd name="T21" fmla="*/ 174 h 1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12" name="Line 184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213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  <p:sp>
            <p:nvSpPr>
              <p:cNvPr id="210" name="AutoShape 186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sp>
          <p:nvSpPr>
            <p:cNvPr id="174" name="Text Box 187"/>
            <p:cNvSpPr txBox="1">
              <a:spLocks noChangeArrowheads="1"/>
            </p:cNvSpPr>
            <p:nvPr/>
          </p:nvSpPr>
          <p:spPr bwMode="auto">
            <a:xfrm>
              <a:off x="1963" y="612"/>
              <a:ext cx="70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[Early</a:t>
              </a:r>
            </a:p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Elaboration</a:t>
              </a:r>
            </a:p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  Iteration]</a:t>
              </a:r>
            </a:p>
          </p:txBody>
        </p:sp>
        <p:sp>
          <p:nvSpPr>
            <p:cNvPr id="175" name="Text Box 188"/>
            <p:cNvSpPr txBox="1">
              <a:spLocks noChangeArrowheads="1"/>
            </p:cNvSpPr>
            <p:nvPr/>
          </p:nvSpPr>
          <p:spPr bwMode="auto">
            <a:xfrm>
              <a:off x="2885" y="705"/>
              <a:ext cx="90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[Inception</a:t>
              </a:r>
            </a:p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  Iteration (Optional)]</a:t>
              </a:r>
            </a:p>
          </p:txBody>
        </p:sp>
        <p:sp>
          <p:nvSpPr>
            <p:cNvPr id="176" name="Text Box 189"/>
            <p:cNvSpPr txBox="1">
              <a:spLocks noChangeArrowheads="1"/>
            </p:cNvSpPr>
            <p:nvPr/>
          </p:nvSpPr>
          <p:spPr bwMode="auto">
            <a:xfrm>
              <a:off x="1925" y="1237"/>
              <a:ext cx="90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Define a Candidate</a:t>
              </a:r>
            </a:p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Architecture</a:t>
              </a:r>
            </a:p>
          </p:txBody>
        </p:sp>
        <p:sp>
          <p:nvSpPr>
            <p:cNvPr id="177" name="Text Box 190"/>
            <p:cNvSpPr txBox="1">
              <a:spLocks noChangeArrowheads="1"/>
            </p:cNvSpPr>
            <p:nvPr/>
          </p:nvSpPr>
          <p:spPr bwMode="auto">
            <a:xfrm>
              <a:off x="3035" y="1236"/>
              <a:ext cx="70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Perform</a:t>
              </a:r>
            </a:p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Architectural</a:t>
              </a:r>
            </a:p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Synthesis</a:t>
              </a:r>
            </a:p>
          </p:txBody>
        </p:sp>
        <p:sp>
          <p:nvSpPr>
            <p:cNvPr id="178" name="Text Box 191"/>
            <p:cNvSpPr txBox="1">
              <a:spLocks noChangeArrowheads="1"/>
            </p:cNvSpPr>
            <p:nvPr/>
          </p:nvSpPr>
          <p:spPr bwMode="auto">
            <a:xfrm>
              <a:off x="2745" y="2118"/>
              <a:ext cx="76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Analyze Behavior</a:t>
              </a:r>
            </a:p>
          </p:txBody>
        </p:sp>
        <p:sp>
          <p:nvSpPr>
            <p:cNvPr id="179" name="Text Box 192"/>
            <p:cNvSpPr txBox="1">
              <a:spLocks noChangeArrowheads="1"/>
            </p:cNvSpPr>
            <p:nvPr/>
          </p:nvSpPr>
          <p:spPr bwMode="auto">
            <a:xfrm>
              <a:off x="1880" y="2445"/>
              <a:ext cx="570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Refine the</a:t>
              </a:r>
            </a:p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Architecture</a:t>
              </a:r>
            </a:p>
          </p:txBody>
        </p:sp>
        <p:sp>
          <p:nvSpPr>
            <p:cNvPr id="180" name="Text Box 193"/>
            <p:cNvSpPr txBox="1">
              <a:spLocks noChangeArrowheads="1"/>
            </p:cNvSpPr>
            <p:nvPr/>
          </p:nvSpPr>
          <p:spPr bwMode="auto">
            <a:xfrm>
              <a:off x="2424" y="2962"/>
              <a:ext cx="59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Define</a:t>
              </a:r>
            </a:p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Components</a:t>
              </a:r>
            </a:p>
          </p:txBody>
        </p:sp>
        <p:sp>
          <p:nvSpPr>
            <p:cNvPr id="181" name="Text Box 194"/>
            <p:cNvSpPr txBox="1">
              <a:spLocks noChangeArrowheads="1"/>
            </p:cNvSpPr>
            <p:nvPr/>
          </p:nvSpPr>
          <p:spPr bwMode="auto">
            <a:xfrm>
              <a:off x="3240" y="2962"/>
              <a:ext cx="59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Design the</a:t>
              </a:r>
            </a:p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Database</a:t>
              </a:r>
            </a:p>
          </p:txBody>
        </p:sp>
        <p:sp>
          <p:nvSpPr>
            <p:cNvPr id="182" name="Text Box 195"/>
            <p:cNvSpPr txBox="1">
              <a:spLocks noChangeArrowheads="1"/>
            </p:cNvSpPr>
            <p:nvPr/>
          </p:nvSpPr>
          <p:spPr bwMode="auto">
            <a:xfrm>
              <a:off x="3494" y="2387"/>
              <a:ext cx="488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>
                <a:lnSpc>
                  <a:spcPct val="35000"/>
                </a:lnSpc>
                <a:spcBef>
                  <a:spcPct val="50000"/>
                </a:spcBef>
              </a:pPr>
              <a:r>
                <a:rPr lang="en-US" sz="1000" b="0">
                  <a:solidFill>
                    <a:schemeClr val="bg2"/>
                  </a:solidFill>
                </a:rPr>
                <a:t>(Optional)</a:t>
              </a:r>
            </a:p>
          </p:txBody>
        </p:sp>
        <p:sp>
          <p:nvSpPr>
            <p:cNvPr id="183" name="Freeform 196"/>
            <p:cNvSpPr>
              <a:spLocks/>
            </p:cNvSpPr>
            <p:nvPr/>
          </p:nvSpPr>
          <p:spPr bwMode="auto">
            <a:xfrm>
              <a:off x="2366" y="889"/>
              <a:ext cx="282" cy="104"/>
            </a:xfrm>
            <a:custGeom>
              <a:avLst/>
              <a:gdLst>
                <a:gd name="T0" fmla="*/ 282 w 282"/>
                <a:gd name="T1" fmla="*/ 0 h 109"/>
                <a:gd name="T2" fmla="*/ 0 w 282"/>
                <a:gd name="T3" fmla="*/ 0 h 109"/>
                <a:gd name="T4" fmla="*/ 0 w 282"/>
                <a:gd name="T5" fmla="*/ 109 h 109"/>
                <a:gd name="T6" fmla="*/ 0 60000 65536"/>
                <a:gd name="T7" fmla="*/ 0 60000 65536"/>
                <a:gd name="T8" fmla="*/ 0 60000 65536"/>
                <a:gd name="T9" fmla="*/ 0 w 282"/>
                <a:gd name="T10" fmla="*/ 0 h 109"/>
                <a:gd name="T11" fmla="*/ 282 w 282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2" h="109">
                  <a:moveTo>
                    <a:pt x="282" y="0"/>
                  </a:moveTo>
                  <a:lnTo>
                    <a:pt x="0" y="0"/>
                  </a:lnTo>
                  <a:lnTo>
                    <a:pt x="0" y="109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84" name="Line 197"/>
            <p:cNvSpPr>
              <a:spLocks noChangeShapeType="1"/>
            </p:cNvSpPr>
            <p:nvPr/>
          </p:nvSpPr>
          <p:spPr bwMode="auto">
            <a:xfrm>
              <a:off x="2785" y="685"/>
              <a:ext cx="0" cy="1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85" name="Freeform 198"/>
            <p:cNvSpPr>
              <a:spLocks/>
            </p:cNvSpPr>
            <p:nvPr/>
          </p:nvSpPr>
          <p:spPr bwMode="auto">
            <a:xfrm>
              <a:off x="2896" y="890"/>
              <a:ext cx="493" cy="105"/>
            </a:xfrm>
            <a:custGeom>
              <a:avLst/>
              <a:gdLst>
                <a:gd name="T0" fmla="*/ 0 w 493"/>
                <a:gd name="T1" fmla="*/ 0 h 112"/>
                <a:gd name="T2" fmla="*/ 492 w 493"/>
                <a:gd name="T3" fmla="*/ 1 h 112"/>
                <a:gd name="T4" fmla="*/ 493 w 493"/>
                <a:gd name="T5" fmla="*/ 112 h 112"/>
                <a:gd name="T6" fmla="*/ 0 60000 65536"/>
                <a:gd name="T7" fmla="*/ 0 60000 65536"/>
                <a:gd name="T8" fmla="*/ 0 60000 65536"/>
                <a:gd name="T9" fmla="*/ 0 w 493"/>
                <a:gd name="T10" fmla="*/ 0 h 112"/>
                <a:gd name="T11" fmla="*/ 493 w 493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3" h="112">
                  <a:moveTo>
                    <a:pt x="0" y="0"/>
                  </a:moveTo>
                  <a:lnTo>
                    <a:pt x="492" y="1"/>
                  </a:lnTo>
                  <a:lnTo>
                    <a:pt x="493" y="112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86" name="Freeform 199"/>
            <p:cNvSpPr>
              <a:spLocks/>
            </p:cNvSpPr>
            <p:nvPr/>
          </p:nvSpPr>
          <p:spPr bwMode="auto">
            <a:xfrm>
              <a:off x="2648" y="819"/>
              <a:ext cx="272" cy="124"/>
            </a:xfrm>
            <a:custGeom>
              <a:avLst/>
              <a:gdLst>
                <a:gd name="T0" fmla="*/ 0 w 528"/>
                <a:gd name="T1" fmla="*/ 136 h 240"/>
                <a:gd name="T2" fmla="*/ 264 w 528"/>
                <a:gd name="T3" fmla="*/ 0 h 240"/>
                <a:gd name="T4" fmla="*/ 528 w 528"/>
                <a:gd name="T5" fmla="*/ 136 h 240"/>
                <a:gd name="T6" fmla="*/ 264 w 528"/>
                <a:gd name="T7" fmla="*/ 240 h 240"/>
                <a:gd name="T8" fmla="*/ 0 w 528"/>
                <a:gd name="T9" fmla="*/ 1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0"/>
                <a:gd name="T17" fmla="*/ 528 w 528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0">
                  <a:moveTo>
                    <a:pt x="0" y="136"/>
                  </a:moveTo>
                  <a:lnTo>
                    <a:pt x="264" y="0"/>
                  </a:lnTo>
                  <a:lnTo>
                    <a:pt x="528" y="136"/>
                  </a:lnTo>
                  <a:lnTo>
                    <a:pt x="264" y="24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87" name="Freeform 200"/>
            <p:cNvSpPr>
              <a:spLocks/>
            </p:cNvSpPr>
            <p:nvPr/>
          </p:nvSpPr>
          <p:spPr bwMode="auto">
            <a:xfrm>
              <a:off x="2362" y="1408"/>
              <a:ext cx="280" cy="72"/>
            </a:xfrm>
            <a:custGeom>
              <a:avLst/>
              <a:gdLst>
                <a:gd name="T0" fmla="*/ 1 w 274"/>
                <a:gd name="T1" fmla="*/ 0 h 99"/>
                <a:gd name="T2" fmla="*/ 0 w 274"/>
                <a:gd name="T3" fmla="*/ 99 h 99"/>
                <a:gd name="T4" fmla="*/ 274 w 274"/>
                <a:gd name="T5" fmla="*/ 99 h 99"/>
                <a:gd name="T6" fmla="*/ 0 60000 65536"/>
                <a:gd name="T7" fmla="*/ 0 60000 65536"/>
                <a:gd name="T8" fmla="*/ 0 60000 65536"/>
                <a:gd name="T9" fmla="*/ 0 w 274"/>
                <a:gd name="T10" fmla="*/ 0 h 99"/>
                <a:gd name="T11" fmla="*/ 274 w 274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" h="99">
                  <a:moveTo>
                    <a:pt x="1" y="0"/>
                  </a:moveTo>
                  <a:lnTo>
                    <a:pt x="0" y="99"/>
                  </a:lnTo>
                  <a:lnTo>
                    <a:pt x="274" y="99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88" name="Line 201"/>
            <p:cNvSpPr>
              <a:spLocks noChangeShapeType="1"/>
            </p:cNvSpPr>
            <p:nvPr/>
          </p:nvSpPr>
          <p:spPr bwMode="auto">
            <a:xfrm>
              <a:off x="3397" y="1477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89" name="Line 202"/>
            <p:cNvSpPr>
              <a:spLocks noChangeShapeType="1"/>
            </p:cNvSpPr>
            <p:nvPr/>
          </p:nvSpPr>
          <p:spPr bwMode="auto">
            <a:xfrm>
              <a:off x="2785" y="946"/>
              <a:ext cx="0" cy="45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90" name="Line 203"/>
            <p:cNvSpPr>
              <a:spLocks noChangeShapeType="1"/>
            </p:cNvSpPr>
            <p:nvPr/>
          </p:nvSpPr>
          <p:spPr bwMode="auto">
            <a:xfrm>
              <a:off x="2785" y="1537"/>
              <a:ext cx="0" cy="1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91" name="Freeform 204"/>
            <p:cNvSpPr>
              <a:spLocks/>
            </p:cNvSpPr>
            <p:nvPr/>
          </p:nvSpPr>
          <p:spPr bwMode="auto">
            <a:xfrm>
              <a:off x="2648" y="1409"/>
              <a:ext cx="272" cy="124"/>
            </a:xfrm>
            <a:custGeom>
              <a:avLst/>
              <a:gdLst>
                <a:gd name="T0" fmla="*/ 0 w 528"/>
                <a:gd name="T1" fmla="*/ 136 h 240"/>
                <a:gd name="T2" fmla="*/ 264 w 528"/>
                <a:gd name="T3" fmla="*/ 0 h 240"/>
                <a:gd name="T4" fmla="*/ 528 w 528"/>
                <a:gd name="T5" fmla="*/ 136 h 240"/>
                <a:gd name="T6" fmla="*/ 264 w 528"/>
                <a:gd name="T7" fmla="*/ 240 h 240"/>
                <a:gd name="T8" fmla="*/ 0 w 528"/>
                <a:gd name="T9" fmla="*/ 1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0"/>
                <a:gd name="T17" fmla="*/ 528 w 528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0">
                  <a:moveTo>
                    <a:pt x="0" y="136"/>
                  </a:moveTo>
                  <a:lnTo>
                    <a:pt x="264" y="0"/>
                  </a:lnTo>
                  <a:lnTo>
                    <a:pt x="528" y="136"/>
                  </a:lnTo>
                  <a:lnTo>
                    <a:pt x="264" y="24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92" name="Line 205"/>
            <p:cNvSpPr>
              <a:spLocks noChangeShapeType="1"/>
            </p:cNvSpPr>
            <p:nvPr/>
          </p:nvSpPr>
          <p:spPr bwMode="auto">
            <a:xfrm>
              <a:off x="3121" y="1696"/>
              <a:ext cx="0" cy="17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93" name="Line 206"/>
            <p:cNvSpPr>
              <a:spLocks noChangeShapeType="1"/>
            </p:cNvSpPr>
            <p:nvPr/>
          </p:nvSpPr>
          <p:spPr bwMode="auto">
            <a:xfrm>
              <a:off x="3121" y="2203"/>
              <a:ext cx="0" cy="11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94" name="Line 207"/>
            <p:cNvSpPr>
              <a:spLocks noChangeShapeType="1"/>
            </p:cNvSpPr>
            <p:nvPr/>
          </p:nvSpPr>
          <p:spPr bwMode="auto">
            <a:xfrm>
              <a:off x="3529" y="2350"/>
              <a:ext cx="0" cy="3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95" name="Line 208"/>
            <p:cNvSpPr>
              <a:spLocks noChangeShapeType="1"/>
            </p:cNvSpPr>
            <p:nvPr/>
          </p:nvSpPr>
          <p:spPr bwMode="auto">
            <a:xfrm>
              <a:off x="2713" y="2350"/>
              <a:ext cx="0" cy="3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96" name="Rectangle 209"/>
            <p:cNvSpPr>
              <a:spLocks noChangeArrowheads="1"/>
            </p:cNvSpPr>
            <p:nvPr/>
          </p:nvSpPr>
          <p:spPr bwMode="auto">
            <a:xfrm>
              <a:off x="2570" y="2329"/>
              <a:ext cx="1091" cy="31"/>
            </a:xfrm>
            <a:prstGeom prst="rect">
              <a:avLst/>
            </a:prstGeom>
            <a:solidFill>
              <a:srgbClr val="1F6B60"/>
            </a:solidFill>
            <a:ln w="9525">
              <a:solidFill>
                <a:srgbClr val="1F6B60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97" name="Freeform 210"/>
            <p:cNvSpPr>
              <a:spLocks/>
            </p:cNvSpPr>
            <p:nvPr/>
          </p:nvSpPr>
          <p:spPr bwMode="auto">
            <a:xfrm>
              <a:off x="2158" y="1696"/>
              <a:ext cx="312" cy="507"/>
            </a:xfrm>
            <a:custGeom>
              <a:avLst/>
              <a:gdLst>
                <a:gd name="T0" fmla="*/ 312 w 312"/>
                <a:gd name="T1" fmla="*/ 0 h 507"/>
                <a:gd name="T2" fmla="*/ 312 w 312"/>
                <a:gd name="T3" fmla="*/ 240 h 507"/>
                <a:gd name="T4" fmla="*/ 0 w 312"/>
                <a:gd name="T5" fmla="*/ 240 h 507"/>
                <a:gd name="T6" fmla="*/ 0 w 312"/>
                <a:gd name="T7" fmla="*/ 507 h 5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507"/>
                <a:gd name="T14" fmla="*/ 312 w 312"/>
                <a:gd name="T15" fmla="*/ 507 h 5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507">
                  <a:moveTo>
                    <a:pt x="312" y="0"/>
                  </a:moveTo>
                  <a:lnTo>
                    <a:pt x="312" y="240"/>
                  </a:lnTo>
                  <a:lnTo>
                    <a:pt x="0" y="240"/>
                  </a:lnTo>
                  <a:lnTo>
                    <a:pt x="0" y="507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98" name="Rectangle 211"/>
            <p:cNvSpPr>
              <a:spLocks noChangeArrowheads="1"/>
            </p:cNvSpPr>
            <p:nvPr/>
          </p:nvSpPr>
          <p:spPr bwMode="auto">
            <a:xfrm>
              <a:off x="2357" y="1672"/>
              <a:ext cx="866" cy="30"/>
            </a:xfrm>
            <a:prstGeom prst="rect">
              <a:avLst/>
            </a:prstGeom>
            <a:solidFill>
              <a:srgbClr val="1F6B60"/>
            </a:solidFill>
            <a:ln w="9525">
              <a:solidFill>
                <a:srgbClr val="1F6B60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grpSp>
          <p:nvGrpSpPr>
            <p:cNvPr id="199" name="Group 212"/>
            <p:cNvGrpSpPr>
              <a:grpSpLocks/>
            </p:cNvGrpSpPr>
            <p:nvPr/>
          </p:nvGrpSpPr>
          <p:grpSpPr bwMode="auto">
            <a:xfrm>
              <a:off x="2713" y="3130"/>
              <a:ext cx="816" cy="266"/>
              <a:chOff x="2745" y="3066"/>
              <a:chExt cx="816" cy="342"/>
            </a:xfrm>
          </p:grpSpPr>
          <p:sp>
            <p:nvSpPr>
              <p:cNvPr id="205" name="Line 213"/>
              <p:cNvSpPr>
                <a:spLocks noChangeShapeType="1"/>
              </p:cNvSpPr>
              <p:nvPr/>
            </p:nvSpPr>
            <p:spPr bwMode="auto">
              <a:xfrm>
                <a:off x="3561" y="3066"/>
                <a:ext cx="0" cy="34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arrow" w="med" len="med"/>
              </a:ln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206" name="Line 214"/>
              <p:cNvSpPr>
                <a:spLocks noChangeShapeType="1"/>
              </p:cNvSpPr>
              <p:nvPr/>
            </p:nvSpPr>
            <p:spPr bwMode="auto">
              <a:xfrm>
                <a:off x="2745" y="3066"/>
                <a:ext cx="0" cy="34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arrow" w="med" len="med"/>
              </a:ln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  <p:sp>
          <p:nvSpPr>
            <p:cNvPr id="200" name="Line 215"/>
            <p:cNvSpPr>
              <a:spLocks noChangeShapeType="1"/>
            </p:cNvSpPr>
            <p:nvPr/>
          </p:nvSpPr>
          <p:spPr bwMode="auto">
            <a:xfrm>
              <a:off x="3139" y="3428"/>
              <a:ext cx="0" cy="15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01" name="Line 216"/>
            <p:cNvSpPr>
              <a:spLocks noChangeShapeType="1"/>
            </p:cNvSpPr>
            <p:nvPr/>
          </p:nvSpPr>
          <p:spPr bwMode="auto">
            <a:xfrm>
              <a:off x="2158" y="2617"/>
              <a:ext cx="0" cy="97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02" name="Line 217"/>
            <p:cNvSpPr>
              <a:spLocks noChangeShapeType="1"/>
            </p:cNvSpPr>
            <p:nvPr/>
          </p:nvSpPr>
          <p:spPr bwMode="auto">
            <a:xfrm>
              <a:off x="2866" y="3617"/>
              <a:ext cx="0" cy="15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03" name="Rectangle 218"/>
            <p:cNvSpPr>
              <a:spLocks noChangeArrowheads="1"/>
            </p:cNvSpPr>
            <p:nvPr/>
          </p:nvSpPr>
          <p:spPr bwMode="auto">
            <a:xfrm>
              <a:off x="2576" y="3401"/>
              <a:ext cx="1091" cy="31"/>
            </a:xfrm>
            <a:prstGeom prst="rect">
              <a:avLst/>
            </a:prstGeom>
            <a:solidFill>
              <a:srgbClr val="1F6B60"/>
            </a:solidFill>
            <a:ln w="9525">
              <a:solidFill>
                <a:srgbClr val="1F6B60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04" name="Rectangle 219"/>
            <p:cNvSpPr>
              <a:spLocks noChangeArrowheads="1"/>
            </p:cNvSpPr>
            <p:nvPr/>
          </p:nvSpPr>
          <p:spPr bwMode="auto">
            <a:xfrm>
              <a:off x="2040" y="3593"/>
              <a:ext cx="1232" cy="32"/>
            </a:xfrm>
            <a:prstGeom prst="rect">
              <a:avLst/>
            </a:prstGeom>
            <a:solidFill>
              <a:srgbClr val="1F6B60"/>
            </a:solidFill>
            <a:ln w="9525">
              <a:solidFill>
                <a:srgbClr val="1F6B60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grpSp>
        <p:nvGrpSpPr>
          <p:cNvPr id="265" name="Group 117"/>
          <p:cNvGrpSpPr>
            <a:grpSpLocks/>
          </p:cNvGrpSpPr>
          <p:nvPr/>
        </p:nvGrpSpPr>
        <p:grpSpPr bwMode="auto">
          <a:xfrm>
            <a:off x="1299439" y="3744138"/>
            <a:ext cx="2286301" cy="1842116"/>
            <a:chOff x="739" y="2183"/>
            <a:chExt cx="1517" cy="1321"/>
          </a:xfrm>
        </p:grpSpPr>
        <p:sp>
          <p:nvSpPr>
            <p:cNvPr id="266" name="PubTriangle"/>
            <p:cNvSpPr>
              <a:spLocks noEditPoints="1" noChangeArrowheads="1"/>
            </p:cNvSpPr>
            <p:nvPr/>
          </p:nvSpPr>
          <p:spPr bwMode="auto">
            <a:xfrm rot="2353587" flipH="1" flipV="1">
              <a:off x="739" y="2183"/>
              <a:ext cx="1517" cy="1321"/>
            </a:xfrm>
            <a:custGeom>
              <a:avLst/>
              <a:gdLst>
                <a:gd name="G0" fmla="+- 0 0 0"/>
                <a:gd name="G1" fmla="*/ 10800 1 2"/>
                <a:gd name="G2" fmla="*/ G1 10800 21600"/>
                <a:gd name="G3" fmla="+- 10800 0 G2"/>
                <a:gd name="G4" fmla="+- 10800 0 0"/>
                <a:gd name="G5" fmla="+- G1 10800 0"/>
                <a:gd name="G6" fmla="*/ 10800 1 2"/>
                <a:gd name="G7" fmla="+- 10800 0 0"/>
                <a:gd name="G8" fmla="+- G2 G6 G1"/>
                <a:gd name="G9" fmla="+- G8 10800 0"/>
                <a:gd name="G10" fmla="+- G6 10800 0"/>
                <a:gd name="T0" fmla="*/ 10800 w 21600"/>
                <a:gd name="T1" fmla="*/ 0 h 21600"/>
                <a:gd name="T2" fmla="*/ 5400 w 21600"/>
                <a:gd name="T3" fmla="*/ 10800 h 21600"/>
                <a:gd name="T4" fmla="*/ 0 w 21600"/>
                <a:gd name="T5" fmla="*/ 21600 h 21600"/>
                <a:gd name="T6" fmla="*/ 10800 w 21600"/>
                <a:gd name="T7" fmla="*/ 16200 h 21600"/>
                <a:gd name="T8" fmla="*/ 21600 w 21600"/>
                <a:gd name="T9" fmla="*/ 10800 h 21600"/>
                <a:gd name="T10" fmla="*/ 16200 w 21600"/>
                <a:gd name="T11" fmla="*/ 5400 h 21600"/>
                <a:gd name="T12" fmla="*/ G3 w 21600"/>
                <a:gd name="T13" fmla="*/ G6 h 21600"/>
                <a:gd name="T14" fmla="*/ G5 w 21600"/>
                <a:gd name="T15" fmla="*/ G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7" name="Rectangle 5"/>
            <p:cNvSpPr>
              <a:spLocks noChangeArrowheads="1"/>
            </p:cNvSpPr>
            <p:nvPr/>
          </p:nvSpPr>
          <p:spPr bwMode="auto">
            <a:xfrm>
              <a:off x="1096" y="2860"/>
              <a:ext cx="20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 b="0">
                  <a:solidFill>
                    <a:srgbClr val="25221E"/>
                  </a:solidFill>
                </a:rPr>
                <a:t>Class</a:t>
              </a:r>
              <a:endParaRPr lang="en-US" sz="1000" b="0">
                <a:latin typeface="ZapfHumnst BT" pitchFamily="34" charset="0"/>
              </a:endParaRPr>
            </a:p>
          </p:txBody>
        </p:sp>
        <p:sp>
          <p:nvSpPr>
            <p:cNvPr id="268" name="Rectangle 6"/>
            <p:cNvSpPr>
              <a:spLocks noChangeArrowheads="1"/>
            </p:cNvSpPr>
            <p:nvPr/>
          </p:nvSpPr>
          <p:spPr bwMode="auto">
            <a:xfrm>
              <a:off x="1061" y="2946"/>
              <a:ext cx="2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 b="0">
                  <a:solidFill>
                    <a:srgbClr val="25221E"/>
                  </a:solidFill>
                </a:rPr>
                <a:t>Design</a:t>
              </a:r>
              <a:endParaRPr lang="en-US" sz="1000" b="0">
                <a:latin typeface="ZapfHumnst BT" pitchFamily="34" charset="0"/>
              </a:endParaRPr>
            </a:p>
          </p:txBody>
        </p:sp>
        <p:sp>
          <p:nvSpPr>
            <p:cNvPr id="269" name="Freeform 7"/>
            <p:cNvSpPr>
              <a:spLocks/>
            </p:cNvSpPr>
            <p:nvPr/>
          </p:nvSpPr>
          <p:spPr bwMode="auto">
            <a:xfrm>
              <a:off x="1054" y="2648"/>
              <a:ext cx="271" cy="168"/>
            </a:xfrm>
            <a:custGeom>
              <a:avLst/>
              <a:gdLst>
                <a:gd name="T0" fmla="*/ 0 w 38"/>
                <a:gd name="T1" fmla="*/ 0 h 23"/>
                <a:gd name="T2" fmla="*/ 26 w 38"/>
                <a:gd name="T3" fmla="*/ 0 h 23"/>
                <a:gd name="T4" fmla="*/ 38 w 38"/>
                <a:gd name="T5" fmla="*/ 11 h 23"/>
                <a:gd name="T6" fmla="*/ 26 w 38"/>
                <a:gd name="T7" fmla="*/ 23 h 23"/>
                <a:gd name="T8" fmla="*/ 0 w 38"/>
                <a:gd name="T9" fmla="*/ 23 h 23"/>
                <a:gd name="T10" fmla="*/ 0 w 38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23"/>
                <a:gd name="T20" fmla="*/ 38 w 3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23">
                  <a:moveTo>
                    <a:pt x="0" y="0"/>
                  </a:moveTo>
                  <a:lnTo>
                    <a:pt x="26" y="0"/>
                  </a:lnTo>
                  <a:lnTo>
                    <a:pt x="38" y="11"/>
                  </a:lnTo>
                  <a:lnTo>
                    <a:pt x="26" y="23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C2C1C1"/>
            </a:solidFill>
            <a:ln w="0">
              <a:solidFill>
                <a:srgbClr val="C2C1C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8"/>
            <p:cNvSpPr>
              <a:spLocks/>
            </p:cNvSpPr>
            <p:nvPr/>
          </p:nvSpPr>
          <p:spPr bwMode="auto">
            <a:xfrm>
              <a:off x="1095" y="2645"/>
              <a:ext cx="271" cy="175"/>
            </a:xfrm>
            <a:custGeom>
              <a:avLst/>
              <a:gdLst>
                <a:gd name="T0" fmla="*/ 0 w 38"/>
                <a:gd name="T1" fmla="*/ 0 h 24"/>
                <a:gd name="T2" fmla="*/ 26 w 38"/>
                <a:gd name="T3" fmla="*/ 0 h 24"/>
                <a:gd name="T4" fmla="*/ 38 w 38"/>
                <a:gd name="T5" fmla="*/ 12 h 24"/>
                <a:gd name="T6" fmla="*/ 26 w 38"/>
                <a:gd name="T7" fmla="*/ 24 h 24"/>
                <a:gd name="T8" fmla="*/ 0 w 38"/>
                <a:gd name="T9" fmla="*/ 24 h 24"/>
                <a:gd name="T10" fmla="*/ 0 w 3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24"/>
                <a:gd name="T20" fmla="*/ 38 w 3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24">
                  <a:moveTo>
                    <a:pt x="0" y="0"/>
                  </a:moveTo>
                  <a:lnTo>
                    <a:pt x="26" y="0"/>
                  </a:lnTo>
                  <a:lnTo>
                    <a:pt x="38" y="12"/>
                  </a:lnTo>
                  <a:lnTo>
                    <a:pt x="26" y="24"/>
                  </a:ln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rgbClr val="FDFFC7"/>
            </a:solidFill>
            <a:ln w="0">
              <a:solidFill>
                <a:srgbClr val="25221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Oval 9"/>
            <p:cNvSpPr>
              <a:spLocks noChangeArrowheads="1"/>
            </p:cNvSpPr>
            <p:nvPr/>
          </p:nvSpPr>
          <p:spPr bwMode="auto">
            <a:xfrm>
              <a:off x="1677" y="2543"/>
              <a:ext cx="135" cy="132"/>
            </a:xfrm>
            <a:prstGeom prst="ellipse">
              <a:avLst/>
            </a:prstGeom>
            <a:solidFill>
              <a:srgbClr val="A9A8A7"/>
            </a:solidFill>
            <a:ln w="0">
              <a:solidFill>
                <a:srgbClr val="C2C1C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10"/>
            <p:cNvSpPr>
              <a:spLocks/>
            </p:cNvSpPr>
            <p:nvPr/>
          </p:nvSpPr>
          <p:spPr bwMode="auto">
            <a:xfrm>
              <a:off x="1591" y="2711"/>
              <a:ext cx="257" cy="206"/>
            </a:xfrm>
            <a:custGeom>
              <a:avLst/>
              <a:gdLst>
                <a:gd name="T0" fmla="*/ 9 w 36"/>
                <a:gd name="T1" fmla="*/ 0 h 28"/>
                <a:gd name="T2" fmla="*/ 36 w 36"/>
                <a:gd name="T3" fmla="*/ 0 h 28"/>
                <a:gd name="T4" fmla="*/ 27 w 36"/>
                <a:gd name="T5" fmla="*/ 28 h 28"/>
                <a:gd name="T6" fmla="*/ 0 w 36"/>
                <a:gd name="T7" fmla="*/ 28 h 28"/>
                <a:gd name="T8" fmla="*/ 9 w 36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28"/>
                <a:gd name="T17" fmla="*/ 36 w 3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28">
                  <a:moveTo>
                    <a:pt x="9" y="0"/>
                  </a:moveTo>
                  <a:lnTo>
                    <a:pt x="36" y="0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9" y="0"/>
                  </a:lnTo>
                </a:path>
              </a:pathLst>
            </a:custGeom>
            <a:solidFill>
              <a:srgbClr val="A9A8A7"/>
            </a:solidFill>
            <a:ln w="0">
              <a:solidFill>
                <a:srgbClr val="C2C1C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Oval 11"/>
            <p:cNvSpPr>
              <a:spLocks noChangeArrowheads="1"/>
            </p:cNvSpPr>
            <p:nvPr/>
          </p:nvSpPr>
          <p:spPr bwMode="auto">
            <a:xfrm>
              <a:off x="1676" y="2528"/>
              <a:ext cx="136" cy="132"/>
            </a:xfrm>
            <a:prstGeom prst="ellipse">
              <a:avLst/>
            </a:prstGeom>
            <a:solidFill>
              <a:srgbClr val="FBC88D"/>
            </a:solidFill>
            <a:ln w="0">
              <a:solidFill>
                <a:srgbClr val="25221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Freeform 12"/>
            <p:cNvSpPr>
              <a:spLocks/>
            </p:cNvSpPr>
            <p:nvPr/>
          </p:nvSpPr>
          <p:spPr bwMode="auto">
            <a:xfrm>
              <a:off x="1591" y="2689"/>
              <a:ext cx="257" cy="206"/>
            </a:xfrm>
            <a:custGeom>
              <a:avLst/>
              <a:gdLst>
                <a:gd name="T0" fmla="*/ 9 w 36"/>
                <a:gd name="T1" fmla="*/ 0 h 28"/>
                <a:gd name="T2" fmla="*/ 36 w 36"/>
                <a:gd name="T3" fmla="*/ 0 h 28"/>
                <a:gd name="T4" fmla="*/ 27 w 36"/>
                <a:gd name="T5" fmla="*/ 28 h 28"/>
                <a:gd name="T6" fmla="*/ 0 w 36"/>
                <a:gd name="T7" fmla="*/ 28 h 28"/>
                <a:gd name="T8" fmla="*/ 9 w 36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28"/>
                <a:gd name="T17" fmla="*/ 36 w 3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28">
                  <a:moveTo>
                    <a:pt x="9" y="0"/>
                  </a:moveTo>
                  <a:lnTo>
                    <a:pt x="36" y="0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9" y="0"/>
                  </a:lnTo>
                </a:path>
              </a:pathLst>
            </a:custGeom>
            <a:solidFill>
              <a:srgbClr val="FBC88D"/>
            </a:solidFill>
            <a:ln w="0">
              <a:solidFill>
                <a:srgbClr val="25221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AutoShape 13"/>
            <p:cNvSpPr>
              <a:spLocks noChangeArrowheads="1"/>
            </p:cNvSpPr>
            <p:nvPr/>
          </p:nvSpPr>
          <p:spPr bwMode="auto">
            <a:xfrm>
              <a:off x="1128" y="2610"/>
              <a:ext cx="171" cy="203"/>
            </a:xfrm>
            <a:prstGeom prst="star5">
              <a:avLst/>
            </a:prstGeom>
            <a:solidFill>
              <a:srgbClr val="FF00FF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" name="Rectangle 14"/>
            <p:cNvSpPr>
              <a:spLocks noChangeArrowheads="1"/>
            </p:cNvSpPr>
            <p:nvPr/>
          </p:nvSpPr>
          <p:spPr bwMode="auto">
            <a:xfrm>
              <a:off x="1586" y="2960"/>
              <a:ext cx="31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 b="0">
                  <a:solidFill>
                    <a:srgbClr val="25221E"/>
                  </a:solidFill>
                </a:rPr>
                <a:t>Designer</a:t>
              </a:r>
              <a:endParaRPr lang="en-US" sz="1000" b="0">
                <a:latin typeface="ZapfHumnst BT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 err="1"/>
              <a:t>Tổng</a:t>
            </a:r>
            <a:r>
              <a:rPr lang="en-US" sz="3600" dirty="0"/>
              <a:t> </a:t>
            </a:r>
            <a:r>
              <a:rPr lang="en-US" sz="3600" dirty="0" err="1"/>
              <a:t>quan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 smtClean="0"/>
              <a:t>lớp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5800" y="2238376"/>
            <a:ext cx="7015162" cy="4046536"/>
            <a:chOff x="1176349" y="1555753"/>
            <a:chExt cx="7015162" cy="4046536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195392" y="4013201"/>
              <a:ext cx="1736727" cy="1589088"/>
              <a:chOff x="2064" y="2736"/>
              <a:chExt cx="1094" cy="1001"/>
            </a:xfrm>
          </p:grpSpPr>
          <p:grpSp>
            <p:nvGrpSpPr>
              <p:cNvPr id="41" name="Group 4"/>
              <p:cNvGrpSpPr>
                <a:grpSpLocks/>
              </p:cNvGrpSpPr>
              <p:nvPr/>
            </p:nvGrpSpPr>
            <p:grpSpPr bwMode="auto">
              <a:xfrm>
                <a:off x="2390" y="2736"/>
                <a:ext cx="432" cy="720"/>
                <a:chOff x="1249" y="2496"/>
                <a:chExt cx="432" cy="720"/>
              </a:xfrm>
            </p:grpSpPr>
            <p:sp>
              <p:nvSpPr>
                <p:cNvPr id="43" name="Rectangle 5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6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7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9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1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2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3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4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5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6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7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8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9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20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21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22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" name="Text Box 23"/>
              <p:cNvSpPr txBox="1">
                <a:spLocks noChangeArrowheads="1"/>
              </p:cNvSpPr>
              <p:nvPr/>
            </p:nvSpPr>
            <p:spPr bwMode="auto">
              <a:xfrm>
                <a:off x="2064" y="3504"/>
                <a:ext cx="1094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0" dirty="0" err="1" smtClean="0"/>
                  <a:t>Đặc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tả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bổ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xung</a:t>
                </a:r>
                <a:endParaRPr lang="en-US" sz="1800" b="0" dirty="0"/>
              </a:p>
            </p:txBody>
          </p:sp>
        </p:grp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4035425" y="2847975"/>
              <a:ext cx="1751013" cy="966788"/>
            </a:xfrm>
            <a:prstGeom prst="homePlate">
              <a:avLst>
                <a:gd name="adj" fmla="val 54955"/>
              </a:avLst>
            </a:prstGeom>
            <a:solidFill>
              <a:srgbClr val="00CCFF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3897313" y="2986088"/>
              <a:ext cx="1751012" cy="966787"/>
            </a:xfrm>
            <a:prstGeom prst="homePlate">
              <a:avLst>
                <a:gd name="adj" fmla="val 54955"/>
              </a:avLst>
            </a:prstGeom>
            <a:solidFill>
              <a:srgbClr val="00CCFF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176349" y="1555753"/>
              <a:ext cx="2095506" cy="2143127"/>
              <a:chOff x="3959" y="1776"/>
              <a:chExt cx="1320" cy="1350"/>
            </a:xfrm>
          </p:grpSpPr>
          <p:grpSp>
            <p:nvGrpSpPr>
              <p:cNvPr id="21" name="Group 73"/>
              <p:cNvGrpSpPr>
                <a:grpSpLocks/>
              </p:cNvGrpSpPr>
              <p:nvPr/>
            </p:nvGrpSpPr>
            <p:grpSpPr bwMode="auto">
              <a:xfrm>
                <a:off x="4297" y="1776"/>
                <a:ext cx="432" cy="720"/>
                <a:chOff x="1249" y="2496"/>
                <a:chExt cx="432" cy="720"/>
              </a:xfrm>
            </p:grpSpPr>
            <p:sp>
              <p:nvSpPr>
                <p:cNvPr id="23" name="Rectangle 74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75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76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78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79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80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81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82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83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84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85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86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87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88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89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0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91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" name="Text Box 92"/>
              <p:cNvSpPr txBox="1">
                <a:spLocks noChangeArrowheads="1"/>
              </p:cNvSpPr>
              <p:nvPr/>
            </p:nvSpPr>
            <p:spPr bwMode="auto">
              <a:xfrm>
                <a:off x="3959" y="2544"/>
                <a:ext cx="1320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0" dirty="0" err="1" smtClean="0"/>
                  <a:t>Các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tài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liệu</a:t>
                </a:r>
                <a:endParaRPr lang="en-US" sz="1800" b="0" dirty="0" smtClean="0"/>
              </a:p>
              <a:p>
                <a:r>
                  <a:rPr lang="en-US" sz="1800" b="0" dirty="0" err="1" smtClean="0"/>
                  <a:t>hướng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dẫn</a:t>
                </a:r>
                <a:endParaRPr lang="en-US" sz="1800" b="0" dirty="0" smtClean="0"/>
              </a:p>
              <a:p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chuyên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cho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dự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án</a:t>
                </a:r>
                <a:endParaRPr lang="en-US" sz="1800" b="0" dirty="0"/>
              </a:p>
            </p:txBody>
          </p:sp>
        </p:grpSp>
        <p:sp>
          <p:nvSpPr>
            <p:cNvPr id="12" name="Line 98"/>
            <p:cNvSpPr>
              <a:spLocks noChangeShapeType="1"/>
            </p:cNvSpPr>
            <p:nvPr/>
          </p:nvSpPr>
          <p:spPr bwMode="auto">
            <a:xfrm>
              <a:off x="2743200" y="2374900"/>
              <a:ext cx="825500" cy="8255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1"/>
            <p:cNvSpPr>
              <a:spLocks noChangeShapeType="1"/>
            </p:cNvSpPr>
            <p:nvPr/>
          </p:nvSpPr>
          <p:spPr bwMode="auto">
            <a:xfrm flipV="1">
              <a:off x="5930900" y="3352800"/>
              <a:ext cx="685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8"/>
            <p:cNvGrpSpPr>
              <a:grpSpLocks/>
            </p:cNvGrpSpPr>
            <p:nvPr/>
          </p:nvGrpSpPr>
          <p:grpSpPr bwMode="auto">
            <a:xfrm>
              <a:off x="6578609" y="2971801"/>
              <a:ext cx="1612902" cy="1044576"/>
              <a:chOff x="4191" y="1200"/>
              <a:chExt cx="1016" cy="658"/>
            </a:xfrm>
          </p:grpSpPr>
          <p:sp>
            <p:nvSpPr>
              <p:cNvPr id="16" name="Text Box 109"/>
              <p:cNvSpPr txBox="1">
                <a:spLocks noChangeArrowheads="1"/>
              </p:cNvSpPr>
              <p:nvPr/>
            </p:nvSpPr>
            <p:spPr bwMode="auto">
              <a:xfrm>
                <a:off x="4191" y="1684"/>
                <a:ext cx="1016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 dirty="0" err="1" smtClean="0"/>
                  <a:t>Các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lớp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thiết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kế</a:t>
                </a:r>
                <a:endParaRPr lang="en-US" sz="1800" b="0" dirty="0"/>
              </a:p>
            </p:txBody>
          </p:sp>
          <p:grpSp>
            <p:nvGrpSpPr>
              <p:cNvPr id="17" name="Group 110"/>
              <p:cNvGrpSpPr>
                <a:grpSpLocks/>
              </p:cNvGrpSpPr>
              <p:nvPr/>
            </p:nvGrpSpPr>
            <p:grpSpPr bwMode="auto">
              <a:xfrm>
                <a:off x="4416" y="1200"/>
                <a:ext cx="576" cy="384"/>
                <a:chOff x="144" y="1440"/>
                <a:chExt cx="881" cy="510"/>
              </a:xfrm>
            </p:grpSpPr>
            <p:sp>
              <p:nvSpPr>
                <p:cNvPr id="1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112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113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Line 116"/>
            <p:cNvSpPr>
              <a:spLocks noChangeShapeType="1"/>
            </p:cNvSpPr>
            <p:nvPr/>
          </p:nvSpPr>
          <p:spPr bwMode="auto">
            <a:xfrm flipV="1">
              <a:off x="2743200" y="3975100"/>
              <a:ext cx="825500" cy="8255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bước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lớp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(resolve)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</a:p>
          <a:p>
            <a:pPr>
              <a:lnSpc>
                <a:spcPct val="70000"/>
              </a:lnSpc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phi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smtClean="0"/>
              <a:t>Checkpoints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4000" dirty="0" err="1"/>
              <a:t>Tạo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lớp</a:t>
            </a:r>
            <a:r>
              <a:rPr lang="en-US" sz="4000" dirty="0"/>
              <a:t> </a:t>
            </a:r>
            <a:r>
              <a:rPr lang="en-US" sz="4000" dirty="0" err="1"/>
              <a:t>thiết</a:t>
            </a:r>
            <a:r>
              <a:rPr lang="en-US" sz="4000" dirty="0"/>
              <a:t> </a:t>
            </a:r>
            <a:r>
              <a:rPr lang="en-US" sz="4000" dirty="0" err="1"/>
              <a:t>kế</a:t>
            </a:r>
            <a:r>
              <a:rPr lang="en-US" sz="4000" dirty="0"/>
              <a:t> </a:t>
            </a:r>
            <a:r>
              <a:rPr lang="en-US" sz="4000" dirty="0" err="1"/>
              <a:t>khởi</a:t>
            </a:r>
            <a:r>
              <a:rPr lang="en-US" sz="4000" dirty="0"/>
              <a:t> </a:t>
            </a:r>
            <a:r>
              <a:rPr lang="en-US" sz="4000" dirty="0" err="1"/>
              <a:t>tạo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7988"/>
            <a:ext cx="8489950" cy="5043487"/>
          </a:xfrm>
        </p:spPr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(Class stereotype)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(Boundary)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(Entity)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(Control)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(Persistence)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(Distribution)</a:t>
            </a:r>
          </a:p>
          <a:p>
            <a:pPr lvl="1"/>
            <a:r>
              <a:rPr lang="en-US" dirty="0" smtClean="0"/>
              <a:t>V.v.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4000" dirty="0" err="1"/>
              <a:t>Tạo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lớp</a:t>
            </a:r>
            <a:r>
              <a:rPr lang="en-US" sz="4000" dirty="0"/>
              <a:t> </a:t>
            </a:r>
            <a:r>
              <a:rPr lang="en-US" sz="4000" dirty="0" err="1"/>
              <a:t>thiết</a:t>
            </a:r>
            <a:r>
              <a:rPr lang="en-US" sz="4000" dirty="0"/>
              <a:t> </a:t>
            </a:r>
            <a:r>
              <a:rPr lang="en-US" sz="4000" dirty="0" err="1"/>
              <a:t>kế</a:t>
            </a:r>
            <a:r>
              <a:rPr lang="en-US" sz="4000" dirty="0"/>
              <a:t> </a:t>
            </a:r>
            <a:r>
              <a:rPr lang="en-US" sz="4000" dirty="0" err="1"/>
              <a:t>khởi</a:t>
            </a:r>
            <a:r>
              <a:rPr lang="en-US" sz="4000" dirty="0"/>
              <a:t> </a:t>
            </a:r>
            <a:r>
              <a:rPr lang="en-US" sz="4000" dirty="0" err="1"/>
              <a:t>tạo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20700" y="5225143"/>
            <a:ext cx="80772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 i="1" dirty="0" err="1" smtClean="0">
                <a:solidFill>
                  <a:srgbClr val="00CCFF"/>
                </a:solidFill>
              </a:rPr>
              <a:t>Mỗi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lớp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lên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trêm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trung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vào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một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mục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tiêu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duy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nhất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và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rõ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ràng</a:t>
            </a:r>
            <a:r>
              <a:rPr lang="en-US" sz="2400" i="1" dirty="0" smtClean="0">
                <a:solidFill>
                  <a:srgbClr val="00CCFF"/>
                </a:solidFill>
              </a:rPr>
              <a:t>. </a:t>
            </a:r>
            <a:r>
              <a:rPr lang="en-US" sz="2400" i="1" dirty="0" err="1" smtClean="0">
                <a:solidFill>
                  <a:srgbClr val="00CCFF"/>
                </a:solidFill>
              </a:rPr>
              <a:t>Mỗi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lớp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lên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tập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trung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vào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một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thứ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và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hãy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làm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tốt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công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việc</a:t>
            </a:r>
            <a:r>
              <a:rPr lang="en-US" sz="2400" i="1" dirty="0" smtClean="0">
                <a:solidFill>
                  <a:srgbClr val="00CCFF"/>
                </a:solidFill>
              </a:rPr>
              <a:t> </a:t>
            </a:r>
            <a:r>
              <a:rPr lang="en-US" sz="2400" i="1" dirty="0" err="1" smtClean="0">
                <a:solidFill>
                  <a:srgbClr val="00CCFF"/>
                </a:solidFill>
              </a:rPr>
              <a:t>đó</a:t>
            </a:r>
            <a:endParaRPr lang="en-US" sz="2400" i="1" dirty="0">
              <a:solidFill>
                <a:srgbClr val="00CC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196850" y="1600200"/>
            <a:ext cx="8489950" cy="3900488"/>
          </a:xfrm>
        </p:spPr>
        <p:txBody>
          <a:bodyPr/>
          <a:lstStyle/>
          <a:p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,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giản</a:t>
            </a:r>
            <a:r>
              <a:rPr lang="en-US" sz="2800" dirty="0" smtClean="0"/>
              <a:t>,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endParaRPr lang="en-US" sz="2800" dirty="0" smtClean="0"/>
          </a:p>
          <a:p>
            <a:pPr lvl="1"/>
            <a:r>
              <a:rPr lang="en-US" sz="2400" dirty="0" err="1" smtClean="0"/>
              <a:t>Đóng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ít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 smtClean="0"/>
          </a:p>
          <a:p>
            <a:pPr lvl="1"/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tái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pPr lvl="1"/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 smtClean="0"/>
          </a:p>
          <a:p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lướp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sz="3200" dirty="0" smtClean="0"/>
          </a:p>
          <a:p>
            <a:pPr marL="798513" lvl="1" indent="-342900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798513" lvl="1" indent="-342900"/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endParaRPr lang="en-US" dirty="0" smtClean="0"/>
          </a:p>
          <a:p>
            <a:pPr marL="798513" lvl="1" indent="-342900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26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4000" dirty="0" err="1"/>
              <a:t>Xác</a:t>
            </a:r>
            <a:r>
              <a:rPr lang="en-US" sz="4000" dirty="0"/>
              <a:t> </a:t>
            </a:r>
            <a:r>
              <a:rPr lang="en-US" sz="4000" dirty="0" err="1"/>
              <a:t>định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hoạt</a:t>
            </a:r>
            <a:r>
              <a:rPr lang="en-US" sz="4000" dirty="0"/>
              <a:t> </a:t>
            </a:r>
            <a:r>
              <a:rPr lang="en-US" sz="4000" dirty="0" err="1"/>
              <a:t>động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idx="1"/>
          </p:nvPr>
        </p:nvSpPr>
        <p:spPr>
          <a:xfrm>
            <a:off x="361950" y="1752600"/>
            <a:ext cx="8489950" cy="4333875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70000"/>
              </a:lnSpc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khách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>
              <a:lnSpc>
                <a:spcPct val="77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operationName</a:t>
            </a:r>
            <a:r>
              <a:rPr lang="en-US" dirty="0"/>
              <a:t>([direction]parameter : class,..) : </a:t>
            </a:r>
            <a:r>
              <a:rPr lang="en-US" dirty="0" err="1"/>
              <a:t>returnType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/>
              <a:t>in, out hay </a:t>
            </a:r>
            <a:r>
              <a:rPr lang="en-US" dirty="0" err="1"/>
              <a:t>inout</a:t>
            </a:r>
            <a:r>
              <a:rPr lang="en-US" dirty="0"/>
              <a:t> 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gí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in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phụ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endParaRPr lang="en-US" sz="2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chép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endParaRPr lang="en-US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kiềm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13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err="1"/>
              <a:t>Xác</a:t>
            </a:r>
            <a:r>
              <a:rPr lang="en-US" sz="4000" dirty="0"/>
              <a:t> </a:t>
            </a:r>
            <a:r>
              <a:rPr lang="en-US" sz="4000" dirty="0" err="1"/>
              <a:t>định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thức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?</a:t>
            </a:r>
          </a:p>
          <a:p>
            <a:pPr lvl="1">
              <a:lnSpc>
                <a:spcPct val="77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(implementation)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endParaRPr lang="en-US" sz="2800" dirty="0" smtClean="0"/>
          </a:p>
          <a:p>
            <a:pPr lvl="1">
              <a:lnSpc>
                <a:spcPct val="77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:</a:t>
            </a:r>
          </a:p>
          <a:p>
            <a:pPr lvl="1">
              <a:lnSpc>
                <a:spcPct val="77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>
              <a:lnSpc>
                <a:spcPct val="77000"/>
              </a:lnSpc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lnSpc>
                <a:spcPct val="77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>
              <a:lnSpc>
                <a:spcPct val="77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292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8370</TotalTime>
  <Words>1004</Words>
  <Application>Microsoft Office PowerPoint</Application>
  <PresentationFormat>On-screen Show (4:3)</PresentationFormat>
  <Paragraphs>214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Constantia</vt:lpstr>
      <vt:lpstr>Wingdings 2</vt:lpstr>
      <vt:lpstr>ZapfHumnst BT</vt:lpstr>
      <vt:lpstr>Flow</vt:lpstr>
      <vt:lpstr>Phân tích Thiết kế HTTT</vt:lpstr>
      <vt:lpstr>Mục tiêu</vt:lpstr>
      <vt:lpstr>PowerPoint Presentation</vt:lpstr>
      <vt:lpstr>Tổng quan về thiết kế lớp</vt:lpstr>
      <vt:lpstr>Các bước thiết kế lớp</vt:lpstr>
      <vt:lpstr>Tạo các lớp thiết kế khởi tạo</vt:lpstr>
      <vt:lpstr>Tạo các lớp thiết kế khởi tạo</vt:lpstr>
      <vt:lpstr>Xác định các hoạt động</vt:lpstr>
      <vt:lpstr>Xác định các phương thức</vt:lpstr>
      <vt:lpstr>Xác định các trạng thái</vt:lpstr>
      <vt:lpstr>Xác định thuộc tính</vt:lpstr>
      <vt:lpstr>Xác định các kết hợp</vt:lpstr>
      <vt:lpstr>Xác định các quan hệ tổng quát hóa</vt:lpstr>
      <vt:lpstr>Giải quyết (resolve) những xung đột ca sử dụng </vt:lpstr>
      <vt:lpstr>Giải quyết (resolve) những xung đột ca sử dụng </vt:lpstr>
      <vt:lpstr>Xử lý các yêu cầu phi chức năng thông thường</vt:lpstr>
      <vt:lpstr>Checkpoints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HTTT</dc:title>
  <dc:creator>ThuGiang</dc:creator>
  <cp:lastModifiedBy>DaiPhongPC</cp:lastModifiedBy>
  <cp:revision>344</cp:revision>
  <dcterms:created xsi:type="dcterms:W3CDTF">2017-11-13T20:26:15Z</dcterms:created>
  <dcterms:modified xsi:type="dcterms:W3CDTF">2018-10-13T01:32:44Z</dcterms:modified>
</cp:coreProperties>
</file>