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96" r:id="rId3"/>
    <p:sldId id="297" r:id="rId4"/>
    <p:sldId id="298" r:id="rId5"/>
    <p:sldId id="299" r:id="rId6"/>
    <p:sldId id="300" r:id="rId7"/>
    <p:sldId id="330" r:id="rId8"/>
    <p:sldId id="303" r:id="rId9"/>
    <p:sldId id="305" r:id="rId10"/>
    <p:sldId id="301" r:id="rId11"/>
    <p:sldId id="304" r:id="rId12"/>
    <p:sldId id="302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0" autoAdjust="0"/>
    <p:restoredTop sz="94660"/>
  </p:normalViewPr>
  <p:slideViewPr>
    <p:cSldViewPr>
      <p:cViewPr varScale="1">
        <p:scale>
          <a:sx n="67" d="100"/>
          <a:sy n="67" d="100"/>
        </p:scale>
        <p:origin x="11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6DEFE-5945-40E4-B9EA-0E064D1636EE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E641-B1BC-4701-886D-A109CDDF6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8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7D6-15A1-4C56-AB4B-574FBCA0C5D9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687-27B3-4988-9EFF-6E84F829FD35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8D4-7DC0-4E3E-89F6-5928C7DE0911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DE2-9971-4FAF-B3DE-442E5F8E5C85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F96-B483-4118-9EB1-66B442906F2A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3E6E-F556-4552-AE91-47CD0335E983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3D1-7D95-4C2A-A1D9-009239F3BB8D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BAC-FF62-4E77-AD8F-CAF9BD4CE2DA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C6AD-823E-4EDF-A146-241DD520A342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C60A-24E6-4A1A-9931-65F9A9803EBB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701-3A37-4932-9FEA-57DBC623BB91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4DD47E-BA55-4C57-9697-92195F322922}" type="datetime1">
              <a:rPr lang="en-US" smtClean="0"/>
              <a:pPr/>
              <a:t>10/13/2018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mnv@tlu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HTTT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90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Nam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namnv@tlu.edu.vn</a:t>
            </a:r>
            <a:endParaRPr lang="en-US" dirty="0" smtClean="0"/>
          </a:p>
          <a:p>
            <a:r>
              <a:rPr lang="en-US" dirty="0" smtClean="0"/>
              <a:t>Website: namvannguyen.blogspot.com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3200400"/>
            <a:ext cx="7854696" cy="914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Thiết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kế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dirty="0" smtClean="0"/>
              <a:t>Database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991600" cy="896112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Các</a:t>
            </a:r>
            <a:r>
              <a:rPr lang="en-US" sz="3200" dirty="0"/>
              <a:t> Framework </a:t>
            </a:r>
            <a:r>
              <a:rPr lang="en-US" sz="3200" dirty="0" err="1"/>
              <a:t>Đối</a:t>
            </a:r>
            <a:r>
              <a:rPr lang="en-US" sz="3200" dirty="0"/>
              <a:t> </a:t>
            </a:r>
            <a:r>
              <a:rPr lang="en-US" sz="3200" dirty="0" err="1"/>
              <a:t>tượng</a:t>
            </a:r>
            <a:r>
              <a:rPr lang="en-US" sz="3200" dirty="0"/>
              <a:t> -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: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r>
              <a:rPr lang="en-US" sz="3200" dirty="0"/>
              <a:t>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object-relational mapping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dịch</a:t>
            </a:r>
            <a:r>
              <a:rPr lang="en-US" sz="3600" dirty="0"/>
              <a:t> </a:t>
            </a:r>
            <a:r>
              <a:rPr lang="en-US" sz="3600" dirty="0" err="1"/>
              <a:t>vụ</a:t>
            </a:r>
            <a:r>
              <a:rPr lang="en-US" sz="3600" dirty="0"/>
              <a:t> </a:t>
            </a:r>
            <a:r>
              <a:rPr lang="en-US" sz="3600" dirty="0" err="1"/>
              <a:t>Đối</a:t>
            </a:r>
            <a:r>
              <a:rPr lang="en-US" sz="3600" dirty="0"/>
              <a:t> </a:t>
            </a:r>
            <a:r>
              <a:rPr lang="en-US" sz="3600" dirty="0" err="1"/>
              <a:t>tượng</a:t>
            </a:r>
            <a:r>
              <a:rPr lang="en-US" sz="3600" dirty="0"/>
              <a:t> – </a:t>
            </a:r>
            <a:r>
              <a:rPr lang="en-US" sz="3600" dirty="0" err="1"/>
              <a:t>Quan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</a:t>
            </a:r>
            <a:r>
              <a:rPr lang="en-US" sz="3600" dirty="0" err="1"/>
              <a:t>thường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–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/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CORBA Services</a:t>
            </a:r>
          </a:p>
          <a:p>
            <a:pPr lvl="2"/>
            <a:r>
              <a:rPr lang="en-US" dirty="0" smtClean="0"/>
              <a:t>Persistence</a:t>
            </a:r>
            <a:endParaRPr lang="en-US" dirty="0"/>
          </a:p>
          <a:p>
            <a:pPr lvl="2"/>
            <a:r>
              <a:rPr lang="en-US" dirty="0"/>
              <a:t>Query</a:t>
            </a:r>
          </a:p>
          <a:p>
            <a:pPr lvl="2"/>
            <a:r>
              <a:rPr lang="en-US" dirty="0"/>
              <a:t>Transactions</a:t>
            </a:r>
          </a:p>
          <a:p>
            <a:pPr lvl="2"/>
            <a:r>
              <a:rPr lang="en-US" dirty="0"/>
              <a:t>Concurrency</a:t>
            </a:r>
          </a:p>
          <a:p>
            <a:pPr lvl="2"/>
            <a:r>
              <a:rPr lang="en-US" dirty="0"/>
              <a:t>Relationships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Autofit/>
          </a:bodyPr>
          <a:lstStyle/>
          <a:p>
            <a:r>
              <a:rPr lang="en-US" sz="3600" dirty="0" err="1"/>
              <a:t>Ánh</a:t>
            </a:r>
            <a:r>
              <a:rPr lang="en-US" sz="3600" dirty="0"/>
              <a:t> </a:t>
            </a:r>
            <a:r>
              <a:rPr lang="en-US" sz="3600" dirty="0" err="1"/>
              <a:t>Xạ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Lớp</a:t>
            </a:r>
            <a:r>
              <a:rPr lang="en-US" sz="3600" dirty="0"/>
              <a:t> </a:t>
            </a:r>
            <a:r>
              <a:rPr lang="en-US" sz="3600" dirty="0" err="1"/>
              <a:t>Bền</a:t>
            </a:r>
            <a:r>
              <a:rPr lang="en-US" sz="3600" dirty="0"/>
              <a:t> </a:t>
            </a:r>
            <a:r>
              <a:rPr lang="en-US" sz="3600" dirty="0" err="1"/>
              <a:t>Vững</a:t>
            </a:r>
            <a:r>
              <a:rPr lang="en-US" sz="3600" dirty="0"/>
              <a:t> </a:t>
            </a:r>
            <a:r>
              <a:rPr lang="en-US" sz="3600" dirty="0" err="1"/>
              <a:t>vào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Bảng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auto">
          <a:xfrm>
            <a:off x="1014413" y="4481272"/>
            <a:ext cx="1676400" cy="140652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106"/>
          <p:cNvSpPr>
            <a:spLocks noChangeArrowheads="1"/>
          </p:cNvSpPr>
          <p:nvPr/>
        </p:nvSpPr>
        <p:spPr bwMode="auto">
          <a:xfrm>
            <a:off x="1501775" y="4543185"/>
            <a:ext cx="7778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Student</a:t>
            </a:r>
            <a:endParaRPr lang="en-US"/>
          </a:p>
        </p:txBody>
      </p:sp>
      <p:sp>
        <p:nvSpPr>
          <p:cNvPr id="8" name="Rectangle 109"/>
          <p:cNvSpPr>
            <a:spLocks noChangeArrowheads="1"/>
          </p:cNvSpPr>
          <p:nvPr/>
        </p:nvSpPr>
        <p:spPr bwMode="auto">
          <a:xfrm>
            <a:off x="1060450" y="4847985"/>
            <a:ext cx="1401763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- name : String</a:t>
            </a:r>
            <a:endParaRPr lang="en-US"/>
          </a:p>
        </p:txBody>
      </p:sp>
      <p:sp>
        <p:nvSpPr>
          <p:cNvPr id="9" name="Rectangle 110"/>
          <p:cNvSpPr>
            <a:spLocks noChangeArrowheads="1"/>
          </p:cNvSpPr>
          <p:nvPr/>
        </p:nvSpPr>
        <p:spPr bwMode="auto">
          <a:xfrm>
            <a:off x="1060450" y="5092460"/>
            <a:ext cx="16160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- address : String</a:t>
            </a:r>
            <a:endParaRPr lang="en-US" dirty="0"/>
          </a:p>
        </p:txBody>
      </p:sp>
      <p:sp>
        <p:nvSpPr>
          <p:cNvPr id="10" name="Rectangle 111"/>
          <p:cNvSpPr>
            <a:spLocks noChangeArrowheads="1"/>
          </p:cNvSpPr>
          <p:nvPr/>
        </p:nvSpPr>
        <p:spPr bwMode="auto">
          <a:xfrm>
            <a:off x="1060450" y="5336935"/>
            <a:ext cx="1617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- studentID : Long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87260"/>
            <a:ext cx="8489950" cy="2071687"/>
          </a:xfrm>
        </p:spPr>
        <p:txBody>
          <a:bodyPr>
            <a:normAutofit/>
          </a:bodyPr>
          <a:lstStyle/>
          <a:p>
            <a:r>
              <a:rPr lang="en-US" dirty="0" smtClean="0"/>
              <a:t>Trong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đướng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graphicFrame>
        <p:nvGraphicFramePr>
          <p:cNvPr id="1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11947"/>
              </p:ext>
            </p:extLst>
          </p:nvPr>
        </p:nvGraphicFramePr>
        <p:xfrm>
          <a:off x="4433888" y="4954347"/>
          <a:ext cx="3810000" cy="846138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</a:rPr>
                        <a:t>Thomas Stuart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</a:rPr>
                        <a:t>123456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" name="Text Box 94"/>
          <p:cNvSpPr txBox="1">
            <a:spLocks noChangeArrowheads="1"/>
          </p:cNvSpPr>
          <p:nvPr/>
        </p:nvSpPr>
        <p:spPr bwMode="auto">
          <a:xfrm>
            <a:off x="3890963" y="6325947"/>
            <a:ext cx="2138406" cy="38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7950" tIns="53975" rIns="107950" bIns="53975">
            <a:spAutoFit/>
          </a:bodyPr>
          <a:lstStyle/>
          <a:p>
            <a:r>
              <a:rPr lang="en-US" sz="1800" dirty="0" err="1" smtClean="0">
                <a:solidFill>
                  <a:srgbClr val="00CCFF"/>
                </a:solidFill>
              </a:rPr>
              <a:t>Đối</a:t>
            </a:r>
            <a:r>
              <a:rPr lang="en-US" sz="1800" dirty="0" smtClean="0">
                <a:solidFill>
                  <a:srgbClr val="00CCFF"/>
                </a:solidFill>
              </a:rPr>
              <a:t> </a:t>
            </a:r>
            <a:r>
              <a:rPr lang="en-US" sz="1800" dirty="0" err="1" smtClean="0">
                <a:solidFill>
                  <a:srgbClr val="00CCFF"/>
                </a:solidFill>
              </a:rPr>
              <a:t>tượng</a:t>
            </a:r>
            <a:r>
              <a:rPr lang="en-US" sz="1800" dirty="0" smtClean="0">
                <a:solidFill>
                  <a:srgbClr val="00CCFF"/>
                </a:solidFill>
              </a:rPr>
              <a:t> </a:t>
            </a:r>
            <a:r>
              <a:rPr lang="en-US" sz="1800" dirty="0" err="1" smtClean="0">
                <a:solidFill>
                  <a:srgbClr val="00CCFF"/>
                </a:solidFill>
              </a:rPr>
              <a:t>thể</a:t>
            </a:r>
            <a:r>
              <a:rPr lang="en-US" sz="1800" dirty="0" smtClean="0">
                <a:solidFill>
                  <a:srgbClr val="00CCFF"/>
                </a:solidFill>
              </a:rPr>
              <a:t> </a:t>
            </a:r>
            <a:r>
              <a:rPr lang="en-US" sz="1800" dirty="0" err="1" smtClean="0">
                <a:solidFill>
                  <a:srgbClr val="00CCFF"/>
                </a:solidFill>
              </a:rPr>
              <a:t>hiện</a:t>
            </a:r>
            <a:endParaRPr lang="en-US" sz="1800" dirty="0">
              <a:solidFill>
                <a:srgbClr val="00CCFF"/>
              </a:solidFill>
            </a:endParaRPr>
          </a:p>
        </p:txBody>
      </p:sp>
      <p:sp>
        <p:nvSpPr>
          <p:cNvPr id="14" name="Line 96"/>
          <p:cNvSpPr>
            <a:spLocks noChangeShapeType="1"/>
          </p:cNvSpPr>
          <p:nvPr/>
        </p:nvSpPr>
        <p:spPr bwMode="auto">
          <a:xfrm flipV="1">
            <a:off x="4814888" y="5640147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5" name="Text Box 97"/>
          <p:cNvSpPr txBox="1">
            <a:spLocks noChangeArrowheads="1"/>
          </p:cNvSpPr>
          <p:nvPr/>
        </p:nvSpPr>
        <p:spPr bwMode="auto">
          <a:xfrm>
            <a:off x="5691188" y="3792297"/>
            <a:ext cx="1308050" cy="38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7950" tIns="53975" rIns="107950" bIns="53975">
            <a:spAutoFit/>
          </a:bodyPr>
          <a:lstStyle/>
          <a:p>
            <a:r>
              <a:rPr lang="en-US" sz="1800" dirty="0" err="1" smtClean="0">
                <a:solidFill>
                  <a:srgbClr val="00CCFF"/>
                </a:solidFill>
              </a:rPr>
              <a:t>Thuộc</a:t>
            </a:r>
            <a:r>
              <a:rPr lang="en-US" sz="1800" dirty="0" smtClean="0">
                <a:solidFill>
                  <a:srgbClr val="00CCFF"/>
                </a:solidFill>
              </a:rPr>
              <a:t> </a:t>
            </a:r>
            <a:r>
              <a:rPr lang="en-US" sz="1800" dirty="0" err="1" smtClean="0">
                <a:solidFill>
                  <a:srgbClr val="00CCFF"/>
                </a:solidFill>
              </a:rPr>
              <a:t>tính</a:t>
            </a:r>
            <a:endParaRPr lang="en-US" sz="1800" dirty="0">
              <a:solidFill>
                <a:srgbClr val="00CCFF"/>
              </a:solidFill>
            </a:endParaRPr>
          </a:p>
        </p:txBody>
      </p:sp>
      <p:sp>
        <p:nvSpPr>
          <p:cNvPr id="16" name="Line 98"/>
          <p:cNvSpPr>
            <a:spLocks noChangeShapeType="1"/>
          </p:cNvSpPr>
          <p:nvPr/>
        </p:nvSpPr>
        <p:spPr bwMode="auto">
          <a:xfrm flipH="1">
            <a:off x="5424488" y="4116147"/>
            <a:ext cx="60960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7" name="Line 99"/>
          <p:cNvSpPr>
            <a:spLocks noChangeShapeType="1"/>
          </p:cNvSpPr>
          <p:nvPr/>
        </p:nvSpPr>
        <p:spPr bwMode="auto">
          <a:xfrm>
            <a:off x="6415088" y="4116147"/>
            <a:ext cx="53340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8" name="AutoShape 103"/>
          <p:cNvSpPr>
            <a:spLocks noChangeArrowheads="1"/>
          </p:cNvSpPr>
          <p:nvPr/>
        </p:nvSpPr>
        <p:spPr bwMode="auto">
          <a:xfrm>
            <a:off x="3287713" y="4982922"/>
            <a:ext cx="593725" cy="485775"/>
          </a:xfrm>
          <a:prstGeom prst="rightArrow">
            <a:avLst>
              <a:gd name="adj1" fmla="val 59481"/>
              <a:gd name="adj2" fmla="val 50326"/>
            </a:avLst>
          </a:prstGeom>
          <a:solidFill>
            <a:schemeClr val="hlink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220200" cy="591312"/>
          </a:xfrm>
        </p:spPr>
        <p:txBody>
          <a:bodyPr>
            <a:noAutofit/>
          </a:bodyPr>
          <a:lstStyle/>
          <a:p>
            <a:r>
              <a:rPr lang="en-US" sz="3600" dirty="0" err="1"/>
              <a:t>Ánh</a:t>
            </a:r>
            <a:r>
              <a:rPr lang="en-US" sz="3600" dirty="0"/>
              <a:t> </a:t>
            </a:r>
            <a:r>
              <a:rPr lang="en-US" sz="3600" dirty="0" err="1"/>
              <a:t>xạ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hợp</a:t>
            </a:r>
            <a:r>
              <a:rPr lang="en-US" sz="3600" dirty="0"/>
              <a:t> </a:t>
            </a:r>
            <a:r>
              <a:rPr lang="en-US" sz="3600" dirty="0" err="1"/>
              <a:t>giữa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đối</a:t>
            </a:r>
            <a:r>
              <a:rPr lang="en-US" sz="3600" dirty="0"/>
              <a:t> </a:t>
            </a:r>
            <a:r>
              <a:rPr lang="en-US" sz="3600" dirty="0" err="1"/>
              <a:t>tượng</a:t>
            </a:r>
            <a:r>
              <a:rPr lang="en-US" sz="3600" dirty="0"/>
              <a:t> </a:t>
            </a:r>
            <a:r>
              <a:rPr lang="en-US" sz="3600" dirty="0" err="1"/>
              <a:t>bền</a:t>
            </a:r>
            <a:r>
              <a:rPr lang="en-US" sz="3600" dirty="0"/>
              <a:t> </a:t>
            </a:r>
            <a:r>
              <a:rPr lang="en-US" sz="3600" dirty="0" err="1"/>
              <a:t>vững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1" name="Rectangle 3"/>
          <p:cNvSpPr>
            <a:spLocks noGrp="1" noChangeArrowheads="1"/>
          </p:cNvSpPr>
          <p:nvPr>
            <p:ph idx="1"/>
          </p:nvPr>
        </p:nvSpPr>
        <p:spPr>
          <a:xfrm>
            <a:off x="327025" y="1600201"/>
            <a:ext cx="848995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graphicFrame>
        <p:nvGraphicFramePr>
          <p:cNvPr id="3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47174"/>
              </p:ext>
            </p:extLst>
          </p:nvPr>
        </p:nvGraphicFramePr>
        <p:xfrm>
          <a:off x="5153025" y="3781425"/>
          <a:ext cx="3048000" cy="837565"/>
        </p:xfrm>
        <a:graphic>
          <a:graphicData uri="http://schemas.openxmlformats.org/drawingml/2006/table">
            <a:tbl>
              <a:tblPr/>
              <a:tblGrid>
                <a:gridCol w="1463675"/>
                <a:gridCol w="1584325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Course_ID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678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456789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29162"/>
              </p:ext>
            </p:extLst>
          </p:nvPr>
        </p:nvGraphicFramePr>
        <p:xfrm>
          <a:off x="4391025" y="5473700"/>
          <a:ext cx="4267200" cy="812800"/>
        </p:xfrm>
        <a:graphic>
          <a:graphicData uri="http://schemas.openxmlformats.org/drawingml/2006/table">
            <a:tbl>
              <a:tblPr/>
              <a:tblGrid>
                <a:gridCol w="1422400"/>
                <a:gridCol w="1625600"/>
                <a:gridCol w="1219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Math 101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Algebra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456789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4" name="Text Box 66"/>
          <p:cNvSpPr txBox="1">
            <a:spLocks noChangeArrowheads="1"/>
          </p:cNvSpPr>
          <p:nvPr/>
        </p:nvSpPr>
        <p:spPr bwMode="auto">
          <a:xfrm>
            <a:off x="5108575" y="3451225"/>
            <a:ext cx="166052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7950" tIns="53975" rIns="107950" bIns="53975">
            <a:spAutoFit/>
          </a:bodyPr>
          <a:lstStyle/>
          <a:p>
            <a:r>
              <a:rPr lang="en-US" sz="1200"/>
              <a:t>Course Offering table</a:t>
            </a:r>
          </a:p>
        </p:txBody>
      </p:sp>
      <p:sp>
        <p:nvSpPr>
          <p:cNvPr id="35" name="Text Box 68"/>
          <p:cNvSpPr txBox="1">
            <a:spLocks noChangeArrowheads="1"/>
          </p:cNvSpPr>
          <p:nvPr/>
        </p:nvSpPr>
        <p:spPr bwMode="auto">
          <a:xfrm>
            <a:off x="4314825" y="5167313"/>
            <a:ext cx="107632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7950" tIns="53975" rIns="107950" bIns="53975">
            <a:spAutoFit/>
          </a:bodyPr>
          <a:lstStyle/>
          <a:p>
            <a:r>
              <a:rPr lang="en-US" sz="1200"/>
              <a:t>Course table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2324100" y="5276850"/>
            <a:ext cx="1031875" cy="121920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2516188" y="5327650"/>
            <a:ext cx="533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Course</a:t>
            </a:r>
            <a:endParaRPr lang="en-US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324100" y="5557838"/>
            <a:ext cx="1031875" cy="938212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324100" y="6310313"/>
            <a:ext cx="1031875" cy="185737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2384425" y="5595938"/>
            <a:ext cx="5159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- name</a:t>
            </a:r>
            <a:endParaRPr lang="en-US"/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2384425" y="5783263"/>
            <a:ext cx="9017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- description</a:t>
            </a:r>
            <a:endParaRPr lang="en-US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2384425" y="6027738"/>
            <a:ext cx="6635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- number</a:t>
            </a:r>
            <a:endParaRPr lang="en-US"/>
          </a:p>
        </p:txBody>
      </p: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508000" y="4127500"/>
            <a:ext cx="1520825" cy="8445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723900" y="4181475"/>
            <a:ext cx="11223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CourseOffering</a:t>
            </a:r>
            <a:endParaRPr lang="en-US"/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508000" y="4398963"/>
            <a:ext cx="1520825" cy="573087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508000" y="4784725"/>
            <a:ext cx="1520825" cy="180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555625" y="4446588"/>
            <a:ext cx="12795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- number : String </a:t>
            </a:r>
            <a:endParaRPr lang="en-US"/>
          </a:p>
        </p:txBody>
      </p:sp>
      <p:sp>
        <p:nvSpPr>
          <p:cNvPr id="48" name="Rectangle 27"/>
          <p:cNvSpPr>
            <a:spLocks noChangeArrowheads="1"/>
          </p:cNvSpPr>
          <p:nvPr/>
        </p:nvSpPr>
        <p:spPr bwMode="auto">
          <a:xfrm>
            <a:off x="965200" y="4972050"/>
            <a:ext cx="2476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/>
              <a:t>0..*</a:t>
            </a:r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079625" y="57642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/>
              <a:t>1</a:t>
            </a:r>
            <a:endParaRPr lang="en-US"/>
          </a:p>
        </p:txBody>
      </p:sp>
      <p:sp>
        <p:nvSpPr>
          <p:cNvPr id="50" name="Line 69"/>
          <p:cNvSpPr>
            <a:spLocks noChangeShapeType="1"/>
          </p:cNvSpPr>
          <p:nvPr/>
        </p:nvSpPr>
        <p:spPr bwMode="auto">
          <a:xfrm>
            <a:off x="1433513" y="4999038"/>
            <a:ext cx="849312" cy="7493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51" name="Line 80"/>
          <p:cNvSpPr>
            <a:spLocks noChangeShapeType="1"/>
          </p:cNvSpPr>
          <p:nvPr/>
        </p:nvSpPr>
        <p:spPr bwMode="auto">
          <a:xfrm>
            <a:off x="7743825" y="4695825"/>
            <a:ext cx="5334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arrow" w="lg" len="lg"/>
            <a:tailEnd type="arrow" w="lg" len="lg"/>
          </a:ln>
          <a:effectLst/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52" name="Text Box 81"/>
          <p:cNvSpPr txBox="1">
            <a:spLocks noChangeArrowheads="1"/>
          </p:cNvSpPr>
          <p:nvPr/>
        </p:nvSpPr>
        <p:spPr bwMode="auto">
          <a:xfrm>
            <a:off x="6891338" y="5105400"/>
            <a:ext cx="1182687" cy="320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7950" tIns="53975" rIns="107950" bIns="53975">
            <a:spAutoFit/>
          </a:bodyPr>
          <a:lstStyle/>
          <a:p>
            <a:r>
              <a:rPr lang="en-US" sz="1400">
                <a:solidFill>
                  <a:srgbClr val="FFFF99"/>
                </a:solidFill>
              </a:rPr>
              <a:t>Primary Key</a:t>
            </a:r>
          </a:p>
        </p:txBody>
      </p:sp>
      <p:sp>
        <p:nvSpPr>
          <p:cNvPr id="53" name="Text Box 82"/>
          <p:cNvSpPr txBox="1">
            <a:spLocks noChangeArrowheads="1"/>
          </p:cNvSpPr>
          <p:nvPr/>
        </p:nvSpPr>
        <p:spPr bwMode="auto">
          <a:xfrm>
            <a:off x="6572250" y="4619625"/>
            <a:ext cx="1171575" cy="320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7950" tIns="53975" rIns="107950" bIns="53975">
            <a:spAutoFit/>
          </a:bodyPr>
          <a:lstStyle/>
          <a:p>
            <a:r>
              <a:rPr lang="en-US" sz="1400">
                <a:solidFill>
                  <a:srgbClr val="FFFF99"/>
                </a:solidFill>
              </a:rPr>
              <a:t>Foreign Key</a:t>
            </a:r>
          </a:p>
        </p:txBody>
      </p:sp>
      <p:sp>
        <p:nvSpPr>
          <p:cNvPr id="54" name="AutoShape 84"/>
          <p:cNvSpPr>
            <a:spLocks noChangeArrowheads="1"/>
          </p:cNvSpPr>
          <p:nvPr/>
        </p:nvSpPr>
        <p:spPr bwMode="auto">
          <a:xfrm>
            <a:off x="3598863" y="4606925"/>
            <a:ext cx="593725" cy="485775"/>
          </a:xfrm>
          <a:prstGeom prst="rightArrow">
            <a:avLst>
              <a:gd name="adj1" fmla="val 59481"/>
              <a:gd name="adj2" fmla="val 50326"/>
            </a:avLst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(aggregation)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pPr lvl="1"/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(composition)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5775" y="304800"/>
            <a:ext cx="7543800" cy="1143000"/>
          </a:xfrm>
        </p:spPr>
        <p:txBody>
          <a:bodyPr>
            <a:noAutofit/>
          </a:bodyPr>
          <a:lstStyle/>
          <a:p>
            <a:r>
              <a:rPr lang="en-US" sz="3600" dirty="0" err="1"/>
              <a:t>Ánh</a:t>
            </a:r>
            <a:r>
              <a:rPr lang="en-US" sz="3600" dirty="0"/>
              <a:t> </a:t>
            </a:r>
            <a:r>
              <a:rPr lang="en-US" sz="3600" dirty="0" err="1"/>
              <a:t>xạ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tập</a:t>
            </a:r>
            <a:r>
              <a:rPr lang="en-US" sz="3600" dirty="0"/>
              <a:t> (aggregation)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vào</a:t>
            </a:r>
            <a:r>
              <a:rPr lang="en-US" sz="3600" dirty="0" smtClean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endParaRPr lang="en-US" sz="3600" dirty="0"/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 flipV="1">
            <a:off x="2089150" y="4516438"/>
            <a:ext cx="0" cy="865187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73175" y="3467100"/>
            <a:ext cx="1593850" cy="823913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60525" y="3533775"/>
            <a:ext cx="566738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Student.</a:t>
            </a: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273175" y="3759200"/>
            <a:ext cx="1593850" cy="531813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273175" y="4094163"/>
            <a:ext cx="1593850" cy="196850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323975" y="3789363"/>
            <a:ext cx="10334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- studentID : int</a:t>
            </a:r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39800" y="5310188"/>
            <a:ext cx="2260600" cy="823912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608138" y="5367338"/>
            <a:ext cx="6318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Schedule</a:t>
            </a:r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939800" y="5616575"/>
            <a:ext cx="2260600" cy="51752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939800" y="5938838"/>
            <a:ext cx="2260600" cy="195262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989013" y="5630863"/>
            <a:ext cx="14986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- semester : Semester</a:t>
            </a:r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698625" y="5100638"/>
            <a:ext cx="23018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0..*</a:t>
            </a:r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798638" y="4305300"/>
            <a:ext cx="82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1</a:t>
            </a:r>
            <a:endParaRPr 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1993900" y="4291013"/>
            <a:ext cx="171450" cy="238125"/>
          </a:xfrm>
          <a:custGeom>
            <a:avLst/>
            <a:gdLst/>
            <a:ahLst/>
            <a:cxnLst>
              <a:cxn ang="0">
                <a:pos x="36" y="0"/>
              </a:cxn>
              <a:cxn ang="0">
                <a:pos x="64" y="56"/>
              </a:cxn>
              <a:cxn ang="0">
                <a:pos x="36" y="120"/>
              </a:cxn>
              <a:cxn ang="0">
                <a:pos x="0" y="56"/>
              </a:cxn>
              <a:cxn ang="0">
                <a:pos x="36" y="0"/>
              </a:cxn>
            </a:cxnLst>
            <a:rect l="0" t="0" r="r" b="b"/>
            <a:pathLst>
              <a:path w="64" h="120">
                <a:moveTo>
                  <a:pt x="36" y="0"/>
                </a:moveTo>
                <a:lnTo>
                  <a:pt x="64" y="56"/>
                </a:lnTo>
                <a:lnTo>
                  <a:pt x="36" y="120"/>
                </a:lnTo>
                <a:lnTo>
                  <a:pt x="0" y="56"/>
                </a:lnTo>
                <a:lnTo>
                  <a:pt x="36" y="0"/>
                </a:lnTo>
                <a:close/>
              </a:path>
            </a:pathLst>
          </a:custGeom>
          <a:solidFill>
            <a:srgbClr val="969696"/>
          </a:solidFill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2" name="Group 39"/>
          <p:cNvGraphicFramePr>
            <a:graphicFrameLocks noGrp="1"/>
          </p:cNvGraphicFramePr>
          <p:nvPr/>
        </p:nvGraphicFramePr>
        <p:xfrm>
          <a:off x="5300663" y="5514975"/>
          <a:ext cx="3352800" cy="837565"/>
        </p:xfrm>
        <a:graphic>
          <a:graphicData uri="http://schemas.openxmlformats.org/drawingml/2006/table">
            <a:tbl>
              <a:tblPr/>
              <a:tblGrid>
                <a:gridCol w="1760537"/>
                <a:gridCol w="1592263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Semester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</a:rPr>
                        <a:t>123456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</a:rPr>
                        <a:t>Spring 2001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5200650" y="5238750"/>
            <a:ext cx="1262063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7950" tIns="53975" rIns="107950" bIns="53975">
            <a:spAutoFit/>
          </a:bodyPr>
          <a:lstStyle/>
          <a:p>
            <a:r>
              <a:rPr lang="en-US" sz="1200"/>
              <a:t>Schedule  table</a:t>
            </a:r>
          </a:p>
        </p:txBody>
      </p:sp>
      <p:graphicFrame>
        <p:nvGraphicFramePr>
          <p:cNvPr id="24" name="Group 60"/>
          <p:cNvGraphicFramePr>
            <a:graphicFrameLocks noGrp="1"/>
          </p:cNvGraphicFramePr>
          <p:nvPr/>
        </p:nvGraphicFramePr>
        <p:xfrm>
          <a:off x="5300663" y="3481388"/>
          <a:ext cx="1600200" cy="7035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</a:rPr>
                        <a:t>123456</a:t>
                      </a:r>
                    </a:p>
                  </a:txBody>
                  <a:tcPr marL="107950" marR="107950" marT="53975" marB="539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" name="Line 55"/>
          <p:cNvSpPr>
            <a:spLocks noChangeShapeType="1"/>
          </p:cNvSpPr>
          <p:nvPr/>
        </p:nvSpPr>
        <p:spPr bwMode="auto">
          <a:xfrm>
            <a:off x="6519863" y="4219575"/>
            <a:ext cx="166687" cy="1244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arrow" w="lg" len="lg"/>
            <a:tailEnd type="arrow" w="lg" len="lg"/>
          </a:ln>
          <a:effectLst/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6748463" y="5143500"/>
            <a:ext cx="11715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7950" tIns="53975" rIns="107950" bIns="53975">
            <a:spAutoFit/>
          </a:bodyPr>
          <a:lstStyle/>
          <a:p>
            <a:r>
              <a:rPr lang="en-US" sz="1400">
                <a:solidFill>
                  <a:srgbClr val="FFFF99"/>
                </a:solidFill>
              </a:rPr>
              <a:t>Foreign Key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6596063" y="4200525"/>
            <a:ext cx="11826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7950" tIns="53975" rIns="107950" bIns="53975">
            <a:spAutoFit/>
          </a:bodyPr>
          <a:lstStyle/>
          <a:p>
            <a:r>
              <a:rPr lang="en-US" sz="1400">
                <a:solidFill>
                  <a:srgbClr val="FFFF99"/>
                </a:solidFill>
              </a:rPr>
              <a:t>Primary Key</a:t>
            </a:r>
          </a:p>
        </p:txBody>
      </p:sp>
      <p:sp>
        <p:nvSpPr>
          <p:cNvPr id="28" name="Text Box 58"/>
          <p:cNvSpPr txBox="1">
            <a:spLocks noChangeArrowheads="1"/>
          </p:cNvSpPr>
          <p:nvPr/>
        </p:nvSpPr>
        <p:spPr bwMode="auto">
          <a:xfrm>
            <a:off x="5213350" y="3195638"/>
            <a:ext cx="1154113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7950" tIns="53975" rIns="107950" bIns="53975">
            <a:spAutoFit/>
          </a:bodyPr>
          <a:lstStyle/>
          <a:p>
            <a:r>
              <a:rPr lang="en-US" sz="1200"/>
              <a:t>Student  table</a:t>
            </a:r>
          </a:p>
        </p:txBody>
      </p:sp>
      <p:sp>
        <p:nvSpPr>
          <p:cNvPr id="29" name="AutoShape 79"/>
          <p:cNvSpPr>
            <a:spLocks noChangeArrowheads="1"/>
          </p:cNvSpPr>
          <p:nvPr/>
        </p:nvSpPr>
        <p:spPr bwMode="auto">
          <a:xfrm>
            <a:off x="3903663" y="4575175"/>
            <a:ext cx="593725" cy="485775"/>
          </a:xfrm>
          <a:prstGeom prst="rightArrow">
            <a:avLst>
              <a:gd name="adj1" fmla="val 59481"/>
              <a:gd name="adj2" fmla="val 50326"/>
            </a:avLst>
          </a:prstGeom>
          <a:solidFill>
            <a:schemeClr val="hlink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</a:t>
            </a:r>
            <a:r>
              <a:rPr lang="en-US" sz="3600" dirty="0" err="1"/>
              <a:t>hóa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thừa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trức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smtClean="0"/>
              <a:t>Hai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(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Sao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(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phi </a:t>
            </a:r>
            <a:r>
              <a:rPr lang="en-US" dirty="0" err="1" smtClean="0"/>
              <a:t>chuẩn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bước</a:t>
            </a:r>
            <a:r>
              <a:rPr lang="en-US" sz="4000" dirty="0"/>
              <a:t> </a:t>
            </a:r>
            <a:r>
              <a:rPr lang="en-US" sz="4000" dirty="0" err="1"/>
              <a:t>thiết</a:t>
            </a:r>
            <a:r>
              <a:rPr lang="en-US" sz="4000" dirty="0"/>
              <a:t> </a:t>
            </a:r>
            <a:r>
              <a:rPr lang="en-US" sz="4000" dirty="0" err="1"/>
              <a:t>kế</a:t>
            </a:r>
            <a:r>
              <a:rPr lang="en-US" sz="4000" dirty="0"/>
              <a:t> </a:t>
            </a:r>
            <a:r>
              <a:rPr lang="en-US" sz="4000" dirty="0" err="1"/>
              <a:t>csdl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5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752600"/>
          </a:xfrm>
          <a:noFill/>
          <a:ln/>
        </p:spPr>
        <p:txBody>
          <a:bodyPr/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>
                <a:solidFill>
                  <a:srgbClr val="7030A0"/>
                </a:solidFill>
              </a:rPr>
              <a:t>Phân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phối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hành</a:t>
            </a:r>
            <a:r>
              <a:rPr lang="en-US" dirty="0" smtClean="0">
                <a:solidFill>
                  <a:srgbClr val="7030A0"/>
                </a:solidFill>
              </a:rPr>
              <a:t> vi </a:t>
            </a:r>
            <a:r>
              <a:rPr lang="en-US" dirty="0" err="1" smtClean="0">
                <a:solidFill>
                  <a:srgbClr val="7030A0"/>
                </a:solidFill>
              </a:rPr>
              <a:t>của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lớp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vào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csdl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RDBMS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endParaRPr lang="en-US" dirty="0" smtClean="0"/>
          </a:p>
          <a:p>
            <a:pPr lvl="1"/>
            <a:r>
              <a:rPr lang="en-US" dirty="0" smtClean="0"/>
              <a:t>Procedures</a:t>
            </a:r>
            <a:r>
              <a:rPr lang="en-US" dirty="0"/>
              <a:t>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  <a:p>
            <a:pPr lvl="1"/>
            <a:r>
              <a:rPr lang="en-US" dirty="0"/>
              <a:t>Triggers: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Ánh</a:t>
            </a:r>
            <a:r>
              <a:rPr lang="en-US" sz="3600" dirty="0"/>
              <a:t> </a:t>
            </a:r>
            <a:r>
              <a:rPr lang="en-US" sz="3600" dirty="0" err="1"/>
              <a:t>xạ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hành</a:t>
            </a:r>
            <a:r>
              <a:rPr lang="en-US" sz="3600" dirty="0"/>
              <a:t> vi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lớp</a:t>
            </a:r>
            <a:r>
              <a:rPr lang="en-US" sz="3600" dirty="0"/>
              <a:t> </a:t>
            </a:r>
            <a:r>
              <a:rPr lang="en-US" sz="3600" dirty="0" err="1"/>
              <a:t>vào</a:t>
            </a:r>
            <a:r>
              <a:rPr lang="en-US" sz="3600" dirty="0"/>
              <a:t> </a:t>
            </a:r>
            <a:r>
              <a:rPr lang="en-US" sz="3600" dirty="0" err="1"/>
              <a:t>thủ</a:t>
            </a:r>
            <a:r>
              <a:rPr lang="en-US" sz="3600" dirty="0"/>
              <a:t> </a:t>
            </a:r>
            <a:r>
              <a:rPr lang="en-US" sz="3600" dirty="0" err="1"/>
              <a:t>tục</a:t>
            </a:r>
            <a:r>
              <a:rPr lang="en-US" sz="3600" dirty="0"/>
              <a:t> </a:t>
            </a:r>
            <a:r>
              <a:rPr lang="en-US" sz="3600" dirty="0" err="1"/>
              <a:t>lưu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(operation)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phê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(validate)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: </a:t>
            </a:r>
            <a:r>
              <a:rPr lang="en-US" sz="3200" dirty="0" err="1"/>
              <a:t>Ánh</a:t>
            </a:r>
            <a:r>
              <a:rPr lang="en-US" sz="3200" dirty="0"/>
              <a:t> </a:t>
            </a:r>
            <a:r>
              <a:rPr lang="en-US" sz="3200" dirty="0" err="1"/>
              <a:t>xạ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vi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lớp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thủ</a:t>
            </a:r>
            <a:r>
              <a:rPr lang="en-US" sz="3200" dirty="0"/>
              <a:t> </a:t>
            </a:r>
            <a:r>
              <a:rPr lang="en-US" sz="3200" dirty="0" err="1"/>
              <a:t>tục</a:t>
            </a:r>
            <a:r>
              <a:rPr lang="en-US" sz="3200" dirty="0"/>
              <a:t> </a:t>
            </a:r>
            <a:r>
              <a:rPr lang="en-US" sz="3200" dirty="0" err="1"/>
              <a:t>lưu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4" descr="D:\ilt\dev475\original\training_material\manual\14-2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289" y="1625685"/>
            <a:ext cx="7173912" cy="4660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23862" y="202723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(persistent classes)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/>
              <a:t>Checkpoints: Database Design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1676400"/>
            <a:ext cx="7562850" cy="4419600"/>
          </a:xfrm>
        </p:spPr>
        <p:txBody>
          <a:bodyPr/>
          <a:lstStyle/>
          <a:p>
            <a:pPr fontAlgn="t"/>
            <a:r>
              <a:rPr lang="en-US" dirty="0"/>
              <a:t>Have all persistent classes been mapped to database structures?</a:t>
            </a:r>
          </a:p>
          <a:p>
            <a:pPr fontAlgn="t"/>
            <a:r>
              <a:rPr lang="en-US" dirty="0"/>
              <a:t>Have stored procedures and triggers been defined?</a:t>
            </a:r>
          </a:p>
          <a:p>
            <a:pPr fontAlgn="t"/>
            <a:r>
              <a:rPr lang="en-US" dirty="0"/>
              <a:t>Does the persistence mechanism use stored procedures and database triggers consistently? </a:t>
            </a:r>
          </a:p>
          <a:p>
            <a:pPr marL="0" indent="0" fontAlgn="t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/>
              <a:t>Review: Database Design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What is the purpose of the Database Design?</a:t>
            </a:r>
          </a:p>
          <a:p>
            <a:r>
              <a:rPr lang="en-US" dirty="0"/>
              <a:t>What comprises a relational data model?</a:t>
            </a:r>
          </a:p>
          <a:p>
            <a:r>
              <a:rPr lang="en-US" dirty="0"/>
              <a:t>What are the components of an object model?</a:t>
            </a:r>
          </a:p>
          <a:p>
            <a:r>
              <a:rPr lang="en-US" dirty="0"/>
              <a:t>When mapping persistent classes to tables, what is every row in a table regarded as?  What is every column equivalent to?</a:t>
            </a:r>
          </a:p>
          <a:p>
            <a:r>
              <a:rPr lang="en-US" dirty="0"/>
              <a:t>What are stored procedures?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1" name="Rectangle 2"/>
          <p:cNvSpPr txBox="1">
            <a:spLocks noChangeArrowheads="1"/>
          </p:cNvSpPr>
          <p:nvPr/>
        </p:nvSpPr>
        <p:spPr>
          <a:xfrm>
            <a:off x="592677" y="143109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387350" y="1752599"/>
            <a:ext cx="7994650" cy="4554539"/>
            <a:chOff x="387350" y="1003301"/>
            <a:chExt cx="8312150" cy="5303838"/>
          </a:xfrm>
        </p:grpSpPr>
        <p:grpSp>
          <p:nvGrpSpPr>
            <p:cNvPr id="83" name="Group 3"/>
            <p:cNvGrpSpPr>
              <a:grpSpLocks/>
            </p:cNvGrpSpPr>
            <p:nvPr/>
          </p:nvGrpSpPr>
          <p:grpSpPr bwMode="auto">
            <a:xfrm>
              <a:off x="781058" y="1003301"/>
              <a:ext cx="1736727" cy="1589088"/>
              <a:chOff x="3971" y="1776"/>
              <a:chExt cx="1094" cy="1001"/>
            </a:xfrm>
          </p:grpSpPr>
          <p:grpSp>
            <p:nvGrpSpPr>
              <p:cNvPr id="142" name="Group 4"/>
              <p:cNvGrpSpPr>
                <a:grpSpLocks/>
              </p:cNvGrpSpPr>
              <p:nvPr/>
            </p:nvGrpSpPr>
            <p:grpSpPr bwMode="auto">
              <a:xfrm>
                <a:off x="4297" y="1776"/>
                <a:ext cx="432" cy="720"/>
                <a:chOff x="1249" y="2496"/>
                <a:chExt cx="432" cy="720"/>
              </a:xfrm>
            </p:grpSpPr>
            <p:sp>
              <p:nvSpPr>
                <p:cNvPr id="144" name="Rectangle 5"/>
                <p:cNvSpPr>
                  <a:spLocks noChangeArrowheads="1"/>
                </p:cNvSpPr>
                <p:nvPr/>
              </p:nvSpPr>
              <p:spPr bwMode="auto">
                <a:xfrm>
                  <a:off x="1249" y="2496"/>
                  <a:ext cx="432" cy="7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Line 6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Line 7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37" y="264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Line 9"/>
                <p:cNvSpPr>
                  <a:spLocks noChangeShapeType="1"/>
                </p:cNvSpPr>
                <p:nvPr/>
              </p:nvSpPr>
              <p:spPr bwMode="auto">
                <a:xfrm>
                  <a:off x="1297" y="273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Line 10"/>
                <p:cNvSpPr>
                  <a:spLocks noChangeShapeType="1"/>
                </p:cNvSpPr>
                <p:nvPr/>
              </p:nvSpPr>
              <p:spPr bwMode="auto">
                <a:xfrm>
                  <a:off x="1297" y="27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Line 11"/>
                <p:cNvSpPr>
                  <a:spLocks noChangeShapeType="1"/>
                </p:cNvSpPr>
                <p:nvPr/>
              </p:nvSpPr>
              <p:spPr bwMode="auto">
                <a:xfrm>
                  <a:off x="1297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12"/>
                <p:cNvSpPr>
                  <a:spLocks noChangeShapeType="1"/>
                </p:cNvSpPr>
                <p:nvPr/>
              </p:nvSpPr>
              <p:spPr bwMode="auto">
                <a:xfrm>
                  <a:off x="1297" y="29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13"/>
                <p:cNvSpPr>
                  <a:spLocks noChangeShapeType="1"/>
                </p:cNvSpPr>
                <p:nvPr/>
              </p:nvSpPr>
              <p:spPr bwMode="auto">
                <a:xfrm>
                  <a:off x="1297" y="288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14"/>
                <p:cNvSpPr>
                  <a:spLocks noChangeShapeType="1"/>
                </p:cNvSpPr>
                <p:nvPr/>
              </p:nvSpPr>
              <p:spPr bwMode="auto">
                <a:xfrm>
                  <a:off x="1297" y="297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Line 15"/>
                <p:cNvSpPr>
                  <a:spLocks noChangeShapeType="1"/>
                </p:cNvSpPr>
                <p:nvPr/>
              </p:nvSpPr>
              <p:spPr bwMode="auto">
                <a:xfrm>
                  <a:off x="1297" y="30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Line 16"/>
                <p:cNvSpPr>
                  <a:spLocks noChangeShapeType="1"/>
                </p:cNvSpPr>
                <p:nvPr/>
              </p:nvSpPr>
              <p:spPr bwMode="auto">
                <a:xfrm>
                  <a:off x="1297" y="30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17"/>
                <p:cNvSpPr>
                  <a:spLocks noChangeShapeType="1"/>
                </p:cNvSpPr>
                <p:nvPr/>
              </p:nvSpPr>
              <p:spPr bwMode="auto">
                <a:xfrm>
                  <a:off x="1297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Line 18"/>
                <p:cNvSpPr>
                  <a:spLocks noChangeShapeType="1"/>
                </p:cNvSpPr>
                <p:nvPr/>
              </p:nvSpPr>
              <p:spPr bwMode="auto">
                <a:xfrm>
                  <a:off x="1297" y="316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19"/>
                <p:cNvSpPr>
                  <a:spLocks noChangeShapeType="1"/>
                </p:cNvSpPr>
                <p:nvPr/>
              </p:nvSpPr>
              <p:spPr bwMode="auto">
                <a:xfrm>
                  <a:off x="1297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20"/>
                <p:cNvSpPr>
                  <a:spLocks noChangeShapeType="1"/>
                </p:cNvSpPr>
                <p:nvPr/>
              </p:nvSpPr>
              <p:spPr bwMode="auto">
                <a:xfrm>
                  <a:off x="1297" y="2592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21"/>
                <p:cNvSpPr>
                  <a:spLocks noChangeShapeType="1"/>
                </p:cNvSpPr>
                <p:nvPr/>
              </p:nvSpPr>
              <p:spPr bwMode="auto">
                <a:xfrm>
                  <a:off x="1297" y="2544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2"/>
                <p:cNvSpPr>
                  <a:spLocks noChangeShapeType="1"/>
                </p:cNvSpPr>
                <p:nvPr/>
              </p:nvSpPr>
              <p:spPr bwMode="auto">
                <a:xfrm>
                  <a:off x="1297" y="2640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3" name="Text Box 23"/>
              <p:cNvSpPr txBox="1">
                <a:spLocks noChangeArrowheads="1"/>
              </p:cNvSpPr>
              <p:nvPr/>
            </p:nvSpPr>
            <p:spPr bwMode="auto">
              <a:xfrm>
                <a:off x="3971" y="2544"/>
                <a:ext cx="1094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 smtClean="0"/>
                  <a:t>Đặc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tả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bổ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xung</a:t>
                </a:r>
                <a:endParaRPr lang="en-US" sz="1800" dirty="0"/>
              </a:p>
            </p:txBody>
          </p:sp>
        </p:grpSp>
        <p:sp>
          <p:nvSpPr>
            <p:cNvPr id="84" name="AutoShape 24"/>
            <p:cNvSpPr>
              <a:spLocks noChangeArrowheads="1"/>
            </p:cNvSpPr>
            <p:nvPr/>
          </p:nvSpPr>
          <p:spPr bwMode="auto">
            <a:xfrm>
              <a:off x="4000500" y="3276600"/>
              <a:ext cx="1714500" cy="966788"/>
            </a:xfrm>
            <a:prstGeom prst="homePlate">
              <a:avLst>
                <a:gd name="adj" fmla="val 49918"/>
              </a:avLst>
            </a:prstGeom>
            <a:solidFill>
              <a:srgbClr val="00CCFF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700" b="1" dirty="0" err="1" smtClean="0">
                  <a:solidFill>
                    <a:schemeClr val="bg2"/>
                  </a:solidFill>
                </a:rPr>
                <a:t>Thiết</a:t>
              </a:r>
              <a:r>
                <a:rPr lang="en-US" sz="1700" b="1" dirty="0" smtClean="0">
                  <a:solidFill>
                    <a:schemeClr val="bg2"/>
                  </a:solidFill>
                </a:rPr>
                <a:t> </a:t>
              </a:r>
              <a:r>
                <a:rPr lang="en-US" sz="1700" b="1" dirty="0" err="1" smtClean="0">
                  <a:solidFill>
                    <a:schemeClr val="bg2"/>
                  </a:solidFill>
                </a:rPr>
                <a:t>kế</a:t>
              </a:r>
              <a:endParaRPr lang="en-US" sz="1700" b="1" dirty="0" smtClean="0">
                <a:solidFill>
                  <a:schemeClr val="bg2"/>
                </a:solidFill>
              </a:endParaRPr>
            </a:p>
            <a:p>
              <a:pPr algn="ctr"/>
              <a:r>
                <a:rPr lang="en-US" sz="1700" b="1" dirty="0" smtClean="0">
                  <a:solidFill>
                    <a:schemeClr val="bg2"/>
                  </a:solidFill>
                </a:rPr>
                <a:t> </a:t>
              </a:r>
              <a:r>
                <a:rPr lang="en-US" sz="1700" b="1" dirty="0" err="1" smtClean="0">
                  <a:solidFill>
                    <a:schemeClr val="bg2"/>
                  </a:solidFill>
                </a:rPr>
                <a:t>cơ</a:t>
              </a:r>
              <a:r>
                <a:rPr lang="en-US" sz="1700" b="1" dirty="0" smtClean="0">
                  <a:solidFill>
                    <a:schemeClr val="bg2"/>
                  </a:solidFill>
                </a:rPr>
                <a:t> </a:t>
              </a:r>
              <a:r>
                <a:rPr lang="en-US" sz="1700" b="1" dirty="0" err="1" smtClean="0">
                  <a:solidFill>
                    <a:schemeClr val="bg2"/>
                  </a:solidFill>
                </a:rPr>
                <a:t>sở</a:t>
              </a:r>
              <a:r>
                <a:rPr lang="en-US" sz="1700" b="1" dirty="0" smtClean="0">
                  <a:solidFill>
                    <a:schemeClr val="bg2"/>
                  </a:solidFill>
                </a:rPr>
                <a:t> </a:t>
              </a:r>
              <a:r>
                <a:rPr lang="en-US" sz="1700" b="1" dirty="0" err="1" smtClean="0">
                  <a:solidFill>
                    <a:schemeClr val="bg2"/>
                  </a:solidFill>
                </a:rPr>
                <a:t>dữ</a:t>
              </a:r>
              <a:r>
                <a:rPr lang="en-US" sz="1700" b="1" dirty="0" smtClean="0">
                  <a:solidFill>
                    <a:schemeClr val="bg2"/>
                  </a:solidFill>
                </a:rPr>
                <a:t> </a:t>
              </a:r>
              <a:r>
                <a:rPr lang="en-US" sz="1700" b="1" dirty="0" err="1" smtClean="0">
                  <a:solidFill>
                    <a:schemeClr val="bg2"/>
                  </a:solidFill>
                </a:rPr>
                <a:t>liệu</a:t>
              </a:r>
              <a:endParaRPr lang="en-US" sz="1700" dirty="0">
                <a:solidFill>
                  <a:schemeClr val="bg2"/>
                </a:solidFill>
              </a:endParaRPr>
            </a:p>
          </p:txBody>
        </p:sp>
        <p:grpSp>
          <p:nvGrpSpPr>
            <p:cNvPr id="85" name="Group 104"/>
            <p:cNvGrpSpPr>
              <a:grpSpLocks/>
            </p:cNvGrpSpPr>
            <p:nvPr/>
          </p:nvGrpSpPr>
          <p:grpSpPr bwMode="auto">
            <a:xfrm>
              <a:off x="387350" y="3211513"/>
              <a:ext cx="2852741" cy="881062"/>
              <a:chOff x="180" y="1919"/>
              <a:chExt cx="1797" cy="555"/>
            </a:xfrm>
          </p:grpSpPr>
          <p:sp>
            <p:nvSpPr>
              <p:cNvPr id="140" name="Oval 25"/>
              <p:cNvSpPr>
                <a:spLocks noChangeArrowheads="1"/>
              </p:cNvSpPr>
              <p:nvPr/>
            </p:nvSpPr>
            <p:spPr bwMode="auto">
              <a:xfrm>
                <a:off x="604" y="1919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Text Box 26"/>
              <p:cNvSpPr txBox="1">
                <a:spLocks noChangeArrowheads="1"/>
              </p:cNvSpPr>
              <p:nvPr/>
            </p:nvSpPr>
            <p:spPr bwMode="auto">
              <a:xfrm>
                <a:off x="180" y="2241"/>
                <a:ext cx="1797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 smtClean="0"/>
                  <a:t>Hiện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thực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hóa</a:t>
                </a:r>
                <a:r>
                  <a:rPr lang="en-US" sz="1800" dirty="0" smtClean="0"/>
                  <a:t> ca </a:t>
                </a:r>
                <a:r>
                  <a:rPr lang="en-US" sz="1800" dirty="0" err="1" smtClean="0"/>
                  <a:t>sử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dụng</a:t>
                </a:r>
                <a:endParaRPr lang="en-US" sz="1800" dirty="0"/>
              </a:p>
            </p:txBody>
          </p:sp>
        </p:grpSp>
        <p:sp>
          <p:nvSpPr>
            <p:cNvPr id="86" name="Line 39"/>
            <p:cNvSpPr>
              <a:spLocks noChangeShapeType="1"/>
            </p:cNvSpPr>
            <p:nvPr/>
          </p:nvSpPr>
          <p:spPr bwMode="auto">
            <a:xfrm flipV="1">
              <a:off x="2754313" y="3751263"/>
              <a:ext cx="1195387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7" name="Group 40"/>
            <p:cNvGrpSpPr>
              <a:grpSpLocks/>
            </p:cNvGrpSpPr>
            <p:nvPr/>
          </p:nvGrpSpPr>
          <p:grpSpPr bwMode="auto">
            <a:xfrm>
              <a:off x="768364" y="4441826"/>
              <a:ext cx="2130430" cy="1865313"/>
              <a:chOff x="3959" y="1776"/>
              <a:chExt cx="1342" cy="1175"/>
            </a:xfrm>
          </p:grpSpPr>
          <p:grpSp>
            <p:nvGrpSpPr>
              <p:cNvPr id="120" name="Group 41"/>
              <p:cNvGrpSpPr>
                <a:grpSpLocks/>
              </p:cNvGrpSpPr>
              <p:nvPr/>
            </p:nvGrpSpPr>
            <p:grpSpPr bwMode="auto">
              <a:xfrm>
                <a:off x="4297" y="1776"/>
                <a:ext cx="432" cy="720"/>
                <a:chOff x="1249" y="2496"/>
                <a:chExt cx="432" cy="720"/>
              </a:xfrm>
            </p:grpSpPr>
            <p:sp>
              <p:nvSpPr>
                <p:cNvPr id="122" name="Rectangle 42"/>
                <p:cNvSpPr>
                  <a:spLocks noChangeArrowheads="1"/>
                </p:cNvSpPr>
                <p:nvPr/>
              </p:nvSpPr>
              <p:spPr bwMode="auto">
                <a:xfrm>
                  <a:off x="1249" y="2496"/>
                  <a:ext cx="432" cy="7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43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Line 44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537" y="264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46"/>
                <p:cNvSpPr>
                  <a:spLocks noChangeShapeType="1"/>
                </p:cNvSpPr>
                <p:nvPr/>
              </p:nvSpPr>
              <p:spPr bwMode="auto">
                <a:xfrm>
                  <a:off x="1297" y="273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47"/>
                <p:cNvSpPr>
                  <a:spLocks noChangeShapeType="1"/>
                </p:cNvSpPr>
                <p:nvPr/>
              </p:nvSpPr>
              <p:spPr bwMode="auto">
                <a:xfrm>
                  <a:off x="1297" y="27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48"/>
                <p:cNvSpPr>
                  <a:spLocks noChangeShapeType="1"/>
                </p:cNvSpPr>
                <p:nvPr/>
              </p:nvSpPr>
              <p:spPr bwMode="auto">
                <a:xfrm>
                  <a:off x="1297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49"/>
                <p:cNvSpPr>
                  <a:spLocks noChangeShapeType="1"/>
                </p:cNvSpPr>
                <p:nvPr/>
              </p:nvSpPr>
              <p:spPr bwMode="auto">
                <a:xfrm>
                  <a:off x="1297" y="29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Line 50"/>
                <p:cNvSpPr>
                  <a:spLocks noChangeShapeType="1"/>
                </p:cNvSpPr>
                <p:nvPr/>
              </p:nvSpPr>
              <p:spPr bwMode="auto">
                <a:xfrm>
                  <a:off x="1297" y="288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51"/>
                <p:cNvSpPr>
                  <a:spLocks noChangeShapeType="1"/>
                </p:cNvSpPr>
                <p:nvPr/>
              </p:nvSpPr>
              <p:spPr bwMode="auto">
                <a:xfrm>
                  <a:off x="1297" y="297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Line 52"/>
                <p:cNvSpPr>
                  <a:spLocks noChangeShapeType="1"/>
                </p:cNvSpPr>
                <p:nvPr/>
              </p:nvSpPr>
              <p:spPr bwMode="auto">
                <a:xfrm>
                  <a:off x="1297" y="30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Line 53"/>
                <p:cNvSpPr>
                  <a:spLocks noChangeShapeType="1"/>
                </p:cNvSpPr>
                <p:nvPr/>
              </p:nvSpPr>
              <p:spPr bwMode="auto">
                <a:xfrm>
                  <a:off x="1297" y="30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54"/>
                <p:cNvSpPr>
                  <a:spLocks noChangeShapeType="1"/>
                </p:cNvSpPr>
                <p:nvPr/>
              </p:nvSpPr>
              <p:spPr bwMode="auto">
                <a:xfrm>
                  <a:off x="1297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55"/>
                <p:cNvSpPr>
                  <a:spLocks noChangeShapeType="1"/>
                </p:cNvSpPr>
                <p:nvPr/>
              </p:nvSpPr>
              <p:spPr bwMode="auto">
                <a:xfrm>
                  <a:off x="1297" y="316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Line 56"/>
                <p:cNvSpPr>
                  <a:spLocks noChangeShapeType="1"/>
                </p:cNvSpPr>
                <p:nvPr/>
              </p:nvSpPr>
              <p:spPr bwMode="auto">
                <a:xfrm>
                  <a:off x="1297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57"/>
                <p:cNvSpPr>
                  <a:spLocks noChangeShapeType="1"/>
                </p:cNvSpPr>
                <p:nvPr/>
              </p:nvSpPr>
              <p:spPr bwMode="auto">
                <a:xfrm>
                  <a:off x="1297" y="2592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Line 58"/>
                <p:cNvSpPr>
                  <a:spLocks noChangeShapeType="1"/>
                </p:cNvSpPr>
                <p:nvPr/>
              </p:nvSpPr>
              <p:spPr bwMode="auto">
                <a:xfrm>
                  <a:off x="1297" y="2544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Line 59"/>
                <p:cNvSpPr>
                  <a:spLocks noChangeShapeType="1"/>
                </p:cNvSpPr>
                <p:nvPr/>
              </p:nvSpPr>
              <p:spPr bwMode="auto">
                <a:xfrm>
                  <a:off x="1297" y="2640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1" name="Text Box 60"/>
              <p:cNvSpPr txBox="1">
                <a:spLocks noChangeArrowheads="1"/>
              </p:cNvSpPr>
              <p:nvPr/>
            </p:nvSpPr>
            <p:spPr bwMode="auto">
              <a:xfrm>
                <a:off x="3959" y="2544"/>
                <a:ext cx="1342" cy="407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err="1" smtClean="0"/>
                  <a:t>Tài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liệu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hướng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dẫn</a:t>
                </a:r>
                <a:endParaRPr lang="en-US" sz="1800" dirty="0" smtClean="0"/>
              </a:p>
              <a:p>
                <a:pPr algn="ctr"/>
                <a:r>
                  <a:rPr lang="en-US" sz="1800" dirty="0" err="1" smtClean="0"/>
                  <a:t>chuyên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cho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dự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án</a:t>
                </a:r>
                <a:endParaRPr lang="en-US" sz="1800" dirty="0"/>
              </a:p>
            </p:txBody>
          </p:sp>
        </p:grpSp>
        <p:sp>
          <p:nvSpPr>
            <p:cNvPr id="88" name="Line 101"/>
            <p:cNvSpPr>
              <a:spLocks noChangeShapeType="1"/>
            </p:cNvSpPr>
            <p:nvPr/>
          </p:nvSpPr>
          <p:spPr bwMode="auto">
            <a:xfrm flipV="1">
              <a:off x="5765800" y="3759200"/>
              <a:ext cx="762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05"/>
            <p:cNvSpPr>
              <a:spLocks noChangeShapeType="1"/>
            </p:cNvSpPr>
            <p:nvPr/>
          </p:nvSpPr>
          <p:spPr bwMode="auto">
            <a:xfrm>
              <a:off x="2449513" y="2590800"/>
              <a:ext cx="1501775" cy="8413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06"/>
            <p:cNvSpPr>
              <a:spLocks noChangeShapeType="1"/>
            </p:cNvSpPr>
            <p:nvPr/>
          </p:nvSpPr>
          <p:spPr bwMode="auto">
            <a:xfrm flipV="1">
              <a:off x="2449513" y="4086225"/>
              <a:ext cx="1501775" cy="8413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6642100" y="2590800"/>
              <a:ext cx="2057400" cy="2060576"/>
              <a:chOff x="6642100" y="2590800"/>
              <a:chExt cx="2057400" cy="2060576"/>
            </a:xfrm>
          </p:grpSpPr>
          <p:sp>
            <p:nvSpPr>
              <p:cNvPr id="92" name="Line 94"/>
              <p:cNvSpPr>
                <a:spLocks noChangeShapeType="1"/>
              </p:cNvSpPr>
              <p:nvPr/>
            </p:nvSpPr>
            <p:spPr bwMode="auto">
              <a:xfrm flipH="1">
                <a:off x="7570788" y="3082925"/>
                <a:ext cx="263525" cy="107791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grpSp>
            <p:nvGrpSpPr>
              <p:cNvPr id="93" name="Group 73"/>
              <p:cNvGrpSpPr>
                <a:grpSpLocks/>
              </p:cNvGrpSpPr>
              <p:nvPr/>
            </p:nvGrpSpPr>
            <p:grpSpPr bwMode="auto">
              <a:xfrm>
                <a:off x="8035925" y="3671888"/>
                <a:ext cx="663575" cy="488950"/>
                <a:chOff x="4800" y="2160"/>
                <a:chExt cx="480" cy="336"/>
              </a:xfrm>
            </p:grpSpPr>
            <p:sp>
              <p:nvSpPr>
                <p:cNvPr id="115" name="Rectangle 68"/>
                <p:cNvSpPr>
                  <a:spLocks noChangeArrowheads="1"/>
                </p:cNvSpPr>
                <p:nvPr/>
              </p:nvSpPr>
              <p:spPr bwMode="auto">
                <a:xfrm>
                  <a:off x="4800" y="216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116" name="Line 69"/>
                <p:cNvSpPr>
                  <a:spLocks noChangeShapeType="1"/>
                </p:cNvSpPr>
                <p:nvPr/>
              </p:nvSpPr>
              <p:spPr bwMode="auto">
                <a:xfrm>
                  <a:off x="4800" y="2400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117" name="Line 70"/>
                <p:cNvSpPr>
                  <a:spLocks noChangeShapeType="1"/>
                </p:cNvSpPr>
                <p:nvPr/>
              </p:nvSpPr>
              <p:spPr bwMode="auto">
                <a:xfrm>
                  <a:off x="4800" y="225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118" name="Line 71"/>
                <p:cNvSpPr>
                  <a:spLocks noChangeShapeType="1"/>
                </p:cNvSpPr>
                <p:nvPr/>
              </p:nvSpPr>
              <p:spPr bwMode="auto">
                <a:xfrm>
                  <a:off x="4896" y="216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119" name="Line 72"/>
                <p:cNvSpPr>
                  <a:spLocks noChangeShapeType="1"/>
                </p:cNvSpPr>
                <p:nvPr/>
              </p:nvSpPr>
              <p:spPr bwMode="auto">
                <a:xfrm>
                  <a:off x="5088" y="216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74"/>
              <p:cNvGrpSpPr>
                <a:grpSpLocks/>
              </p:cNvGrpSpPr>
              <p:nvPr/>
            </p:nvGrpSpPr>
            <p:grpSpPr bwMode="auto">
              <a:xfrm>
                <a:off x="7107238" y="4160838"/>
                <a:ext cx="663575" cy="490538"/>
                <a:chOff x="4800" y="2160"/>
                <a:chExt cx="480" cy="336"/>
              </a:xfrm>
            </p:grpSpPr>
            <p:sp>
              <p:nvSpPr>
                <p:cNvPr id="110" name="Rectangle 75"/>
                <p:cNvSpPr>
                  <a:spLocks noChangeArrowheads="1"/>
                </p:cNvSpPr>
                <p:nvPr/>
              </p:nvSpPr>
              <p:spPr bwMode="auto">
                <a:xfrm>
                  <a:off x="4800" y="216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111" name="Line 76"/>
                <p:cNvSpPr>
                  <a:spLocks noChangeShapeType="1"/>
                </p:cNvSpPr>
                <p:nvPr/>
              </p:nvSpPr>
              <p:spPr bwMode="auto">
                <a:xfrm>
                  <a:off x="4800" y="2400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112" name="Line 77"/>
                <p:cNvSpPr>
                  <a:spLocks noChangeShapeType="1"/>
                </p:cNvSpPr>
                <p:nvPr/>
              </p:nvSpPr>
              <p:spPr bwMode="auto">
                <a:xfrm>
                  <a:off x="4800" y="225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113" name="Line 78"/>
                <p:cNvSpPr>
                  <a:spLocks noChangeShapeType="1"/>
                </p:cNvSpPr>
                <p:nvPr/>
              </p:nvSpPr>
              <p:spPr bwMode="auto">
                <a:xfrm>
                  <a:off x="4896" y="216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114" name="Line 79"/>
                <p:cNvSpPr>
                  <a:spLocks noChangeShapeType="1"/>
                </p:cNvSpPr>
                <p:nvPr/>
              </p:nvSpPr>
              <p:spPr bwMode="auto">
                <a:xfrm>
                  <a:off x="5088" y="216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80"/>
              <p:cNvGrpSpPr>
                <a:grpSpLocks/>
              </p:cNvGrpSpPr>
              <p:nvPr/>
            </p:nvGrpSpPr>
            <p:grpSpPr bwMode="auto">
              <a:xfrm>
                <a:off x="6642100" y="3390900"/>
                <a:ext cx="663575" cy="490538"/>
                <a:chOff x="4800" y="2160"/>
                <a:chExt cx="480" cy="336"/>
              </a:xfrm>
            </p:grpSpPr>
            <p:sp>
              <p:nvSpPr>
                <p:cNvPr id="105" name="Rectangle 81"/>
                <p:cNvSpPr>
                  <a:spLocks noChangeArrowheads="1"/>
                </p:cNvSpPr>
                <p:nvPr/>
              </p:nvSpPr>
              <p:spPr bwMode="auto">
                <a:xfrm>
                  <a:off x="4800" y="216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106" name="Line 82"/>
                <p:cNvSpPr>
                  <a:spLocks noChangeShapeType="1"/>
                </p:cNvSpPr>
                <p:nvPr/>
              </p:nvSpPr>
              <p:spPr bwMode="auto">
                <a:xfrm>
                  <a:off x="4800" y="2400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107" name="Line 83"/>
                <p:cNvSpPr>
                  <a:spLocks noChangeShapeType="1"/>
                </p:cNvSpPr>
                <p:nvPr/>
              </p:nvSpPr>
              <p:spPr bwMode="auto">
                <a:xfrm>
                  <a:off x="4800" y="225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108" name="Line 84"/>
                <p:cNvSpPr>
                  <a:spLocks noChangeShapeType="1"/>
                </p:cNvSpPr>
                <p:nvPr/>
              </p:nvSpPr>
              <p:spPr bwMode="auto">
                <a:xfrm>
                  <a:off x="4896" y="216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109" name="Line 85"/>
                <p:cNvSpPr>
                  <a:spLocks noChangeShapeType="1"/>
                </p:cNvSpPr>
                <p:nvPr/>
              </p:nvSpPr>
              <p:spPr bwMode="auto">
                <a:xfrm>
                  <a:off x="5088" y="216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  <p:grpSp>
            <p:nvGrpSpPr>
              <p:cNvPr id="96" name="Group 86"/>
              <p:cNvGrpSpPr>
                <a:grpSpLocks/>
              </p:cNvGrpSpPr>
              <p:nvPr/>
            </p:nvGrpSpPr>
            <p:grpSpPr bwMode="auto">
              <a:xfrm>
                <a:off x="7480300" y="2590800"/>
                <a:ext cx="665163" cy="490538"/>
                <a:chOff x="4800" y="2160"/>
                <a:chExt cx="480" cy="336"/>
              </a:xfrm>
            </p:grpSpPr>
            <p:sp>
              <p:nvSpPr>
                <p:cNvPr id="100" name="Rectangle 87"/>
                <p:cNvSpPr>
                  <a:spLocks noChangeArrowheads="1"/>
                </p:cNvSpPr>
                <p:nvPr/>
              </p:nvSpPr>
              <p:spPr bwMode="auto">
                <a:xfrm>
                  <a:off x="4800" y="216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101" name="Line 88"/>
                <p:cNvSpPr>
                  <a:spLocks noChangeShapeType="1"/>
                </p:cNvSpPr>
                <p:nvPr/>
              </p:nvSpPr>
              <p:spPr bwMode="auto">
                <a:xfrm>
                  <a:off x="4800" y="2400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102" name="Line 89"/>
                <p:cNvSpPr>
                  <a:spLocks noChangeShapeType="1"/>
                </p:cNvSpPr>
                <p:nvPr/>
              </p:nvSpPr>
              <p:spPr bwMode="auto">
                <a:xfrm>
                  <a:off x="4800" y="225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103" name="Line 90"/>
                <p:cNvSpPr>
                  <a:spLocks noChangeShapeType="1"/>
                </p:cNvSpPr>
                <p:nvPr/>
              </p:nvSpPr>
              <p:spPr bwMode="auto">
                <a:xfrm>
                  <a:off x="4896" y="216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104" name="Line 91"/>
                <p:cNvSpPr>
                  <a:spLocks noChangeShapeType="1"/>
                </p:cNvSpPr>
                <p:nvPr/>
              </p:nvSpPr>
              <p:spPr bwMode="auto">
                <a:xfrm>
                  <a:off x="5088" y="216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  <p:sp>
            <p:nvSpPr>
              <p:cNvPr id="97" name="Line 92"/>
              <p:cNvSpPr>
                <a:spLocks noChangeShapeType="1"/>
              </p:cNvSpPr>
              <p:nvPr/>
            </p:nvSpPr>
            <p:spPr bwMode="auto">
              <a:xfrm flipV="1">
                <a:off x="7770813" y="4160838"/>
                <a:ext cx="530225" cy="2809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98" name="Line 93"/>
              <p:cNvSpPr>
                <a:spLocks noChangeShapeType="1"/>
              </p:cNvSpPr>
              <p:nvPr/>
            </p:nvSpPr>
            <p:spPr bwMode="auto">
              <a:xfrm flipH="1" flipV="1">
                <a:off x="7107238" y="3881438"/>
                <a:ext cx="198438" cy="2794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99" name="Line 95"/>
              <p:cNvSpPr>
                <a:spLocks noChangeShapeType="1"/>
              </p:cNvSpPr>
              <p:nvPr/>
            </p:nvSpPr>
            <p:spPr bwMode="auto">
              <a:xfrm flipV="1">
                <a:off x="6907213" y="2895600"/>
                <a:ext cx="573088" cy="4953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</p:grpSp>
      </p:grpSp>
      <p:sp>
        <p:nvSpPr>
          <p:cNvPr id="162" name="Text Box 96"/>
          <p:cNvSpPr txBox="1">
            <a:spLocks noChangeArrowheads="1"/>
          </p:cNvSpPr>
          <p:nvPr/>
        </p:nvSpPr>
        <p:spPr bwMode="auto">
          <a:xfrm>
            <a:off x="6322989" y="4896775"/>
            <a:ext cx="1821011" cy="38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7950" tIns="53975" rIns="107950" bIns="53975">
            <a:spAutoFit/>
          </a:bodyPr>
          <a:lstStyle/>
          <a:p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bước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csdl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600" dirty="0" err="1"/>
              <a:t>Csdl</a:t>
            </a:r>
            <a:r>
              <a:rPr lang="en-US" sz="3600" dirty="0"/>
              <a:t> </a:t>
            </a:r>
            <a:r>
              <a:rPr lang="en-US" sz="3600" dirty="0" err="1"/>
              <a:t>quan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Hướng</a:t>
            </a:r>
            <a:r>
              <a:rPr lang="en-US" sz="3600" dirty="0"/>
              <a:t> </a:t>
            </a:r>
            <a:r>
              <a:rPr lang="en-US" sz="3600" dirty="0" err="1"/>
              <a:t>đối</a:t>
            </a:r>
            <a:r>
              <a:rPr lang="en-US" sz="3600" dirty="0"/>
              <a:t> </a:t>
            </a:r>
            <a:r>
              <a:rPr lang="en-US" sz="3600" dirty="0" err="1"/>
              <a:t>tượng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728788"/>
            <a:ext cx="8470900" cy="5119687"/>
          </a:xfrm>
        </p:spPr>
        <p:txBody>
          <a:bodyPr>
            <a:noAutofit/>
          </a:bodyPr>
          <a:lstStyle/>
          <a:p>
            <a:r>
              <a:rPr lang="en-US" sz="2800" dirty="0" smtClean="0"/>
              <a:t>RDBMS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Hướng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hoàn</a:t>
            </a:r>
            <a:r>
              <a:rPr lang="en-US" sz="2800" dirty="0" smtClean="0"/>
              <a:t> </a:t>
            </a:r>
            <a:r>
              <a:rPr lang="en-US" sz="2800" dirty="0" err="1" smtClean="0"/>
              <a:t>toàn</a:t>
            </a:r>
            <a:r>
              <a:rPr lang="en-US" sz="2800" dirty="0" smtClean="0"/>
              <a:t>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thích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endParaRPr lang="en-US" sz="2800" dirty="0"/>
          </a:p>
          <a:p>
            <a:pPr lvl="1"/>
            <a:r>
              <a:rPr lang="en-US" sz="2400" dirty="0"/>
              <a:t>RDBMS </a:t>
            </a:r>
          </a:p>
          <a:p>
            <a:pPr lvl="2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2"/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(reporting application)</a:t>
            </a:r>
          </a:p>
          <a:p>
            <a:pPr lvl="2"/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- expose data </a:t>
            </a:r>
            <a:r>
              <a:rPr lang="en-US" dirty="0"/>
              <a:t>(column values)</a:t>
            </a:r>
          </a:p>
          <a:p>
            <a:pPr lvl="1"/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endParaRPr lang="en-US" sz="2400" dirty="0"/>
          </a:p>
          <a:p>
            <a:pPr lvl="2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</a:t>
            </a:r>
          </a:p>
          <a:p>
            <a:pPr lvl="2"/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endParaRPr lang="en-US" dirty="0" smtClean="0"/>
          </a:p>
          <a:p>
            <a:pPr lvl="2"/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r>
              <a:rPr lang="en-US" sz="4000" dirty="0"/>
              <a:t> </a:t>
            </a:r>
            <a:r>
              <a:rPr lang="en-US" sz="4000" dirty="0" err="1"/>
              <a:t>Quan</a:t>
            </a:r>
            <a:r>
              <a:rPr lang="en-US" sz="4000" dirty="0"/>
              <a:t> </a:t>
            </a:r>
            <a:r>
              <a:rPr lang="en-US" sz="4000" dirty="0" err="1"/>
              <a:t>Hệ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92250" y="2438400"/>
            <a:ext cx="6286500" cy="3556000"/>
            <a:chOff x="1492250" y="2438400"/>
            <a:chExt cx="6286500" cy="3556000"/>
          </a:xfrm>
        </p:grpSpPr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3657600" y="4038600"/>
              <a:ext cx="1295400" cy="0"/>
            </a:xfrm>
            <a:prstGeom prst="line">
              <a:avLst/>
            </a:prstGeom>
            <a:noFill/>
            <a:ln w="127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" name="Line 39"/>
            <p:cNvSpPr>
              <a:spLocks noChangeShapeType="1"/>
            </p:cNvSpPr>
            <p:nvPr/>
          </p:nvSpPr>
          <p:spPr bwMode="auto">
            <a:xfrm>
              <a:off x="6629400" y="3886200"/>
              <a:ext cx="0" cy="533400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 type="arrow" w="lg" len="lg"/>
            </a:ln>
            <a:effectLst/>
          </p:spPr>
          <p:txBody>
            <a:bodyPr lIns="107950" tIns="53975" rIns="107950" bIns="53975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92250" y="2438400"/>
              <a:ext cx="6286500" cy="3556000"/>
              <a:chOff x="1492250" y="2438400"/>
              <a:chExt cx="6286500" cy="3556000"/>
            </a:xfrm>
          </p:grpSpPr>
          <p:sp>
            <p:nvSpPr>
              <p:cNvPr id="10" name="Line 27"/>
              <p:cNvSpPr>
                <a:spLocks noChangeShapeType="1"/>
              </p:cNvSpPr>
              <p:nvPr/>
            </p:nvSpPr>
            <p:spPr bwMode="auto">
              <a:xfrm>
                <a:off x="2209800" y="4495800"/>
                <a:ext cx="0" cy="533400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 type="arrow" w="lg" len="lg"/>
                <a:tailEnd type="none" w="lg" len="lg"/>
              </a:ln>
              <a:effectLst/>
            </p:spPr>
            <p:txBody>
              <a:bodyPr lIns="107950" tIns="53975" rIns="107950" bIns="53975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" name="Line 36"/>
              <p:cNvSpPr>
                <a:spLocks noChangeShapeType="1"/>
              </p:cNvSpPr>
              <p:nvPr/>
            </p:nvSpPr>
            <p:spPr bwMode="auto">
              <a:xfrm>
                <a:off x="4953000" y="3886200"/>
                <a:ext cx="1676400" cy="0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 type="triangle" w="lg" len="lg"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2" name="AutoShape 41"/>
              <p:cNvSpPr>
                <a:spLocks noChangeArrowheads="1"/>
              </p:cNvSpPr>
              <p:nvPr/>
            </p:nvSpPr>
            <p:spPr bwMode="auto">
              <a:xfrm>
                <a:off x="6553200" y="4191000"/>
                <a:ext cx="152400" cy="152400"/>
              </a:xfrm>
              <a:prstGeom prst="flowChartConnector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492250" y="2438400"/>
                <a:ext cx="6286500" cy="3556000"/>
                <a:chOff x="1492250" y="2438400"/>
                <a:chExt cx="6286500" cy="3556000"/>
              </a:xfrm>
            </p:grpSpPr>
            <p:grpSp>
              <p:nvGrpSpPr>
                <p:cNvPr id="14" name="Group 13"/>
                <p:cNvGrpSpPr>
                  <a:grpSpLocks/>
                </p:cNvGrpSpPr>
                <p:nvPr/>
              </p:nvGrpSpPr>
              <p:grpSpPr bwMode="auto">
                <a:xfrm>
                  <a:off x="1600200" y="3657600"/>
                  <a:ext cx="1295400" cy="838200"/>
                  <a:chOff x="864" y="2976"/>
                  <a:chExt cx="816" cy="528"/>
                </a:xfrm>
              </p:grpSpPr>
              <p:sp>
                <p:nvSpPr>
                  <p:cNvPr id="39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976"/>
                    <a:ext cx="816" cy="528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rgbClr val="00CC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107950" tIns="53975" rIns="107950" bIns="53975" anchor="ctr"/>
                  <a:lstStyle/>
                  <a:p>
                    <a:endParaRPr 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4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3168"/>
                    <a:ext cx="81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CCFF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107950" tIns="53975" rIns="107950" bIns="53975"/>
                  <a:lstStyle/>
                  <a:p>
                    <a:endParaRPr 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28800" y="3657600"/>
                  <a:ext cx="867225" cy="3244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>
                  <a:spAutoFit/>
                </a:bodyPr>
                <a:lstStyle/>
                <a:p>
                  <a:r>
                    <a:rPr lang="en-US" sz="1400" b="1">
                      <a:solidFill>
                        <a:srgbClr val="000099"/>
                      </a:solidFill>
                    </a:rPr>
                    <a:t>ORDER</a:t>
                  </a:r>
                </a:p>
              </p:txBody>
            </p:sp>
            <p:sp>
              <p:nvSpPr>
                <p:cNvPr id="16" name="AutoShape 17"/>
                <p:cNvSpPr>
                  <a:spLocks noChangeArrowheads="1"/>
                </p:cNvSpPr>
                <p:nvPr/>
              </p:nvSpPr>
              <p:spPr bwMode="auto">
                <a:xfrm>
                  <a:off x="3657600" y="3581400"/>
                  <a:ext cx="1295400" cy="1905000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rgbClr val="00CCFF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grpSp>
              <p:nvGrpSpPr>
                <p:cNvPr id="17" name="Group 19"/>
                <p:cNvGrpSpPr>
                  <a:grpSpLocks/>
                </p:cNvGrpSpPr>
                <p:nvPr/>
              </p:nvGrpSpPr>
              <p:grpSpPr bwMode="auto">
                <a:xfrm>
                  <a:off x="5943600" y="4419600"/>
                  <a:ext cx="1295400" cy="990600"/>
                  <a:chOff x="864" y="2976"/>
                  <a:chExt cx="816" cy="528"/>
                </a:xfrm>
              </p:grpSpPr>
              <p:sp>
                <p:nvSpPr>
                  <p:cNvPr id="37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976"/>
                    <a:ext cx="816" cy="528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rgbClr val="00CC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107950" tIns="53975" rIns="107950" bIns="53975" anchor="ctr"/>
                  <a:lstStyle/>
                  <a:p>
                    <a:endParaRPr 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3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3168"/>
                    <a:ext cx="81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CCFF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107950" tIns="53975" rIns="107950" bIns="53975"/>
                  <a:lstStyle/>
                  <a:p>
                    <a:endParaRPr 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783013" y="3657600"/>
                  <a:ext cx="1104470" cy="3244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>
                  <a:spAutoFit/>
                </a:bodyPr>
                <a:lstStyle/>
                <a:p>
                  <a:r>
                    <a:rPr lang="en-US" sz="1400" b="1">
                      <a:solidFill>
                        <a:srgbClr val="000099"/>
                      </a:solidFill>
                    </a:rPr>
                    <a:t>LINE ITEM</a:t>
                  </a:r>
                </a:p>
              </p:txBody>
            </p:sp>
            <p:sp>
              <p:nvSpPr>
                <p:cNvPr id="1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096000" y="4419600"/>
                  <a:ext cx="1106072" cy="3244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>
                  <a:spAutoFit/>
                </a:bodyPr>
                <a:lstStyle/>
                <a:p>
                  <a:r>
                    <a:rPr lang="en-US" sz="1400" b="1">
                      <a:solidFill>
                        <a:srgbClr val="000099"/>
                      </a:solidFill>
                    </a:rPr>
                    <a:t>PRODUCT</a:t>
                  </a:r>
                </a:p>
              </p:txBody>
            </p:sp>
            <p:sp>
              <p:nvSpPr>
                <p:cNvPr id="2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644650" y="3987800"/>
                  <a:ext cx="823944" cy="2936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>
                  <a:spAutoFit/>
                </a:bodyPr>
                <a:lstStyle/>
                <a:p>
                  <a:r>
                    <a:rPr lang="en-US" sz="1200">
                      <a:solidFill>
                        <a:srgbClr val="000099"/>
                      </a:solidFill>
                    </a:rPr>
                    <a:t>Order_Id</a:t>
                  </a:r>
                </a:p>
              </p:txBody>
            </p:sp>
            <p:sp>
              <p:nvSpPr>
                <p:cNvPr id="2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679825" y="4038600"/>
                  <a:ext cx="1273175" cy="1217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07950" tIns="53975" rIns="107950" bIns="53975">
                  <a:spAutoFit/>
                </a:bodyPr>
                <a:lstStyle/>
                <a:p>
                  <a:r>
                    <a:rPr lang="en-US" sz="1200" dirty="0" err="1">
                      <a:solidFill>
                        <a:srgbClr val="000099"/>
                      </a:solidFill>
                    </a:rPr>
                    <a:t>LineItem_Id</a:t>
                  </a:r>
                  <a:endParaRPr lang="en-US" sz="1200" dirty="0">
                    <a:solidFill>
                      <a:srgbClr val="000099"/>
                    </a:solidFill>
                  </a:endParaRPr>
                </a:p>
                <a:p>
                  <a:r>
                    <a:rPr lang="en-US" sz="1200" dirty="0">
                      <a:solidFill>
                        <a:srgbClr val="000099"/>
                      </a:solidFill>
                    </a:rPr>
                    <a:t>Description</a:t>
                  </a:r>
                </a:p>
                <a:p>
                  <a:r>
                    <a:rPr lang="en-US" sz="1200" dirty="0">
                      <a:solidFill>
                        <a:srgbClr val="000099"/>
                      </a:solidFill>
                    </a:rPr>
                    <a:t>Price</a:t>
                  </a:r>
                </a:p>
                <a:p>
                  <a:r>
                    <a:rPr lang="en-US" sz="1200" dirty="0">
                      <a:solidFill>
                        <a:srgbClr val="000099"/>
                      </a:solidFill>
                    </a:rPr>
                    <a:t>Quantity</a:t>
                  </a:r>
                </a:p>
                <a:p>
                  <a:r>
                    <a:rPr lang="en-US" sz="1200" dirty="0" err="1">
                      <a:solidFill>
                        <a:srgbClr val="000099"/>
                      </a:solidFill>
                    </a:rPr>
                    <a:t>Product_Id</a:t>
                  </a:r>
                  <a:endParaRPr lang="en-US" sz="1200" dirty="0">
                    <a:solidFill>
                      <a:srgbClr val="000099"/>
                    </a:solidFill>
                  </a:endParaRPr>
                </a:p>
                <a:p>
                  <a:r>
                    <a:rPr lang="en-US" sz="1200" dirty="0" err="1">
                      <a:solidFill>
                        <a:srgbClr val="000099"/>
                      </a:solidFill>
                    </a:rPr>
                    <a:t>Order_Id</a:t>
                  </a:r>
                  <a:endParaRPr lang="en-US" sz="1200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2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965825" y="4738688"/>
                  <a:ext cx="960199" cy="6630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>
                  <a:spAutoFit/>
                </a:bodyPr>
                <a:lstStyle/>
                <a:p>
                  <a:r>
                    <a:rPr lang="en-US" sz="1200">
                      <a:solidFill>
                        <a:srgbClr val="000099"/>
                      </a:solidFill>
                    </a:rPr>
                    <a:t>Product_Id</a:t>
                  </a:r>
                </a:p>
                <a:p>
                  <a:r>
                    <a:rPr lang="en-US" sz="1200">
                      <a:solidFill>
                        <a:srgbClr val="000099"/>
                      </a:solidFill>
                    </a:rPr>
                    <a:t>Name</a:t>
                  </a:r>
                </a:p>
                <a:p>
                  <a:r>
                    <a:rPr lang="en-US" sz="1200">
                      <a:solidFill>
                        <a:srgbClr val="000099"/>
                      </a:solidFill>
                    </a:rPr>
                    <a:t>Price</a:t>
                  </a:r>
                </a:p>
              </p:txBody>
            </p:sp>
            <p:sp>
              <p:nvSpPr>
                <p:cNvPr id="23" name="Line 30"/>
                <p:cNvSpPr>
                  <a:spLocks noChangeShapeType="1"/>
                </p:cNvSpPr>
                <p:nvPr/>
              </p:nvSpPr>
              <p:spPr bwMode="auto">
                <a:xfrm>
                  <a:off x="2286000" y="5029200"/>
                  <a:ext cx="1295400" cy="0"/>
                </a:xfrm>
                <a:prstGeom prst="line">
                  <a:avLst/>
                </a:prstGeom>
                <a:noFill/>
                <a:ln w="9525">
                  <a:solidFill>
                    <a:srgbClr val="00CCFF"/>
                  </a:solidFill>
                  <a:round/>
                  <a:headEnd/>
                  <a:tailEnd type="arrow" w="lg" len="lg"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2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492250" y="4673600"/>
                  <a:ext cx="755015" cy="2936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>
                  <a:spAutoFit/>
                </a:bodyPr>
                <a:lstStyle/>
                <a:p>
                  <a:r>
                    <a:rPr lang="en-US" sz="1200">
                      <a:solidFill>
                        <a:srgbClr val="000099"/>
                      </a:solidFill>
                    </a:rPr>
                    <a:t>lineItem</a:t>
                  </a:r>
                </a:p>
              </p:txBody>
            </p:sp>
            <p:sp>
              <p:nvSpPr>
                <p:cNvPr id="2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819400" y="4662488"/>
                  <a:ext cx="575479" cy="2936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>
                  <a:spAutoFit/>
                </a:bodyPr>
                <a:lstStyle/>
                <a:p>
                  <a:r>
                    <a:rPr lang="en-US" sz="1200">
                      <a:solidFill>
                        <a:srgbClr val="000099"/>
                      </a:solidFill>
                    </a:rPr>
                    <a:t>order</a:t>
                  </a:r>
                </a:p>
              </p:txBody>
            </p:sp>
            <p:sp>
              <p:nvSpPr>
                <p:cNvPr id="26" name="Line 37"/>
                <p:cNvSpPr>
                  <a:spLocks noChangeShapeType="1"/>
                </p:cNvSpPr>
                <p:nvPr/>
              </p:nvSpPr>
              <p:spPr bwMode="auto">
                <a:xfrm>
                  <a:off x="5029200" y="3886200"/>
                  <a:ext cx="1219200" cy="0"/>
                </a:xfrm>
                <a:prstGeom prst="line">
                  <a:avLst/>
                </a:prstGeom>
                <a:noFill/>
                <a:ln w="9525">
                  <a:solidFill>
                    <a:srgbClr val="00CCFF"/>
                  </a:solidFill>
                  <a:round/>
                  <a:headEnd type="arrow" w="lg" len="lg"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2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145088" y="3581400"/>
                  <a:ext cx="806311" cy="2936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>
                  <a:spAutoFit/>
                </a:bodyPr>
                <a:lstStyle/>
                <a:p>
                  <a:r>
                    <a:rPr lang="en-US" sz="1200">
                      <a:solidFill>
                        <a:srgbClr val="000099"/>
                      </a:solidFill>
                    </a:rPr>
                    <a:t>products</a:t>
                  </a:r>
                </a:p>
              </p:txBody>
            </p:sp>
            <p:sp>
              <p:nvSpPr>
                <p:cNvPr id="2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791200" y="4114800"/>
                  <a:ext cx="831959" cy="2936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>
                  <a:spAutoFit/>
                </a:bodyPr>
                <a:lstStyle/>
                <a:p>
                  <a:r>
                    <a:rPr lang="en-US" sz="1200">
                      <a:solidFill>
                        <a:srgbClr val="000099"/>
                      </a:solidFill>
                    </a:rPr>
                    <a:t>lineItems</a:t>
                  </a:r>
                </a:p>
              </p:txBody>
            </p:sp>
            <p:sp>
              <p:nvSpPr>
                <p:cNvPr id="2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924300" y="2438400"/>
                  <a:ext cx="723900" cy="352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99"/>
                      </a:solidFill>
                    </a:rPr>
                    <a:t>Entity</a:t>
                  </a:r>
                </a:p>
              </p:txBody>
            </p:sp>
            <p:sp>
              <p:nvSpPr>
                <p:cNvPr id="30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267200" y="2819400"/>
                  <a:ext cx="0" cy="68580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31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362200" y="2743200"/>
                  <a:ext cx="1524000" cy="83820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3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6819900" y="2847975"/>
                  <a:ext cx="958850" cy="352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>
                  <a:spAutoFit/>
                </a:bodyPr>
                <a:lstStyle/>
                <a:p>
                  <a:r>
                    <a:rPr lang="en-US" sz="1600">
                      <a:solidFill>
                        <a:srgbClr val="000099"/>
                      </a:solidFill>
                    </a:rPr>
                    <a:t>Relation</a:t>
                  </a:r>
                </a:p>
              </p:txBody>
            </p:sp>
            <p:sp>
              <p:nvSpPr>
                <p:cNvPr id="33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6477000" y="3200400"/>
                  <a:ext cx="685800" cy="60960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3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5003800" y="5641975"/>
                  <a:ext cx="1016000" cy="352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>
                  <a:spAutoFit/>
                </a:bodyPr>
                <a:lstStyle/>
                <a:p>
                  <a:r>
                    <a:rPr lang="en-US" sz="1600">
                      <a:solidFill>
                        <a:srgbClr val="000099"/>
                      </a:solidFill>
                    </a:rPr>
                    <a:t>Columns</a:t>
                  </a:r>
                </a:p>
              </p:txBody>
            </p:sp>
            <p:sp>
              <p:nvSpPr>
                <p:cNvPr id="35" name="Line 51"/>
                <p:cNvSpPr>
                  <a:spLocks noChangeShapeType="1"/>
                </p:cNvSpPr>
                <p:nvPr/>
              </p:nvSpPr>
              <p:spPr bwMode="auto">
                <a:xfrm flipH="1" flipV="1">
                  <a:off x="4648200" y="4953000"/>
                  <a:ext cx="762000" cy="68580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3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5600700" y="5105400"/>
                  <a:ext cx="419100" cy="53340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196850" y="1354066"/>
            <a:ext cx="8489950" cy="1919287"/>
          </a:xfrm>
        </p:spPr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đối</a:t>
            </a:r>
            <a:r>
              <a:rPr lang="en-US" sz="4000" dirty="0"/>
              <a:t> </a:t>
            </a:r>
            <a:r>
              <a:rPr lang="en-US" sz="4000" dirty="0" err="1"/>
              <a:t>tượng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2" name="Rectangle 3"/>
          <p:cNvSpPr>
            <a:spLocks noGrp="1" noChangeArrowheads="1"/>
          </p:cNvSpPr>
          <p:nvPr>
            <p:ph idx="1"/>
          </p:nvPr>
        </p:nvSpPr>
        <p:spPr>
          <a:xfrm>
            <a:off x="196850" y="1420811"/>
            <a:ext cx="8489950" cy="1538287"/>
          </a:xfrm>
        </p:spPr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endParaRPr lang="en-US" dirty="0" smtClean="0"/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(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3579813" y="2820986"/>
            <a:ext cx="4748212" cy="3559176"/>
            <a:chOff x="3744913" y="2452688"/>
            <a:chExt cx="4748212" cy="3559176"/>
          </a:xfrm>
        </p:grpSpPr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289675" y="2452688"/>
              <a:ext cx="1438275" cy="8429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6637338" y="2486026"/>
              <a:ext cx="58261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LineItem</a:t>
              </a:r>
              <a:endParaRPr lang="en-US"/>
            </a:p>
          </p:txBody>
        </p:sp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6289675" y="2689226"/>
              <a:ext cx="1438275" cy="606425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6289675" y="3125788"/>
              <a:ext cx="1438275" cy="169863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6361113" y="2711451"/>
              <a:ext cx="1227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quantity : Integer</a:t>
              </a:r>
              <a:endParaRPr lang="en-US"/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6361113" y="2890838"/>
              <a:ext cx="1209675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number : Integer</a:t>
              </a:r>
              <a:endParaRPr lang="en-US"/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5995988" y="2981326"/>
              <a:ext cx="22860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1..*</a:t>
              </a:r>
              <a:endParaRPr lang="en-US"/>
            </a:p>
          </p:txBody>
        </p:sp>
        <p:sp>
          <p:nvSpPr>
            <p:cNvPr id="51" name="Rectangle 20"/>
            <p:cNvSpPr>
              <a:spLocks noChangeArrowheads="1"/>
            </p:cNvSpPr>
            <p:nvPr/>
          </p:nvSpPr>
          <p:spPr bwMode="auto">
            <a:xfrm>
              <a:off x="5562600" y="2644776"/>
              <a:ext cx="69691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+lineItems</a:t>
              </a:r>
              <a:endParaRPr lang="en-US"/>
            </a:p>
          </p:txBody>
        </p:sp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3744913" y="2543176"/>
              <a:ext cx="1352550" cy="6619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4235450" y="2576513"/>
              <a:ext cx="3889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Order</a:t>
              </a:r>
              <a:endParaRPr lang="en-US"/>
            </a:p>
          </p:txBody>
        </p: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744913" y="2778126"/>
              <a:ext cx="1352550" cy="427038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3744913" y="3048001"/>
              <a:ext cx="1352550" cy="157163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3790950" y="2801938"/>
              <a:ext cx="1362075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number : Integer</a:t>
              </a:r>
              <a:endParaRPr lang="en-US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 flipH="1">
              <a:off x="5097463" y="2870201"/>
              <a:ext cx="11858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9"/>
            <p:cNvSpPr>
              <a:spLocks/>
            </p:cNvSpPr>
            <p:nvPr/>
          </p:nvSpPr>
          <p:spPr bwMode="auto">
            <a:xfrm>
              <a:off x="5106988" y="2824163"/>
              <a:ext cx="190500" cy="10160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" y="64"/>
                </a:cxn>
                <a:cxn ang="0">
                  <a:pos x="120" y="28"/>
                </a:cxn>
                <a:cxn ang="0">
                  <a:pos x="57" y="0"/>
                </a:cxn>
                <a:cxn ang="0">
                  <a:pos x="0" y="28"/>
                </a:cxn>
              </a:cxnLst>
              <a:rect l="0" t="0" r="r" b="b"/>
              <a:pathLst>
                <a:path w="120" h="64">
                  <a:moveTo>
                    <a:pt x="0" y="28"/>
                  </a:moveTo>
                  <a:lnTo>
                    <a:pt x="57" y="64"/>
                  </a:lnTo>
                  <a:lnTo>
                    <a:pt x="120" y="28"/>
                  </a:lnTo>
                  <a:lnTo>
                    <a:pt x="57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69696"/>
            </a:solidFill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22"/>
            <p:cNvSpPr>
              <a:spLocks noChangeArrowheads="1"/>
            </p:cNvSpPr>
            <p:nvPr/>
          </p:nvSpPr>
          <p:spPr bwMode="auto">
            <a:xfrm>
              <a:off x="5118100" y="2913063"/>
              <a:ext cx="44291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+order</a:t>
              </a:r>
              <a:endParaRPr lang="en-US"/>
            </a:p>
          </p:txBody>
        </p:sp>
        <p:sp>
          <p:nvSpPr>
            <p:cNvPr id="60" name="Rectangle 23"/>
            <p:cNvSpPr>
              <a:spLocks noChangeArrowheads="1"/>
            </p:cNvSpPr>
            <p:nvPr/>
          </p:nvSpPr>
          <p:spPr bwMode="auto">
            <a:xfrm>
              <a:off x="6259513" y="3565526"/>
              <a:ext cx="1498600" cy="10223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24"/>
            <p:cNvSpPr>
              <a:spLocks noChangeArrowheads="1"/>
            </p:cNvSpPr>
            <p:nvPr/>
          </p:nvSpPr>
          <p:spPr bwMode="auto">
            <a:xfrm>
              <a:off x="6697663" y="3609976"/>
              <a:ext cx="523875" cy="1825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Product</a:t>
              </a:r>
              <a:endParaRPr lang="en-US"/>
            </a:p>
          </p:txBody>
        </p:sp>
        <p:sp>
          <p:nvSpPr>
            <p:cNvPr id="62" name="Rectangle 25"/>
            <p:cNvSpPr>
              <a:spLocks noChangeArrowheads="1"/>
            </p:cNvSpPr>
            <p:nvPr/>
          </p:nvSpPr>
          <p:spPr bwMode="auto">
            <a:xfrm>
              <a:off x="6259513" y="3802063"/>
              <a:ext cx="1498600" cy="785813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26"/>
            <p:cNvSpPr>
              <a:spLocks noChangeArrowheads="1"/>
            </p:cNvSpPr>
            <p:nvPr/>
          </p:nvSpPr>
          <p:spPr bwMode="auto">
            <a:xfrm>
              <a:off x="6259513" y="4418013"/>
              <a:ext cx="1498600" cy="169863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27"/>
            <p:cNvSpPr>
              <a:spLocks noChangeArrowheads="1"/>
            </p:cNvSpPr>
            <p:nvPr/>
          </p:nvSpPr>
          <p:spPr bwMode="auto">
            <a:xfrm>
              <a:off x="6318250" y="3824288"/>
              <a:ext cx="1209675" cy="1825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number : Integer</a:t>
              </a:r>
              <a:endParaRPr lang="en-US"/>
            </a:p>
          </p:txBody>
        </p:sp>
        <p:sp>
          <p:nvSpPr>
            <p:cNvPr id="65" name="Rectangle 28"/>
            <p:cNvSpPr>
              <a:spLocks noChangeArrowheads="1"/>
            </p:cNvSpPr>
            <p:nvPr/>
          </p:nvSpPr>
          <p:spPr bwMode="auto">
            <a:xfrm>
              <a:off x="6318250" y="4003676"/>
              <a:ext cx="1352550" cy="1825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description : String</a:t>
              </a:r>
              <a:endParaRPr lang="en-US"/>
            </a:p>
          </p:txBody>
        </p:sp>
        <p:sp>
          <p:nvSpPr>
            <p:cNvPr id="66" name="Rectangle 29"/>
            <p:cNvSpPr>
              <a:spLocks noChangeArrowheads="1"/>
            </p:cNvSpPr>
            <p:nvPr/>
          </p:nvSpPr>
          <p:spPr bwMode="auto">
            <a:xfrm>
              <a:off x="6318250" y="4183063"/>
              <a:ext cx="1292225" cy="1825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unitPrice : Double</a:t>
              </a:r>
              <a:endParaRPr lang="en-US"/>
            </a:p>
          </p:txBody>
        </p:sp>
        <p:sp>
          <p:nvSpPr>
            <p:cNvPr id="67" name="Rectangle 31"/>
            <p:cNvSpPr>
              <a:spLocks noChangeArrowheads="1"/>
            </p:cNvSpPr>
            <p:nvPr/>
          </p:nvSpPr>
          <p:spPr bwMode="auto">
            <a:xfrm>
              <a:off x="7031038" y="3390901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8" name="Line 32"/>
            <p:cNvSpPr>
              <a:spLocks noChangeShapeType="1"/>
            </p:cNvSpPr>
            <p:nvPr/>
          </p:nvSpPr>
          <p:spPr bwMode="auto">
            <a:xfrm flipV="1">
              <a:off x="6969125" y="3295651"/>
              <a:ext cx="1587" cy="271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34"/>
            <p:cNvSpPr>
              <a:spLocks noChangeArrowheads="1"/>
            </p:cNvSpPr>
            <p:nvPr/>
          </p:nvSpPr>
          <p:spPr bwMode="auto">
            <a:xfrm>
              <a:off x="5378450" y="5149851"/>
              <a:ext cx="1343025" cy="8429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35"/>
            <p:cNvSpPr>
              <a:spLocks noChangeArrowheads="1"/>
            </p:cNvSpPr>
            <p:nvPr/>
          </p:nvSpPr>
          <p:spPr bwMode="auto">
            <a:xfrm>
              <a:off x="5448300" y="5194301"/>
              <a:ext cx="116681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Software Product</a:t>
              </a:r>
              <a:endParaRPr lang="en-US"/>
            </a:p>
          </p:txBody>
        </p:sp>
        <p:sp>
          <p:nvSpPr>
            <p:cNvPr id="71" name="Rectangle 36"/>
            <p:cNvSpPr>
              <a:spLocks noChangeArrowheads="1"/>
            </p:cNvSpPr>
            <p:nvPr/>
          </p:nvSpPr>
          <p:spPr bwMode="auto">
            <a:xfrm>
              <a:off x="5378450" y="5384801"/>
              <a:ext cx="1344612" cy="608013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37"/>
            <p:cNvSpPr>
              <a:spLocks noChangeArrowheads="1"/>
            </p:cNvSpPr>
            <p:nvPr/>
          </p:nvSpPr>
          <p:spPr bwMode="auto">
            <a:xfrm>
              <a:off x="5378450" y="5654676"/>
              <a:ext cx="1343025" cy="338138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38"/>
            <p:cNvSpPr>
              <a:spLocks noChangeArrowheads="1"/>
            </p:cNvSpPr>
            <p:nvPr/>
          </p:nvSpPr>
          <p:spPr bwMode="auto">
            <a:xfrm>
              <a:off x="5449888" y="5408613"/>
              <a:ext cx="1190625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version : Double</a:t>
              </a:r>
              <a:endParaRPr lang="en-US"/>
            </a:p>
          </p:txBody>
        </p:sp>
        <p:sp>
          <p:nvSpPr>
            <p:cNvPr id="74" name="Rectangle 39"/>
            <p:cNvSpPr>
              <a:spLocks noChangeArrowheads="1"/>
            </p:cNvSpPr>
            <p:nvPr/>
          </p:nvSpPr>
          <p:spPr bwMode="auto">
            <a:xfrm>
              <a:off x="7113588" y="5143501"/>
              <a:ext cx="1379537" cy="8683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40"/>
            <p:cNvSpPr>
              <a:spLocks noChangeArrowheads="1"/>
            </p:cNvSpPr>
            <p:nvPr/>
          </p:nvSpPr>
          <p:spPr bwMode="auto">
            <a:xfrm>
              <a:off x="7192963" y="5189538"/>
              <a:ext cx="12239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Hardware Product</a:t>
              </a:r>
              <a:endParaRPr lang="en-US"/>
            </a:p>
          </p:txBody>
        </p:sp>
        <p:sp>
          <p:nvSpPr>
            <p:cNvPr id="76" name="Rectangle 41"/>
            <p:cNvSpPr>
              <a:spLocks noChangeArrowheads="1"/>
            </p:cNvSpPr>
            <p:nvPr/>
          </p:nvSpPr>
          <p:spPr bwMode="auto">
            <a:xfrm>
              <a:off x="7113588" y="5380038"/>
              <a:ext cx="1379537" cy="631825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42"/>
            <p:cNvSpPr>
              <a:spLocks noChangeArrowheads="1"/>
            </p:cNvSpPr>
            <p:nvPr/>
          </p:nvSpPr>
          <p:spPr bwMode="auto">
            <a:xfrm>
              <a:off x="7112000" y="5649913"/>
              <a:ext cx="1381125" cy="361950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7173913" y="5402263"/>
              <a:ext cx="1260475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assembly : String</a:t>
              </a:r>
              <a:endParaRPr lang="en-US"/>
            </a:p>
          </p:txBody>
        </p:sp>
        <p:sp>
          <p:nvSpPr>
            <p:cNvPr id="79" name="Line 44"/>
            <p:cNvSpPr>
              <a:spLocks noChangeShapeType="1"/>
            </p:cNvSpPr>
            <p:nvPr/>
          </p:nvSpPr>
          <p:spPr bwMode="auto">
            <a:xfrm flipV="1">
              <a:off x="6329363" y="4767263"/>
              <a:ext cx="277812" cy="382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45"/>
            <p:cNvSpPr>
              <a:spLocks/>
            </p:cNvSpPr>
            <p:nvPr/>
          </p:nvSpPr>
          <p:spPr bwMode="auto">
            <a:xfrm>
              <a:off x="6545263" y="4587876"/>
              <a:ext cx="192087" cy="225425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85" y="142"/>
                </a:cxn>
                <a:cxn ang="0">
                  <a:pos x="0" y="85"/>
                </a:cxn>
                <a:cxn ang="0">
                  <a:pos x="121" y="0"/>
                </a:cxn>
              </a:cxnLst>
              <a:rect l="0" t="0" r="r" b="b"/>
              <a:pathLst>
                <a:path w="121" h="142">
                  <a:moveTo>
                    <a:pt x="121" y="0"/>
                  </a:moveTo>
                  <a:lnTo>
                    <a:pt x="85" y="142"/>
                  </a:lnTo>
                  <a:lnTo>
                    <a:pt x="0" y="85"/>
                  </a:lnTo>
                  <a:lnTo>
                    <a:pt x="121" y="0"/>
                  </a:lnTo>
                  <a:close/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6"/>
            <p:cNvSpPr>
              <a:spLocks noChangeShapeType="1"/>
            </p:cNvSpPr>
            <p:nvPr/>
          </p:nvSpPr>
          <p:spPr bwMode="auto">
            <a:xfrm flipH="1" flipV="1">
              <a:off x="7361238" y="4775201"/>
              <a:ext cx="258762" cy="366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47"/>
            <p:cNvSpPr>
              <a:spLocks/>
            </p:cNvSpPr>
            <p:nvPr/>
          </p:nvSpPr>
          <p:spPr bwMode="auto">
            <a:xfrm>
              <a:off x="7245350" y="4587876"/>
              <a:ext cx="179387" cy="236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3" y="92"/>
                </a:cxn>
                <a:cxn ang="0">
                  <a:pos x="28" y="149"/>
                </a:cxn>
                <a:cxn ang="0">
                  <a:pos x="0" y="0"/>
                </a:cxn>
              </a:cxnLst>
              <a:rect l="0" t="0" r="r" b="b"/>
              <a:pathLst>
                <a:path w="113" h="149">
                  <a:moveTo>
                    <a:pt x="0" y="0"/>
                  </a:moveTo>
                  <a:lnTo>
                    <a:pt x="113" y="92"/>
                  </a:lnTo>
                  <a:lnTo>
                    <a:pt x="28" y="1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029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r>
              <a:rPr lang="en-US" sz="3200" dirty="0" err="1"/>
              <a:t>Các</a:t>
            </a:r>
            <a:r>
              <a:rPr lang="en-US" sz="3200" dirty="0"/>
              <a:t> Framework </a:t>
            </a:r>
            <a:r>
              <a:rPr lang="en-US" sz="3200" dirty="0" err="1"/>
              <a:t>Bền</a:t>
            </a:r>
            <a:r>
              <a:rPr lang="en-US" sz="3200" dirty="0"/>
              <a:t> </a:t>
            </a:r>
            <a:r>
              <a:rPr lang="en-US" sz="3200" dirty="0" err="1"/>
              <a:t>Vững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1027"/>
          <p:cNvSpPr>
            <a:spLocks noGrp="1" noChangeArrowheads="1"/>
          </p:cNvSpPr>
          <p:nvPr>
            <p:ph idx="1"/>
          </p:nvPr>
        </p:nvSpPr>
        <p:spPr>
          <a:xfrm>
            <a:off x="247650" y="1598613"/>
            <a:ext cx="5759450" cy="5106987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800" dirty="0" err="1" smtClean="0"/>
              <a:t>Thách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:</a:t>
            </a:r>
          </a:p>
          <a:p>
            <a:pPr lvl="1">
              <a:lnSpc>
                <a:spcPct val="77000"/>
              </a:lnSpc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vỡ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>
              <a:lnSpc>
                <a:spcPct val="77000"/>
              </a:lnSpc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Framework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–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(</a:t>
            </a:r>
            <a:r>
              <a:rPr lang="en-US" sz="2800" dirty="0" smtClean="0"/>
              <a:t>object-relational framework),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endParaRPr lang="en-US" sz="2800" dirty="0"/>
          </a:p>
          <a:p>
            <a:pPr lvl="1">
              <a:lnSpc>
                <a:spcPct val="77000"/>
              </a:lnSpc>
            </a:pPr>
            <a:r>
              <a:rPr lang="en-US" sz="2400" dirty="0" err="1" smtClean="0"/>
              <a:t>Đóng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trữ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vật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endParaRPr lang="en-US" sz="2400" dirty="0" smtClean="0"/>
          </a:p>
          <a:p>
            <a:pPr lvl="1">
              <a:lnSpc>
                <a:spcPct val="77000"/>
              </a:lnSpc>
            </a:pP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endParaRPr lang="en-US" sz="2400" dirty="0" smtClean="0"/>
          </a:p>
          <a:p>
            <a:pPr>
              <a:lnSpc>
                <a:spcPct val="77000"/>
              </a:lnSpc>
            </a:pP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framework</a:t>
            </a:r>
          </a:p>
          <a:p>
            <a:pPr lvl="1">
              <a:lnSpc>
                <a:spcPct val="77000"/>
              </a:lnSpc>
            </a:pPr>
            <a:r>
              <a:rPr lang="en-US" dirty="0" smtClean="0"/>
              <a:t>30%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RDBMS</a:t>
            </a:r>
          </a:p>
          <a:p>
            <a:pPr lvl="1">
              <a:lnSpc>
                <a:spcPct val="77000"/>
              </a:lnSpc>
            </a:pP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chiếm</a:t>
            </a:r>
            <a:r>
              <a:rPr lang="en-US" sz="2400" dirty="0" smtClean="0"/>
              <a:t> 60%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chi </a:t>
            </a:r>
            <a:r>
              <a:rPr lang="en-US" sz="2400" dirty="0" err="1" smtClean="0"/>
              <a:t>phí</a:t>
            </a:r>
            <a:endParaRPr lang="en-US" sz="2400" dirty="0"/>
          </a:p>
        </p:txBody>
      </p:sp>
      <p:sp>
        <p:nvSpPr>
          <p:cNvPr id="8" name="Text Box 1039"/>
          <p:cNvSpPr txBox="1">
            <a:spLocks noChangeArrowheads="1"/>
          </p:cNvSpPr>
          <p:nvPr/>
        </p:nvSpPr>
        <p:spPr bwMode="auto">
          <a:xfrm>
            <a:off x="7759700" y="1758950"/>
            <a:ext cx="117475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50" tIns="53975" rIns="107950" bIns="53975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Business Object Model</a:t>
            </a:r>
          </a:p>
        </p:txBody>
      </p:sp>
      <p:sp>
        <p:nvSpPr>
          <p:cNvPr id="9" name="Text Box 1125"/>
          <p:cNvSpPr txBox="1">
            <a:spLocks noChangeArrowheads="1"/>
          </p:cNvSpPr>
          <p:nvPr/>
        </p:nvSpPr>
        <p:spPr bwMode="auto">
          <a:xfrm>
            <a:off x="7759700" y="4476750"/>
            <a:ext cx="121285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50" tIns="53975" rIns="107950" bIns="53975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Relational Database</a:t>
            </a:r>
          </a:p>
        </p:txBody>
      </p:sp>
      <p:sp>
        <p:nvSpPr>
          <p:cNvPr id="10" name="Text Box 1127"/>
          <p:cNvSpPr txBox="1">
            <a:spLocks noChangeArrowheads="1"/>
          </p:cNvSpPr>
          <p:nvPr/>
        </p:nvSpPr>
        <p:spPr bwMode="auto">
          <a:xfrm>
            <a:off x="7038975" y="3409950"/>
            <a:ext cx="193357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50" tIns="53975" rIns="107950" bIns="53975">
            <a:spAutoFit/>
          </a:bodyPr>
          <a:lstStyle/>
          <a:p>
            <a:pPr>
              <a:buFontTx/>
              <a:buChar char="•"/>
            </a:pPr>
            <a:r>
              <a:rPr lang="en-US" sz="1200" b="1">
                <a:solidFill>
                  <a:schemeClr val="accent2"/>
                </a:solidFill>
                <a:latin typeface="Arial Narrow" pitchFamily="34" charset="0"/>
              </a:rPr>
              <a:t>Compact interfaces</a:t>
            </a:r>
          </a:p>
          <a:p>
            <a:pPr>
              <a:buFontTx/>
              <a:buChar char="•"/>
            </a:pPr>
            <a:r>
              <a:rPr lang="en-US" sz="1200" b="1">
                <a:solidFill>
                  <a:schemeClr val="accent2"/>
                </a:solidFill>
                <a:latin typeface="Arial Narrow" pitchFamily="34" charset="0"/>
              </a:rPr>
              <a:t>Object-relational translation</a:t>
            </a:r>
          </a:p>
          <a:p>
            <a:pPr>
              <a:buFontTx/>
              <a:buChar char="•"/>
            </a:pPr>
            <a:r>
              <a:rPr lang="en-US" sz="1200" b="1">
                <a:solidFill>
                  <a:schemeClr val="accent2"/>
                </a:solidFill>
                <a:latin typeface="Arial Narrow" pitchFamily="34" charset="0"/>
              </a:rPr>
              <a:t>Encapsulates data store</a:t>
            </a:r>
          </a:p>
        </p:txBody>
      </p:sp>
      <p:grpSp>
        <p:nvGrpSpPr>
          <p:cNvPr id="11" name="Group 1139"/>
          <p:cNvGrpSpPr>
            <a:grpSpLocks/>
          </p:cNvGrpSpPr>
          <p:nvPr/>
        </p:nvGrpSpPr>
        <p:grpSpPr bwMode="auto">
          <a:xfrm>
            <a:off x="6254750" y="1695450"/>
            <a:ext cx="1511300" cy="3835400"/>
            <a:chOff x="3940" y="872"/>
            <a:chExt cx="952" cy="2416"/>
          </a:xfrm>
        </p:grpSpPr>
        <p:sp>
          <p:nvSpPr>
            <p:cNvPr id="12" name="Line 1035"/>
            <p:cNvSpPr>
              <a:spLocks noChangeShapeType="1"/>
            </p:cNvSpPr>
            <p:nvPr/>
          </p:nvSpPr>
          <p:spPr bwMode="auto">
            <a:xfrm>
              <a:off x="4345" y="1208"/>
              <a:ext cx="0" cy="1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3" name="Line 1036"/>
            <p:cNvSpPr>
              <a:spLocks noChangeShapeType="1"/>
            </p:cNvSpPr>
            <p:nvPr/>
          </p:nvSpPr>
          <p:spPr bwMode="auto">
            <a:xfrm>
              <a:off x="4732" y="1209"/>
              <a:ext cx="0" cy="16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4" name="Line 1037"/>
            <p:cNvSpPr>
              <a:spLocks noChangeShapeType="1"/>
            </p:cNvSpPr>
            <p:nvPr/>
          </p:nvSpPr>
          <p:spPr bwMode="auto">
            <a:xfrm>
              <a:off x="4524" y="1028"/>
              <a:ext cx="0" cy="1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5" name="Line 1034"/>
            <p:cNvSpPr>
              <a:spLocks noChangeShapeType="1"/>
            </p:cNvSpPr>
            <p:nvPr/>
          </p:nvSpPr>
          <p:spPr bwMode="auto">
            <a:xfrm>
              <a:off x="4194" y="1024"/>
              <a:ext cx="220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6" name="Rectangle 1029"/>
            <p:cNvSpPr>
              <a:spLocks noChangeArrowheads="1"/>
            </p:cNvSpPr>
            <p:nvPr/>
          </p:nvSpPr>
          <p:spPr bwMode="auto">
            <a:xfrm>
              <a:off x="3956" y="960"/>
              <a:ext cx="288" cy="200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7" name="Rectangle 1030"/>
            <p:cNvSpPr>
              <a:spLocks noChangeArrowheads="1"/>
            </p:cNvSpPr>
            <p:nvPr/>
          </p:nvSpPr>
          <p:spPr bwMode="auto">
            <a:xfrm>
              <a:off x="4372" y="872"/>
              <a:ext cx="288" cy="200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8" name="Rectangle 1031"/>
            <p:cNvSpPr>
              <a:spLocks noChangeArrowheads="1"/>
            </p:cNvSpPr>
            <p:nvPr/>
          </p:nvSpPr>
          <p:spPr bwMode="auto">
            <a:xfrm>
              <a:off x="4588" y="1352"/>
              <a:ext cx="288" cy="200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9" name="Rectangle 1032"/>
            <p:cNvSpPr>
              <a:spLocks noChangeArrowheads="1"/>
            </p:cNvSpPr>
            <p:nvPr/>
          </p:nvSpPr>
          <p:spPr bwMode="auto">
            <a:xfrm>
              <a:off x="4212" y="1352"/>
              <a:ext cx="288" cy="200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20" name="Line 1033"/>
            <p:cNvSpPr>
              <a:spLocks noChangeShapeType="1"/>
            </p:cNvSpPr>
            <p:nvPr/>
          </p:nvSpPr>
          <p:spPr bwMode="auto">
            <a:xfrm>
              <a:off x="4337" y="1200"/>
              <a:ext cx="40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21" name="Oval 1040"/>
            <p:cNvSpPr>
              <a:spLocks noChangeArrowheads="1"/>
            </p:cNvSpPr>
            <p:nvPr/>
          </p:nvSpPr>
          <p:spPr bwMode="auto">
            <a:xfrm>
              <a:off x="3944" y="1792"/>
              <a:ext cx="529" cy="736"/>
            </a:xfrm>
            <a:prstGeom prst="ellipse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22" name="Line 1041"/>
            <p:cNvSpPr>
              <a:spLocks noChangeShapeType="1"/>
            </p:cNvSpPr>
            <p:nvPr/>
          </p:nvSpPr>
          <p:spPr bwMode="auto">
            <a:xfrm>
              <a:off x="3962" y="1816"/>
              <a:ext cx="488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23" name="Line 1042"/>
            <p:cNvSpPr>
              <a:spLocks noChangeShapeType="1"/>
            </p:cNvSpPr>
            <p:nvPr/>
          </p:nvSpPr>
          <p:spPr bwMode="auto">
            <a:xfrm>
              <a:off x="3970" y="2504"/>
              <a:ext cx="488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grpSp>
          <p:nvGrpSpPr>
            <p:cNvPr id="24" name="Group 1095"/>
            <p:cNvGrpSpPr>
              <a:grpSpLocks/>
            </p:cNvGrpSpPr>
            <p:nvPr/>
          </p:nvGrpSpPr>
          <p:grpSpPr bwMode="auto">
            <a:xfrm>
              <a:off x="4057" y="1968"/>
              <a:ext cx="364" cy="348"/>
              <a:chOff x="4183" y="2952"/>
              <a:chExt cx="836" cy="852"/>
            </a:xfrm>
          </p:grpSpPr>
          <p:grpSp>
            <p:nvGrpSpPr>
              <p:cNvPr id="41" name="Group 1094"/>
              <p:cNvGrpSpPr>
                <a:grpSpLocks/>
              </p:cNvGrpSpPr>
              <p:nvPr/>
            </p:nvGrpSpPr>
            <p:grpSpPr bwMode="auto">
              <a:xfrm>
                <a:off x="4448" y="3011"/>
                <a:ext cx="571" cy="537"/>
                <a:chOff x="4448" y="3011"/>
                <a:chExt cx="571" cy="537"/>
              </a:xfrm>
            </p:grpSpPr>
            <p:sp>
              <p:nvSpPr>
                <p:cNvPr id="65" name="Freeform 1047"/>
                <p:cNvSpPr>
                  <a:spLocks/>
                </p:cNvSpPr>
                <p:nvPr/>
              </p:nvSpPr>
              <p:spPr bwMode="auto">
                <a:xfrm rot="-32005104">
                  <a:off x="4448" y="3011"/>
                  <a:ext cx="571" cy="537"/>
                </a:xfrm>
                <a:custGeom>
                  <a:avLst/>
                  <a:gdLst/>
                  <a:ahLst/>
                  <a:cxnLst>
                    <a:cxn ang="0">
                      <a:pos x="576" y="1007"/>
                    </a:cxn>
                    <a:cxn ang="0">
                      <a:pos x="521" y="1069"/>
                    </a:cxn>
                    <a:cxn ang="0">
                      <a:pos x="459" y="1031"/>
                    </a:cxn>
                    <a:cxn ang="0">
                      <a:pos x="421" y="985"/>
                    </a:cxn>
                    <a:cxn ang="0">
                      <a:pos x="377" y="1020"/>
                    </a:cxn>
                    <a:cxn ang="0">
                      <a:pos x="318" y="985"/>
                    </a:cxn>
                    <a:cxn ang="0">
                      <a:pos x="278" y="942"/>
                    </a:cxn>
                    <a:cxn ang="0">
                      <a:pos x="211" y="940"/>
                    </a:cxn>
                    <a:cxn ang="0">
                      <a:pos x="243" y="876"/>
                    </a:cxn>
                    <a:cxn ang="0">
                      <a:pos x="158" y="869"/>
                    </a:cxn>
                    <a:cxn ang="0">
                      <a:pos x="106" y="814"/>
                    </a:cxn>
                    <a:cxn ang="0">
                      <a:pos x="154" y="773"/>
                    </a:cxn>
                    <a:cxn ang="0">
                      <a:pos x="84" y="718"/>
                    </a:cxn>
                    <a:cxn ang="0">
                      <a:pos x="39" y="670"/>
                    </a:cxn>
                    <a:cxn ang="0">
                      <a:pos x="94" y="625"/>
                    </a:cxn>
                    <a:cxn ang="0">
                      <a:pos x="43" y="576"/>
                    </a:cxn>
                    <a:cxn ang="0">
                      <a:pos x="0" y="513"/>
                    </a:cxn>
                    <a:cxn ang="0">
                      <a:pos x="68" y="504"/>
                    </a:cxn>
                    <a:cxn ang="0">
                      <a:pos x="68" y="446"/>
                    </a:cxn>
                    <a:cxn ang="0">
                      <a:pos x="35" y="366"/>
                    </a:cxn>
                    <a:cxn ang="0">
                      <a:pos x="112" y="361"/>
                    </a:cxn>
                    <a:cxn ang="0">
                      <a:pos x="119" y="271"/>
                    </a:cxn>
                    <a:cxn ang="0">
                      <a:pos x="126" y="192"/>
                    </a:cxn>
                    <a:cxn ang="0">
                      <a:pos x="164" y="212"/>
                    </a:cxn>
                    <a:cxn ang="0">
                      <a:pos x="245" y="167"/>
                    </a:cxn>
                    <a:cxn ang="0">
                      <a:pos x="269" y="76"/>
                    </a:cxn>
                    <a:cxn ang="0">
                      <a:pos x="332" y="106"/>
                    </a:cxn>
                    <a:cxn ang="0">
                      <a:pos x="386" y="86"/>
                    </a:cxn>
                    <a:cxn ang="0">
                      <a:pos x="417" y="31"/>
                    </a:cxn>
                    <a:cxn ang="0">
                      <a:pos x="462" y="51"/>
                    </a:cxn>
                    <a:cxn ang="0">
                      <a:pos x="526" y="66"/>
                    </a:cxn>
                    <a:cxn ang="0">
                      <a:pos x="573" y="1"/>
                    </a:cxn>
                    <a:cxn ang="0">
                      <a:pos x="619" y="28"/>
                    </a:cxn>
                    <a:cxn ang="0">
                      <a:pos x="705" y="57"/>
                    </a:cxn>
                    <a:cxn ang="0">
                      <a:pos x="753" y="19"/>
                    </a:cxn>
                    <a:cxn ang="0">
                      <a:pos x="766" y="91"/>
                    </a:cxn>
                    <a:cxn ang="0">
                      <a:pos x="810" y="66"/>
                    </a:cxn>
                    <a:cxn ang="0">
                      <a:pos x="861" y="65"/>
                    </a:cxn>
                    <a:cxn ang="0">
                      <a:pos x="862" y="145"/>
                    </a:cxn>
                    <a:cxn ang="0">
                      <a:pos x="914" y="180"/>
                    </a:cxn>
                    <a:cxn ang="0">
                      <a:pos x="976" y="143"/>
                    </a:cxn>
                    <a:cxn ang="0">
                      <a:pos x="985" y="242"/>
                    </a:cxn>
                    <a:cxn ang="0">
                      <a:pos x="1051" y="269"/>
                    </a:cxn>
                    <a:cxn ang="0">
                      <a:pos x="1104" y="274"/>
                    </a:cxn>
                    <a:cxn ang="0">
                      <a:pos x="1086" y="331"/>
                    </a:cxn>
                    <a:cxn ang="0">
                      <a:pos x="1083" y="400"/>
                    </a:cxn>
                    <a:cxn ang="0">
                      <a:pos x="1129" y="448"/>
                    </a:cxn>
                    <a:cxn ang="0">
                      <a:pos x="1088" y="500"/>
                    </a:cxn>
                    <a:cxn ang="0">
                      <a:pos x="1112" y="571"/>
                    </a:cxn>
                    <a:cxn ang="0">
                      <a:pos x="1128" y="650"/>
                    </a:cxn>
                    <a:cxn ang="0">
                      <a:pos x="1039" y="690"/>
                    </a:cxn>
                    <a:cxn ang="0">
                      <a:pos x="1066" y="786"/>
                    </a:cxn>
                    <a:cxn ang="0">
                      <a:pos x="1020" y="840"/>
                    </a:cxn>
                    <a:cxn ang="0">
                      <a:pos x="961" y="856"/>
                    </a:cxn>
                    <a:cxn ang="0">
                      <a:pos x="963" y="975"/>
                    </a:cxn>
                    <a:cxn ang="0">
                      <a:pos x="904" y="955"/>
                    </a:cxn>
                    <a:cxn ang="0">
                      <a:pos x="844" y="980"/>
                    </a:cxn>
                    <a:cxn ang="0">
                      <a:pos x="825" y="1051"/>
                    </a:cxn>
                    <a:cxn ang="0">
                      <a:pos x="772" y="1011"/>
                    </a:cxn>
                    <a:cxn ang="0">
                      <a:pos x="727" y="1000"/>
                    </a:cxn>
                    <a:cxn ang="0">
                      <a:pos x="694" y="1060"/>
                    </a:cxn>
                  </a:cxnLst>
                  <a:rect l="0" t="0" r="r" b="b"/>
                  <a:pathLst>
                    <a:path w="1143" h="1074">
                      <a:moveTo>
                        <a:pt x="628" y="1074"/>
                      </a:moveTo>
                      <a:lnTo>
                        <a:pt x="622" y="1064"/>
                      </a:lnTo>
                      <a:lnTo>
                        <a:pt x="619" y="1055"/>
                      </a:lnTo>
                      <a:lnTo>
                        <a:pt x="617" y="1044"/>
                      </a:lnTo>
                      <a:lnTo>
                        <a:pt x="614" y="1033"/>
                      </a:lnTo>
                      <a:lnTo>
                        <a:pt x="606" y="1020"/>
                      </a:lnTo>
                      <a:lnTo>
                        <a:pt x="597" y="1012"/>
                      </a:lnTo>
                      <a:lnTo>
                        <a:pt x="587" y="1007"/>
                      </a:lnTo>
                      <a:lnTo>
                        <a:pt x="576" y="1007"/>
                      </a:lnTo>
                      <a:lnTo>
                        <a:pt x="565" y="1010"/>
                      </a:lnTo>
                      <a:lnTo>
                        <a:pt x="554" y="1016"/>
                      </a:lnTo>
                      <a:lnTo>
                        <a:pt x="545" y="1026"/>
                      </a:lnTo>
                      <a:lnTo>
                        <a:pt x="537" y="1038"/>
                      </a:lnTo>
                      <a:lnTo>
                        <a:pt x="536" y="1046"/>
                      </a:lnTo>
                      <a:lnTo>
                        <a:pt x="535" y="1056"/>
                      </a:lnTo>
                      <a:lnTo>
                        <a:pt x="533" y="1064"/>
                      </a:lnTo>
                      <a:lnTo>
                        <a:pt x="528" y="1069"/>
                      </a:lnTo>
                      <a:lnTo>
                        <a:pt x="521" y="1069"/>
                      </a:lnTo>
                      <a:lnTo>
                        <a:pt x="514" y="1068"/>
                      </a:lnTo>
                      <a:lnTo>
                        <a:pt x="505" y="1067"/>
                      </a:lnTo>
                      <a:lnTo>
                        <a:pt x="496" y="1065"/>
                      </a:lnTo>
                      <a:lnTo>
                        <a:pt x="488" y="1063"/>
                      </a:lnTo>
                      <a:lnTo>
                        <a:pt x="480" y="1060"/>
                      </a:lnTo>
                      <a:lnTo>
                        <a:pt x="473" y="1058"/>
                      </a:lnTo>
                      <a:lnTo>
                        <a:pt x="467" y="1056"/>
                      </a:lnTo>
                      <a:lnTo>
                        <a:pt x="462" y="1045"/>
                      </a:lnTo>
                      <a:lnTo>
                        <a:pt x="459" y="1031"/>
                      </a:lnTo>
                      <a:lnTo>
                        <a:pt x="457" y="1018"/>
                      </a:lnTo>
                      <a:lnTo>
                        <a:pt x="455" y="1005"/>
                      </a:lnTo>
                      <a:lnTo>
                        <a:pt x="451" y="998"/>
                      </a:lnTo>
                      <a:lnTo>
                        <a:pt x="447" y="993"/>
                      </a:lnTo>
                      <a:lnTo>
                        <a:pt x="443" y="990"/>
                      </a:lnTo>
                      <a:lnTo>
                        <a:pt x="438" y="988"/>
                      </a:lnTo>
                      <a:lnTo>
                        <a:pt x="432" y="987"/>
                      </a:lnTo>
                      <a:lnTo>
                        <a:pt x="427" y="985"/>
                      </a:lnTo>
                      <a:lnTo>
                        <a:pt x="421" y="985"/>
                      </a:lnTo>
                      <a:lnTo>
                        <a:pt x="413" y="984"/>
                      </a:lnTo>
                      <a:lnTo>
                        <a:pt x="407" y="989"/>
                      </a:lnTo>
                      <a:lnTo>
                        <a:pt x="401" y="993"/>
                      </a:lnTo>
                      <a:lnTo>
                        <a:pt x="397" y="997"/>
                      </a:lnTo>
                      <a:lnTo>
                        <a:pt x="393" y="1000"/>
                      </a:lnTo>
                      <a:lnTo>
                        <a:pt x="389" y="1005"/>
                      </a:lnTo>
                      <a:lnTo>
                        <a:pt x="385" y="1010"/>
                      </a:lnTo>
                      <a:lnTo>
                        <a:pt x="382" y="1014"/>
                      </a:lnTo>
                      <a:lnTo>
                        <a:pt x="377" y="1020"/>
                      </a:lnTo>
                      <a:lnTo>
                        <a:pt x="371" y="1020"/>
                      </a:lnTo>
                      <a:lnTo>
                        <a:pt x="363" y="1019"/>
                      </a:lnTo>
                      <a:lnTo>
                        <a:pt x="354" y="1015"/>
                      </a:lnTo>
                      <a:lnTo>
                        <a:pt x="344" y="1012"/>
                      </a:lnTo>
                      <a:lnTo>
                        <a:pt x="334" y="1007"/>
                      </a:lnTo>
                      <a:lnTo>
                        <a:pt x="325" y="1004"/>
                      </a:lnTo>
                      <a:lnTo>
                        <a:pt x="319" y="999"/>
                      </a:lnTo>
                      <a:lnTo>
                        <a:pt x="315" y="996"/>
                      </a:lnTo>
                      <a:lnTo>
                        <a:pt x="318" y="985"/>
                      </a:lnTo>
                      <a:lnTo>
                        <a:pt x="321" y="978"/>
                      </a:lnTo>
                      <a:lnTo>
                        <a:pt x="321" y="970"/>
                      </a:lnTo>
                      <a:lnTo>
                        <a:pt x="322" y="959"/>
                      </a:lnTo>
                      <a:lnTo>
                        <a:pt x="318" y="947"/>
                      </a:lnTo>
                      <a:lnTo>
                        <a:pt x="315" y="940"/>
                      </a:lnTo>
                      <a:lnTo>
                        <a:pt x="308" y="937"/>
                      </a:lnTo>
                      <a:lnTo>
                        <a:pt x="298" y="935"/>
                      </a:lnTo>
                      <a:lnTo>
                        <a:pt x="288" y="937"/>
                      </a:lnTo>
                      <a:lnTo>
                        <a:pt x="278" y="942"/>
                      </a:lnTo>
                      <a:lnTo>
                        <a:pt x="266" y="949"/>
                      </a:lnTo>
                      <a:lnTo>
                        <a:pt x="255" y="954"/>
                      </a:lnTo>
                      <a:lnTo>
                        <a:pt x="245" y="961"/>
                      </a:lnTo>
                      <a:lnTo>
                        <a:pt x="235" y="967"/>
                      </a:lnTo>
                      <a:lnTo>
                        <a:pt x="228" y="970"/>
                      </a:lnTo>
                      <a:lnTo>
                        <a:pt x="225" y="972"/>
                      </a:lnTo>
                      <a:lnTo>
                        <a:pt x="219" y="957"/>
                      </a:lnTo>
                      <a:lnTo>
                        <a:pt x="215" y="947"/>
                      </a:lnTo>
                      <a:lnTo>
                        <a:pt x="211" y="940"/>
                      </a:lnTo>
                      <a:lnTo>
                        <a:pt x="205" y="931"/>
                      </a:lnTo>
                      <a:lnTo>
                        <a:pt x="207" y="921"/>
                      </a:lnTo>
                      <a:lnTo>
                        <a:pt x="211" y="914"/>
                      </a:lnTo>
                      <a:lnTo>
                        <a:pt x="218" y="912"/>
                      </a:lnTo>
                      <a:lnTo>
                        <a:pt x="228" y="912"/>
                      </a:lnTo>
                      <a:lnTo>
                        <a:pt x="236" y="901"/>
                      </a:lnTo>
                      <a:lnTo>
                        <a:pt x="242" y="891"/>
                      </a:lnTo>
                      <a:lnTo>
                        <a:pt x="245" y="884"/>
                      </a:lnTo>
                      <a:lnTo>
                        <a:pt x="243" y="876"/>
                      </a:lnTo>
                      <a:lnTo>
                        <a:pt x="240" y="870"/>
                      </a:lnTo>
                      <a:lnTo>
                        <a:pt x="234" y="864"/>
                      </a:lnTo>
                      <a:lnTo>
                        <a:pt x="224" y="860"/>
                      </a:lnTo>
                      <a:lnTo>
                        <a:pt x="212" y="855"/>
                      </a:lnTo>
                      <a:lnTo>
                        <a:pt x="198" y="855"/>
                      </a:lnTo>
                      <a:lnTo>
                        <a:pt x="187" y="857"/>
                      </a:lnTo>
                      <a:lnTo>
                        <a:pt x="177" y="861"/>
                      </a:lnTo>
                      <a:lnTo>
                        <a:pt x="167" y="866"/>
                      </a:lnTo>
                      <a:lnTo>
                        <a:pt x="158" y="869"/>
                      </a:lnTo>
                      <a:lnTo>
                        <a:pt x="149" y="874"/>
                      </a:lnTo>
                      <a:lnTo>
                        <a:pt x="140" y="876"/>
                      </a:lnTo>
                      <a:lnTo>
                        <a:pt x="131" y="877"/>
                      </a:lnTo>
                      <a:lnTo>
                        <a:pt x="124" y="864"/>
                      </a:lnTo>
                      <a:lnTo>
                        <a:pt x="118" y="854"/>
                      </a:lnTo>
                      <a:lnTo>
                        <a:pt x="111" y="843"/>
                      </a:lnTo>
                      <a:lnTo>
                        <a:pt x="101" y="825"/>
                      </a:lnTo>
                      <a:lnTo>
                        <a:pt x="102" y="819"/>
                      </a:lnTo>
                      <a:lnTo>
                        <a:pt x="106" y="814"/>
                      </a:lnTo>
                      <a:lnTo>
                        <a:pt x="112" y="809"/>
                      </a:lnTo>
                      <a:lnTo>
                        <a:pt x="119" y="804"/>
                      </a:lnTo>
                      <a:lnTo>
                        <a:pt x="126" y="801"/>
                      </a:lnTo>
                      <a:lnTo>
                        <a:pt x="134" y="798"/>
                      </a:lnTo>
                      <a:lnTo>
                        <a:pt x="142" y="793"/>
                      </a:lnTo>
                      <a:lnTo>
                        <a:pt x="148" y="788"/>
                      </a:lnTo>
                      <a:lnTo>
                        <a:pt x="150" y="781"/>
                      </a:lnTo>
                      <a:lnTo>
                        <a:pt x="152" y="777"/>
                      </a:lnTo>
                      <a:lnTo>
                        <a:pt x="154" y="773"/>
                      </a:lnTo>
                      <a:lnTo>
                        <a:pt x="155" y="768"/>
                      </a:lnTo>
                      <a:lnTo>
                        <a:pt x="144" y="751"/>
                      </a:lnTo>
                      <a:lnTo>
                        <a:pt x="134" y="739"/>
                      </a:lnTo>
                      <a:lnTo>
                        <a:pt x="127" y="730"/>
                      </a:lnTo>
                      <a:lnTo>
                        <a:pt x="125" y="719"/>
                      </a:lnTo>
                      <a:lnTo>
                        <a:pt x="117" y="717"/>
                      </a:lnTo>
                      <a:lnTo>
                        <a:pt x="107" y="717"/>
                      </a:lnTo>
                      <a:lnTo>
                        <a:pt x="96" y="717"/>
                      </a:lnTo>
                      <a:lnTo>
                        <a:pt x="84" y="718"/>
                      </a:lnTo>
                      <a:lnTo>
                        <a:pt x="72" y="720"/>
                      </a:lnTo>
                      <a:lnTo>
                        <a:pt x="61" y="722"/>
                      </a:lnTo>
                      <a:lnTo>
                        <a:pt x="51" y="723"/>
                      </a:lnTo>
                      <a:lnTo>
                        <a:pt x="44" y="723"/>
                      </a:lnTo>
                      <a:lnTo>
                        <a:pt x="38" y="710"/>
                      </a:lnTo>
                      <a:lnTo>
                        <a:pt x="34" y="698"/>
                      </a:lnTo>
                      <a:lnTo>
                        <a:pt x="30" y="686"/>
                      </a:lnTo>
                      <a:lnTo>
                        <a:pt x="29" y="671"/>
                      </a:lnTo>
                      <a:lnTo>
                        <a:pt x="39" y="670"/>
                      </a:lnTo>
                      <a:lnTo>
                        <a:pt x="49" y="667"/>
                      </a:lnTo>
                      <a:lnTo>
                        <a:pt x="57" y="665"/>
                      </a:lnTo>
                      <a:lnTo>
                        <a:pt x="65" y="663"/>
                      </a:lnTo>
                      <a:lnTo>
                        <a:pt x="73" y="659"/>
                      </a:lnTo>
                      <a:lnTo>
                        <a:pt x="81" y="655"/>
                      </a:lnTo>
                      <a:lnTo>
                        <a:pt x="89" y="651"/>
                      </a:lnTo>
                      <a:lnTo>
                        <a:pt x="97" y="645"/>
                      </a:lnTo>
                      <a:lnTo>
                        <a:pt x="96" y="634"/>
                      </a:lnTo>
                      <a:lnTo>
                        <a:pt x="94" y="625"/>
                      </a:lnTo>
                      <a:lnTo>
                        <a:pt x="92" y="617"/>
                      </a:lnTo>
                      <a:lnTo>
                        <a:pt x="90" y="610"/>
                      </a:lnTo>
                      <a:lnTo>
                        <a:pt x="86" y="604"/>
                      </a:lnTo>
                      <a:lnTo>
                        <a:pt x="81" y="598"/>
                      </a:lnTo>
                      <a:lnTo>
                        <a:pt x="73" y="591"/>
                      </a:lnTo>
                      <a:lnTo>
                        <a:pt x="63" y="584"/>
                      </a:lnTo>
                      <a:lnTo>
                        <a:pt x="58" y="582"/>
                      </a:lnTo>
                      <a:lnTo>
                        <a:pt x="51" y="580"/>
                      </a:lnTo>
                      <a:lnTo>
                        <a:pt x="43" y="576"/>
                      </a:lnTo>
                      <a:lnTo>
                        <a:pt x="33" y="573"/>
                      </a:lnTo>
                      <a:lnTo>
                        <a:pt x="23" y="571"/>
                      </a:lnTo>
                      <a:lnTo>
                        <a:pt x="15" y="568"/>
                      </a:lnTo>
                      <a:lnTo>
                        <a:pt x="8" y="566"/>
                      </a:lnTo>
                      <a:lnTo>
                        <a:pt x="5" y="566"/>
                      </a:lnTo>
                      <a:lnTo>
                        <a:pt x="4" y="552"/>
                      </a:lnTo>
                      <a:lnTo>
                        <a:pt x="3" y="539"/>
                      </a:lnTo>
                      <a:lnTo>
                        <a:pt x="1" y="526"/>
                      </a:lnTo>
                      <a:lnTo>
                        <a:pt x="0" y="513"/>
                      </a:lnTo>
                      <a:lnTo>
                        <a:pt x="8" y="513"/>
                      </a:lnTo>
                      <a:lnTo>
                        <a:pt x="15" y="514"/>
                      </a:lnTo>
                      <a:lnTo>
                        <a:pt x="23" y="515"/>
                      </a:lnTo>
                      <a:lnTo>
                        <a:pt x="31" y="515"/>
                      </a:lnTo>
                      <a:lnTo>
                        <a:pt x="39" y="516"/>
                      </a:lnTo>
                      <a:lnTo>
                        <a:pt x="48" y="516"/>
                      </a:lnTo>
                      <a:lnTo>
                        <a:pt x="54" y="514"/>
                      </a:lnTo>
                      <a:lnTo>
                        <a:pt x="61" y="512"/>
                      </a:lnTo>
                      <a:lnTo>
                        <a:pt x="68" y="504"/>
                      </a:lnTo>
                      <a:lnTo>
                        <a:pt x="75" y="498"/>
                      </a:lnTo>
                      <a:lnTo>
                        <a:pt x="80" y="492"/>
                      </a:lnTo>
                      <a:lnTo>
                        <a:pt x="84" y="488"/>
                      </a:lnTo>
                      <a:lnTo>
                        <a:pt x="88" y="483"/>
                      </a:lnTo>
                      <a:lnTo>
                        <a:pt x="88" y="476"/>
                      </a:lnTo>
                      <a:lnTo>
                        <a:pt x="88" y="469"/>
                      </a:lnTo>
                      <a:lnTo>
                        <a:pt x="84" y="460"/>
                      </a:lnTo>
                      <a:lnTo>
                        <a:pt x="78" y="453"/>
                      </a:lnTo>
                      <a:lnTo>
                        <a:pt x="68" y="446"/>
                      </a:lnTo>
                      <a:lnTo>
                        <a:pt x="59" y="438"/>
                      </a:lnTo>
                      <a:lnTo>
                        <a:pt x="50" y="431"/>
                      </a:lnTo>
                      <a:lnTo>
                        <a:pt x="41" y="424"/>
                      </a:lnTo>
                      <a:lnTo>
                        <a:pt x="33" y="417"/>
                      </a:lnTo>
                      <a:lnTo>
                        <a:pt x="27" y="410"/>
                      </a:lnTo>
                      <a:lnTo>
                        <a:pt x="23" y="405"/>
                      </a:lnTo>
                      <a:lnTo>
                        <a:pt x="30" y="394"/>
                      </a:lnTo>
                      <a:lnTo>
                        <a:pt x="34" y="380"/>
                      </a:lnTo>
                      <a:lnTo>
                        <a:pt x="35" y="366"/>
                      </a:lnTo>
                      <a:lnTo>
                        <a:pt x="35" y="354"/>
                      </a:lnTo>
                      <a:lnTo>
                        <a:pt x="45" y="357"/>
                      </a:lnTo>
                      <a:lnTo>
                        <a:pt x="56" y="360"/>
                      </a:lnTo>
                      <a:lnTo>
                        <a:pt x="65" y="361"/>
                      </a:lnTo>
                      <a:lnTo>
                        <a:pt x="73" y="362"/>
                      </a:lnTo>
                      <a:lnTo>
                        <a:pt x="82" y="362"/>
                      </a:lnTo>
                      <a:lnTo>
                        <a:pt x="91" y="362"/>
                      </a:lnTo>
                      <a:lnTo>
                        <a:pt x="101" y="362"/>
                      </a:lnTo>
                      <a:lnTo>
                        <a:pt x="112" y="361"/>
                      </a:lnTo>
                      <a:lnTo>
                        <a:pt x="128" y="352"/>
                      </a:lnTo>
                      <a:lnTo>
                        <a:pt x="139" y="336"/>
                      </a:lnTo>
                      <a:lnTo>
                        <a:pt x="143" y="316"/>
                      </a:lnTo>
                      <a:lnTo>
                        <a:pt x="144" y="298"/>
                      </a:lnTo>
                      <a:lnTo>
                        <a:pt x="140" y="292"/>
                      </a:lnTo>
                      <a:lnTo>
                        <a:pt x="134" y="287"/>
                      </a:lnTo>
                      <a:lnTo>
                        <a:pt x="129" y="281"/>
                      </a:lnTo>
                      <a:lnTo>
                        <a:pt x="124" y="277"/>
                      </a:lnTo>
                      <a:lnTo>
                        <a:pt x="119" y="271"/>
                      </a:lnTo>
                      <a:lnTo>
                        <a:pt x="113" y="266"/>
                      </a:lnTo>
                      <a:lnTo>
                        <a:pt x="109" y="261"/>
                      </a:lnTo>
                      <a:lnTo>
                        <a:pt x="103" y="255"/>
                      </a:lnTo>
                      <a:lnTo>
                        <a:pt x="103" y="238"/>
                      </a:lnTo>
                      <a:lnTo>
                        <a:pt x="105" y="213"/>
                      </a:lnTo>
                      <a:lnTo>
                        <a:pt x="112" y="193"/>
                      </a:lnTo>
                      <a:lnTo>
                        <a:pt x="120" y="183"/>
                      </a:lnTo>
                      <a:lnTo>
                        <a:pt x="124" y="189"/>
                      </a:lnTo>
                      <a:lnTo>
                        <a:pt x="126" y="192"/>
                      </a:lnTo>
                      <a:lnTo>
                        <a:pt x="128" y="194"/>
                      </a:lnTo>
                      <a:lnTo>
                        <a:pt x="131" y="196"/>
                      </a:lnTo>
                      <a:lnTo>
                        <a:pt x="135" y="198"/>
                      </a:lnTo>
                      <a:lnTo>
                        <a:pt x="140" y="202"/>
                      </a:lnTo>
                      <a:lnTo>
                        <a:pt x="144" y="204"/>
                      </a:lnTo>
                      <a:lnTo>
                        <a:pt x="149" y="207"/>
                      </a:lnTo>
                      <a:lnTo>
                        <a:pt x="154" y="209"/>
                      </a:lnTo>
                      <a:lnTo>
                        <a:pt x="159" y="211"/>
                      </a:lnTo>
                      <a:lnTo>
                        <a:pt x="164" y="212"/>
                      </a:lnTo>
                      <a:lnTo>
                        <a:pt x="170" y="212"/>
                      </a:lnTo>
                      <a:lnTo>
                        <a:pt x="178" y="207"/>
                      </a:lnTo>
                      <a:lnTo>
                        <a:pt x="188" y="203"/>
                      </a:lnTo>
                      <a:lnTo>
                        <a:pt x="200" y="200"/>
                      </a:lnTo>
                      <a:lnTo>
                        <a:pt x="212" y="197"/>
                      </a:lnTo>
                      <a:lnTo>
                        <a:pt x="223" y="194"/>
                      </a:lnTo>
                      <a:lnTo>
                        <a:pt x="233" y="188"/>
                      </a:lnTo>
                      <a:lnTo>
                        <a:pt x="240" y="180"/>
                      </a:lnTo>
                      <a:lnTo>
                        <a:pt x="245" y="167"/>
                      </a:lnTo>
                      <a:lnTo>
                        <a:pt x="238" y="149"/>
                      </a:lnTo>
                      <a:lnTo>
                        <a:pt x="233" y="133"/>
                      </a:lnTo>
                      <a:lnTo>
                        <a:pt x="228" y="117"/>
                      </a:lnTo>
                      <a:lnTo>
                        <a:pt x="224" y="98"/>
                      </a:lnTo>
                      <a:lnTo>
                        <a:pt x="231" y="96"/>
                      </a:lnTo>
                      <a:lnTo>
                        <a:pt x="240" y="92"/>
                      </a:lnTo>
                      <a:lnTo>
                        <a:pt x="249" y="87"/>
                      </a:lnTo>
                      <a:lnTo>
                        <a:pt x="258" y="82"/>
                      </a:lnTo>
                      <a:lnTo>
                        <a:pt x="269" y="76"/>
                      </a:lnTo>
                      <a:lnTo>
                        <a:pt x="278" y="73"/>
                      </a:lnTo>
                      <a:lnTo>
                        <a:pt x="287" y="69"/>
                      </a:lnTo>
                      <a:lnTo>
                        <a:pt x="295" y="68"/>
                      </a:lnTo>
                      <a:lnTo>
                        <a:pt x="301" y="77"/>
                      </a:lnTo>
                      <a:lnTo>
                        <a:pt x="307" y="86"/>
                      </a:lnTo>
                      <a:lnTo>
                        <a:pt x="313" y="91"/>
                      </a:lnTo>
                      <a:lnTo>
                        <a:pt x="318" y="97"/>
                      </a:lnTo>
                      <a:lnTo>
                        <a:pt x="324" y="102"/>
                      </a:lnTo>
                      <a:lnTo>
                        <a:pt x="332" y="106"/>
                      </a:lnTo>
                      <a:lnTo>
                        <a:pt x="340" y="111"/>
                      </a:lnTo>
                      <a:lnTo>
                        <a:pt x="349" y="117"/>
                      </a:lnTo>
                      <a:lnTo>
                        <a:pt x="356" y="116"/>
                      </a:lnTo>
                      <a:lnTo>
                        <a:pt x="362" y="112"/>
                      </a:lnTo>
                      <a:lnTo>
                        <a:pt x="367" y="107"/>
                      </a:lnTo>
                      <a:lnTo>
                        <a:pt x="371" y="102"/>
                      </a:lnTo>
                      <a:lnTo>
                        <a:pt x="376" y="96"/>
                      </a:lnTo>
                      <a:lnTo>
                        <a:pt x="380" y="90"/>
                      </a:lnTo>
                      <a:lnTo>
                        <a:pt x="386" y="86"/>
                      </a:lnTo>
                      <a:lnTo>
                        <a:pt x="392" y="81"/>
                      </a:lnTo>
                      <a:lnTo>
                        <a:pt x="392" y="69"/>
                      </a:lnTo>
                      <a:lnTo>
                        <a:pt x="390" y="59"/>
                      </a:lnTo>
                      <a:lnTo>
                        <a:pt x="389" y="48"/>
                      </a:lnTo>
                      <a:lnTo>
                        <a:pt x="387" y="37"/>
                      </a:lnTo>
                      <a:lnTo>
                        <a:pt x="397" y="37"/>
                      </a:lnTo>
                      <a:lnTo>
                        <a:pt x="404" y="36"/>
                      </a:lnTo>
                      <a:lnTo>
                        <a:pt x="410" y="35"/>
                      </a:lnTo>
                      <a:lnTo>
                        <a:pt x="417" y="31"/>
                      </a:lnTo>
                      <a:lnTo>
                        <a:pt x="423" y="29"/>
                      </a:lnTo>
                      <a:lnTo>
                        <a:pt x="429" y="28"/>
                      </a:lnTo>
                      <a:lnTo>
                        <a:pt x="435" y="27"/>
                      </a:lnTo>
                      <a:lnTo>
                        <a:pt x="442" y="27"/>
                      </a:lnTo>
                      <a:lnTo>
                        <a:pt x="446" y="33"/>
                      </a:lnTo>
                      <a:lnTo>
                        <a:pt x="450" y="38"/>
                      </a:lnTo>
                      <a:lnTo>
                        <a:pt x="454" y="43"/>
                      </a:lnTo>
                      <a:lnTo>
                        <a:pt x="458" y="48"/>
                      </a:lnTo>
                      <a:lnTo>
                        <a:pt x="462" y="51"/>
                      </a:lnTo>
                      <a:lnTo>
                        <a:pt x="467" y="56"/>
                      </a:lnTo>
                      <a:lnTo>
                        <a:pt x="473" y="59"/>
                      </a:lnTo>
                      <a:lnTo>
                        <a:pt x="478" y="64"/>
                      </a:lnTo>
                      <a:lnTo>
                        <a:pt x="486" y="65"/>
                      </a:lnTo>
                      <a:lnTo>
                        <a:pt x="493" y="67"/>
                      </a:lnTo>
                      <a:lnTo>
                        <a:pt x="501" y="68"/>
                      </a:lnTo>
                      <a:lnTo>
                        <a:pt x="510" y="68"/>
                      </a:lnTo>
                      <a:lnTo>
                        <a:pt x="518" y="68"/>
                      </a:lnTo>
                      <a:lnTo>
                        <a:pt x="526" y="66"/>
                      </a:lnTo>
                      <a:lnTo>
                        <a:pt x="533" y="64"/>
                      </a:lnTo>
                      <a:lnTo>
                        <a:pt x="539" y="59"/>
                      </a:lnTo>
                      <a:lnTo>
                        <a:pt x="545" y="43"/>
                      </a:lnTo>
                      <a:lnTo>
                        <a:pt x="546" y="30"/>
                      </a:lnTo>
                      <a:lnTo>
                        <a:pt x="545" y="19"/>
                      </a:lnTo>
                      <a:lnTo>
                        <a:pt x="545" y="0"/>
                      </a:lnTo>
                      <a:lnTo>
                        <a:pt x="554" y="0"/>
                      </a:lnTo>
                      <a:lnTo>
                        <a:pt x="564" y="0"/>
                      </a:lnTo>
                      <a:lnTo>
                        <a:pt x="573" y="1"/>
                      </a:lnTo>
                      <a:lnTo>
                        <a:pt x="582" y="1"/>
                      </a:lnTo>
                      <a:lnTo>
                        <a:pt x="591" y="3"/>
                      </a:lnTo>
                      <a:lnTo>
                        <a:pt x="601" y="3"/>
                      </a:lnTo>
                      <a:lnTo>
                        <a:pt x="610" y="4"/>
                      </a:lnTo>
                      <a:lnTo>
                        <a:pt x="619" y="4"/>
                      </a:lnTo>
                      <a:lnTo>
                        <a:pt x="620" y="10"/>
                      </a:lnTo>
                      <a:lnTo>
                        <a:pt x="621" y="14"/>
                      </a:lnTo>
                      <a:lnTo>
                        <a:pt x="620" y="19"/>
                      </a:lnTo>
                      <a:lnTo>
                        <a:pt x="619" y="28"/>
                      </a:lnTo>
                      <a:lnTo>
                        <a:pt x="625" y="35"/>
                      </a:lnTo>
                      <a:lnTo>
                        <a:pt x="634" y="45"/>
                      </a:lnTo>
                      <a:lnTo>
                        <a:pt x="645" y="57"/>
                      </a:lnTo>
                      <a:lnTo>
                        <a:pt x="658" y="67"/>
                      </a:lnTo>
                      <a:lnTo>
                        <a:pt x="671" y="76"/>
                      </a:lnTo>
                      <a:lnTo>
                        <a:pt x="681" y="80"/>
                      </a:lnTo>
                      <a:lnTo>
                        <a:pt x="690" y="79"/>
                      </a:lnTo>
                      <a:lnTo>
                        <a:pt x="695" y="69"/>
                      </a:lnTo>
                      <a:lnTo>
                        <a:pt x="705" y="57"/>
                      </a:lnTo>
                      <a:lnTo>
                        <a:pt x="712" y="44"/>
                      </a:lnTo>
                      <a:lnTo>
                        <a:pt x="718" y="30"/>
                      </a:lnTo>
                      <a:lnTo>
                        <a:pt x="723" y="15"/>
                      </a:lnTo>
                      <a:lnTo>
                        <a:pt x="726" y="15"/>
                      </a:lnTo>
                      <a:lnTo>
                        <a:pt x="731" y="15"/>
                      </a:lnTo>
                      <a:lnTo>
                        <a:pt x="736" y="16"/>
                      </a:lnTo>
                      <a:lnTo>
                        <a:pt x="742" y="16"/>
                      </a:lnTo>
                      <a:lnTo>
                        <a:pt x="748" y="18"/>
                      </a:lnTo>
                      <a:lnTo>
                        <a:pt x="753" y="19"/>
                      </a:lnTo>
                      <a:lnTo>
                        <a:pt x="757" y="21"/>
                      </a:lnTo>
                      <a:lnTo>
                        <a:pt x="760" y="22"/>
                      </a:lnTo>
                      <a:lnTo>
                        <a:pt x="756" y="35"/>
                      </a:lnTo>
                      <a:lnTo>
                        <a:pt x="754" y="46"/>
                      </a:lnTo>
                      <a:lnTo>
                        <a:pt x="751" y="58"/>
                      </a:lnTo>
                      <a:lnTo>
                        <a:pt x="750" y="72"/>
                      </a:lnTo>
                      <a:lnTo>
                        <a:pt x="756" y="80"/>
                      </a:lnTo>
                      <a:lnTo>
                        <a:pt x="761" y="86"/>
                      </a:lnTo>
                      <a:lnTo>
                        <a:pt x="766" y="91"/>
                      </a:lnTo>
                      <a:lnTo>
                        <a:pt x="774" y="97"/>
                      </a:lnTo>
                      <a:lnTo>
                        <a:pt x="789" y="97"/>
                      </a:lnTo>
                      <a:lnTo>
                        <a:pt x="793" y="94"/>
                      </a:lnTo>
                      <a:lnTo>
                        <a:pt x="791" y="88"/>
                      </a:lnTo>
                      <a:lnTo>
                        <a:pt x="791" y="80"/>
                      </a:lnTo>
                      <a:lnTo>
                        <a:pt x="796" y="76"/>
                      </a:lnTo>
                      <a:lnTo>
                        <a:pt x="801" y="73"/>
                      </a:lnTo>
                      <a:lnTo>
                        <a:pt x="806" y="69"/>
                      </a:lnTo>
                      <a:lnTo>
                        <a:pt x="810" y="66"/>
                      </a:lnTo>
                      <a:lnTo>
                        <a:pt x="814" y="63"/>
                      </a:lnTo>
                      <a:lnTo>
                        <a:pt x="817" y="59"/>
                      </a:lnTo>
                      <a:lnTo>
                        <a:pt x="822" y="56"/>
                      </a:lnTo>
                      <a:lnTo>
                        <a:pt x="826" y="52"/>
                      </a:lnTo>
                      <a:lnTo>
                        <a:pt x="834" y="52"/>
                      </a:lnTo>
                      <a:lnTo>
                        <a:pt x="842" y="54"/>
                      </a:lnTo>
                      <a:lnTo>
                        <a:pt x="849" y="57"/>
                      </a:lnTo>
                      <a:lnTo>
                        <a:pt x="856" y="60"/>
                      </a:lnTo>
                      <a:lnTo>
                        <a:pt x="861" y="65"/>
                      </a:lnTo>
                      <a:lnTo>
                        <a:pt x="865" y="71"/>
                      </a:lnTo>
                      <a:lnTo>
                        <a:pt x="867" y="77"/>
                      </a:lnTo>
                      <a:lnTo>
                        <a:pt x="867" y="86"/>
                      </a:lnTo>
                      <a:lnTo>
                        <a:pt x="862" y="98"/>
                      </a:lnTo>
                      <a:lnTo>
                        <a:pt x="857" y="109"/>
                      </a:lnTo>
                      <a:lnTo>
                        <a:pt x="855" y="119"/>
                      </a:lnTo>
                      <a:lnTo>
                        <a:pt x="854" y="132"/>
                      </a:lnTo>
                      <a:lnTo>
                        <a:pt x="859" y="139"/>
                      </a:lnTo>
                      <a:lnTo>
                        <a:pt x="862" y="145"/>
                      </a:lnTo>
                      <a:lnTo>
                        <a:pt x="867" y="152"/>
                      </a:lnTo>
                      <a:lnTo>
                        <a:pt x="871" y="160"/>
                      </a:lnTo>
                      <a:lnTo>
                        <a:pt x="879" y="165"/>
                      </a:lnTo>
                      <a:lnTo>
                        <a:pt x="885" y="170"/>
                      </a:lnTo>
                      <a:lnTo>
                        <a:pt x="891" y="173"/>
                      </a:lnTo>
                      <a:lnTo>
                        <a:pt x="897" y="175"/>
                      </a:lnTo>
                      <a:lnTo>
                        <a:pt x="901" y="177"/>
                      </a:lnTo>
                      <a:lnTo>
                        <a:pt x="907" y="179"/>
                      </a:lnTo>
                      <a:lnTo>
                        <a:pt x="914" y="180"/>
                      </a:lnTo>
                      <a:lnTo>
                        <a:pt x="922" y="181"/>
                      </a:lnTo>
                      <a:lnTo>
                        <a:pt x="929" y="173"/>
                      </a:lnTo>
                      <a:lnTo>
                        <a:pt x="933" y="166"/>
                      </a:lnTo>
                      <a:lnTo>
                        <a:pt x="939" y="160"/>
                      </a:lnTo>
                      <a:lnTo>
                        <a:pt x="944" y="155"/>
                      </a:lnTo>
                      <a:lnTo>
                        <a:pt x="950" y="150"/>
                      </a:lnTo>
                      <a:lnTo>
                        <a:pt x="958" y="148"/>
                      </a:lnTo>
                      <a:lnTo>
                        <a:pt x="966" y="144"/>
                      </a:lnTo>
                      <a:lnTo>
                        <a:pt x="976" y="143"/>
                      </a:lnTo>
                      <a:lnTo>
                        <a:pt x="985" y="152"/>
                      </a:lnTo>
                      <a:lnTo>
                        <a:pt x="993" y="159"/>
                      </a:lnTo>
                      <a:lnTo>
                        <a:pt x="998" y="167"/>
                      </a:lnTo>
                      <a:lnTo>
                        <a:pt x="999" y="179"/>
                      </a:lnTo>
                      <a:lnTo>
                        <a:pt x="995" y="194"/>
                      </a:lnTo>
                      <a:lnTo>
                        <a:pt x="989" y="208"/>
                      </a:lnTo>
                      <a:lnTo>
                        <a:pt x="984" y="222"/>
                      </a:lnTo>
                      <a:lnTo>
                        <a:pt x="982" y="236"/>
                      </a:lnTo>
                      <a:lnTo>
                        <a:pt x="985" y="242"/>
                      </a:lnTo>
                      <a:lnTo>
                        <a:pt x="991" y="247"/>
                      </a:lnTo>
                      <a:lnTo>
                        <a:pt x="998" y="251"/>
                      </a:lnTo>
                      <a:lnTo>
                        <a:pt x="1005" y="256"/>
                      </a:lnTo>
                      <a:lnTo>
                        <a:pt x="1013" y="260"/>
                      </a:lnTo>
                      <a:lnTo>
                        <a:pt x="1020" y="263"/>
                      </a:lnTo>
                      <a:lnTo>
                        <a:pt x="1028" y="266"/>
                      </a:lnTo>
                      <a:lnTo>
                        <a:pt x="1035" y="269"/>
                      </a:lnTo>
                      <a:lnTo>
                        <a:pt x="1043" y="269"/>
                      </a:lnTo>
                      <a:lnTo>
                        <a:pt x="1051" y="269"/>
                      </a:lnTo>
                      <a:lnTo>
                        <a:pt x="1059" y="266"/>
                      </a:lnTo>
                      <a:lnTo>
                        <a:pt x="1066" y="262"/>
                      </a:lnTo>
                      <a:lnTo>
                        <a:pt x="1068" y="253"/>
                      </a:lnTo>
                      <a:lnTo>
                        <a:pt x="1073" y="246"/>
                      </a:lnTo>
                      <a:lnTo>
                        <a:pt x="1081" y="241"/>
                      </a:lnTo>
                      <a:lnTo>
                        <a:pt x="1091" y="239"/>
                      </a:lnTo>
                      <a:lnTo>
                        <a:pt x="1095" y="251"/>
                      </a:lnTo>
                      <a:lnTo>
                        <a:pt x="1099" y="263"/>
                      </a:lnTo>
                      <a:lnTo>
                        <a:pt x="1104" y="274"/>
                      </a:lnTo>
                      <a:lnTo>
                        <a:pt x="1109" y="287"/>
                      </a:lnTo>
                      <a:lnTo>
                        <a:pt x="1110" y="294"/>
                      </a:lnTo>
                      <a:lnTo>
                        <a:pt x="1111" y="301"/>
                      </a:lnTo>
                      <a:lnTo>
                        <a:pt x="1111" y="308"/>
                      </a:lnTo>
                      <a:lnTo>
                        <a:pt x="1112" y="315"/>
                      </a:lnTo>
                      <a:lnTo>
                        <a:pt x="1105" y="319"/>
                      </a:lnTo>
                      <a:lnTo>
                        <a:pt x="1098" y="324"/>
                      </a:lnTo>
                      <a:lnTo>
                        <a:pt x="1091" y="327"/>
                      </a:lnTo>
                      <a:lnTo>
                        <a:pt x="1086" y="331"/>
                      </a:lnTo>
                      <a:lnTo>
                        <a:pt x="1080" y="334"/>
                      </a:lnTo>
                      <a:lnTo>
                        <a:pt x="1074" y="339"/>
                      </a:lnTo>
                      <a:lnTo>
                        <a:pt x="1067" y="345"/>
                      </a:lnTo>
                      <a:lnTo>
                        <a:pt x="1061" y="352"/>
                      </a:lnTo>
                      <a:lnTo>
                        <a:pt x="1060" y="364"/>
                      </a:lnTo>
                      <a:lnTo>
                        <a:pt x="1062" y="377"/>
                      </a:lnTo>
                      <a:lnTo>
                        <a:pt x="1067" y="389"/>
                      </a:lnTo>
                      <a:lnTo>
                        <a:pt x="1076" y="399"/>
                      </a:lnTo>
                      <a:lnTo>
                        <a:pt x="1083" y="400"/>
                      </a:lnTo>
                      <a:lnTo>
                        <a:pt x="1091" y="401"/>
                      </a:lnTo>
                      <a:lnTo>
                        <a:pt x="1099" y="404"/>
                      </a:lnTo>
                      <a:lnTo>
                        <a:pt x="1107" y="405"/>
                      </a:lnTo>
                      <a:lnTo>
                        <a:pt x="1115" y="407"/>
                      </a:lnTo>
                      <a:lnTo>
                        <a:pt x="1122" y="410"/>
                      </a:lnTo>
                      <a:lnTo>
                        <a:pt x="1127" y="415"/>
                      </a:lnTo>
                      <a:lnTo>
                        <a:pt x="1130" y="420"/>
                      </a:lnTo>
                      <a:lnTo>
                        <a:pt x="1129" y="435"/>
                      </a:lnTo>
                      <a:lnTo>
                        <a:pt x="1129" y="448"/>
                      </a:lnTo>
                      <a:lnTo>
                        <a:pt x="1129" y="463"/>
                      </a:lnTo>
                      <a:lnTo>
                        <a:pt x="1128" y="478"/>
                      </a:lnTo>
                      <a:lnTo>
                        <a:pt x="1125" y="484"/>
                      </a:lnTo>
                      <a:lnTo>
                        <a:pt x="1120" y="488"/>
                      </a:lnTo>
                      <a:lnTo>
                        <a:pt x="1114" y="491"/>
                      </a:lnTo>
                      <a:lnTo>
                        <a:pt x="1109" y="495"/>
                      </a:lnTo>
                      <a:lnTo>
                        <a:pt x="1102" y="497"/>
                      </a:lnTo>
                      <a:lnTo>
                        <a:pt x="1094" y="499"/>
                      </a:lnTo>
                      <a:lnTo>
                        <a:pt x="1088" y="500"/>
                      </a:lnTo>
                      <a:lnTo>
                        <a:pt x="1081" y="503"/>
                      </a:lnTo>
                      <a:lnTo>
                        <a:pt x="1080" y="515"/>
                      </a:lnTo>
                      <a:lnTo>
                        <a:pt x="1079" y="530"/>
                      </a:lnTo>
                      <a:lnTo>
                        <a:pt x="1079" y="545"/>
                      </a:lnTo>
                      <a:lnTo>
                        <a:pt x="1082" y="557"/>
                      </a:lnTo>
                      <a:lnTo>
                        <a:pt x="1090" y="560"/>
                      </a:lnTo>
                      <a:lnTo>
                        <a:pt x="1098" y="564"/>
                      </a:lnTo>
                      <a:lnTo>
                        <a:pt x="1105" y="567"/>
                      </a:lnTo>
                      <a:lnTo>
                        <a:pt x="1112" y="571"/>
                      </a:lnTo>
                      <a:lnTo>
                        <a:pt x="1119" y="575"/>
                      </a:lnTo>
                      <a:lnTo>
                        <a:pt x="1127" y="580"/>
                      </a:lnTo>
                      <a:lnTo>
                        <a:pt x="1134" y="584"/>
                      </a:lnTo>
                      <a:lnTo>
                        <a:pt x="1141" y="589"/>
                      </a:lnTo>
                      <a:lnTo>
                        <a:pt x="1143" y="603"/>
                      </a:lnTo>
                      <a:lnTo>
                        <a:pt x="1142" y="617"/>
                      </a:lnTo>
                      <a:lnTo>
                        <a:pt x="1140" y="632"/>
                      </a:lnTo>
                      <a:lnTo>
                        <a:pt x="1137" y="645"/>
                      </a:lnTo>
                      <a:lnTo>
                        <a:pt x="1128" y="650"/>
                      </a:lnTo>
                      <a:lnTo>
                        <a:pt x="1118" y="654"/>
                      </a:lnTo>
                      <a:lnTo>
                        <a:pt x="1107" y="656"/>
                      </a:lnTo>
                      <a:lnTo>
                        <a:pt x="1096" y="657"/>
                      </a:lnTo>
                      <a:lnTo>
                        <a:pt x="1086" y="658"/>
                      </a:lnTo>
                      <a:lnTo>
                        <a:pt x="1074" y="660"/>
                      </a:lnTo>
                      <a:lnTo>
                        <a:pt x="1064" y="664"/>
                      </a:lnTo>
                      <a:lnTo>
                        <a:pt x="1053" y="669"/>
                      </a:lnTo>
                      <a:lnTo>
                        <a:pt x="1046" y="680"/>
                      </a:lnTo>
                      <a:lnTo>
                        <a:pt x="1039" y="690"/>
                      </a:lnTo>
                      <a:lnTo>
                        <a:pt x="1035" y="701"/>
                      </a:lnTo>
                      <a:lnTo>
                        <a:pt x="1033" y="713"/>
                      </a:lnTo>
                      <a:lnTo>
                        <a:pt x="1037" y="723"/>
                      </a:lnTo>
                      <a:lnTo>
                        <a:pt x="1042" y="733"/>
                      </a:lnTo>
                      <a:lnTo>
                        <a:pt x="1048" y="743"/>
                      </a:lnTo>
                      <a:lnTo>
                        <a:pt x="1053" y="755"/>
                      </a:lnTo>
                      <a:lnTo>
                        <a:pt x="1058" y="765"/>
                      </a:lnTo>
                      <a:lnTo>
                        <a:pt x="1062" y="776"/>
                      </a:lnTo>
                      <a:lnTo>
                        <a:pt x="1066" y="786"/>
                      </a:lnTo>
                      <a:lnTo>
                        <a:pt x="1068" y="796"/>
                      </a:lnTo>
                      <a:lnTo>
                        <a:pt x="1064" y="808"/>
                      </a:lnTo>
                      <a:lnTo>
                        <a:pt x="1057" y="822"/>
                      </a:lnTo>
                      <a:lnTo>
                        <a:pt x="1049" y="834"/>
                      </a:lnTo>
                      <a:lnTo>
                        <a:pt x="1042" y="844"/>
                      </a:lnTo>
                      <a:lnTo>
                        <a:pt x="1036" y="844"/>
                      </a:lnTo>
                      <a:lnTo>
                        <a:pt x="1030" y="843"/>
                      </a:lnTo>
                      <a:lnTo>
                        <a:pt x="1024" y="841"/>
                      </a:lnTo>
                      <a:lnTo>
                        <a:pt x="1020" y="840"/>
                      </a:lnTo>
                      <a:lnTo>
                        <a:pt x="1014" y="839"/>
                      </a:lnTo>
                      <a:lnTo>
                        <a:pt x="1008" y="838"/>
                      </a:lnTo>
                      <a:lnTo>
                        <a:pt x="1003" y="838"/>
                      </a:lnTo>
                      <a:lnTo>
                        <a:pt x="996" y="837"/>
                      </a:lnTo>
                      <a:lnTo>
                        <a:pt x="984" y="840"/>
                      </a:lnTo>
                      <a:lnTo>
                        <a:pt x="976" y="844"/>
                      </a:lnTo>
                      <a:lnTo>
                        <a:pt x="970" y="847"/>
                      </a:lnTo>
                      <a:lnTo>
                        <a:pt x="966" y="852"/>
                      </a:lnTo>
                      <a:lnTo>
                        <a:pt x="961" y="856"/>
                      </a:lnTo>
                      <a:lnTo>
                        <a:pt x="959" y="863"/>
                      </a:lnTo>
                      <a:lnTo>
                        <a:pt x="955" y="871"/>
                      </a:lnTo>
                      <a:lnTo>
                        <a:pt x="952" y="882"/>
                      </a:lnTo>
                      <a:lnTo>
                        <a:pt x="958" y="901"/>
                      </a:lnTo>
                      <a:lnTo>
                        <a:pt x="968" y="920"/>
                      </a:lnTo>
                      <a:lnTo>
                        <a:pt x="976" y="938"/>
                      </a:lnTo>
                      <a:lnTo>
                        <a:pt x="980" y="959"/>
                      </a:lnTo>
                      <a:lnTo>
                        <a:pt x="973" y="966"/>
                      </a:lnTo>
                      <a:lnTo>
                        <a:pt x="963" y="975"/>
                      </a:lnTo>
                      <a:lnTo>
                        <a:pt x="955" y="982"/>
                      </a:lnTo>
                      <a:lnTo>
                        <a:pt x="947" y="984"/>
                      </a:lnTo>
                      <a:lnTo>
                        <a:pt x="942" y="978"/>
                      </a:lnTo>
                      <a:lnTo>
                        <a:pt x="936" y="974"/>
                      </a:lnTo>
                      <a:lnTo>
                        <a:pt x="930" y="969"/>
                      </a:lnTo>
                      <a:lnTo>
                        <a:pt x="924" y="966"/>
                      </a:lnTo>
                      <a:lnTo>
                        <a:pt x="917" y="962"/>
                      </a:lnTo>
                      <a:lnTo>
                        <a:pt x="912" y="959"/>
                      </a:lnTo>
                      <a:lnTo>
                        <a:pt x="904" y="955"/>
                      </a:lnTo>
                      <a:lnTo>
                        <a:pt x="897" y="952"/>
                      </a:lnTo>
                      <a:lnTo>
                        <a:pt x="886" y="952"/>
                      </a:lnTo>
                      <a:lnTo>
                        <a:pt x="878" y="952"/>
                      </a:lnTo>
                      <a:lnTo>
                        <a:pt x="871" y="952"/>
                      </a:lnTo>
                      <a:lnTo>
                        <a:pt x="864" y="954"/>
                      </a:lnTo>
                      <a:lnTo>
                        <a:pt x="859" y="958"/>
                      </a:lnTo>
                      <a:lnTo>
                        <a:pt x="854" y="962"/>
                      </a:lnTo>
                      <a:lnTo>
                        <a:pt x="848" y="969"/>
                      </a:lnTo>
                      <a:lnTo>
                        <a:pt x="844" y="980"/>
                      </a:lnTo>
                      <a:lnTo>
                        <a:pt x="845" y="995"/>
                      </a:lnTo>
                      <a:lnTo>
                        <a:pt x="847" y="1008"/>
                      </a:lnTo>
                      <a:lnTo>
                        <a:pt x="849" y="1021"/>
                      </a:lnTo>
                      <a:lnTo>
                        <a:pt x="851" y="1035"/>
                      </a:lnTo>
                      <a:lnTo>
                        <a:pt x="846" y="1038"/>
                      </a:lnTo>
                      <a:lnTo>
                        <a:pt x="841" y="1042"/>
                      </a:lnTo>
                      <a:lnTo>
                        <a:pt x="836" y="1045"/>
                      </a:lnTo>
                      <a:lnTo>
                        <a:pt x="831" y="1048"/>
                      </a:lnTo>
                      <a:lnTo>
                        <a:pt x="825" y="1051"/>
                      </a:lnTo>
                      <a:lnTo>
                        <a:pt x="821" y="1053"/>
                      </a:lnTo>
                      <a:lnTo>
                        <a:pt x="815" y="1057"/>
                      </a:lnTo>
                      <a:lnTo>
                        <a:pt x="810" y="1060"/>
                      </a:lnTo>
                      <a:lnTo>
                        <a:pt x="800" y="1056"/>
                      </a:lnTo>
                      <a:lnTo>
                        <a:pt x="792" y="1048"/>
                      </a:lnTo>
                      <a:lnTo>
                        <a:pt x="786" y="1040"/>
                      </a:lnTo>
                      <a:lnTo>
                        <a:pt x="781" y="1029"/>
                      </a:lnTo>
                      <a:lnTo>
                        <a:pt x="777" y="1020"/>
                      </a:lnTo>
                      <a:lnTo>
                        <a:pt x="772" y="1011"/>
                      </a:lnTo>
                      <a:lnTo>
                        <a:pt x="765" y="1002"/>
                      </a:lnTo>
                      <a:lnTo>
                        <a:pt x="756" y="995"/>
                      </a:lnTo>
                      <a:lnTo>
                        <a:pt x="755" y="995"/>
                      </a:lnTo>
                      <a:lnTo>
                        <a:pt x="753" y="993"/>
                      </a:lnTo>
                      <a:lnTo>
                        <a:pt x="751" y="993"/>
                      </a:lnTo>
                      <a:lnTo>
                        <a:pt x="749" y="993"/>
                      </a:lnTo>
                      <a:lnTo>
                        <a:pt x="741" y="996"/>
                      </a:lnTo>
                      <a:lnTo>
                        <a:pt x="733" y="998"/>
                      </a:lnTo>
                      <a:lnTo>
                        <a:pt x="727" y="1000"/>
                      </a:lnTo>
                      <a:lnTo>
                        <a:pt x="720" y="1003"/>
                      </a:lnTo>
                      <a:lnTo>
                        <a:pt x="715" y="1005"/>
                      </a:lnTo>
                      <a:lnTo>
                        <a:pt x="710" y="1010"/>
                      </a:lnTo>
                      <a:lnTo>
                        <a:pt x="704" y="1015"/>
                      </a:lnTo>
                      <a:lnTo>
                        <a:pt x="700" y="1022"/>
                      </a:lnTo>
                      <a:lnTo>
                        <a:pt x="698" y="1031"/>
                      </a:lnTo>
                      <a:lnTo>
                        <a:pt x="697" y="1041"/>
                      </a:lnTo>
                      <a:lnTo>
                        <a:pt x="695" y="1050"/>
                      </a:lnTo>
                      <a:lnTo>
                        <a:pt x="694" y="1060"/>
                      </a:lnTo>
                      <a:lnTo>
                        <a:pt x="686" y="1063"/>
                      </a:lnTo>
                      <a:lnTo>
                        <a:pt x="678" y="1066"/>
                      </a:lnTo>
                      <a:lnTo>
                        <a:pt x="670" y="1068"/>
                      </a:lnTo>
                      <a:lnTo>
                        <a:pt x="662" y="1071"/>
                      </a:lnTo>
                      <a:lnTo>
                        <a:pt x="654" y="1072"/>
                      </a:lnTo>
                      <a:lnTo>
                        <a:pt x="645" y="1073"/>
                      </a:lnTo>
                      <a:lnTo>
                        <a:pt x="637" y="1074"/>
                      </a:lnTo>
                      <a:lnTo>
                        <a:pt x="628" y="10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1048"/>
                <p:cNvSpPr>
                  <a:spLocks/>
                </p:cNvSpPr>
                <p:nvPr/>
              </p:nvSpPr>
              <p:spPr bwMode="auto">
                <a:xfrm rot="-32005104">
                  <a:off x="4637" y="3119"/>
                  <a:ext cx="146" cy="98"/>
                </a:xfrm>
                <a:custGeom>
                  <a:avLst/>
                  <a:gdLst/>
                  <a:ahLst/>
                  <a:cxnLst>
                    <a:cxn ang="0">
                      <a:pos x="45" y="194"/>
                    </a:cxn>
                    <a:cxn ang="0">
                      <a:pos x="39" y="191"/>
                    </a:cxn>
                    <a:cxn ang="0">
                      <a:pos x="34" y="189"/>
                    </a:cxn>
                    <a:cxn ang="0">
                      <a:pos x="27" y="187"/>
                    </a:cxn>
                    <a:cxn ang="0">
                      <a:pos x="21" y="185"/>
                    </a:cxn>
                    <a:cxn ang="0">
                      <a:pos x="15" y="182"/>
                    </a:cxn>
                    <a:cxn ang="0">
                      <a:pos x="9" y="179"/>
                    </a:cxn>
                    <a:cxn ang="0">
                      <a:pos x="5" y="175"/>
                    </a:cxn>
                    <a:cxn ang="0">
                      <a:pos x="0" y="171"/>
                    </a:cxn>
                    <a:cxn ang="0">
                      <a:pos x="1" y="151"/>
                    </a:cxn>
                    <a:cxn ang="0">
                      <a:pos x="6" y="132"/>
                    </a:cxn>
                    <a:cxn ang="0">
                      <a:pos x="11" y="113"/>
                    </a:cxn>
                    <a:cxn ang="0">
                      <a:pos x="17" y="93"/>
                    </a:cxn>
                    <a:cxn ang="0">
                      <a:pos x="25" y="74"/>
                    </a:cxn>
                    <a:cxn ang="0">
                      <a:pos x="32" y="55"/>
                    </a:cxn>
                    <a:cxn ang="0">
                      <a:pos x="38" y="36"/>
                    </a:cxn>
                    <a:cxn ang="0">
                      <a:pos x="44" y="16"/>
                    </a:cxn>
                    <a:cxn ang="0">
                      <a:pos x="55" y="14"/>
                    </a:cxn>
                    <a:cxn ang="0">
                      <a:pos x="74" y="11"/>
                    </a:cxn>
                    <a:cxn ang="0">
                      <a:pos x="97" y="8"/>
                    </a:cxn>
                    <a:cxn ang="0">
                      <a:pos x="123" y="5"/>
                    </a:cxn>
                    <a:cxn ang="0">
                      <a:pos x="149" y="2"/>
                    </a:cxn>
                    <a:cxn ang="0">
                      <a:pos x="173" y="1"/>
                    </a:cxn>
                    <a:cxn ang="0">
                      <a:pos x="193" y="0"/>
                    </a:cxn>
                    <a:cxn ang="0">
                      <a:pos x="205" y="0"/>
                    </a:cxn>
                    <a:cxn ang="0">
                      <a:pos x="217" y="11"/>
                    </a:cxn>
                    <a:cxn ang="0">
                      <a:pos x="231" y="23"/>
                    </a:cxn>
                    <a:cxn ang="0">
                      <a:pos x="244" y="40"/>
                    </a:cxn>
                    <a:cxn ang="0">
                      <a:pos x="258" y="58"/>
                    </a:cxn>
                    <a:cxn ang="0">
                      <a:pos x="270" y="76"/>
                    </a:cxn>
                    <a:cxn ang="0">
                      <a:pos x="281" y="95"/>
                    </a:cxn>
                    <a:cxn ang="0">
                      <a:pos x="288" y="112"/>
                    </a:cxn>
                    <a:cxn ang="0">
                      <a:pos x="293" y="127"/>
                    </a:cxn>
                    <a:cxn ang="0">
                      <a:pos x="280" y="135"/>
                    </a:cxn>
                    <a:cxn ang="0">
                      <a:pos x="266" y="144"/>
                    </a:cxn>
                    <a:cxn ang="0">
                      <a:pos x="252" y="151"/>
                    </a:cxn>
                    <a:cxn ang="0">
                      <a:pos x="237" y="159"/>
                    </a:cxn>
                    <a:cxn ang="0">
                      <a:pos x="222" y="166"/>
                    </a:cxn>
                    <a:cxn ang="0">
                      <a:pos x="206" y="172"/>
                    </a:cxn>
                    <a:cxn ang="0">
                      <a:pos x="190" y="178"/>
                    </a:cxn>
                    <a:cxn ang="0">
                      <a:pos x="174" y="183"/>
                    </a:cxn>
                    <a:cxn ang="0">
                      <a:pos x="158" y="188"/>
                    </a:cxn>
                    <a:cxn ang="0">
                      <a:pos x="142" y="191"/>
                    </a:cxn>
                    <a:cxn ang="0">
                      <a:pos x="125" y="194"/>
                    </a:cxn>
                    <a:cxn ang="0">
                      <a:pos x="108" y="196"/>
                    </a:cxn>
                    <a:cxn ang="0">
                      <a:pos x="92" y="197"/>
                    </a:cxn>
                    <a:cxn ang="0">
                      <a:pos x="76" y="197"/>
                    </a:cxn>
                    <a:cxn ang="0">
                      <a:pos x="60" y="196"/>
                    </a:cxn>
                    <a:cxn ang="0">
                      <a:pos x="45" y="194"/>
                    </a:cxn>
                  </a:cxnLst>
                  <a:rect l="0" t="0" r="r" b="b"/>
                  <a:pathLst>
                    <a:path w="293" h="197">
                      <a:moveTo>
                        <a:pt x="45" y="194"/>
                      </a:moveTo>
                      <a:lnTo>
                        <a:pt x="39" y="191"/>
                      </a:lnTo>
                      <a:lnTo>
                        <a:pt x="34" y="189"/>
                      </a:lnTo>
                      <a:lnTo>
                        <a:pt x="27" y="187"/>
                      </a:lnTo>
                      <a:lnTo>
                        <a:pt x="21" y="185"/>
                      </a:lnTo>
                      <a:lnTo>
                        <a:pt x="15" y="182"/>
                      </a:lnTo>
                      <a:lnTo>
                        <a:pt x="9" y="179"/>
                      </a:lnTo>
                      <a:lnTo>
                        <a:pt x="5" y="175"/>
                      </a:lnTo>
                      <a:lnTo>
                        <a:pt x="0" y="171"/>
                      </a:lnTo>
                      <a:lnTo>
                        <a:pt x="1" y="151"/>
                      </a:lnTo>
                      <a:lnTo>
                        <a:pt x="6" y="132"/>
                      </a:lnTo>
                      <a:lnTo>
                        <a:pt x="11" y="113"/>
                      </a:lnTo>
                      <a:lnTo>
                        <a:pt x="17" y="93"/>
                      </a:lnTo>
                      <a:lnTo>
                        <a:pt x="25" y="74"/>
                      </a:lnTo>
                      <a:lnTo>
                        <a:pt x="32" y="55"/>
                      </a:lnTo>
                      <a:lnTo>
                        <a:pt x="38" y="36"/>
                      </a:lnTo>
                      <a:lnTo>
                        <a:pt x="44" y="16"/>
                      </a:lnTo>
                      <a:lnTo>
                        <a:pt x="55" y="14"/>
                      </a:lnTo>
                      <a:lnTo>
                        <a:pt x="74" y="11"/>
                      </a:lnTo>
                      <a:lnTo>
                        <a:pt x="97" y="8"/>
                      </a:lnTo>
                      <a:lnTo>
                        <a:pt x="123" y="5"/>
                      </a:lnTo>
                      <a:lnTo>
                        <a:pt x="149" y="2"/>
                      </a:lnTo>
                      <a:lnTo>
                        <a:pt x="173" y="1"/>
                      </a:lnTo>
                      <a:lnTo>
                        <a:pt x="193" y="0"/>
                      </a:lnTo>
                      <a:lnTo>
                        <a:pt x="205" y="0"/>
                      </a:lnTo>
                      <a:lnTo>
                        <a:pt x="217" y="11"/>
                      </a:lnTo>
                      <a:lnTo>
                        <a:pt x="231" y="23"/>
                      </a:lnTo>
                      <a:lnTo>
                        <a:pt x="244" y="40"/>
                      </a:lnTo>
                      <a:lnTo>
                        <a:pt x="258" y="58"/>
                      </a:lnTo>
                      <a:lnTo>
                        <a:pt x="270" y="76"/>
                      </a:lnTo>
                      <a:lnTo>
                        <a:pt x="281" y="95"/>
                      </a:lnTo>
                      <a:lnTo>
                        <a:pt x="288" y="112"/>
                      </a:lnTo>
                      <a:lnTo>
                        <a:pt x="293" y="127"/>
                      </a:lnTo>
                      <a:lnTo>
                        <a:pt x="280" y="135"/>
                      </a:lnTo>
                      <a:lnTo>
                        <a:pt x="266" y="144"/>
                      </a:lnTo>
                      <a:lnTo>
                        <a:pt x="252" y="151"/>
                      </a:lnTo>
                      <a:lnTo>
                        <a:pt x="237" y="159"/>
                      </a:lnTo>
                      <a:lnTo>
                        <a:pt x="222" y="166"/>
                      </a:lnTo>
                      <a:lnTo>
                        <a:pt x="206" y="172"/>
                      </a:lnTo>
                      <a:lnTo>
                        <a:pt x="190" y="178"/>
                      </a:lnTo>
                      <a:lnTo>
                        <a:pt x="174" y="183"/>
                      </a:lnTo>
                      <a:lnTo>
                        <a:pt x="158" y="188"/>
                      </a:lnTo>
                      <a:lnTo>
                        <a:pt x="142" y="191"/>
                      </a:lnTo>
                      <a:lnTo>
                        <a:pt x="125" y="194"/>
                      </a:lnTo>
                      <a:lnTo>
                        <a:pt x="108" y="196"/>
                      </a:lnTo>
                      <a:lnTo>
                        <a:pt x="92" y="197"/>
                      </a:lnTo>
                      <a:lnTo>
                        <a:pt x="76" y="197"/>
                      </a:lnTo>
                      <a:lnTo>
                        <a:pt x="60" y="196"/>
                      </a:lnTo>
                      <a:lnTo>
                        <a:pt x="45" y="1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1049"/>
                <p:cNvSpPr>
                  <a:spLocks/>
                </p:cNvSpPr>
                <p:nvPr/>
              </p:nvSpPr>
              <p:spPr bwMode="auto">
                <a:xfrm rot="-32005104">
                  <a:off x="4649" y="3132"/>
                  <a:ext cx="124" cy="78"/>
                </a:xfrm>
                <a:custGeom>
                  <a:avLst/>
                  <a:gdLst/>
                  <a:ahLst/>
                  <a:cxnLst>
                    <a:cxn ang="0">
                      <a:pos x="2" y="149"/>
                    </a:cxn>
                    <a:cxn ang="0">
                      <a:pos x="1" y="146"/>
                    </a:cxn>
                    <a:cxn ang="0">
                      <a:pos x="0" y="144"/>
                    </a:cxn>
                    <a:cxn ang="0">
                      <a:pos x="0" y="142"/>
                    </a:cxn>
                    <a:cxn ang="0">
                      <a:pos x="0" y="138"/>
                    </a:cxn>
                    <a:cxn ang="0">
                      <a:pos x="6" y="122"/>
                    </a:cxn>
                    <a:cxn ang="0">
                      <a:pos x="10" y="107"/>
                    </a:cxn>
                    <a:cxn ang="0">
                      <a:pos x="16" y="92"/>
                    </a:cxn>
                    <a:cxn ang="0">
                      <a:pos x="19" y="77"/>
                    </a:cxn>
                    <a:cxn ang="0">
                      <a:pos x="24" y="62"/>
                    </a:cxn>
                    <a:cxn ang="0">
                      <a:pos x="28" y="47"/>
                    </a:cxn>
                    <a:cxn ang="0">
                      <a:pos x="32" y="30"/>
                    </a:cxn>
                    <a:cxn ang="0">
                      <a:pos x="36" y="13"/>
                    </a:cxn>
                    <a:cxn ang="0">
                      <a:pos x="62" y="15"/>
                    </a:cxn>
                    <a:cxn ang="0">
                      <a:pos x="85" y="15"/>
                    </a:cxn>
                    <a:cxn ang="0">
                      <a:pos x="102" y="14"/>
                    </a:cxn>
                    <a:cxn ang="0">
                      <a:pos x="119" y="11"/>
                    </a:cxn>
                    <a:cxn ang="0">
                      <a:pos x="134" y="7"/>
                    </a:cxn>
                    <a:cxn ang="0">
                      <a:pos x="148" y="4"/>
                    </a:cxn>
                    <a:cxn ang="0">
                      <a:pos x="166" y="1"/>
                    </a:cxn>
                    <a:cxn ang="0">
                      <a:pos x="184" y="0"/>
                    </a:cxn>
                    <a:cxn ang="0">
                      <a:pos x="189" y="5"/>
                    </a:cxn>
                    <a:cxn ang="0">
                      <a:pos x="193" y="11"/>
                    </a:cxn>
                    <a:cxn ang="0">
                      <a:pos x="197" y="15"/>
                    </a:cxn>
                    <a:cxn ang="0">
                      <a:pos x="201" y="21"/>
                    </a:cxn>
                    <a:cxn ang="0">
                      <a:pos x="206" y="30"/>
                    </a:cxn>
                    <a:cxn ang="0">
                      <a:pos x="212" y="40"/>
                    </a:cxn>
                    <a:cxn ang="0">
                      <a:pos x="218" y="52"/>
                    </a:cxn>
                    <a:cxn ang="0">
                      <a:pos x="225" y="64"/>
                    </a:cxn>
                    <a:cxn ang="0">
                      <a:pos x="230" y="75"/>
                    </a:cxn>
                    <a:cxn ang="0">
                      <a:pos x="237" y="87"/>
                    </a:cxn>
                    <a:cxn ang="0">
                      <a:pos x="242" y="98"/>
                    </a:cxn>
                    <a:cxn ang="0">
                      <a:pos x="246" y="107"/>
                    </a:cxn>
                    <a:cxn ang="0">
                      <a:pos x="245" y="108"/>
                    </a:cxn>
                    <a:cxn ang="0">
                      <a:pos x="243" y="110"/>
                    </a:cxn>
                    <a:cxn ang="0">
                      <a:pos x="238" y="112"/>
                    </a:cxn>
                    <a:cxn ang="0">
                      <a:pos x="228" y="115"/>
                    </a:cxn>
                    <a:cxn ang="0">
                      <a:pos x="219" y="123"/>
                    </a:cxn>
                    <a:cxn ang="0">
                      <a:pos x="207" y="130"/>
                    </a:cxn>
                    <a:cxn ang="0">
                      <a:pos x="195" y="136"/>
                    </a:cxn>
                    <a:cxn ang="0">
                      <a:pos x="180" y="142"/>
                    </a:cxn>
                    <a:cxn ang="0">
                      <a:pos x="165" y="146"/>
                    </a:cxn>
                    <a:cxn ang="0">
                      <a:pos x="148" y="150"/>
                    </a:cxn>
                    <a:cxn ang="0">
                      <a:pos x="132" y="152"/>
                    </a:cxn>
                    <a:cxn ang="0">
                      <a:pos x="116" y="155"/>
                    </a:cxn>
                    <a:cxn ang="0">
                      <a:pos x="99" y="156"/>
                    </a:cxn>
                    <a:cxn ang="0">
                      <a:pos x="83" y="156"/>
                    </a:cxn>
                    <a:cxn ang="0">
                      <a:pos x="67" y="156"/>
                    </a:cxn>
                    <a:cxn ang="0">
                      <a:pos x="52" y="156"/>
                    </a:cxn>
                    <a:cxn ang="0">
                      <a:pos x="37" y="155"/>
                    </a:cxn>
                    <a:cxn ang="0">
                      <a:pos x="24" y="153"/>
                    </a:cxn>
                    <a:cxn ang="0">
                      <a:pos x="13" y="151"/>
                    </a:cxn>
                    <a:cxn ang="0">
                      <a:pos x="2" y="149"/>
                    </a:cxn>
                  </a:cxnLst>
                  <a:rect l="0" t="0" r="r" b="b"/>
                  <a:pathLst>
                    <a:path w="246" h="156">
                      <a:moveTo>
                        <a:pt x="2" y="149"/>
                      </a:moveTo>
                      <a:lnTo>
                        <a:pt x="1" y="146"/>
                      </a:lnTo>
                      <a:lnTo>
                        <a:pt x="0" y="144"/>
                      </a:lnTo>
                      <a:lnTo>
                        <a:pt x="0" y="142"/>
                      </a:lnTo>
                      <a:lnTo>
                        <a:pt x="0" y="138"/>
                      </a:lnTo>
                      <a:lnTo>
                        <a:pt x="6" y="122"/>
                      </a:lnTo>
                      <a:lnTo>
                        <a:pt x="10" y="107"/>
                      </a:lnTo>
                      <a:lnTo>
                        <a:pt x="16" y="92"/>
                      </a:lnTo>
                      <a:lnTo>
                        <a:pt x="19" y="77"/>
                      </a:lnTo>
                      <a:lnTo>
                        <a:pt x="24" y="62"/>
                      </a:lnTo>
                      <a:lnTo>
                        <a:pt x="28" y="47"/>
                      </a:lnTo>
                      <a:lnTo>
                        <a:pt x="32" y="30"/>
                      </a:lnTo>
                      <a:lnTo>
                        <a:pt x="36" y="13"/>
                      </a:lnTo>
                      <a:lnTo>
                        <a:pt x="62" y="15"/>
                      </a:lnTo>
                      <a:lnTo>
                        <a:pt x="85" y="15"/>
                      </a:lnTo>
                      <a:lnTo>
                        <a:pt x="102" y="14"/>
                      </a:lnTo>
                      <a:lnTo>
                        <a:pt x="119" y="11"/>
                      </a:lnTo>
                      <a:lnTo>
                        <a:pt x="134" y="7"/>
                      </a:lnTo>
                      <a:lnTo>
                        <a:pt x="148" y="4"/>
                      </a:lnTo>
                      <a:lnTo>
                        <a:pt x="166" y="1"/>
                      </a:lnTo>
                      <a:lnTo>
                        <a:pt x="184" y="0"/>
                      </a:lnTo>
                      <a:lnTo>
                        <a:pt x="189" y="5"/>
                      </a:lnTo>
                      <a:lnTo>
                        <a:pt x="193" y="11"/>
                      </a:lnTo>
                      <a:lnTo>
                        <a:pt x="197" y="15"/>
                      </a:lnTo>
                      <a:lnTo>
                        <a:pt x="201" y="21"/>
                      </a:lnTo>
                      <a:lnTo>
                        <a:pt x="206" y="30"/>
                      </a:lnTo>
                      <a:lnTo>
                        <a:pt x="212" y="40"/>
                      </a:lnTo>
                      <a:lnTo>
                        <a:pt x="218" y="52"/>
                      </a:lnTo>
                      <a:lnTo>
                        <a:pt x="225" y="64"/>
                      </a:lnTo>
                      <a:lnTo>
                        <a:pt x="230" y="75"/>
                      </a:lnTo>
                      <a:lnTo>
                        <a:pt x="237" y="87"/>
                      </a:lnTo>
                      <a:lnTo>
                        <a:pt x="242" y="98"/>
                      </a:lnTo>
                      <a:lnTo>
                        <a:pt x="246" y="107"/>
                      </a:lnTo>
                      <a:lnTo>
                        <a:pt x="245" y="108"/>
                      </a:lnTo>
                      <a:lnTo>
                        <a:pt x="243" y="110"/>
                      </a:lnTo>
                      <a:lnTo>
                        <a:pt x="238" y="112"/>
                      </a:lnTo>
                      <a:lnTo>
                        <a:pt x="228" y="115"/>
                      </a:lnTo>
                      <a:lnTo>
                        <a:pt x="219" y="123"/>
                      </a:lnTo>
                      <a:lnTo>
                        <a:pt x="207" y="130"/>
                      </a:lnTo>
                      <a:lnTo>
                        <a:pt x="195" y="136"/>
                      </a:lnTo>
                      <a:lnTo>
                        <a:pt x="180" y="142"/>
                      </a:lnTo>
                      <a:lnTo>
                        <a:pt x="165" y="146"/>
                      </a:lnTo>
                      <a:lnTo>
                        <a:pt x="148" y="150"/>
                      </a:lnTo>
                      <a:lnTo>
                        <a:pt x="132" y="152"/>
                      </a:lnTo>
                      <a:lnTo>
                        <a:pt x="116" y="155"/>
                      </a:lnTo>
                      <a:lnTo>
                        <a:pt x="99" y="156"/>
                      </a:lnTo>
                      <a:lnTo>
                        <a:pt x="83" y="156"/>
                      </a:lnTo>
                      <a:lnTo>
                        <a:pt x="67" y="156"/>
                      </a:lnTo>
                      <a:lnTo>
                        <a:pt x="52" y="156"/>
                      </a:lnTo>
                      <a:lnTo>
                        <a:pt x="37" y="155"/>
                      </a:lnTo>
                      <a:lnTo>
                        <a:pt x="24" y="153"/>
                      </a:lnTo>
                      <a:lnTo>
                        <a:pt x="13" y="151"/>
                      </a:lnTo>
                      <a:lnTo>
                        <a:pt x="2" y="14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1050"/>
                <p:cNvSpPr>
                  <a:spLocks/>
                </p:cNvSpPr>
                <p:nvPr/>
              </p:nvSpPr>
              <p:spPr bwMode="auto">
                <a:xfrm rot="-32005104">
                  <a:off x="4785" y="3196"/>
                  <a:ext cx="122" cy="232"/>
                </a:xfrm>
                <a:custGeom>
                  <a:avLst/>
                  <a:gdLst/>
                  <a:ahLst/>
                  <a:cxnLst>
                    <a:cxn ang="0">
                      <a:pos x="91" y="460"/>
                    </a:cxn>
                    <a:cxn ang="0">
                      <a:pos x="53" y="416"/>
                    </a:cxn>
                    <a:cxn ang="0">
                      <a:pos x="25" y="368"/>
                    </a:cxn>
                    <a:cxn ang="0">
                      <a:pos x="8" y="313"/>
                    </a:cxn>
                    <a:cxn ang="0">
                      <a:pos x="0" y="258"/>
                    </a:cxn>
                    <a:cxn ang="0">
                      <a:pos x="1" y="201"/>
                    </a:cxn>
                    <a:cxn ang="0">
                      <a:pos x="11" y="144"/>
                    </a:cxn>
                    <a:cxn ang="0">
                      <a:pos x="28" y="90"/>
                    </a:cxn>
                    <a:cxn ang="0">
                      <a:pos x="53" y="39"/>
                    </a:cxn>
                    <a:cxn ang="0">
                      <a:pos x="66" y="20"/>
                    </a:cxn>
                    <a:cxn ang="0">
                      <a:pos x="76" y="3"/>
                    </a:cxn>
                    <a:cxn ang="0">
                      <a:pos x="80" y="0"/>
                    </a:cxn>
                    <a:cxn ang="0">
                      <a:pos x="82" y="16"/>
                    </a:cxn>
                    <a:cxn ang="0">
                      <a:pos x="97" y="32"/>
                    </a:cxn>
                    <a:cxn ang="0">
                      <a:pos x="112" y="50"/>
                    </a:cxn>
                    <a:cxn ang="0">
                      <a:pos x="130" y="67"/>
                    </a:cxn>
                    <a:cxn ang="0">
                      <a:pos x="147" y="83"/>
                    </a:cxn>
                    <a:cxn ang="0">
                      <a:pos x="164" y="99"/>
                    </a:cxn>
                    <a:cxn ang="0">
                      <a:pos x="183" y="114"/>
                    </a:cxn>
                    <a:cxn ang="0">
                      <a:pos x="201" y="127"/>
                    </a:cxn>
                    <a:cxn ang="0">
                      <a:pos x="220" y="138"/>
                    </a:cxn>
                    <a:cxn ang="0">
                      <a:pos x="223" y="144"/>
                    </a:cxn>
                    <a:cxn ang="0">
                      <a:pos x="225" y="148"/>
                    </a:cxn>
                    <a:cxn ang="0">
                      <a:pos x="228" y="152"/>
                    </a:cxn>
                    <a:cxn ang="0">
                      <a:pos x="231" y="159"/>
                    </a:cxn>
                    <a:cxn ang="0">
                      <a:pos x="226" y="161"/>
                    </a:cxn>
                    <a:cxn ang="0">
                      <a:pos x="224" y="164"/>
                    </a:cxn>
                    <a:cxn ang="0">
                      <a:pos x="222" y="167"/>
                    </a:cxn>
                    <a:cxn ang="0">
                      <a:pos x="220" y="172"/>
                    </a:cxn>
                    <a:cxn ang="0">
                      <a:pos x="214" y="195"/>
                    </a:cxn>
                    <a:cxn ang="0">
                      <a:pos x="210" y="219"/>
                    </a:cxn>
                    <a:cxn ang="0">
                      <a:pos x="208" y="243"/>
                    </a:cxn>
                    <a:cxn ang="0">
                      <a:pos x="208" y="268"/>
                    </a:cxn>
                    <a:cxn ang="0">
                      <a:pos x="211" y="293"/>
                    </a:cxn>
                    <a:cxn ang="0">
                      <a:pos x="217" y="316"/>
                    </a:cxn>
                    <a:cxn ang="0">
                      <a:pos x="229" y="336"/>
                    </a:cxn>
                    <a:cxn ang="0">
                      <a:pos x="244" y="356"/>
                    </a:cxn>
                    <a:cxn ang="0">
                      <a:pos x="235" y="369"/>
                    </a:cxn>
                    <a:cxn ang="0">
                      <a:pos x="220" y="386"/>
                    </a:cxn>
                    <a:cxn ang="0">
                      <a:pos x="199" y="406"/>
                    </a:cxn>
                    <a:cxn ang="0">
                      <a:pos x="176" y="426"/>
                    </a:cxn>
                    <a:cxn ang="0">
                      <a:pos x="150" y="444"/>
                    </a:cxn>
                    <a:cxn ang="0">
                      <a:pos x="127" y="456"/>
                    </a:cxn>
                    <a:cxn ang="0">
                      <a:pos x="107" y="463"/>
                    </a:cxn>
                    <a:cxn ang="0">
                      <a:pos x="91" y="460"/>
                    </a:cxn>
                  </a:cxnLst>
                  <a:rect l="0" t="0" r="r" b="b"/>
                  <a:pathLst>
                    <a:path w="244" h="463">
                      <a:moveTo>
                        <a:pt x="91" y="460"/>
                      </a:moveTo>
                      <a:lnTo>
                        <a:pt x="53" y="416"/>
                      </a:lnTo>
                      <a:lnTo>
                        <a:pt x="25" y="368"/>
                      </a:lnTo>
                      <a:lnTo>
                        <a:pt x="8" y="313"/>
                      </a:lnTo>
                      <a:lnTo>
                        <a:pt x="0" y="258"/>
                      </a:lnTo>
                      <a:lnTo>
                        <a:pt x="1" y="201"/>
                      </a:lnTo>
                      <a:lnTo>
                        <a:pt x="11" y="144"/>
                      </a:lnTo>
                      <a:lnTo>
                        <a:pt x="28" y="90"/>
                      </a:lnTo>
                      <a:lnTo>
                        <a:pt x="53" y="39"/>
                      </a:lnTo>
                      <a:lnTo>
                        <a:pt x="66" y="20"/>
                      </a:lnTo>
                      <a:lnTo>
                        <a:pt x="76" y="3"/>
                      </a:lnTo>
                      <a:lnTo>
                        <a:pt x="80" y="0"/>
                      </a:lnTo>
                      <a:lnTo>
                        <a:pt x="82" y="16"/>
                      </a:lnTo>
                      <a:lnTo>
                        <a:pt x="97" y="32"/>
                      </a:lnTo>
                      <a:lnTo>
                        <a:pt x="112" y="50"/>
                      </a:lnTo>
                      <a:lnTo>
                        <a:pt x="130" y="67"/>
                      </a:lnTo>
                      <a:lnTo>
                        <a:pt x="147" y="83"/>
                      </a:lnTo>
                      <a:lnTo>
                        <a:pt x="164" y="99"/>
                      </a:lnTo>
                      <a:lnTo>
                        <a:pt x="183" y="114"/>
                      </a:lnTo>
                      <a:lnTo>
                        <a:pt x="201" y="127"/>
                      </a:lnTo>
                      <a:lnTo>
                        <a:pt x="220" y="138"/>
                      </a:lnTo>
                      <a:lnTo>
                        <a:pt x="223" y="144"/>
                      </a:lnTo>
                      <a:lnTo>
                        <a:pt x="225" y="148"/>
                      </a:lnTo>
                      <a:lnTo>
                        <a:pt x="228" y="152"/>
                      </a:lnTo>
                      <a:lnTo>
                        <a:pt x="231" y="159"/>
                      </a:lnTo>
                      <a:lnTo>
                        <a:pt x="226" y="161"/>
                      </a:lnTo>
                      <a:lnTo>
                        <a:pt x="224" y="164"/>
                      </a:lnTo>
                      <a:lnTo>
                        <a:pt x="222" y="167"/>
                      </a:lnTo>
                      <a:lnTo>
                        <a:pt x="220" y="172"/>
                      </a:lnTo>
                      <a:lnTo>
                        <a:pt x="214" y="195"/>
                      </a:lnTo>
                      <a:lnTo>
                        <a:pt x="210" y="219"/>
                      </a:lnTo>
                      <a:lnTo>
                        <a:pt x="208" y="243"/>
                      </a:lnTo>
                      <a:lnTo>
                        <a:pt x="208" y="268"/>
                      </a:lnTo>
                      <a:lnTo>
                        <a:pt x="211" y="293"/>
                      </a:lnTo>
                      <a:lnTo>
                        <a:pt x="217" y="316"/>
                      </a:lnTo>
                      <a:lnTo>
                        <a:pt x="229" y="336"/>
                      </a:lnTo>
                      <a:lnTo>
                        <a:pt x="244" y="356"/>
                      </a:lnTo>
                      <a:lnTo>
                        <a:pt x="235" y="369"/>
                      </a:lnTo>
                      <a:lnTo>
                        <a:pt x="220" y="386"/>
                      </a:lnTo>
                      <a:lnTo>
                        <a:pt x="199" y="406"/>
                      </a:lnTo>
                      <a:lnTo>
                        <a:pt x="176" y="426"/>
                      </a:lnTo>
                      <a:lnTo>
                        <a:pt x="150" y="444"/>
                      </a:lnTo>
                      <a:lnTo>
                        <a:pt x="127" y="456"/>
                      </a:lnTo>
                      <a:lnTo>
                        <a:pt x="107" y="463"/>
                      </a:lnTo>
                      <a:lnTo>
                        <a:pt x="91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1051"/>
                <p:cNvSpPr>
                  <a:spLocks/>
                </p:cNvSpPr>
                <p:nvPr/>
              </p:nvSpPr>
              <p:spPr bwMode="auto">
                <a:xfrm rot="-32005104">
                  <a:off x="4798" y="3205"/>
                  <a:ext cx="100" cy="205"/>
                </a:xfrm>
                <a:custGeom>
                  <a:avLst/>
                  <a:gdLst/>
                  <a:ahLst/>
                  <a:cxnLst>
                    <a:cxn ang="0">
                      <a:pos x="91" y="411"/>
                    </a:cxn>
                    <a:cxn ang="0">
                      <a:pos x="84" y="400"/>
                    </a:cxn>
                    <a:cxn ang="0">
                      <a:pos x="79" y="394"/>
                    </a:cxn>
                    <a:cxn ang="0">
                      <a:pos x="76" y="391"/>
                    </a:cxn>
                    <a:cxn ang="0">
                      <a:pos x="71" y="386"/>
                    </a:cxn>
                    <a:cxn ang="0">
                      <a:pos x="40" y="335"/>
                    </a:cxn>
                    <a:cxn ang="0">
                      <a:pos x="18" y="286"/>
                    </a:cxn>
                    <a:cxn ang="0">
                      <a:pos x="6" y="242"/>
                    </a:cxn>
                    <a:cxn ang="0">
                      <a:pos x="0" y="200"/>
                    </a:cxn>
                    <a:cxn ang="0">
                      <a:pos x="1" y="157"/>
                    </a:cxn>
                    <a:cxn ang="0">
                      <a:pos x="9" y="112"/>
                    </a:cxn>
                    <a:cxn ang="0">
                      <a:pos x="23" y="64"/>
                    </a:cxn>
                    <a:cxn ang="0">
                      <a:pos x="41" y="11"/>
                    </a:cxn>
                    <a:cxn ang="0">
                      <a:pos x="46" y="5"/>
                    </a:cxn>
                    <a:cxn ang="0">
                      <a:pos x="50" y="2"/>
                    </a:cxn>
                    <a:cxn ang="0">
                      <a:pos x="55" y="0"/>
                    </a:cxn>
                    <a:cxn ang="0">
                      <a:pos x="63" y="4"/>
                    </a:cxn>
                    <a:cxn ang="0">
                      <a:pos x="74" y="21"/>
                    </a:cxn>
                    <a:cxn ang="0">
                      <a:pos x="90" y="38"/>
                    </a:cxn>
                    <a:cxn ang="0">
                      <a:pos x="109" y="55"/>
                    </a:cxn>
                    <a:cxn ang="0">
                      <a:pos x="130" y="70"/>
                    </a:cxn>
                    <a:cxn ang="0">
                      <a:pos x="151" y="86"/>
                    </a:cxn>
                    <a:cxn ang="0">
                      <a:pos x="168" y="100"/>
                    </a:cxn>
                    <a:cxn ang="0">
                      <a:pos x="181" y="113"/>
                    </a:cxn>
                    <a:cxn ang="0">
                      <a:pos x="188" y="126"/>
                    </a:cxn>
                    <a:cxn ang="0">
                      <a:pos x="177" y="173"/>
                    </a:cxn>
                    <a:cxn ang="0">
                      <a:pos x="174" y="219"/>
                    </a:cxn>
                    <a:cxn ang="0">
                      <a:pos x="178" y="263"/>
                    </a:cxn>
                    <a:cxn ang="0">
                      <a:pos x="192" y="309"/>
                    </a:cxn>
                    <a:cxn ang="0">
                      <a:pos x="194" y="314"/>
                    </a:cxn>
                    <a:cxn ang="0">
                      <a:pos x="197" y="317"/>
                    </a:cxn>
                    <a:cxn ang="0">
                      <a:pos x="198" y="321"/>
                    </a:cxn>
                    <a:cxn ang="0">
                      <a:pos x="199" y="325"/>
                    </a:cxn>
                    <a:cxn ang="0">
                      <a:pos x="189" y="336"/>
                    </a:cxn>
                    <a:cxn ang="0">
                      <a:pos x="177" y="348"/>
                    </a:cxn>
                    <a:cxn ang="0">
                      <a:pos x="163" y="361"/>
                    </a:cxn>
                    <a:cxn ang="0">
                      <a:pos x="148" y="374"/>
                    </a:cxn>
                    <a:cxn ang="0">
                      <a:pos x="133" y="385"/>
                    </a:cxn>
                    <a:cxn ang="0">
                      <a:pos x="118" y="397"/>
                    </a:cxn>
                    <a:cxn ang="0">
                      <a:pos x="105" y="405"/>
                    </a:cxn>
                    <a:cxn ang="0">
                      <a:pos x="91" y="411"/>
                    </a:cxn>
                  </a:cxnLst>
                  <a:rect l="0" t="0" r="r" b="b"/>
                  <a:pathLst>
                    <a:path w="199" h="411">
                      <a:moveTo>
                        <a:pt x="91" y="411"/>
                      </a:moveTo>
                      <a:lnTo>
                        <a:pt x="84" y="400"/>
                      </a:lnTo>
                      <a:lnTo>
                        <a:pt x="79" y="394"/>
                      </a:lnTo>
                      <a:lnTo>
                        <a:pt x="76" y="391"/>
                      </a:lnTo>
                      <a:lnTo>
                        <a:pt x="71" y="386"/>
                      </a:lnTo>
                      <a:lnTo>
                        <a:pt x="40" y="335"/>
                      </a:lnTo>
                      <a:lnTo>
                        <a:pt x="18" y="286"/>
                      </a:lnTo>
                      <a:lnTo>
                        <a:pt x="6" y="242"/>
                      </a:lnTo>
                      <a:lnTo>
                        <a:pt x="0" y="200"/>
                      </a:lnTo>
                      <a:lnTo>
                        <a:pt x="1" y="157"/>
                      </a:lnTo>
                      <a:lnTo>
                        <a:pt x="9" y="112"/>
                      </a:lnTo>
                      <a:lnTo>
                        <a:pt x="23" y="64"/>
                      </a:lnTo>
                      <a:lnTo>
                        <a:pt x="41" y="11"/>
                      </a:lnTo>
                      <a:lnTo>
                        <a:pt x="46" y="5"/>
                      </a:lnTo>
                      <a:lnTo>
                        <a:pt x="50" y="2"/>
                      </a:lnTo>
                      <a:lnTo>
                        <a:pt x="55" y="0"/>
                      </a:lnTo>
                      <a:lnTo>
                        <a:pt x="63" y="4"/>
                      </a:lnTo>
                      <a:lnTo>
                        <a:pt x="74" y="21"/>
                      </a:lnTo>
                      <a:lnTo>
                        <a:pt x="90" y="38"/>
                      </a:lnTo>
                      <a:lnTo>
                        <a:pt x="109" y="55"/>
                      </a:lnTo>
                      <a:lnTo>
                        <a:pt x="130" y="70"/>
                      </a:lnTo>
                      <a:lnTo>
                        <a:pt x="151" y="86"/>
                      </a:lnTo>
                      <a:lnTo>
                        <a:pt x="168" y="100"/>
                      </a:lnTo>
                      <a:lnTo>
                        <a:pt x="181" y="113"/>
                      </a:lnTo>
                      <a:lnTo>
                        <a:pt x="188" y="126"/>
                      </a:lnTo>
                      <a:lnTo>
                        <a:pt x="177" y="173"/>
                      </a:lnTo>
                      <a:lnTo>
                        <a:pt x="174" y="219"/>
                      </a:lnTo>
                      <a:lnTo>
                        <a:pt x="178" y="263"/>
                      </a:lnTo>
                      <a:lnTo>
                        <a:pt x="192" y="309"/>
                      </a:lnTo>
                      <a:lnTo>
                        <a:pt x="194" y="314"/>
                      </a:lnTo>
                      <a:lnTo>
                        <a:pt x="197" y="317"/>
                      </a:lnTo>
                      <a:lnTo>
                        <a:pt x="198" y="321"/>
                      </a:lnTo>
                      <a:lnTo>
                        <a:pt x="199" y="325"/>
                      </a:lnTo>
                      <a:lnTo>
                        <a:pt x="189" y="336"/>
                      </a:lnTo>
                      <a:lnTo>
                        <a:pt x="177" y="348"/>
                      </a:lnTo>
                      <a:lnTo>
                        <a:pt x="163" y="361"/>
                      </a:lnTo>
                      <a:lnTo>
                        <a:pt x="148" y="374"/>
                      </a:lnTo>
                      <a:lnTo>
                        <a:pt x="133" y="385"/>
                      </a:lnTo>
                      <a:lnTo>
                        <a:pt x="118" y="397"/>
                      </a:lnTo>
                      <a:lnTo>
                        <a:pt x="105" y="405"/>
                      </a:lnTo>
                      <a:lnTo>
                        <a:pt x="91" y="41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1052"/>
                <p:cNvSpPr>
                  <a:spLocks/>
                </p:cNvSpPr>
                <p:nvPr/>
              </p:nvSpPr>
              <p:spPr bwMode="auto">
                <a:xfrm rot="-32005104">
                  <a:off x="4555" y="3201"/>
                  <a:ext cx="91" cy="153"/>
                </a:xfrm>
                <a:custGeom>
                  <a:avLst/>
                  <a:gdLst/>
                  <a:ahLst/>
                  <a:cxnLst>
                    <a:cxn ang="0">
                      <a:pos x="138" y="306"/>
                    </a:cxn>
                    <a:cxn ang="0">
                      <a:pos x="126" y="299"/>
                    </a:cxn>
                    <a:cxn ang="0">
                      <a:pos x="116" y="292"/>
                    </a:cxn>
                    <a:cxn ang="0">
                      <a:pos x="106" y="284"/>
                    </a:cxn>
                    <a:cxn ang="0">
                      <a:pos x="96" y="277"/>
                    </a:cxn>
                    <a:cxn ang="0">
                      <a:pos x="86" y="269"/>
                    </a:cxn>
                    <a:cxn ang="0">
                      <a:pos x="77" y="261"/>
                    </a:cxn>
                    <a:cxn ang="0">
                      <a:pos x="66" y="253"/>
                    </a:cxn>
                    <a:cxn ang="0">
                      <a:pos x="56" y="246"/>
                    </a:cxn>
                    <a:cxn ang="0">
                      <a:pos x="44" y="240"/>
                    </a:cxn>
                    <a:cxn ang="0">
                      <a:pos x="36" y="236"/>
                    </a:cxn>
                    <a:cxn ang="0">
                      <a:pos x="29" y="232"/>
                    </a:cxn>
                    <a:cxn ang="0">
                      <a:pos x="25" y="230"/>
                    </a:cxn>
                    <a:cxn ang="0">
                      <a:pos x="23" y="229"/>
                    </a:cxn>
                    <a:cxn ang="0">
                      <a:pos x="20" y="228"/>
                    </a:cxn>
                    <a:cxn ang="0">
                      <a:pos x="18" y="225"/>
                    </a:cxn>
                    <a:cxn ang="0">
                      <a:pos x="17" y="224"/>
                    </a:cxn>
                    <a:cxn ang="0">
                      <a:pos x="12" y="189"/>
                    </a:cxn>
                    <a:cxn ang="0">
                      <a:pos x="10" y="151"/>
                    </a:cxn>
                    <a:cxn ang="0">
                      <a:pos x="6" y="113"/>
                    </a:cxn>
                    <a:cxn ang="0">
                      <a:pos x="0" y="72"/>
                    </a:cxn>
                    <a:cxn ang="0">
                      <a:pos x="16" y="69"/>
                    </a:cxn>
                    <a:cxn ang="0">
                      <a:pos x="33" y="62"/>
                    </a:cxn>
                    <a:cxn ang="0">
                      <a:pos x="50" y="50"/>
                    </a:cxn>
                    <a:cxn ang="0">
                      <a:pos x="68" y="38"/>
                    </a:cxn>
                    <a:cxn ang="0">
                      <a:pos x="86" y="25"/>
                    </a:cxn>
                    <a:cxn ang="0">
                      <a:pos x="104" y="13"/>
                    </a:cxn>
                    <a:cxn ang="0">
                      <a:pos x="124" y="4"/>
                    </a:cxn>
                    <a:cxn ang="0">
                      <a:pos x="144" y="0"/>
                    </a:cxn>
                    <a:cxn ang="0">
                      <a:pos x="146" y="0"/>
                    </a:cxn>
                    <a:cxn ang="0">
                      <a:pos x="148" y="1"/>
                    </a:cxn>
                    <a:cxn ang="0">
                      <a:pos x="150" y="1"/>
                    </a:cxn>
                    <a:cxn ang="0">
                      <a:pos x="153" y="2"/>
                    </a:cxn>
                    <a:cxn ang="0">
                      <a:pos x="157" y="8"/>
                    </a:cxn>
                    <a:cxn ang="0">
                      <a:pos x="165" y="32"/>
                    </a:cxn>
                    <a:cxn ang="0">
                      <a:pos x="173" y="69"/>
                    </a:cxn>
                    <a:cxn ang="0">
                      <a:pos x="180" y="114"/>
                    </a:cxn>
                    <a:cxn ang="0">
                      <a:pos x="182" y="166"/>
                    </a:cxn>
                    <a:cxn ang="0">
                      <a:pos x="177" y="216"/>
                    </a:cxn>
                    <a:cxn ang="0">
                      <a:pos x="163" y="265"/>
                    </a:cxn>
                    <a:cxn ang="0">
                      <a:pos x="138" y="306"/>
                    </a:cxn>
                  </a:cxnLst>
                  <a:rect l="0" t="0" r="r" b="b"/>
                  <a:pathLst>
                    <a:path w="182" h="306">
                      <a:moveTo>
                        <a:pt x="138" y="306"/>
                      </a:moveTo>
                      <a:lnTo>
                        <a:pt x="126" y="299"/>
                      </a:lnTo>
                      <a:lnTo>
                        <a:pt x="116" y="292"/>
                      </a:lnTo>
                      <a:lnTo>
                        <a:pt x="106" y="284"/>
                      </a:lnTo>
                      <a:lnTo>
                        <a:pt x="96" y="277"/>
                      </a:lnTo>
                      <a:lnTo>
                        <a:pt x="86" y="269"/>
                      </a:lnTo>
                      <a:lnTo>
                        <a:pt x="77" y="261"/>
                      </a:lnTo>
                      <a:lnTo>
                        <a:pt x="66" y="253"/>
                      </a:lnTo>
                      <a:lnTo>
                        <a:pt x="56" y="246"/>
                      </a:lnTo>
                      <a:lnTo>
                        <a:pt x="44" y="240"/>
                      </a:lnTo>
                      <a:lnTo>
                        <a:pt x="36" y="236"/>
                      </a:lnTo>
                      <a:lnTo>
                        <a:pt x="29" y="232"/>
                      </a:lnTo>
                      <a:lnTo>
                        <a:pt x="25" y="230"/>
                      </a:lnTo>
                      <a:lnTo>
                        <a:pt x="23" y="229"/>
                      </a:lnTo>
                      <a:lnTo>
                        <a:pt x="20" y="228"/>
                      </a:lnTo>
                      <a:lnTo>
                        <a:pt x="18" y="225"/>
                      </a:lnTo>
                      <a:lnTo>
                        <a:pt x="17" y="224"/>
                      </a:lnTo>
                      <a:lnTo>
                        <a:pt x="12" y="189"/>
                      </a:lnTo>
                      <a:lnTo>
                        <a:pt x="10" y="151"/>
                      </a:lnTo>
                      <a:lnTo>
                        <a:pt x="6" y="113"/>
                      </a:lnTo>
                      <a:lnTo>
                        <a:pt x="0" y="72"/>
                      </a:lnTo>
                      <a:lnTo>
                        <a:pt x="16" y="69"/>
                      </a:lnTo>
                      <a:lnTo>
                        <a:pt x="33" y="62"/>
                      </a:lnTo>
                      <a:lnTo>
                        <a:pt x="50" y="50"/>
                      </a:lnTo>
                      <a:lnTo>
                        <a:pt x="68" y="38"/>
                      </a:lnTo>
                      <a:lnTo>
                        <a:pt x="86" y="25"/>
                      </a:lnTo>
                      <a:lnTo>
                        <a:pt x="104" y="13"/>
                      </a:lnTo>
                      <a:lnTo>
                        <a:pt x="124" y="4"/>
                      </a:lnTo>
                      <a:lnTo>
                        <a:pt x="144" y="0"/>
                      </a:lnTo>
                      <a:lnTo>
                        <a:pt x="146" y="0"/>
                      </a:lnTo>
                      <a:lnTo>
                        <a:pt x="148" y="1"/>
                      </a:lnTo>
                      <a:lnTo>
                        <a:pt x="150" y="1"/>
                      </a:lnTo>
                      <a:lnTo>
                        <a:pt x="153" y="2"/>
                      </a:lnTo>
                      <a:lnTo>
                        <a:pt x="157" y="8"/>
                      </a:lnTo>
                      <a:lnTo>
                        <a:pt x="165" y="32"/>
                      </a:lnTo>
                      <a:lnTo>
                        <a:pt x="173" y="69"/>
                      </a:lnTo>
                      <a:lnTo>
                        <a:pt x="180" y="114"/>
                      </a:lnTo>
                      <a:lnTo>
                        <a:pt x="182" y="166"/>
                      </a:lnTo>
                      <a:lnTo>
                        <a:pt x="177" y="216"/>
                      </a:lnTo>
                      <a:lnTo>
                        <a:pt x="163" y="265"/>
                      </a:lnTo>
                      <a:lnTo>
                        <a:pt x="138" y="3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1053"/>
                <p:cNvSpPr>
                  <a:spLocks/>
                </p:cNvSpPr>
                <p:nvPr/>
              </p:nvSpPr>
              <p:spPr bwMode="auto">
                <a:xfrm rot="-32005104">
                  <a:off x="4563" y="3213"/>
                  <a:ext cx="71" cy="131"/>
                </a:xfrm>
                <a:custGeom>
                  <a:avLst/>
                  <a:gdLst/>
                  <a:ahLst/>
                  <a:cxnLst>
                    <a:cxn ang="0">
                      <a:pos x="55" y="223"/>
                    </a:cxn>
                    <a:cxn ang="0">
                      <a:pos x="47" y="219"/>
                    </a:cxn>
                    <a:cxn ang="0">
                      <a:pos x="41" y="217"/>
                    </a:cxn>
                    <a:cxn ang="0">
                      <a:pos x="35" y="213"/>
                    </a:cxn>
                    <a:cxn ang="0">
                      <a:pos x="31" y="211"/>
                    </a:cxn>
                    <a:cxn ang="0">
                      <a:pos x="26" y="209"/>
                    </a:cxn>
                    <a:cxn ang="0">
                      <a:pos x="20" y="205"/>
                    </a:cxn>
                    <a:cxn ang="0">
                      <a:pos x="15" y="202"/>
                    </a:cxn>
                    <a:cxn ang="0">
                      <a:pos x="8" y="198"/>
                    </a:cxn>
                    <a:cxn ang="0">
                      <a:pos x="9" y="163"/>
                    </a:cxn>
                    <a:cxn ang="0">
                      <a:pos x="10" y="130"/>
                    </a:cxn>
                    <a:cxn ang="0">
                      <a:pos x="7" y="98"/>
                    </a:cxn>
                    <a:cxn ang="0">
                      <a:pos x="0" y="64"/>
                    </a:cxn>
                    <a:cxn ang="0">
                      <a:pos x="11" y="62"/>
                    </a:cxn>
                    <a:cxn ang="0">
                      <a:pos x="22" y="58"/>
                    </a:cxn>
                    <a:cxn ang="0">
                      <a:pos x="33" y="52"/>
                    </a:cxn>
                    <a:cxn ang="0">
                      <a:pos x="45" y="45"/>
                    </a:cxn>
                    <a:cxn ang="0">
                      <a:pos x="55" y="37"/>
                    </a:cxn>
                    <a:cxn ang="0">
                      <a:pos x="67" y="29"/>
                    </a:cxn>
                    <a:cxn ang="0">
                      <a:pos x="76" y="21"/>
                    </a:cxn>
                    <a:cxn ang="0">
                      <a:pos x="85" y="14"/>
                    </a:cxn>
                    <a:cxn ang="0">
                      <a:pos x="96" y="9"/>
                    </a:cxn>
                    <a:cxn ang="0">
                      <a:pos x="105" y="6"/>
                    </a:cxn>
                    <a:cxn ang="0">
                      <a:pos x="111" y="4"/>
                    </a:cxn>
                    <a:cxn ang="0">
                      <a:pos x="116" y="1"/>
                    </a:cxn>
                    <a:cxn ang="0">
                      <a:pos x="120" y="1"/>
                    </a:cxn>
                    <a:cxn ang="0">
                      <a:pos x="122" y="0"/>
                    </a:cxn>
                    <a:cxn ang="0">
                      <a:pos x="123" y="0"/>
                    </a:cxn>
                    <a:cxn ang="0">
                      <a:pos x="125" y="0"/>
                    </a:cxn>
                    <a:cxn ang="0">
                      <a:pos x="126" y="2"/>
                    </a:cxn>
                    <a:cxn ang="0">
                      <a:pos x="129" y="7"/>
                    </a:cxn>
                    <a:cxn ang="0">
                      <a:pos x="132" y="17"/>
                    </a:cxn>
                    <a:cxn ang="0">
                      <a:pos x="139" y="39"/>
                    </a:cxn>
                    <a:cxn ang="0">
                      <a:pos x="143" y="73"/>
                    </a:cxn>
                    <a:cxn ang="0">
                      <a:pos x="143" y="103"/>
                    </a:cxn>
                    <a:cxn ang="0">
                      <a:pos x="140" y="130"/>
                    </a:cxn>
                    <a:cxn ang="0">
                      <a:pos x="137" y="156"/>
                    </a:cxn>
                    <a:cxn ang="0">
                      <a:pos x="132" y="180"/>
                    </a:cxn>
                    <a:cxn ang="0">
                      <a:pos x="126" y="205"/>
                    </a:cxn>
                    <a:cxn ang="0">
                      <a:pos x="122" y="233"/>
                    </a:cxn>
                    <a:cxn ang="0">
                      <a:pos x="117" y="263"/>
                    </a:cxn>
                    <a:cxn ang="0">
                      <a:pos x="111" y="262"/>
                    </a:cxn>
                    <a:cxn ang="0">
                      <a:pos x="102" y="257"/>
                    </a:cxn>
                    <a:cxn ang="0">
                      <a:pos x="92" y="250"/>
                    </a:cxn>
                    <a:cxn ang="0">
                      <a:pos x="82" y="243"/>
                    </a:cxn>
                    <a:cxn ang="0">
                      <a:pos x="72" y="236"/>
                    </a:cxn>
                    <a:cxn ang="0">
                      <a:pos x="63" y="229"/>
                    </a:cxn>
                    <a:cxn ang="0">
                      <a:pos x="57" y="225"/>
                    </a:cxn>
                    <a:cxn ang="0">
                      <a:pos x="55" y="223"/>
                    </a:cxn>
                  </a:cxnLst>
                  <a:rect l="0" t="0" r="r" b="b"/>
                  <a:pathLst>
                    <a:path w="143" h="263">
                      <a:moveTo>
                        <a:pt x="55" y="223"/>
                      </a:moveTo>
                      <a:lnTo>
                        <a:pt x="47" y="219"/>
                      </a:lnTo>
                      <a:lnTo>
                        <a:pt x="41" y="217"/>
                      </a:lnTo>
                      <a:lnTo>
                        <a:pt x="35" y="213"/>
                      </a:lnTo>
                      <a:lnTo>
                        <a:pt x="31" y="211"/>
                      </a:lnTo>
                      <a:lnTo>
                        <a:pt x="26" y="209"/>
                      </a:lnTo>
                      <a:lnTo>
                        <a:pt x="20" y="205"/>
                      </a:lnTo>
                      <a:lnTo>
                        <a:pt x="15" y="202"/>
                      </a:lnTo>
                      <a:lnTo>
                        <a:pt x="8" y="198"/>
                      </a:lnTo>
                      <a:lnTo>
                        <a:pt x="9" y="163"/>
                      </a:lnTo>
                      <a:lnTo>
                        <a:pt x="10" y="130"/>
                      </a:lnTo>
                      <a:lnTo>
                        <a:pt x="7" y="98"/>
                      </a:lnTo>
                      <a:lnTo>
                        <a:pt x="0" y="64"/>
                      </a:lnTo>
                      <a:lnTo>
                        <a:pt x="11" y="62"/>
                      </a:lnTo>
                      <a:lnTo>
                        <a:pt x="22" y="58"/>
                      </a:lnTo>
                      <a:lnTo>
                        <a:pt x="33" y="52"/>
                      </a:lnTo>
                      <a:lnTo>
                        <a:pt x="45" y="45"/>
                      </a:lnTo>
                      <a:lnTo>
                        <a:pt x="55" y="37"/>
                      </a:lnTo>
                      <a:lnTo>
                        <a:pt x="67" y="29"/>
                      </a:lnTo>
                      <a:lnTo>
                        <a:pt x="76" y="21"/>
                      </a:lnTo>
                      <a:lnTo>
                        <a:pt x="85" y="14"/>
                      </a:lnTo>
                      <a:lnTo>
                        <a:pt x="96" y="9"/>
                      </a:lnTo>
                      <a:lnTo>
                        <a:pt x="105" y="6"/>
                      </a:lnTo>
                      <a:lnTo>
                        <a:pt x="111" y="4"/>
                      </a:lnTo>
                      <a:lnTo>
                        <a:pt x="116" y="1"/>
                      </a:lnTo>
                      <a:lnTo>
                        <a:pt x="120" y="1"/>
                      </a:lnTo>
                      <a:lnTo>
                        <a:pt x="122" y="0"/>
                      </a:lnTo>
                      <a:lnTo>
                        <a:pt x="123" y="0"/>
                      </a:lnTo>
                      <a:lnTo>
                        <a:pt x="125" y="0"/>
                      </a:lnTo>
                      <a:lnTo>
                        <a:pt x="126" y="2"/>
                      </a:lnTo>
                      <a:lnTo>
                        <a:pt x="129" y="7"/>
                      </a:lnTo>
                      <a:lnTo>
                        <a:pt x="132" y="17"/>
                      </a:lnTo>
                      <a:lnTo>
                        <a:pt x="139" y="39"/>
                      </a:lnTo>
                      <a:lnTo>
                        <a:pt x="143" y="73"/>
                      </a:lnTo>
                      <a:lnTo>
                        <a:pt x="143" y="103"/>
                      </a:lnTo>
                      <a:lnTo>
                        <a:pt x="140" y="130"/>
                      </a:lnTo>
                      <a:lnTo>
                        <a:pt x="137" y="156"/>
                      </a:lnTo>
                      <a:lnTo>
                        <a:pt x="132" y="180"/>
                      </a:lnTo>
                      <a:lnTo>
                        <a:pt x="126" y="205"/>
                      </a:lnTo>
                      <a:lnTo>
                        <a:pt x="122" y="233"/>
                      </a:lnTo>
                      <a:lnTo>
                        <a:pt x="117" y="263"/>
                      </a:lnTo>
                      <a:lnTo>
                        <a:pt x="111" y="262"/>
                      </a:lnTo>
                      <a:lnTo>
                        <a:pt x="102" y="257"/>
                      </a:lnTo>
                      <a:lnTo>
                        <a:pt x="92" y="250"/>
                      </a:lnTo>
                      <a:lnTo>
                        <a:pt x="82" y="243"/>
                      </a:lnTo>
                      <a:lnTo>
                        <a:pt x="72" y="236"/>
                      </a:lnTo>
                      <a:lnTo>
                        <a:pt x="63" y="229"/>
                      </a:lnTo>
                      <a:lnTo>
                        <a:pt x="57" y="225"/>
                      </a:lnTo>
                      <a:lnTo>
                        <a:pt x="55" y="223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1054"/>
                <p:cNvSpPr>
                  <a:spLocks/>
                </p:cNvSpPr>
                <p:nvPr/>
              </p:nvSpPr>
              <p:spPr bwMode="auto">
                <a:xfrm rot="-32005104">
                  <a:off x="4680" y="3239"/>
                  <a:ext cx="71" cy="81"/>
                </a:xfrm>
                <a:custGeom>
                  <a:avLst/>
                  <a:gdLst/>
                  <a:ahLst/>
                  <a:cxnLst>
                    <a:cxn ang="0">
                      <a:pos x="62" y="161"/>
                    </a:cxn>
                    <a:cxn ang="0">
                      <a:pos x="43" y="150"/>
                    </a:cxn>
                    <a:cxn ang="0">
                      <a:pos x="28" y="139"/>
                    </a:cxn>
                    <a:cxn ang="0">
                      <a:pos x="15" y="128"/>
                    </a:cxn>
                    <a:cxn ang="0">
                      <a:pos x="7" y="116"/>
                    </a:cxn>
                    <a:cxn ang="0">
                      <a:pos x="2" y="103"/>
                    </a:cxn>
                    <a:cxn ang="0">
                      <a:pos x="0" y="88"/>
                    </a:cxn>
                    <a:cxn ang="0">
                      <a:pos x="3" y="69"/>
                    </a:cxn>
                    <a:cxn ang="0">
                      <a:pos x="9" y="47"/>
                    </a:cxn>
                    <a:cxn ang="0">
                      <a:pos x="20" y="29"/>
                    </a:cxn>
                    <a:cxn ang="0">
                      <a:pos x="28" y="15"/>
                    </a:cxn>
                    <a:cxn ang="0">
                      <a:pos x="35" y="6"/>
                    </a:cxn>
                    <a:cxn ang="0">
                      <a:pos x="41" y="1"/>
                    </a:cxn>
                    <a:cxn ang="0">
                      <a:pos x="50" y="0"/>
                    </a:cxn>
                    <a:cxn ang="0">
                      <a:pos x="62" y="2"/>
                    </a:cxn>
                    <a:cxn ang="0">
                      <a:pos x="78" y="7"/>
                    </a:cxn>
                    <a:cxn ang="0">
                      <a:pos x="101" y="15"/>
                    </a:cxn>
                    <a:cxn ang="0">
                      <a:pos x="121" y="31"/>
                    </a:cxn>
                    <a:cxn ang="0">
                      <a:pos x="134" y="50"/>
                    </a:cxn>
                    <a:cxn ang="0">
                      <a:pos x="141" y="69"/>
                    </a:cxn>
                    <a:cxn ang="0">
                      <a:pos x="143" y="90"/>
                    </a:cxn>
                    <a:cxn ang="0">
                      <a:pos x="138" y="110"/>
                    </a:cxn>
                    <a:cxn ang="0">
                      <a:pos x="129" y="128"/>
                    </a:cxn>
                    <a:cxn ang="0">
                      <a:pos x="114" y="143"/>
                    </a:cxn>
                    <a:cxn ang="0">
                      <a:pos x="93" y="154"/>
                    </a:cxn>
                    <a:cxn ang="0">
                      <a:pos x="85" y="156"/>
                    </a:cxn>
                    <a:cxn ang="0">
                      <a:pos x="78" y="158"/>
                    </a:cxn>
                    <a:cxn ang="0">
                      <a:pos x="70" y="159"/>
                    </a:cxn>
                    <a:cxn ang="0">
                      <a:pos x="62" y="161"/>
                    </a:cxn>
                  </a:cxnLst>
                  <a:rect l="0" t="0" r="r" b="b"/>
                  <a:pathLst>
                    <a:path w="143" h="161">
                      <a:moveTo>
                        <a:pt x="62" y="161"/>
                      </a:moveTo>
                      <a:lnTo>
                        <a:pt x="43" y="150"/>
                      </a:lnTo>
                      <a:lnTo>
                        <a:pt x="28" y="139"/>
                      </a:lnTo>
                      <a:lnTo>
                        <a:pt x="15" y="128"/>
                      </a:lnTo>
                      <a:lnTo>
                        <a:pt x="7" y="116"/>
                      </a:lnTo>
                      <a:lnTo>
                        <a:pt x="2" y="103"/>
                      </a:lnTo>
                      <a:lnTo>
                        <a:pt x="0" y="88"/>
                      </a:lnTo>
                      <a:lnTo>
                        <a:pt x="3" y="69"/>
                      </a:lnTo>
                      <a:lnTo>
                        <a:pt x="9" y="47"/>
                      </a:lnTo>
                      <a:lnTo>
                        <a:pt x="20" y="29"/>
                      </a:lnTo>
                      <a:lnTo>
                        <a:pt x="28" y="15"/>
                      </a:lnTo>
                      <a:lnTo>
                        <a:pt x="35" y="6"/>
                      </a:lnTo>
                      <a:lnTo>
                        <a:pt x="41" y="1"/>
                      </a:lnTo>
                      <a:lnTo>
                        <a:pt x="50" y="0"/>
                      </a:lnTo>
                      <a:lnTo>
                        <a:pt x="62" y="2"/>
                      </a:lnTo>
                      <a:lnTo>
                        <a:pt x="78" y="7"/>
                      </a:lnTo>
                      <a:lnTo>
                        <a:pt x="101" y="15"/>
                      </a:lnTo>
                      <a:lnTo>
                        <a:pt x="121" y="31"/>
                      </a:lnTo>
                      <a:lnTo>
                        <a:pt x="134" y="50"/>
                      </a:lnTo>
                      <a:lnTo>
                        <a:pt x="141" y="69"/>
                      </a:lnTo>
                      <a:lnTo>
                        <a:pt x="143" y="90"/>
                      </a:lnTo>
                      <a:lnTo>
                        <a:pt x="138" y="110"/>
                      </a:lnTo>
                      <a:lnTo>
                        <a:pt x="129" y="128"/>
                      </a:lnTo>
                      <a:lnTo>
                        <a:pt x="114" y="143"/>
                      </a:lnTo>
                      <a:lnTo>
                        <a:pt x="93" y="154"/>
                      </a:lnTo>
                      <a:lnTo>
                        <a:pt x="85" y="156"/>
                      </a:lnTo>
                      <a:lnTo>
                        <a:pt x="78" y="158"/>
                      </a:lnTo>
                      <a:lnTo>
                        <a:pt x="70" y="159"/>
                      </a:lnTo>
                      <a:lnTo>
                        <a:pt x="62" y="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1055"/>
                <p:cNvSpPr>
                  <a:spLocks/>
                </p:cNvSpPr>
                <p:nvPr/>
              </p:nvSpPr>
              <p:spPr bwMode="auto">
                <a:xfrm rot="-32005104">
                  <a:off x="4697" y="3256"/>
                  <a:ext cx="42" cy="57"/>
                </a:xfrm>
                <a:custGeom>
                  <a:avLst/>
                  <a:gdLst/>
                  <a:ahLst/>
                  <a:cxnLst>
                    <a:cxn ang="0">
                      <a:pos x="41" y="115"/>
                    </a:cxn>
                    <a:cxn ang="0">
                      <a:pos x="26" y="112"/>
                    </a:cxn>
                    <a:cxn ang="0">
                      <a:pos x="15" y="110"/>
                    </a:cxn>
                    <a:cxn ang="0">
                      <a:pos x="8" y="106"/>
                    </a:cxn>
                    <a:cxn ang="0">
                      <a:pos x="4" y="103"/>
                    </a:cxn>
                    <a:cxn ang="0">
                      <a:pos x="2" y="97"/>
                    </a:cxn>
                    <a:cxn ang="0">
                      <a:pos x="0" y="89"/>
                    </a:cxn>
                    <a:cxn ang="0">
                      <a:pos x="0" y="77"/>
                    </a:cxn>
                    <a:cxn ang="0">
                      <a:pos x="2" y="62"/>
                    </a:cxn>
                    <a:cxn ang="0">
                      <a:pos x="7" y="48"/>
                    </a:cxn>
                    <a:cxn ang="0">
                      <a:pos x="14" y="33"/>
                    </a:cxn>
                    <a:cxn ang="0">
                      <a:pos x="25" y="18"/>
                    </a:cxn>
                    <a:cxn ang="0">
                      <a:pos x="36" y="7"/>
                    </a:cxn>
                    <a:cxn ang="0">
                      <a:pos x="48" y="0"/>
                    </a:cxn>
                    <a:cxn ang="0">
                      <a:pos x="60" y="1"/>
                    </a:cxn>
                    <a:cxn ang="0">
                      <a:pos x="73" y="9"/>
                    </a:cxn>
                    <a:cxn ang="0">
                      <a:pos x="84" y="30"/>
                    </a:cxn>
                    <a:cxn ang="0">
                      <a:pos x="84" y="42"/>
                    </a:cxn>
                    <a:cxn ang="0">
                      <a:pos x="82" y="55"/>
                    </a:cxn>
                    <a:cxn ang="0">
                      <a:pos x="80" y="68"/>
                    </a:cxn>
                    <a:cxn ang="0">
                      <a:pos x="75" y="82"/>
                    </a:cxn>
                    <a:cxn ang="0">
                      <a:pos x="69" y="93"/>
                    </a:cxn>
                    <a:cxn ang="0">
                      <a:pos x="61" y="104"/>
                    </a:cxn>
                    <a:cxn ang="0">
                      <a:pos x="52" y="112"/>
                    </a:cxn>
                    <a:cxn ang="0">
                      <a:pos x="41" y="115"/>
                    </a:cxn>
                  </a:cxnLst>
                  <a:rect l="0" t="0" r="r" b="b"/>
                  <a:pathLst>
                    <a:path w="84" h="115">
                      <a:moveTo>
                        <a:pt x="41" y="115"/>
                      </a:moveTo>
                      <a:lnTo>
                        <a:pt x="26" y="112"/>
                      </a:lnTo>
                      <a:lnTo>
                        <a:pt x="15" y="110"/>
                      </a:lnTo>
                      <a:lnTo>
                        <a:pt x="8" y="106"/>
                      </a:lnTo>
                      <a:lnTo>
                        <a:pt x="4" y="103"/>
                      </a:lnTo>
                      <a:lnTo>
                        <a:pt x="2" y="97"/>
                      </a:lnTo>
                      <a:lnTo>
                        <a:pt x="0" y="89"/>
                      </a:lnTo>
                      <a:lnTo>
                        <a:pt x="0" y="77"/>
                      </a:lnTo>
                      <a:lnTo>
                        <a:pt x="2" y="62"/>
                      </a:lnTo>
                      <a:lnTo>
                        <a:pt x="7" y="48"/>
                      </a:lnTo>
                      <a:lnTo>
                        <a:pt x="14" y="33"/>
                      </a:lnTo>
                      <a:lnTo>
                        <a:pt x="25" y="18"/>
                      </a:lnTo>
                      <a:lnTo>
                        <a:pt x="36" y="7"/>
                      </a:lnTo>
                      <a:lnTo>
                        <a:pt x="48" y="0"/>
                      </a:lnTo>
                      <a:lnTo>
                        <a:pt x="60" y="1"/>
                      </a:lnTo>
                      <a:lnTo>
                        <a:pt x="73" y="9"/>
                      </a:lnTo>
                      <a:lnTo>
                        <a:pt x="84" y="30"/>
                      </a:lnTo>
                      <a:lnTo>
                        <a:pt x="84" y="42"/>
                      </a:lnTo>
                      <a:lnTo>
                        <a:pt x="82" y="55"/>
                      </a:lnTo>
                      <a:lnTo>
                        <a:pt x="80" y="68"/>
                      </a:lnTo>
                      <a:lnTo>
                        <a:pt x="75" y="82"/>
                      </a:lnTo>
                      <a:lnTo>
                        <a:pt x="69" y="93"/>
                      </a:lnTo>
                      <a:lnTo>
                        <a:pt x="61" y="104"/>
                      </a:lnTo>
                      <a:lnTo>
                        <a:pt x="52" y="112"/>
                      </a:lnTo>
                      <a:lnTo>
                        <a:pt x="41" y="115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1059"/>
                <p:cNvSpPr>
                  <a:spLocks/>
                </p:cNvSpPr>
                <p:nvPr/>
              </p:nvSpPr>
              <p:spPr bwMode="auto">
                <a:xfrm rot="-32005104">
                  <a:off x="4583" y="3355"/>
                  <a:ext cx="181" cy="114"/>
                </a:xfrm>
                <a:custGeom>
                  <a:avLst/>
                  <a:gdLst/>
                  <a:ahLst/>
                  <a:cxnLst>
                    <a:cxn ang="0">
                      <a:pos x="218" y="228"/>
                    </a:cxn>
                    <a:cxn ang="0">
                      <a:pos x="192" y="214"/>
                    </a:cxn>
                    <a:cxn ang="0">
                      <a:pos x="171" y="205"/>
                    </a:cxn>
                    <a:cxn ang="0">
                      <a:pos x="155" y="200"/>
                    </a:cxn>
                    <a:cxn ang="0">
                      <a:pos x="141" y="198"/>
                    </a:cxn>
                    <a:cxn ang="0">
                      <a:pos x="126" y="198"/>
                    </a:cxn>
                    <a:cxn ang="0">
                      <a:pos x="110" y="200"/>
                    </a:cxn>
                    <a:cxn ang="0">
                      <a:pos x="89" y="204"/>
                    </a:cxn>
                    <a:cxn ang="0">
                      <a:pos x="61" y="206"/>
                    </a:cxn>
                    <a:cxn ang="0">
                      <a:pos x="57" y="200"/>
                    </a:cxn>
                    <a:cxn ang="0">
                      <a:pos x="53" y="197"/>
                    </a:cxn>
                    <a:cxn ang="0">
                      <a:pos x="51" y="192"/>
                    </a:cxn>
                    <a:cxn ang="0">
                      <a:pos x="51" y="185"/>
                    </a:cxn>
                    <a:cxn ang="0">
                      <a:pos x="44" y="166"/>
                    </a:cxn>
                    <a:cxn ang="0">
                      <a:pos x="34" y="142"/>
                    </a:cxn>
                    <a:cxn ang="0">
                      <a:pos x="23" y="116"/>
                    </a:cxn>
                    <a:cxn ang="0">
                      <a:pos x="13" y="90"/>
                    </a:cxn>
                    <a:cxn ang="0">
                      <a:pos x="5" y="63"/>
                    </a:cxn>
                    <a:cxn ang="0">
                      <a:pos x="0" y="40"/>
                    </a:cxn>
                    <a:cxn ang="0">
                      <a:pos x="0" y="22"/>
                    </a:cxn>
                    <a:cxn ang="0">
                      <a:pos x="6" y="8"/>
                    </a:cxn>
                    <a:cxn ang="0">
                      <a:pos x="28" y="6"/>
                    </a:cxn>
                    <a:cxn ang="0">
                      <a:pos x="51" y="3"/>
                    </a:cxn>
                    <a:cxn ang="0">
                      <a:pos x="75" y="2"/>
                    </a:cxn>
                    <a:cxn ang="0">
                      <a:pos x="99" y="1"/>
                    </a:cxn>
                    <a:cxn ang="0">
                      <a:pos x="125" y="0"/>
                    </a:cxn>
                    <a:cxn ang="0">
                      <a:pos x="149" y="1"/>
                    </a:cxn>
                    <a:cxn ang="0">
                      <a:pos x="173" y="3"/>
                    </a:cxn>
                    <a:cxn ang="0">
                      <a:pos x="199" y="7"/>
                    </a:cxn>
                    <a:cxn ang="0">
                      <a:pos x="222" y="11"/>
                    </a:cxn>
                    <a:cxn ang="0">
                      <a:pos x="246" y="17"/>
                    </a:cxn>
                    <a:cxn ang="0">
                      <a:pos x="268" y="25"/>
                    </a:cxn>
                    <a:cxn ang="0">
                      <a:pos x="290" y="36"/>
                    </a:cxn>
                    <a:cxn ang="0">
                      <a:pos x="310" y="48"/>
                    </a:cxn>
                    <a:cxn ang="0">
                      <a:pos x="329" y="62"/>
                    </a:cxn>
                    <a:cxn ang="0">
                      <a:pos x="346" y="79"/>
                    </a:cxn>
                    <a:cxn ang="0">
                      <a:pos x="362" y="99"/>
                    </a:cxn>
                    <a:cxn ang="0">
                      <a:pos x="359" y="112"/>
                    </a:cxn>
                    <a:cxn ang="0">
                      <a:pos x="351" y="123"/>
                    </a:cxn>
                    <a:cxn ang="0">
                      <a:pos x="339" y="134"/>
                    </a:cxn>
                    <a:cxn ang="0">
                      <a:pos x="329" y="143"/>
                    </a:cxn>
                    <a:cxn ang="0">
                      <a:pos x="318" y="152"/>
                    </a:cxn>
                    <a:cxn ang="0">
                      <a:pos x="306" y="164"/>
                    </a:cxn>
                    <a:cxn ang="0">
                      <a:pos x="291" y="177"/>
                    </a:cxn>
                    <a:cxn ang="0">
                      <a:pos x="275" y="191"/>
                    </a:cxn>
                    <a:cxn ang="0">
                      <a:pos x="258" y="204"/>
                    </a:cxn>
                    <a:cxn ang="0">
                      <a:pos x="243" y="215"/>
                    </a:cxn>
                    <a:cxn ang="0">
                      <a:pos x="230" y="225"/>
                    </a:cxn>
                    <a:cxn ang="0">
                      <a:pos x="218" y="228"/>
                    </a:cxn>
                  </a:cxnLst>
                  <a:rect l="0" t="0" r="r" b="b"/>
                  <a:pathLst>
                    <a:path w="362" h="228">
                      <a:moveTo>
                        <a:pt x="218" y="228"/>
                      </a:moveTo>
                      <a:lnTo>
                        <a:pt x="192" y="214"/>
                      </a:lnTo>
                      <a:lnTo>
                        <a:pt x="171" y="205"/>
                      </a:lnTo>
                      <a:lnTo>
                        <a:pt x="155" y="200"/>
                      </a:lnTo>
                      <a:lnTo>
                        <a:pt x="141" y="198"/>
                      </a:lnTo>
                      <a:lnTo>
                        <a:pt x="126" y="198"/>
                      </a:lnTo>
                      <a:lnTo>
                        <a:pt x="110" y="200"/>
                      </a:lnTo>
                      <a:lnTo>
                        <a:pt x="89" y="204"/>
                      </a:lnTo>
                      <a:lnTo>
                        <a:pt x="61" y="206"/>
                      </a:lnTo>
                      <a:lnTo>
                        <a:pt x="57" y="200"/>
                      </a:lnTo>
                      <a:lnTo>
                        <a:pt x="53" y="197"/>
                      </a:lnTo>
                      <a:lnTo>
                        <a:pt x="51" y="192"/>
                      </a:lnTo>
                      <a:lnTo>
                        <a:pt x="51" y="185"/>
                      </a:lnTo>
                      <a:lnTo>
                        <a:pt x="44" y="166"/>
                      </a:lnTo>
                      <a:lnTo>
                        <a:pt x="34" y="142"/>
                      </a:lnTo>
                      <a:lnTo>
                        <a:pt x="23" y="116"/>
                      </a:lnTo>
                      <a:lnTo>
                        <a:pt x="13" y="90"/>
                      </a:lnTo>
                      <a:lnTo>
                        <a:pt x="5" y="63"/>
                      </a:lnTo>
                      <a:lnTo>
                        <a:pt x="0" y="40"/>
                      </a:lnTo>
                      <a:lnTo>
                        <a:pt x="0" y="22"/>
                      </a:lnTo>
                      <a:lnTo>
                        <a:pt x="6" y="8"/>
                      </a:lnTo>
                      <a:lnTo>
                        <a:pt x="28" y="6"/>
                      </a:lnTo>
                      <a:lnTo>
                        <a:pt x="51" y="3"/>
                      </a:lnTo>
                      <a:lnTo>
                        <a:pt x="75" y="2"/>
                      </a:lnTo>
                      <a:lnTo>
                        <a:pt x="99" y="1"/>
                      </a:lnTo>
                      <a:lnTo>
                        <a:pt x="125" y="0"/>
                      </a:lnTo>
                      <a:lnTo>
                        <a:pt x="149" y="1"/>
                      </a:lnTo>
                      <a:lnTo>
                        <a:pt x="173" y="3"/>
                      </a:lnTo>
                      <a:lnTo>
                        <a:pt x="199" y="7"/>
                      </a:lnTo>
                      <a:lnTo>
                        <a:pt x="222" y="11"/>
                      </a:lnTo>
                      <a:lnTo>
                        <a:pt x="246" y="17"/>
                      </a:lnTo>
                      <a:lnTo>
                        <a:pt x="268" y="25"/>
                      </a:lnTo>
                      <a:lnTo>
                        <a:pt x="290" y="36"/>
                      </a:lnTo>
                      <a:lnTo>
                        <a:pt x="310" y="48"/>
                      </a:lnTo>
                      <a:lnTo>
                        <a:pt x="329" y="62"/>
                      </a:lnTo>
                      <a:lnTo>
                        <a:pt x="346" y="79"/>
                      </a:lnTo>
                      <a:lnTo>
                        <a:pt x="362" y="99"/>
                      </a:lnTo>
                      <a:lnTo>
                        <a:pt x="359" y="112"/>
                      </a:lnTo>
                      <a:lnTo>
                        <a:pt x="351" y="123"/>
                      </a:lnTo>
                      <a:lnTo>
                        <a:pt x="339" y="134"/>
                      </a:lnTo>
                      <a:lnTo>
                        <a:pt x="329" y="143"/>
                      </a:lnTo>
                      <a:lnTo>
                        <a:pt x="318" y="152"/>
                      </a:lnTo>
                      <a:lnTo>
                        <a:pt x="306" y="164"/>
                      </a:lnTo>
                      <a:lnTo>
                        <a:pt x="291" y="177"/>
                      </a:lnTo>
                      <a:lnTo>
                        <a:pt x="275" y="191"/>
                      </a:lnTo>
                      <a:lnTo>
                        <a:pt x="258" y="204"/>
                      </a:lnTo>
                      <a:lnTo>
                        <a:pt x="243" y="215"/>
                      </a:lnTo>
                      <a:lnTo>
                        <a:pt x="230" y="225"/>
                      </a:lnTo>
                      <a:lnTo>
                        <a:pt x="218" y="2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1062"/>
                <p:cNvSpPr>
                  <a:spLocks/>
                </p:cNvSpPr>
                <p:nvPr/>
              </p:nvSpPr>
              <p:spPr bwMode="auto">
                <a:xfrm rot="-32005104">
                  <a:off x="4596" y="3367"/>
                  <a:ext cx="162" cy="95"/>
                </a:xfrm>
                <a:custGeom>
                  <a:avLst/>
                  <a:gdLst/>
                  <a:ahLst/>
                  <a:cxnLst>
                    <a:cxn ang="0">
                      <a:pos x="192" y="190"/>
                    </a:cxn>
                    <a:cxn ang="0">
                      <a:pos x="170" y="178"/>
                    </a:cxn>
                    <a:cxn ang="0">
                      <a:pos x="151" y="169"/>
                    </a:cxn>
                    <a:cxn ang="0">
                      <a:pos x="137" y="165"/>
                    </a:cxn>
                    <a:cxn ang="0">
                      <a:pos x="124" y="161"/>
                    </a:cxn>
                    <a:cxn ang="0">
                      <a:pos x="111" y="161"/>
                    </a:cxn>
                    <a:cxn ang="0">
                      <a:pos x="95" y="162"/>
                    </a:cxn>
                    <a:cxn ang="0">
                      <a:pos x="76" y="165"/>
                    </a:cxn>
                    <a:cxn ang="0">
                      <a:pos x="52" y="167"/>
                    </a:cxn>
                    <a:cxn ang="0">
                      <a:pos x="37" y="128"/>
                    </a:cxn>
                    <a:cxn ang="0">
                      <a:pos x="23" y="96"/>
                    </a:cxn>
                    <a:cxn ang="0">
                      <a:pos x="14" y="71"/>
                    </a:cxn>
                    <a:cxn ang="0">
                      <a:pos x="7" y="53"/>
                    </a:cxn>
                    <a:cxn ang="0">
                      <a:pos x="3" y="40"/>
                    </a:cxn>
                    <a:cxn ang="0">
                      <a:pos x="0" y="30"/>
                    </a:cxn>
                    <a:cxn ang="0">
                      <a:pos x="2" y="24"/>
                    </a:cxn>
                    <a:cxn ang="0">
                      <a:pos x="6" y="18"/>
                    </a:cxn>
                    <a:cxn ang="0">
                      <a:pos x="7" y="16"/>
                    </a:cxn>
                    <a:cxn ang="0">
                      <a:pos x="7" y="13"/>
                    </a:cxn>
                    <a:cxn ang="0">
                      <a:pos x="8" y="10"/>
                    </a:cxn>
                    <a:cxn ang="0">
                      <a:pos x="8" y="8"/>
                    </a:cxn>
                    <a:cxn ang="0">
                      <a:pos x="29" y="6"/>
                    </a:cxn>
                    <a:cxn ang="0">
                      <a:pos x="49" y="3"/>
                    </a:cxn>
                    <a:cxn ang="0">
                      <a:pos x="70" y="2"/>
                    </a:cxn>
                    <a:cxn ang="0">
                      <a:pos x="89" y="1"/>
                    </a:cxn>
                    <a:cxn ang="0">
                      <a:pos x="110" y="0"/>
                    </a:cxn>
                    <a:cxn ang="0">
                      <a:pos x="129" y="0"/>
                    </a:cxn>
                    <a:cxn ang="0">
                      <a:pos x="149" y="1"/>
                    </a:cxn>
                    <a:cxn ang="0">
                      <a:pos x="169" y="3"/>
                    </a:cxn>
                    <a:cxn ang="0">
                      <a:pos x="188" y="7"/>
                    </a:cxn>
                    <a:cxn ang="0">
                      <a:pos x="208" y="11"/>
                    </a:cxn>
                    <a:cxn ang="0">
                      <a:pos x="227" y="18"/>
                    </a:cxn>
                    <a:cxn ang="0">
                      <a:pos x="246" y="26"/>
                    </a:cxn>
                    <a:cxn ang="0">
                      <a:pos x="265" y="37"/>
                    </a:cxn>
                    <a:cxn ang="0">
                      <a:pos x="284" y="49"/>
                    </a:cxn>
                    <a:cxn ang="0">
                      <a:pos x="302" y="64"/>
                    </a:cxn>
                    <a:cxn ang="0">
                      <a:pos x="321" y="82"/>
                    </a:cxn>
                    <a:cxn ang="0">
                      <a:pos x="324" y="94"/>
                    </a:cxn>
                    <a:cxn ang="0">
                      <a:pos x="317" y="107"/>
                    </a:cxn>
                    <a:cxn ang="0">
                      <a:pos x="303" y="121"/>
                    </a:cxn>
                    <a:cxn ang="0">
                      <a:pos x="284" y="134"/>
                    </a:cxn>
                    <a:cxn ang="0">
                      <a:pos x="262" y="145"/>
                    </a:cxn>
                    <a:cxn ang="0">
                      <a:pos x="242" y="157"/>
                    </a:cxn>
                    <a:cxn ang="0">
                      <a:pos x="225" y="167"/>
                    </a:cxn>
                    <a:cxn ang="0">
                      <a:pos x="215" y="175"/>
                    </a:cxn>
                    <a:cxn ang="0">
                      <a:pos x="203" y="184"/>
                    </a:cxn>
                    <a:cxn ang="0">
                      <a:pos x="197" y="188"/>
                    </a:cxn>
                    <a:cxn ang="0">
                      <a:pos x="194" y="190"/>
                    </a:cxn>
                    <a:cxn ang="0">
                      <a:pos x="192" y="190"/>
                    </a:cxn>
                  </a:cxnLst>
                  <a:rect l="0" t="0" r="r" b="b"/>
                  <a:pathLst>
                    <a:path w="324" h="190">
                      <a:moveTo>
                        <a:pt x="192" y="190"/>
                      </a:moveTo>
                      <a:lnTo>
                        <a:pt x="170" y="178"/>
                      </a:lnTo>
                      <a:lnTo>
                        <a:pt x="151" y="169"/>
                      </a:lnTo>
                      <a:lnTo>
                        <a:pt x="137" y="165"/>
                      </a:lnTo>
                      <a:lnTo>
                        <a:pt x="124" y="161"/>
                      </a:lnTo>
                      <a:lnTo>
                        <a:pt x="111" y="161"/>
                      </a:lnTo>
                      <a:lnTo>
                        <a:pt x="95" y="162"/>
                      </a:lnTo>
                      <a:lnTo>
                        <a:pt x="76" y="165"/>
                      </a:lnTo>
                      <a:lnTo>
                        <a:pt x="52" y="167"/>
                      </a:lnTo>
                      <a:lnTo>
                        <a:pt x="37" y="128"/>
                      </a:lnTo>
                      <a:lnTo>
                        <a:pt x="23" y="96"/>
                      </a:lnTo>
                      <a:lnTo>
                        <a:pt x="14" y="71"/>
                      </a:lnTo>
                      <a:lnTo>
                        <a:pt x="7" y="53"/>
                      </a:lnTo>
                      <a:lnTo>
                        <a:pt x="3" y="40"/>
                      </a:lnTo>
                      <a:lnTo>
                        <a:pt x="0" y="30"/>
                      </a:lnTo>
                      <a:lnTo>
                        <a:pt x="2" y="24"/>
                      </a:lnTo>
                      <a:lnTo>
                        <a:pt x="6" y="18"/>
                      </a:lnTo>
                      <a:lnTo>
                        <a:pt x="7" y="16"/>
                      </a:lnTo>
                      <a:lnTo>
                        <a:pt x="7" y="13"/>
                      </a:lnTo>
                      <a:lnTo>
                        <a:pt x="8" y="10"/>
                      </a:lnTo>
                      <a:lnTo>
                        <a:pt x="8" y="8"/>
                      </a:lnTo>
                      <a:lnTo>
                        <a:pt x="29" y="6"/>
                      </a:lnTo>
                      <a:lnTo>
                        <a:pt x="49" y="3"/>
                      </a:lnTo>
                      <a:lnTo>
                        <a:pt x="70" y="2"/>
                      </a:lnTo>
                      <a:lnTo>
                        <a:pt x="89" y="1"/>
                      </a:lnTo>
                      <a:lnTo>
                        <a:pt x="110" y="0"/>
                      </a:lnTo>
                      <a:lnTo>
                        <a:pt x="129" y="0"/>
                      </a:lnTo>
                      <a:lnTo>
                        <a:pt x="149" y="1"/>
                      </a:lnTo>
                      <a:lnTo>
                        <a:pt x="169" y="3"/>
                      </a:lnTo>
                      <a:lnTo>
                        <a:pt x="188" y="7"/>
                      </a:lnTo>
                      <a:lnTo>
                        <a:pt x="208" y="11"/>
                      </a:lnTo>
                      <a:lnTo>
                        <a:pt x="227" y="18"/>
                      </a:lnTo>
                      <a:lnTo>
                        <a:pt x="246" y="26"/>
                      </a:lnTo>
                      <a:lnTo>
                        <a:pt x="265" y="37"/>
                      </a:lnTo>
                      <a:lnTo>
                        <a:pt x="284" y="49"/>
                      </a:lnTo>
                      <a:lnTo>
                        <a:pt x="302" y="64"/>
                      </a:lnTo>
                      <a:lnTo>
                        <a:pt x="321" y="82"/>
                      </a:lnTo>
                      <a:lnTo>
                        <a:pt x="324" y="94"/>
                      </a:lnTo>
                      <a:lnTo>
                        <a:pt x="317" y="107"/>
                      </a:lnTo>
                      <a:lnTo>
                        <a:pt x="303" y="121"/>
                      </a:lnTo>
                      <a:lnTo>
                        <a:pt x="284" y="134"/>
                      </a:lnTo>
                      <a:lnTo>
                        <a:pt x="262" y="145"/>
                      </a:lnTo>
                      <a:lnTo>
                        <a:pt x="242" y="157"/>
                      </a:lnTo>
                      <a:lnTo>
                        <a:pt x="225" y="167"/>
                      </a:lnTo>
                      <a:lnTo>
                        <a:pt x="215" y="175"/>
                      </a:lnTo>
                      <a:lnTo>
                        <a:pt x="203" y="184"/>
                      </a:lnTo>
                      <a:lnTo>
                        <a:pt x="197" y="188"/>
                      </a:lnTo>
                      <a:lnTo>
                        <a:pt x="194" y="190"/>
                      </a:lnTo>
                      <a:lnTo>
                        <a:pt x="192" y="19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" name="Freeform 1065"/>
              <p:cNvSpPr>
                <a:spLocks/>
              </p:cNvSpPr>
              <p:nvPr/>
            </p:nvSpPr>
            <p:spPr bwMode="auto">
              <a:xfrm rot="-32005104">
                <a:off x="4202" y="3394"/>
                <a:ext cx="407" cy="410"/>
              </a:xfrm>
              <a:custGeom>
                <a:avLst/>
                <a:gdLst/>
                <a:ahLst/>
                <a:cxnLst>
                  <a:cxn ang="0">
                    <a:pos x="393" y="769"/>
                  </a:cxn>
                  <a:cxn ang="0">
                    <a:pos x="337" y="773"/>
                  </a:cxn>
                  <a:cxn ang="0">
                    <a:pos x="294" y="797"/>
                  </a:cxn>
                  <a:cxn ang="0">
                    <a:pos x="270" y="743"/>
                  </a:cxn>
                  <a:cxn ang="0">
                    <a:pos x="237" y="701"/>
                  </a:cxn>
                  <a:cxn ang="0">
                    <a:pos x="182" y="722"/>
                  </a:cxn>
                  <a:cxn ang="0">
                    <a:pos x="157" y="680"/>
                  </a:cxn>
                  <a:cxn ang="0">
                    <a:pos x="136" y="629"/>
                  </a:cxn>
                  <a:cxn ang="0">
                    <a:pos x="78" y="614"/>
                  </a:cxn>
                  <a:cxn ang="0">
                    <a:pos x="75" y="576"/>
                  </a:cxn>
                  <a:cxn ang="0">
                    <a:pos x="53" y="530"/>
                  </a:cxn>
                  <a:cxn ang="0">
                    <a:pos x="15" y="529"/>
                  </a:cxn>
                  <a:cxn ang="0">
                    <a:pos x="27" y="474"/>
                  </a:cxn>
                  <a:cxn ang="0">
                    <a:pos x="56" y="403"/>
                  </a:cxn>
                  <a:cxn ang="0">
                    <a:pos x="11" y="350"/>
                  </a:cxn>
                  <a:cxn ang="0">
                    <a:pos x="49" y="350"/>
                  </a:cxn>
                  <a:cxn ang="0">
                    <a:pos x="43" y="284"/>
                  </a:cxn>
                  <a:cxn ang="0">
                    <a:pos x="52" y="238"/>
                  </a:cxn>
                  <a:cxn ang="0">
                    <a:pos x="106" y="247"/>
                  </a:cxn>
                  <a:cxn ang="0">
                    <a:pos x="111" y="186"/>
                  </a:cxn>
                  <a:cxn ang="0">
                    <a:pos x="98" y="158"/>
                  </a:cxn>
                  <a:cxn ang="0">
                    <a:pos x="137" y="175"/>
                  </a:cxn>
                  <a:cxn ang="0">
                    <a:pos x="173" y="161"/>
                  </a:cxn>
                  <a:cxn ang="0">
                    <a:pos x="154" y="88"/>
                  </a:cxn>
                  <a:cxn ang="0">
                    <a:pos x="188" y="93"/>
                  </a:cxn>
                  <a:cxn ang="0">
                    <a:pos x="249" y="110"/>
                  </a:cxn>
                  <a:cxn ang="0">
                    <a:pos x="254" y="54"/>
                  </a:cxn>
                  <a:cxn ang="0">
                    <a:pos x="290" y="29"/>
                  </a:cxn>
                  <a:cxn ang="0">
                    <a:pos x="354" y="82"/>
                  </a:cxn>
                  <a:cxn ang="0">
                    <a:pos x="382" y="14"/>
                  </a:cxn>
                  <a:cxn ang="0">
                    <a:pos x="419" y="3"/>
                  </a:cxn>
                  <a:cxn ang="0">
                    <a:pos x="461" y="68"/>
                  </a:cxn>
                  <a:cxn ang="0">
                    <a:pos x="510" y="25"/>
                  </a:cxn>
                  <a:cxn ang="0">
                    <a:pos x="558" y="22"/>
                  </a:cxn>
                  <a:cxn ang="0">
                    <a:pos x="575" y="78"/>
                  </a:cxn>
                  <a:cxn ang="0">
                    <a:pos x="629" y="101"/>
                  </a:cxn>
                  <a:cxn ang="0">
                    <a:pos x="694" y="102"/>
                  </a:cxn>
                  <a:cxn ang="0">
                    <a:pos x="692" y="176"/>
                  </a:cxn>
                  <a:cxn ang="0">
                    <a:pos x="751" y="185"/>
                  </a:cxn>
                  <a:cxn ang="0">
                    <a:pos x="750" y="259"/>
                  </a:cxn>
                  <a:cxn ang="0">
                    <a:pos x="788" y="297"/>
                  </a:cxn>
                  <a:cxn ang="0">
                    <a:pos x="791" y="353"/>
                  </a:cxn>
                  <a:cxn ang="0">
                    <a:pos x="770" y="408"/>
                  </a:cxn>
                  <a:cxn ang="0">
                    <a:pos x="814" y="470"/>
                  </a:cxn>
                  <a:cxn ang="0">
                    <a:pos x="763" y="488"/>
                  </a:cxn>
                  <a:cxn ang="0">
                    <a:pos x="775" y="545"/>
                  </a:cxn>
                  <a:cxn ang="0">
                    <a:pos x="748" y="591"/>
                  </a:cxn>
                  <a:cxn ang="0">
                    <a:pos x="693" y="617"/>
                  </a:cxn>
                  <a:cxn ang="0">
                    <a:pos x="703" y="683"/>
                  </a:cxn>
                  <a:cxn ang="0">
                    <a:pos x="670" y="703"/>
                  </a:cxn>
                  <a:cxn ang="0">
                    <a:pos x="622" y="695"/>
                  </a:cxn>
                  <a:cxn ang="0">
                    <a:pos x="601" y="730"/>
                  </a:cxn>
                  <a:cxn ang="0">
                    <a:pos x="580" y="786"/>
                  </a:cxn>
                  <a:cxn ang="0">
                    <a:pos x="528" y="774"/>
                  </a:cxn>
                  <a:cxn ang="0">
                    <a:pos x="472" y="779"/>
                  </a:cxn>
                  <a:cxn ang="0">
                    <a:pos x="439" y="818"/>
                  </a:cxn>
                </a:cxnLst>
                <a:rect l="0" t="0" r="r" b="b"/>
                <a:pathLst>
                  <a:path w="814" h="820">
                    <a:moveTo>
                      <a:pt x="407" y="820"/>
                    </a:moveTo>
                    <a:lnTo>
                      <a:pt x="402" y="807"/>
                    </a:lnTo>
                    <a:lnTo>
                      <a:pt x="404" y="802"/>
                    </a:lnTo>
                    <a:lnTo>
                      <a:pt x="406" y="797"/>
                    </a:lnTo>
                    <a:lnTo>
                      <a:pt x="406" y="786"/>
                    </a:lnTo>
                    <a:lnTo>
                      <a:pt x="402" y="777"/>
                    </a:lnTo>
                    <a:lnTo>
                      <a:pt x="398" y="773"/>
                    </a:lnTo>
                    <a:lnTo>
                      <a:pt x="393" y="769"/>
                    </a:lnTo>
                    <a:lnTo>
                      <a:pt x="387" y="767"/>
                    </a:lnTo>
                    <a:lnTo>
                      <a:pt x="381" y="766"/>
                    </a:lnTo>
                    <a:lnTo>
                      <a:pt x="374" y="766"/>
                    </a:lnTo>
                    <a:lnTo>
                      <a:pt x="366" y="765"/>
                    </a:lnTo>
                    <a:lnTo>
                      <a:pt x="356" y="765"/>
                    </a:lnTo>
                    <a:lnTo>
                      <a:pt x="349" y="767"/>
                    </a:lnTo>
                    <a:lnTo>
                      <a:pt x="344" y="769"/>
                    </a:lnTo>
                    <a:lnTo>
                      <a:pt x="337" y="773"/>
                    </a:lnTo>
                    <a:lnTo>
                      <a:pt x="331" y="775"/>
                    </a:lnTo>
                    <a:lnTo>
                      <a:pt x="325" y="782"/>
                    </a:lnTo>
                    <a:lnTo>
                      <a:pt x="319" y="787"/>
                    </a:lnTo>
                    <a:lnTo>
                      <a:pt x="314" y="792"/>
                    </a:lnTo>
                    <a:lnTo>
                      <a:pt x="308" y="798"/>
                    </a:lnTo>
                    <a:lnTo>
                      <a:pt x="303" y="798"/>
                    </a:lnTo>
                    <a:lnTo>
                      <a:pt x="299" y="797"/>
                    </a:lnTo>
                    <a:lnTo>
                      <a:pt x="294" y="797"/>
                    </a:lnTo>
                    <a:lnTo>
                      <a:pt x="290" y="796"/>
                    </a:lnTo>
                    <a:lnTo>
                      <a:pt x="284" y="795"/>
                    </a:lnTo>
                    <a:lnTo>
                      <a:pt x="279" y="794"/>
                    </a:lnTo>
                    <a:lnTo>
                      <a:pt x="276" y="791"/>
                    </a:lnTo>
                    <a:lnTo>
                      <a:pt x="271" y="789"/>
                    </a:lnTo>
                    <a:lnTo>
                      <a:pt x="271" y="771"/>
                    </a:lnTo>
                    <a:lnTo>
                      <a:pt x="271" y="757"/>
                    </a:lnTo>
                    <a:lnTo>
                      <a:pt x="270" y="743"/>
                    </a:lnTo>
                    <a:lnTo>
                      <a:pt x="268" y="723"/>
                    </a:lnTo>
                    <a:lnTo>
                      <a:pt x="264" y="715"/>
                    </a:lnTo>
                    <a:lnTo>
                      <a:pt x="262" y="709"/>
                    </a:lnTo>
                    <a:lnTo>
                      <a:pt x="258" y="706"/>
                    </a:lnTo>
                    <a:lnTo>
                      <a:pt x="255" y="704"/>
                    </a:lnTo>
                    <a:lnTo>
                      <a:pt x="250" y="701"/>
                    </a:lnTo>
                    <a:lnTo>
                      <a:pt x="243" y="701"/>
                    </a:lnTo>
                    <a:lnTo>
                      <a:pt x="237" y="701"/>
                    </a:lnTo>
                    <a:lnTo>
                      <a:pt x="227" y="701"/>
                    </a:lnTo>
                    <a:lnTo>
                      <a:pt x="222" y="704"/>
                    </a:lnTo>
                    <a:lnTo>
                      <a:pt x="216" y="706"/>
                    </a:lnTo>
                    <a:lnTo>
                      <a:pt x="208" y="709"/>
                    </a:lnTo>
                    <a:lnTo>
                      <a:pt x="201" y="714"/>
                    </a:lnTo>
                    <a:lnTo>
                      <a:pt x="194" y="718"/>
                    </a:lnTo>
                    <a:lnTo>
                      <a:pt x="187" y="720"/>
                    </a:lnTo>
                    <a:lnTo>
                      <a:pt x="182" y="722"/>
                    </a:lnTo>
                    <a:lnTo>
                      <a:pt x="179" y="723"/>
                    </a:lnTo>
                    <a:lnTo>
                      <a:pt x="171" y="718"/>
                    </a:lnTo>
                    <a:lnTo>
                      <a:pt x="164" y="711"/>
                    </a:lnTo>
                    <a:lnTo>
                      <a:pt x="156" y="704"/>
                    </a:lnTo>
                    <a:lnTo>
                      <a:pt x="148" y="697"/>
                    </a:lnTo>
                    <a:lnTo>
                      <a:pt x="149" y="690"/>
                    </a:lnTo>
                    <a:lnTo>
                      <a:pt x="152" y="684"/>
                    </a:lnTo>
                    <a:lnTo>
                      <a:pt x="157" y="680"/>
                    </a:lnTo>
                    <a:lnTo>
                      <a:pt x="161" y="673"/>
                    </a:lnTo>
                    <a:lnTo>
                      <a:pt x="161" y="665"/>
                    </a:lnTo>
                    <a:lnTo>
                      <a:pt x="159" y="659"/>
                    </a:lnTo>
                    <a:lnTo>
                      <a:pt x="157" y="655"/>
                    </a:lnTo>
                    <a:lnTo>
                      <a:pt x="150" y="653"/>
                    </a:lnTo>
                    <a:lnTo>
                      <a:pt x="144" y="645"/>
                    </a:lnTo>
                    <a:lnTo>
                      <a:pt x="140" y="637"/>
                    </a:lnTo>
                    <a:lnTo>
                      <a:pt x="136" y="629"/>
                    </a:lnTo>
                    <a:lnTo>
                      <a:pt x="132" y="622"/>
                    </a:lnTo>
                    <a:lnTo>
                      <a:pt x="126" y="616"/>
                    </a:lnTo>
                    <a:lnTo>
                      <a:pt x="119" y="612"/>
                    </a:lnTo>
                    <a:lnTo>
                      <a:pt x="109" y="609"/>
                    </a:lnTo>
                    <a:lnTo>
                      <a:pt x="96" y="608"/>
                    </a:lnTo>
                    <a:lnTo>
                      <a:pt x="89" y="612"/>
                    </a:lnTo>
                    <a:lnTo>
                      <a:pt x="83" y="614"/>
                    </a:lnTo>
                    <a:lnTo>
                      <a:pt x="78" y="614"/>
                    </a:lnTo>
                    <a:lnTo>
                      <a:pt x="70" y="615"/>
                    </a:lnTo>
                    <a:lnTo>
                      <a:pt x="65" y="612"/>
                    </a:lnTo>
                    <a:lnTo>
                      <a:pt x="61" y="608"/>
                    </a:lnTo>
                    <a:lnTo>
                      <a:pt x="59" y="605"/>
                    </a:lnTo>
                    <a:lnTo>
                      <a:pt x="58" y="599"/>
                    </a:lnTo>
                    <a:lnTo>
                      <a:pt x="64" y="591"/>
                    </a:lnTo>
                    <a:lnTo>
                      <a:pt x="70" y="583"/>
                    </a:lnTo>
                    <a:lnTo>
                      <a:pt x="75" y="576"/>
                    </a:lnTo>
                    <a:lnTo>
                      <a:pt x="81" y="568"/>
                    </a:lnTo>
                    <a:lnTo>
                      <a:pt x="80" y="560"/>
                    </a:lnTo>
                    <a:lnTo>
                      <a:pt x="79" y="553"/>
                    </a:lnTo>
                    <a:lnTo>
                      <a:pt x="75" y="547"/>
                    </a:lnTo>
                    <a:lnTo>
                      <a:pt x="72" y="541"/>
                    </a:lnTo>
                    <a:lnTo>
                      <a:pt x="66" y="537"/>
                    </a:lnTo>
                    <a:lnTo>
                      <a:pt x="60" y="532"/>
                    </a:lnTo>
                    <a:lnTo>
                      <a:pt x="53" y="530"/>
                    </a:lnTo>
                    <a:lnTo>
                      <a:pt x="45" y="527"/>
                    </a:lnTo>
                    <a:lnTo>
                      <a:pt x="41" y="527"/>
                    </a:lnTo>
                    <a:lnTo>
                      <a:pt x="37" y="527"/>
                    </a:lnTo>
                    <a:lnTo>
                      <a:pt x="33" y="527"/>
                    </a:lnTo>
                    <a:lnTo>
                      <a:pt x="28" y="527"/>
                    </a:lnTo>
                    <a:lnTo>
                      <a:pt x="23" y="527"/>
                    </a:lnTo>
                    <a:lnTo>
                      <a:pt x="20" y="527"/>
                    </a:lnTo>
                    <a:lnTo>
                      <a:pt x="15" y="529"/>
                    </a:lnTo>
                    <a:lnTo>
                      <a:pt x="11" y="529"/>
                    </a:lnTo>
                    <a:lnTo>
                      <a:pt x="10" y="516"/>
                    </a:lnTo>
                    <a:lnTo>
                      <a:pt x="7" y="503"/>
                    </a:lnTo>
                    <a:lnTo>
                      <a:pt x="4" y="491"/>
                    </a:lnTo>
                    <a:lnTo>
                      <a:pt x="0" y="478"/>
                    </a:lnTo>
                    <a:lnTo>
                      <a:pt x="11" y="477"/>
                    </a:lnTo>
                    <a:lnTo>
                      <a:pt x="20" y="476"/>
                    </a:lnTo>
                    <a:lnTo>
                      <a:pt x="27" y="474"/>
                    </a:lnTo>
                    <a:lnTo>
                      <a:pt x="34" y="472"/>
                    </a:lnTo>
                    <a:lnTo>
                      <a:pt x="40" y="468"/>
                    </a:lnTo>
                    <a:lnTo>
                      <a:pt x="46" y="463"/>
                    </a:lnTo>
                    <a:lnTo>
                      <a:pt x="52" y="457"/>
                    </a:lnTo>
                    <a:lnTo>
                      <a:pt x="59" y="449"/>
                    </a:lnTo>
                    <a:lnTo>
                      <a:pt x="60" y="431"/>
                    </a:lnTo>
                    <a:lnTo>
                      <a:pt x="60" y="417"/>
                    </a:lnTo>
                    <a:lnTo>
                      <a:pt x="56" y="403"/>
                    </a:lnTo>
                    <a:lnTo>
                      <a:pt x="45" y="388"/>
                    </a:lnTo>
                    <a:lnTo>
                      <a:pt x="38" y="382"/>
                    </a:lnTo>
                    <a:lnTo>
                      <a:pt x="31" y="378"/>
                    </a:lnTo>
                    <a:lnTo>
                      <a:pt x="25" y="373"/>
                    </a:lnTo>
                    <a:lnTo>
                      <a:pt x="15" y="371"/>
                    </a:lnTo>
                    <a:lnTo>
                      <a:pt x="13" y="363"/>
                    </a:lnTo>
                    <a:lnTo>
                      <a:pt x="12" y="357"/>
                    </a:lnTo>
                    <a:lnTo>
                      <a:pt x="11" y="350"/>
                    </a:lnTo>
                    <a:lnTo>
                      <a:pt x="11" y="342"/>
                    </a:lnTo>
                    <a:lnTo>
                      <a:pt x="18" y="344"/>
                    </a:lnTo>
                    <a:lnTo>
                      <a:pt x="22" y="347"/>
                    </a:lnTo>
                    <a:lnTo>
                      <a:pt x="28" y="349"/>
                    </a:lnTo>
                    <a:lnTo>
                      <a:pt x="33" y="350"/>
                    </a:lnTo>
                    <a:lnTo>
                      <a:pt x="37" y="351"/>
                    </a:lnTo>
                    <a:lnTo>
                      <a:pt x="43" y="351"/>
                    </a:lnTo>
                    <a:lnTo>
                      <a:pt x="49" y="350"/>
                    </a:lnTo>
                    <a:lnTo>
                      <a:pt x="57" y="349"/>
                    </a:lnTo>
                    <a:lnTo>
                      <a:pt x="64" y="340"/>
                    </a:lnTo>
                    <a:lnTo>
                      <a:pt x="71" y="326"/>
                    </a:lnTo>
                    <a:lnTo>
                      <a:pt x="72" y="313"/>
                    </a:lnTo>
                    <a:lnTo>
                      <a:pt x="65" y="304"/>
                    </a:lnTo>
                    <a:lnTo>
                      <a:pt x="58" y="297"/>
                    </a:lnTo>
                    <a:lnTo>
                      <a:pt x="51" y="290"/>
                    </a:lnTo>
                    <a:lnTo>
                      <a:pt x="43" y="284"/>
                    </a:lnTo>
                    <a:lnTo>
                      <a:pt x="35" y="279"/>
                    </a:lnTo>
                    <a:lnTo>
                      <a:pt x="33" y="269"/>
                    </a:lnTo>
                    <a:lnTo>
                      <a:pt x="34" y="260"/>
                    </a:lnTo>
                    <a:lnTo>
                      <a:pt x="37" y="249"/>
                    </a:lnTo>
                    <a:lnTo>
                      <a:pt x="40" y="238"/>
                    </a:lnTo>
                    <a:lnTo>
                      <a:pt x="44" y="238"/>
                    </a:lnTo>
                    <a:lnTo>
                      <a:pt x="48" y="238"/>
                    </a:lnTo>
                    <a:lnTo>
                      <a:pt x="52" y="238"/>
                    </a:lnTo>
                    <a:lnTo>
                      <a:pt x="57" y="239"/>
                    </a:lnTo>
                    <a:lnTo>
                      <a:pt x="63" y="242"/>
                    </a:lnTo>
                    <a:lnTo>
                      <a:pt x="68" y="244"/>
                    </a:lnTo>
                    <a:lnTo>
                      <a:pt x="76" y="246"/>
                    </a:lnTo>
                    <a:lnTo>
                      <a:pt x="84" y="249"/>
                    </a:lnTo>
                    <a:lnTo>
                      <a:pt x="93" y="250"/>
                    </a:lnTo>
                    <a:lnTo>
                      <a:pt x="99" y="250"/>
                    </a:lnTo>
                    <a:lnTo>
                      <a:pt x="106" y="247"/>
                    </a:lnTo>
                    <a:lnTo>
                      <a:pt x="111" y="244"/>
                    </a:lnTo>
                    <a:lnTo>
                      <a:pt x="125" y="237"/>
                    </a:lnTo>
                    <a:lnTo>
                      <a:pt x="133" y="226"/>
                    </a:lnTo>
                    <a:lnTo>
                      <a:pt x="133" y="212"/>
                    </a:lnTo>
                    <a:lnTo>
                      <a:pt x="126" y="196"/>
                    </a:lnTo>
                    <a:lnTo>
                      <a:pt x="121" y="193"/>
                    </a:lnTo>
                    <a:lnTo>
                      <a:pt x="117" y="190"/>
                    </a:lnTo>
                    <a:lnTo>
                      <a:pt x="111" y="186"/>
                    </a:lnTo>
                    <a:lnTo>
                      <a:pt x="105" y="183"/>
                    </a:lnTo>
                    <a:lnTo>
                      <a:pt x="101" y="178"/>
                    </a:lnTo>
                    <a:lnTo>
                      <a:pt x="96" y="175"/>
                    </a:lnTo>
                    <a:lnTo>
                      <a:pt x="93" y="170"/>
                    </a:lnTo>
                    <a:lnTo>
                      <a:pt x="90" y="166"/>
                    </a:lnTo>
                    <a:lnTo>
                      <a:pt x="94" y="161"/>
                    </a:lnTo>
                    <a:lnTo>
                      <a:pt x="96" y="159"/>
                    </a:lnTo>
                    <a:lnTo>
                      <a:pt x="98" y="158"/>
                    </a:lnTo>
                    <a:lnTo>
                      <a:pt x="102" y="156"/>
                    </a:lnTo>
                    <a:lnTo>
                      <a:pt x="106" y="158"/>
                    </a:lnTo>
                    <a:lnTo>
                      <a:pt x="111" y="159"/>
                    </a:lnTo>
                    <a:lnTo>
                      <a:pt x="117" y="162"/>
                    </a:lnTo>
                    <a:lnTo>
                      <a:pt x="122" y="166"/>
                    </a:lnTo>
                    <a:lnTo>
                      <a:pt x="128" y="169"/>
                    </a:lnTo>
                    <a:lnTo>
                      <a:pt x="133" y="173"/>
                    </a:lnTo>
                    <a:lnTo>
                      <a:pt x="137" y="175"/>
                    </a:lnTo>
                    <a:lnTo>
                      <a:pt x="141" y="177"/>
                    </a:lnTo>
                    <a:lnTo>
                      <a:pt x="146" y="177"/>
                    </a:lnTo>
                    <a:lnTo>
                      <a:pt x="151" y="176"/>
                    </a:lnTo>
                    <a:lnTo>
                      <a:pt x="157" y="174"/>
                    </a:lnTo>
                    <a:lnTo>
                      <a:pt x="163" y="171"/>
                    </a:lnTo>
                    <a:lnTo>
                      <a:pt x="167" y="169"/>
                    </a:lnTo>
                    <a:lnTo>
                      <a:pt x="172" y="166"/>
                    </a:lnTo>
                    <a:lnTo>
                      <a:pt x="173" y="161"/>
                    </a:lnTo>
                    <a:lnTo>
                      <a:pt x="173" y="156"/>
                    </a:lnTo>
                    <a:lnTo>
                      <a:pt x="165" y="152"/>
                    </a:lnTo>
                    <a:lnTo>
                      <a:pt x="155" y="133"/>
                    </a:lnTo>
                    <a:lnTo>
                      <a:pt x="146" y="112"/>
                    </a:lnTo>
                    <a:lnTo>
                      <a:pt x="141" y="98"/>
                    </a:lnTo>
                    <a:lnTo>
                      <a:pt x="146" y="94"/>
                    </a:lnTo>
                    <a:lnTo>
                      <a:pt x="150" y="92"/>
                    </a:lnTo>
                    <a:lnTo>
                      <a:pt x="154" y="88"/>
                    </a:lnTo>
                    <a:lnTo>
                      <a:pt x="157" y="86"/>
                    </a:lnTo>
                    <a:lnTo>
                      <a:pt x="162" y="84"/>
                    </a:lnTo>
                    <a:lnTo>
                      <a:pt x="165" y="82"/>
                    </a:lnTo>
                    <a:lnTo>
                      <a:pt x="170" y="80"/>
                    </a:lnTo>
                    <a:lnTo>
                      <a:pt x="175" y="79"/>
                    </a:lnTo>
                    <a:lnTo>
                      <a:pt x="178" y="83"/>
                    </a:lnTo>
                    <a:lnTo>
                      <a:pt x="182" y="87"/>
                    </a:lnTo>
                    <a:lnTo>
                      <a:pt x="188" y="93"/>
                    </a:lnTo>
                    <a:lnTo>
                      <a:pt x="196" y="101"/>
                    </a:lnTo>
                    <a:lnTo>
                      <a:pt x="207" y="107"/>
                    </a:lnTo>
                    <a:lnTo>
                      <a:pt x="212" y="110"/>
                    </a:lnTo>
                    <a:lnTo>
                      <a:pt x="218" y="113"/>
                    </a:lnTo>
                    <a:lnTo>
                      <a:pt x="225" y="115"/>
                    </a:lnTo>
                    <a:lnTo>
                      <a:pt x="231" y="115"/>
                    </a:lnTo>
                    <a:lnTo>
                      <a:pt x="240" y="113"/>
                    </a:lnTo>
                    <a:lnTo>
                      <a:pt x="249" y="110"/>
                    </a:lnTo>
                    <a:lnTo>
                      <a:pt x="260" y="107"/>
                    </a:lnTo>
                    <a:lnTo>
                      <a:pt x="268" y="102"/>
                    </a:lnTo>
                    <a:lnTo>
                      <a:pt x="272" y="98"/>
                    </a:lnTo>
                    <a:lnTo>
                      <a:pt x="273" y="94"/>
                    </a:lnTo>
                    <a:lnTo>
                      <a:pt x="269" y="90"/>
                    </a:lnTo>
                    <a:lnTo>
                      <a:pt x="264" y="77"/>
                    </a:lnTo>
                    <a:lnTo>
                      <a:pt x="258" y="67"/>
                    </a:lnTo>
                    <a:lnTo>
                      <a:pt x="254" y="54"/>
                    </a:lnTo>
                    <a:lnTo>
                      <a:pt x="255" y="40"/>
                    </a:lnTo>
                    <a:lnTo>
                      <a:pt x="260" y="38"/>
                    </a:lnTo>
                    <a:lnTo>
                      <a:pt x="264" y="37"/>
                    </a:lnTo>
                    <a:lnTo>
                      <a:pt x="270" y="34"/>
                    </a:lnTo>
                    <a:lnTo>
                      <a:pt x="275" y="32"/>
                    </a:lnTo>
                    <a:lnTo>
                      <a:pt x="279" y="31"/>
                    </a:lnTo>
                    <a:lnTo>
                      <a:pt x="285" y="30"/>
                    </a:lnTo>
                    <a:lnTo>
                      <a:pt x="290" y="29"/>
                    </a:lnTo>
                    <a:lnTo>
                      <a:pt x="294" y="29"/>
                    </a:lnTo>
                    <a:lnTo>
                      <a:pt x="299" y="42"/>
                    </a:lnTo>
                    <a:lnTo>
                      <a:pt x="305" y="56"/>
                    </a:lnTo>
                    <a:lnTo>
                      <a:pt x="311" y="69"/>
                    </a:lnTo>
                    <a:lnTo>
                      <a:pt x="321" y="80"/>
                    </a:lnTo>
                    <a:lnTo>
                      <a:pt x="337" y="84"/>
                    </a:lnTo>
                    <a:lnTo>
                      <a:pt x="347" y="84"/>
                    </a:lnTo>
                    <a:lnTo>
                      <a:pt x="354" y="82"/>
                    </a:lnTo>
                    <a:lnTo>
                      <a:pt x="358" y="77"/>
                    </a:lnTo>
                    <a:lnTo>
                      <a:pt x="360" y="71"/>
                    </a:lnTo>
                    <a:lnTo>
                      <a:pt x="362" y="64"/>
                    </a:lnTo>
                    <a:lnTo>
                      <a:pt x="364" y="57"/>
                    </a:lnTo>
                    <a:lnTo>
                      <a:pt x="370" y="52"/>
                    </a:lnTo>
                    <a:lnTo>
                      <a:pt x="376" y="38"/>
                    </a:lnTo>
                    <a:lnTo>
                      <a:pt x="379" y="26"/>
                    </a:lnTo>
                    <a:lnTo>
                      <a:pt x="382" y="14"/>
                    </a:lnTo>
                    <a:lnTo>
                      <a:pt x="384" y="0"/>
                    </a:lnTo>
                    <a:lnTo>
                      <a:pt x="389" y="0"/>
                    </a:lnTo>
                    <a:lnTo>
                      <a:pt x="393" y="1"/>
                    </a:lnTo>
                    <a:lnTo>
                      <a:pt x="398" y="1"/>
                    </a:lnTo>
                    <a:lnTo>
                      <a:pt x="404" y="2"/>
                    </a:lnTo>
                    <a:lnTo>
                      <a:pt x="408" y="2"/>
                    </a:lnTo>
                    <a:lnTo>
                      <a:pt x="413" y="3"/>
                    </a:lnTo>
                    <a:lnTo>
                      <a:pt x="419" y="3"/>
                    </a:lnTo>
                    <a:lnTo>
                      <a:pt x="423" y="4"/>
                    </a:lnTo>
                    <a:lnTo>
                      <a:pt x="425" y="22"/>
                    </a:lnTo>
                    <a:lnTo>
                      <a:pt x="429" y="38"/>
                    </a:lnTo>
                    <a:lnTo>
                      <a:pt x="435" y="52"/>
                    </a:lnTo>
                    <a:lnTo>
                      <a:pt x="447" y="63"/>
                    </a:lnTo>
                    <a:lnTo>
                      <a:pt x="452" y="64"/>
                    </a:lnTo>
                    <a:lnTo>
                      <a:pt x="457" y="67"/>
                    </a:lnTo>
                    <a:lnTo>
                      <a:pt x="461" y="68"/>
                    </a:lnTo>
                    <a:lnTo>
                      <a:pt x="467" y="70"/>
                    </a:lnTo>
                    <a:lnTo>
                      <a:pt x="472" y="71"/>
                    </a:lnTo>
                    <a:lnTo>
                      <a:pt x="476" y="71"/>
                    </a:lnTo>
                    <a:lnTo>
                      <a:pt x="481" y="71"/>
                    </a:lnTo>
                    <a:lnTo>
                      <a:pt x="485" y="70"/>
                    </a:lnTo>
                    <a:lnTo>
                      <a:pt x="490" y="55"/>
                    </a:lnTo>
                    <a:lnTo>
                      <a:pt x="499" y="39"/>
                    </a:lnTo>
                    <a:lnTo>
                      <a:pt x="510" y="25"/>
                    </a:lnTo>
                    <a:lnTo>
                      <a:pt x="519" y="12"/>
                    </a:lnTo>
                    <a:lnTo>
                      <a:pt x="526" y="12"/>
                    </a:lnTo>
                    <a:lnTo>
                      <a:pt x="531" y="12"/>
                    </a:lnTo>
                    <a:lnTo>
                      <a:pt x="536" y="14"/>
                    </a:lnTo>
                    <a:lnTo>
                      <a:pt x="542" y="15"/>
                    </a:lnTo>
                    <a:lnTo>
                      <a:pt x="546" y="17"/>
                    </a:lnTo>
                    <a:lnTo>
                      <a:pt x="552" y="19"/>
                    </a:lnTo>
                    <a:lnTo>
                      <a:pt x="558" y="22"/>
                    </a:lnTo>
                    <a:lnTo>
                      <a:pt x="564" y="25"/>
                    </a:lnTo>
                    <a:lnTo>
                      <a:pt x="564" y="32"/>
                    </a:lnTo>
                    <a:lnTo>
                      <a:pt x="564" y="39"/>
                    </a:lnTo>
                    <a:lnTo>
                      <a:pt x="563" y="46"/>
                    </a:lnTo>
                    <a:lnTo>
                      <a:pt x="563" y="52"/>
                    </a:lnTo>
                    <a:lnTo>
                      <a:pt x="566" y="63"/>
                    </a:lnTo>
                    <a:lnTo>
                      <a:pt x="571" y="71"/>
                    </a:lnTo>
                    <a:lnTo>
                      <a:pt x="575" y="78"/>
                    </a:lnTo>
                    <a:lnTo>
                      <a:pt x="584" y="86"/>
                    </a:lnTo>
                    <a:lnTo>
                      <a:pt x="593" y="91"/>
                    </a:lnTo>
                    <a:lnTo>
                      <a:pt x="599" y="94"/>
                    </a:lnTo>
                    <a:lnTo>
                      <a:pt x="605" y="97"/>
                    </a:lnTo>
                    <a:lnTo>
                      <a:pt x="610" y="99"/>
                    </a:lnTo>
                    <a:lnTo>
                      <a:pt x="616" y="100"/>
                    </a:lnTo>
                    <a:lnTo>
                      <a:pt x="621" y="101"/>
                    </a:lnTo>
                    <a:lnTo>
                      <a:pt x="629" y="101"/>
                    </a:lnTo>
                    <a:lnTo>
                      <a:pt x="639" y="101"/>
                    </a:lnTo>
                    <a:lnTo>
                      <a:pt x="646" y="99"/>
                    </a:lnTo>
                    <a:lnTo>
                      <a:pt x="651" y="94"/>
                    </a:lnTo>
                    <a:lnTo>
                      <a:pt x="658" y="90"/>
                    </a:lnTo>
                    <a:lnTo>
                      <a:pt x="664" y="84"/>
                    </a:lnTo>
                    <a:lnTo>
                      <a:pt x="675" y="86"/>
                    </a:lnTo>
                    <a:lnTo>
                      <a:pt x="686" y="93"/>
                    </a:lnTo>
                    <a:lnTo>
                      <a:pt x="694" y="102"/>
                    </a:lnTo>
                    <a:lnTo>
                      <a:pt x="697" y="113"/>
                    </a:lnTo>
                    <a:lnTo>
                      <a:pt x="695" y="120"/>
                    </a:lnTo>
                    <a:lnTo>
                      <a:pt x="692" y="126"/>
                    </a:lnTo>
                    <a:lnTo>
                      <a:pt x="688" y="135"/>
                    </a:lnTo>
                    <a:lnTo>
                      <a:pt x="686" y="141"/>
                    </a:lnTo>
                    <a:lnTo>
                      <a:pt x="686" y="155"/>
                    </a:lnTo>
                    <a:lnTo>
                      <a:pt x="687" y="166"/>
                    </a:lnTo>
                    <a:lnTo>
                      <a:pt x="692" y="176"/>
                    </a:lnTo>
                    <a:lnTo>
                      <a:pt x="701" y="186"/>
                    </a:lnTo>
                    <a:lnTo>
                      <a:pt x="708" y="188"/>
                    </a:lnTo>
                    <a:lnTo>
                      <a:pt x="716" y="188"/>
                    </a:lnTo>
                    <a:lnTo>
                      <a:pt x="723" y="188"/>
                    </a:lnTo>
                    <a:lnTo>
                      <a:pt x="730" y="186"/>
                    </a:lnTo>
                    <a:lnTo>
                      <a:pt x="738" y="186"/>
                    </a:lnTo>
                    <a:lnTo>
                      <a:pt x="745" y="185"/>
                    </a:lnTo>
                    <a:lnTo>
                      <a:pt x="751" y="185"/>
                    </a:lnTo>
                    <a:lnTo>
                      <a:pt x="758" y="185"/>
                    </a:lnTo>
                    <a:lnTo>
                      <a:pt x="763" y="192"/>
                    </a:lnTo>
                    <a:lnTo>
                      <a:pt x="768" y="199"/>
                    </a:lnTo>
                    <a:lnTo>
                      <a:pt x="771" y="207"/>
                    </a:lnTo>
                    <a:lnTo>
                      <a:pt x="772" y="215"/>
                    </a:lnTo>
                    <a:lnTo>
                      <a:pt x="763" y="228"/>
                    </a:lnTo>
                    <a:lnTo>
                      <a:pt x="755" y="243"/>
                    </a:lnTo>
                    <a:lnTo>
                      <a:pt x="750" y="259"/>
                    </a:lnTo>
                    <a:lnTo>
                      <a:pt x="748" y="274"/>
                    </a:lnTo>
                    <a:lnTo>
                      <a:pt x="751" y="282"/>
                    </a:lnTo>
                    <a:lnTo>
                      <a:pt x="755" y="288"/>
                    </a:lnTo>
                    <a:lnTo>
                      <a:pt x="758" y="294"/>
                    </a:lnTo>
                    <a:lnTo>
                      <a:pt x="765" y="299"/>
                    </a:lnTo>
                    <a:lnTo>
                      <a:pt x="775" y="299"/>
                    </a:lnTo>
                    <a:lnTo>
                      <a:pt x="781" y="298"/>
                    </a:lnTo>
                    <a:lnTo>
                      <a:pt x="788" y="297"/>
                    </a:lnTo>
                    <a:lnTo>
                      <a:pt x="796" y="297"/>
                    </a:lnTo>
                    <a:lnTo>
                      <a:pt x="798" y="309"/>
                    </a:lnTo>
                    <a:lnTo>
                      <a:pt x="801" y="319"/>
                    </a:lnTo>
                    <a:lnTo>
                      <a:pt x="803" y="330"/>
                    </a:lnTo>
                    <a:lnTo>
                      <a:pt x="804" y="343"/>
                    </a:lnTo>
                    <a:lnTo>
                      <a:pt x="799" y="347"/>
                    </a:lnTo>
                    <a:lnTo>
                      <a:pt x="794" y="350"/>
                    </a:lnTo>
                    <a:lnTo>
                      <a:pt x="791" y="353"/>
                    </a:lnTo>
                    <a:lnTo>
                      <a:pt x="787" y="356"/>
                    </a:lnTo>
                    <a:lnTo>
                      <a:pt x="783" y="359"/>
                    </a:lnTo>
                    <a:lnTo>
                      <a:pt x="777" y="362"/>
                    </a:lnTo>
                    <a:lnTo>
                      <a:pt x="771" y="364"/>
                    </a:lnTo>
                    <a:lnTo>
                      <a:pt x="762" y="366"/>
                    </a:lnTo>
                    <a:lnTo>
                      <a:pt x="760" y="385"/>
                    </a:lnTo>
                    <a:lnTo>
                      <a:pt x="762" y="397"/>
                    </a:lnTo>
                    <a:lnTo>
                      <a:pt x="770" y="408"/>
                    </a:lnTo>
                    <a:lnTo>
                      <a:pt x="786" y="416"/>
                    </a:lnTo>
                    <a:lnTo>
                      <a:pt x="793" y="417"/>
                    </a:lnTo>
                    <a:lnTo>
                      <a:pt x="800" y="419"/>
                    </a:lnTo>
                    <a:lnTo>
                      <a:pt x="808" y="423"/>
                    </a:lnTo>
                    <a:lnTo>
                      <a:pt x="813" y="426"/>
                    </a:lnTo>
                    <a:lnTo>
                      <a:pt x="814" y="451"/>
                    </a:lnTo>
                    <a:lnTo>
                      <a:pt x="814" y="464"/>
                    </a:lnTo>
                    <a:lnTo>
                      <a:pt x="814" y="470"/>
                    </a:lnTo>
                    <a:lnTo>
                      <a:pt x="813" y="472"/>
                    </a:lnTo>
                    <a:lnTo>
                      <a:pt x="800" y="476"/>
                    </a:lnTo>
                    <a:lnTo>
                      <a:pt x="790" y="479"/>
                    </a:lnTo>
                    <a:lnTo>
                      <a:pt x="783" y="481"/>
                    </a:lnTo>
                    <a:lnTo>
                      <a:pt x="777" y="483"/>
                    </a:lnTo>
                    <a:lnTo>
                      <a:pt x="772" y="485"/>
                    </a:lnTo>
                    <a:lnTo>
                      <a:pt x="768" y="486"/>
                    </a:lnTo>
                    <a:lnTo>
                      <a:pt x="763" y="488"/>
                    </a:lnTo>
                    <a:lnTo>
                      <a:pt x="758" y="491"/>
                    </a:lnTo>
                    <a:lnTo>
                      <a:pt x="749" y="504"/>
                    </a:lnTo>
                    <a:lnTo>
                      <a:pt x="748" y="512"/>
                    </a:lnTo>
                    <a:lnTo>
                      <a:pt x="751" y="521"/>
                    </a:lnTo>
                    <a:lnTo>
                      <a:pt x="761" y="532"/>
                    </a:lnTo>
                    <a:lnTo>
                      <a:pt x="765" y="537"/>
                    </a:lnTo>
                    <a:lnTo>
                      <a:pt x="770" y="540"/>
                    </a:lnTo>
                    <a:lnTo>
                      <a:pt x="775" y="545"/>
                    </a:lnTo>
                    <a:lnTo>
                      <a:pt x="779" y="548"/>
                    </a:lnTo>
                    <a:lnTo>
                      <a:pt x="778" y="559"/>
                    </a:lnTo>
                    <a:lnTo>
                      <a:pt x="777" y="571"/>
                    </a:lnTo>
                    <a:lnTo>
                      <a:pt x="775" y="583"/>
                    </a:lnTo>
                    <a:lnTo>
                      <a:pt x="770" y="592"/>
                    </a:lnTo>
                    <a:lnTo>
                      <a:pt x="763" y="591"/>
                    </a:lnTo>
                    <a:lnTo>
                      <a:pt x="755" y="591"/>
                    </a:lnTo>
                    <a:lnTo>
                      <a:pt x="748" y="591"/>
                    </a:lnTo>
                    <a:lnTo>
                      <a:pt x="740" y="590"/>
                    </a:lnTo>
                    <a:lnTo>
                      <a:pt x="723" y="595"/>
                    </a:lnTo>
                    <a:lnTo>
                      <a:pt x="711" y="598"/>
                    </a:lnTo>
                    <a:lnTo>
                      <a:pt x="705" y="600"/>
                    </a:lnTo>
                    <a:lnTo>
                      <a:pt x="701" y="602"/>
                    </a:lnTo>
                    <a:lnTo>
                      <a:pt x="699" y="606"/>
                    </a:lnTo>
                    <a:lnTo>
                      <a:pt x="696" y="610"/>
                    </a:lnTo>
                    <a:lnTo>
                      <a:pt x="693" y="617"/>
                    </a:lnTo>
                    <a:lnTo>
                      <a:pt x="686" y="628"/>
                    </a:lnTo>
                    <a:lnTo>
                      <a:pt x="685" y="632"/>
                    </a:lnTo>
                    <a:lnTo>
                      <a:pt x="685" y="637"/>
                    </a:lnTo>
                    <a:lnTo>
                      <a:pt x="685" y="640"/>
                    </a:lnTo>
                    <a:lnTo>
                      <a:pt x="685" y="644"/>
                    </a:lnTo>
                    <a:lnTo>
                      <a:pt x="695" y="666"/>
                    </a:lnTo>
                    <a:lnTo>
                      <a:pt x="701" y="677"/>
                    </a:lnTo>
                    <a:lnTo>
                      <a:pt x="703" y="683"/>
                    </a:lnTo>
                    <a:lnTo>
                      <a:pt x="703" y="688"/>
                    </a:lnTo>
                    <a:lnTo>
                      <a:pt x="700" y="695"/>
                    </a:lnTo>
                    <a:lnTo>
                      <a:pt x="696" y="699"/>
                    </a:lnTo>
                    <a:lnTo>
                      <a:pt x="692" y="704"/>
                    </a:lnTo>
                    <a:lnTo>
                      <a:pt x="686" y="708"/>
                    </a:lnTo>
                    <a:lnTo>
                      <a:pt x="680" y="706"/>
                    </a:lnTo>
                    <a:lnTo>
                      <a:pt x="674" y="705"/>
                    </a:lnTo>
                    <a:lnTo>
                      <a:pt x="670" y="703"/>
                    </a:lnTo>
                    <a:lnTo>
                      <a:pt x="665" y="700"/>
                    </a:lnTo>
                    <a:lnTo>
                      <a:pt x="659" y="698"/>
                    </a:lnTo>
                    <a:lnTo>
                      <a:pt x="655" y="696"/>
                    </a:lnTo>
                    <a:lnTo>
                      <a:pt x="650" y="693"/>
                    </a:lnTo>
                    <a:lnTo>
                      <a:pt x="644" y="691"/>
                    </a:lnTo>
                    <a:lnTo>
                      <a:pt x="635" y="691"/>
                    </a:lnTo>
                    <a:lnTo>
                      <a:pt x="628" y="692"/>
                    </a:lnTo>
                    <a:lnTo>
                      <a:pt x="622" y="695"/>
                    </a:lnTo>
                    <a:lnTo>
                      <a:pt x="618" y="697"/>
                    </a:lnTo>
                    <a:lnTo>
                      <a:pt x="613" y="700"/>
                    </a:lnTo>
                    <a:lnTo>
                      <a:pt x="609" y="706"/>
                    </a:lnTo>
                    <a:lnTo>
                      <a:pt x="605" y="712"/>
                    </a:lnTo>
                    <a:lnTo>
                      <a:pt x="602" y="720"/>
                    </a:lnTo>
                    <a:lnTo>
                      <a:pt x="602" y="723"/>
                    </a:lnTo>
                    <a:lnTo>
                      <a:pt x="601" y="727"/>
                    </a:lnTo>
                    <a:lnTo>
                      <a:pt x="601" y="730"/>
                    </a:lnTo>
                    <a:lnTo>
                      <a:pt x="599" y="735"/>
                    </a:lnTo>
                    <a:lnTo>
                      <a:pt x="599" y="752"/>
                    </a:lnTo>
                    <a:lnTo>
                      <a:pt x="601" y="762"/>
                    </a:lnTo>
                    <a:lnTo>
                      <a:pt x="601" y="769"/>
                    </a:lnTo>
                    <a:lnTo>
                      <a:pt x="601" y="774"/>
                    </a:lnTo>
                    <a:lnTo>
                      <a:pt x="595" y="777"/>
                    </a:lnTo>
                    <a:lnTo>
                      <a:pt x="588" y="782"/>
                    </a:lnTo>
                    <a:lnTo>
                      <a:pt x="580" y="786"/>
                    </a:lnTo>
                    <a:lnTo>
                      <a:pt x="572" y="789"/>
                    </a:lnTo>
                    <a:lnTo>
                      <a:pt x="564" y="792"/>
                    </a:lnTo>
                    <a:lnTo>
                      <a:pt x="556" y="795"/>
                    </a:lnTo>
                    <a:lnTo>
                      <a:pt x="548" y="797"/>
                    </a:lnTo>
                    <a:lnTo>
                      <a:pt x="541" y="797"/>
                    </a:lnTo>
                    <a:lnTo>
                      <a:pt x="536" y="789"/>
                    </a:lnTo>
                    <a:lnTo>
                      <a:pt x="533" y="782"/>
                    </a:lnTo>
                    <a:lnTo>
                      <a:pt x="528" y="774"/>
                    </a:lnTo>
                    <a:lnTo>
                      <a:pt x="523" y="767"/>
                    </a:lnTo>
                    <a:lnTo>
                      <a:pt x="515" y="762"/>
                    </a:lnTo>
                    <a:lnTo>
                      <a:pt x="506" y="760"/>
                    </a:lnTo>
                    <a:lnTo>
                      <a:pt x="499" y="760"/>
                    </a:lnTo>
                    <a:lnTo>
                      <a:pt x="491" y="762"/>
                    </a:lnTo>
                    <a:lnTo>
                      <a:pt x="484" y="767"/>
                    </a:lnTo>
                    <a:lnTo>
                      <a:pt x="477" y="772"/>
                    </a:lnTo>
                    <a:lnTo>
                      <a:pt x="472" y="779"/>
                    </a:lnTo>
                    <a:lnTo>
                      <a:pt x="466" y="786"/>
                    </a:lnTo>
                    <a:lnTo>
                      <a:pt x="465" y="794"/>
                    </a:lnTo>
                    <a:lnTo>
                      <a:pt x="462" y="804"/>
                    </a:lnTo>
                    <a:lnTo>
                      <a:pt x="461" y="813"/>
                    </a:lnTo>
                    <a:lnTo>
                      <a:pt x="459" y="818"/>
                    </a:lnTo>
                    <a:lnTo>
                      <a:pt x="452" y="818"/>
                    </a:lnTo>
                    <a:lnTo>
                      <a:pt x="446" y="818"/>
                    </a:lnTo>
                    <a:lnTo>
                      <a:pt x="439" y="818"/>
                    </a:lnTo>
                    <a:lnTo>
                      <a:pt x="434" y="819"/>
                    </a:lnTo>
                    <a:lnTo>
                      <a:pt x="427" y="819"/>
                    </a:lnTo>
                    <a:lnTo>
                      <a:pt x="420" y="819"/>
                    </a:lnTo>
                    <a:lnTo>
                      <a:pt x="414" y="820"/>
                    </a:lnTo>
                    <a:lnTo>
                      <a:pt x="407" y="82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068"/>
              <p:cNvSpPr>
                <a:spLocks/>
              </p:cNvSpPr>
              <p:nvPr/>
            </p:nvSpPr>
            <p:spPr bwMode="auto">
              <a:xfrm rot="-32005104">
                <a:off x="4417" y="3496"/>
                <a:ext cx="106" cy="83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4" y="38"/>
                  </a:cxn>
                  <a:cxn ang="0">
                    <a:pos x="6" y="35"/>
                  </a:cxn>
                  <a:cxn ang="0">
                    <a:pos x="7" y="33"/>
                  </a:cxn>
                  <a:cxn ang="0">
                    <a:pos x="8" y="30"/>
                  </a:cxn>
                  <a:cxn ang="0">
                    <a:pos x="21" y="25"/>
                  </a:cxn>
                  <a:cxn ang="0">
                    <a:pos x="34" y="23"/>
                  </a:cxn>
                  <a:cxn ang="0">
                    <a:pos x="47" y="21"/>
                  </a:cxn>
                  <a:cxn ang="0">
                    <a:pos x="61" y="18"/>
                  </a:cxn>
                  <a:cxn ang="0">
                    <a:pos x="74" y="17"/>
                  </a:cxn>
                  <a:cxn ang="0">
                    <a:pos x="88" y="14"/>
                  </a:cxn>
                  <a:cxn ang="0">
                    <a:pos x="99" y="9"/>
                  </a:cxn>
                  <a:cxn ang="0">
                    <a:pos x="111" y="1"/>
                  </a:cxn>
                  <a:cxn ang="0">
                    <a:pos x="115" y="1"/>
                  </a:cxn>
                  <a:cxn ang="0">
                    <a:pos x="119" y="0"/>
                  </a:cxn>
                  <a:cxn ang="0">
                    <a:pos x="122" y="0"/>
                  </a:cxn>
                  <a:cxn ang="0">
                    <a:pos x="127" y="0"/>
                  </a:cxn>
                  <a:cxn ang="0">
                    <a:pos x="135" y="4"/>
                  </a:cxn>
                  <a:cxn ang="0">
                    <a:pos x="144" y="8"/>
                  </a:cxn>
                  <a:cxn ang="0">
                    <a:pos x="152" y="12"/>
                  </a:cxn>
                  <a:cxn ang="0">
                    <a:pos x="161" y="17"/>
                  </a:cxn>
                  <a:cxn ang="0">
                    <a:pos x="170" y="21"/>
                  </a:cxn>
                  <a:cxn ang="0">
                    <a:pos x="179" y="25"/>
                  </a:cxn>
                  <a:cxn ang="0">
                    <a:pos x="187" y="30"/>
                  </a:cxn>
                  <a:cxn ang="0">
                    <a:pos x="196" y="34"/>
                  </a:cxn>
                  <a:cxn ang="0">
                    <a:pos x="211" y="52"/>
                  </a:cxn>
                  <a:cxn ang="0">
                    <a:pos x="212" y="87"/>
                  </a:cxn>
                  <a:cxn ang="0">
                    <a:pos x="209" y="127"/>
                  </a:cxn>
                  <a:cxn ang="0">
                    <a:pos x="205" y="156"/>
                  </a:cxn>
                  <a:cxn ang="0">
                    <a:pos x="202" y="159"/>
                  </a:cxn>
                  <a:cxn ang="0">
                    <a:pos x="199" y="161"/>
                  </a:cxn>
                  <a:cxn ang="0">
                    <a:pos x="196" y="162"/>
                  </a:cxn>
                  <a:cxn ang="0">
                    <a:pos x="194" y="165"/>
                  </a:cxn>
                  <a:cxn ang="0">
                    <a:pos x="182" y="167"/>
                  </a:cxn>
                  <a:cxn ang="0">
                    <a:pos x="168" y="167"/>
                  </a:cxn>
                  <a:cxn ang="0">
                    <a:pos x="155" y="166"/>
                  </a:cxn>
                  <a:cxn ang="0">
                    <a:pos x="138" y="162"/>
                  </a:cxn>
                  <a:cxn ang="0">
                    <a:pos x="122" y="158"/>
                  </a:cxn>
                  <a:cxn ang="0">
                    <a:pos x="106" y="152"/>
                  </a:cxn>
                  <a:cxn ang="0">
                    <a:pos x="90" y="144"/>
                  </a:cxn>
                  <a:cxn ang="0">
                    <a:pos x="75" y="136"/>
                  </a:cxn>
                  <a:cxn ang="0">
                    <a:pos x="60" y="127"/>
                  </a:cxn>
                  <a:cxn ang="0">
                    <a:pos x="46" y="116"/>
                  </a:cxn>
                  <a:cxn ang="0">
                    <a:pos x="34" y="105"/>
                  </a:cxn>
                  <a:cxn ang="0">
                    <a:pos x="22" y="93"/>
                  </a:cxn>
                  <a:cxn ang="0">
                    <a:pos x="13" y="80"/>
                  </a:cxn>
                  <a:cxn ang="0">
                    <a:pos x="6" y="68"/>
                  </a:cxn>
                  <a:cxn ang="0">
                    <a:pos x="1" y="54"/>
                  </a:cxn>
                  <a:cxn ang="0">
                    <a:pos x="0" y="41"/>
                  </a:cxn>
                </a:cxnLst>
                <a:rect l="0" t="0" r="r" b="b"/>
                <a:pathLst>
                  <a:path w="212" h="167">
                    <a:moveTo>
                      <a:pt x="0" y="41"/>
                    </a:moveTo>
                    <a:lnTo>
                      <a:pt x="4" y="38"/>
                    </a:lnTo>
                    <a:lnTo>
                      <a:pt x="6" y="35"/>
                    </a:lnTo>
                    <a:lnTo>
                      <a:pt x="7" y="33"/>
                    </a:lnTo>
                    <a:lnTo>
                      <a:pt x="8" y="30"/>
                    </a:lnTo>
                    <a:lnTo>
                      <a:pt x="21" y="25"/>
                    </a:lnTo>
                    <a:lnTo>
                      <a:pt x="34" y="23"/>
                    </a:lnTo>
                    <a:lnTo>
                      <a:pt x="47" y="21"/>
                    </a:lnTo>
                    <a:lnTo>
                      <a:pt x="61" y="18"/>
                    </a:lnTo>
                    <a:lnTo>
                      <a:pt x="74" y="17"/>
                    </a:lnTo>
                    <a:lnTo>
                      <a:pt x="88" y="14"/>
                    </a:lnTo>
                    <a:lnTo>
                      <a:pt x="99" y="9"/>
                    </a:lnTo>
                    <a:lnTo>
                      <a:pt x="111" y="1"/>
                    </a:lnTo>
                    <a:lnTo>
                      <a:pt x="115" y="1"/>
                    </a:lnTo>
                    <a:lnTo>
                      <a:pt x="119" y="0"/>
                    </a:lnTo>
                    <a:lnTo>
                      <a:pt x="122" y="0"/>
                    </a:lnTo>
                    <a:lnTo>
                      <a:pt x="127" y="0"/>
                    </a:lnTo>
                    <a:lnTo>
                      <a:pt x="135" y="4"/>
                    </a:lnTo>
                    <a:lnTo>
                      <a:pt x="144" y="8"/>
                    </a:lnTo>
                    <a:lnTo>
                      <a:pt x="152" y="12"/>
                    </a:lnTo>
                    <a:lnTo>
                      <a:pt x="161" y="17"/>
                    </a:lnTo>
                    <a:lnTo>
                      <a:pt x="170" y="21"/>
                    </a:lnTo>
                    <a:lnTo>
                      <a:pt x="179" y="25"/>
                    </a:lnTo>
                    <a:lnTo>
                      <a:pt x="187" y="30"/>
                    </a:lnTo>
                    <a:lnTo>
                      <a:pt x="196" y="34"/>
                    </a:lnTo>
                    <a:lnTo>
                      <a:pt x="211" y="52"/>
                    </a:lnTo>
                    <a:lnTo>
                      <a:pt x="212" y="87"/>
                    </a:lnTo>
                    <a:lnTo>
                      <a:pt x="209" y="127"/>
                    </a:lnTo>
                    <a:lnTo>
                      <a:pt x="205" y="156"/>
                    </a:lnTo>
                    <a:lnTo>
                      <a:pt x="202" y="159"/>
                    </a:lnTo>
                    <a:lnTo>
                      <a:pt x="199" y="161"/>
                    </a:lnTo>
                    <a:lnTo>
                      <a:pt x="196" y="162"/>
                    </a:lnTo>
                    <a:lnTo>
                      <a:pt x="194" y="165"/>
                    </a:lnTo>
                    <a:lnTo>
                      <a:pt x="182" y="167"/>
                    </a:lnTo>
                    <a:lnTo>
                      <a:pt x="168" y="167"/>
                    </a:lnTo>
                    <a:lnTo>
                      <a:pt x="155" y="166"/>
                    </a:lnTo>
                    <a:lnTo>
                      <a:pt x="138" y="162"/>
                    </a:lnTo>
                    <a:lnTo>
                      <a:pt x="122" y="158"/>
                    </a:lnTo>
                    <a:lnTo>
                      <a:pt x="106" y="152"/>
                    </a:lnTo>
                    <a:lnTo>
                      <a:pt x="90" y="144"/>
                    </a:lnTo>
                    <a:lnTo>
                      <a:pt x="75" y="136"/>
                    </a:lnTo>
                    <a:lnTo>
                      <a:pt x="60" y="127"/>
                    </a:lnTo>
                    <a:lnTo>
                      <a:pt x="46" y="116"/>
                    </a:lnTo>
                    <a:lnTo>
                      <a:pt x="34" y="105"/>
                    </a:lnTo>
                    <a:lnTo>
                      <a:pt x="22" y="93"/>
                    </a:lnTo>
                    <a:lnTo>
                      <a:pt x="13" y="80"/>
                    </a:lnTo>
                    <a:lnTo>
                      <a:pt x="6" y="68"/>
                    </a:lnTo>
                    <a:lnTo>
                      <a:pt x="1" y="54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069"/>
              <p:cNvSpPr>
                <a:spLocks/>
              </p:cNvSpPr>
              <p:nvPr/>
            </p:nvSpPr>
            <p:spPr bwMode="auto">
              <a:xfrm rot="-32005104">
                <a:off x="4269" y="3484"/>
                <a:ext cx="104" cy="106"/>
              </a:xfrm>
              <a:custGeom>
                <a:avLst/>
                <a:gdLst/>
                <a:ahLst/>
                <a:cxnLst>
                  <a:cxn ang="0">
                    <a:pos x="49" y="212"/>
                  </a:cxn>
                  <a:cxn ang="0">
                    <a:pos x="42" y="203"/>
                  </a:cxn>
                  <a:cxn ang="0">
                    <a:pos x="33" y="186"/>
                  </a:cxn>
                  <a:cxn ang="0">
                    <a:pos x="24" y="167"/>
                  </a:cxn>
                  <a:cxn ang="0">
                    <a:pos x="15" y="144"/>
                  </a:cxn>
                  <a:cxn ang="0">
                    <a:pos x="8" y="122"/>
                  </a:cxn>
                  <a:cxn ang="0">
                    <a:pos x="2" y="101"/>
                  </a:cxn>
                  <a:cxn ang="0">
                    <a:pos x="0" y="85"/>
                  </a:cxn>
                  <a:cxn ang="0">
                    <a:pos x="1" y="75"/>
                  </a:cxn>
                  <a:cxn ang="0">
                    <a:pos x="16" y="71"/>
                  </a:cxn>
                  <a:cxn ang="0">
                    <a:pos x="28" y="68"/>
                  </a:cxn>
                  <a:cxn ang="0">
                    <a:pos x="39" y="64"/>
                  </a:cxn>
                  <a:cxn ang="0">
                    <a:pos x="48" y="60"/>
                  </a:cxn>
                  <a:cxn ang="0">
                    <a:pos x="57" y="55"/>
                  </a:cxn>
                  <a:cxn ang="0">
                    <a:pos x="67" y="48"/>
                  </a:cxn>
                  <a:cxn ang="0">
                    <a:pos x="76" y="39"/>
                  </a:cxn>
                  <a:cxn ang="0">
                    <a:pos x="87" y="29"/>
                  </a:cxn>
                  <a:cxn ang="0">
                    <a:pos x="91" y="19"/>
                  </a:cxn>
                  <a:cxn ang="0">
                    <a:pos x="93" y="12"/>
                  </a:cxn>
                  <a:cxn ang="0">
                    <a:pos x="96" y="7"/>
                  </a:cxn>
                  <a:cxn ang="0">
                    <a:pos x="102" y="0"/>
                  </a:cxn>
                  <a:cxn ang="0">
                    <a:pos x="114" y="0"/>
                  </a:cxn>
                  <a:cxn ang="0">
                    <a:pos x="124" y="3"/>
                  </a:cxn>
                  <a:cxn ang="0">
                    <a:pos x="134" y="7"/>
                  </a:cxn>
                  <a:cxn ang="0">
                    <a:pos x="145" y="11"/>
                  </a:cxn>
                  <a:cxn ang="0">
                    <a:pos x="154" y="16"/>
                  </a:cxn>
                  <a:cxn ang="0">
                    <a:pos x="164" y="18"/>
                  </a:cxn>
                  <a:cxn ang="0">
                    <a:pos x="175" y="18"/>
                  </a:cxn>
                  <a:cxn ang="0">
                    <a:pos x="185" y="16"/>
                  </a:cxn>
                  <a:cxn ang="0">
                    <a:pos x="193" y="17"/>
                  </a:cxn>
                  <a:cxn ang="0">
                    <a:pos x="202" y="22"/>
                  </a:cxn>
                  <a:cxn ang="0">
                    <a:pos x="208" y="27"/>
                  </a:cxn>
                  <a:cxn ang="0">
                    <a:pos x="202" y="34"/>
                  </a:cxn>
                  <a:cxn ang="0">
                    <a:pos x="193" y="60"/>
                  </a:cxn>
                  <a:cxn ang="0">
                    <a:pos x="184" y="84"/>
                  </a:cxn>
                  <a:cxn ang="0">
                    <a:pos x="172" y="108"/>
                  </a:cxn>
                  <a:cxn ang="0">
                    <a:pos x="161" y="132"/>
                  </a:cxn>
                  <a:cxn ang="0">
                    <a:pos x="146" y="154"/>
                  </a:cxn>
                  <a:cxn ang="0">
                    <a:pos x="130" y="174"/>
                  </a:cxn>
                  <a:cxn ang="0">
                    <a:pos x="110" y="191"/>
                  </a:cxn>
                  <a:cxn ang="0">
                    <a:pos x="88" y="205"/>
                  </a:cxn>
                  <a:cxn ang="0">
                    <a:pos x="79" y="207"/>
                  </a:cxn>
                  <a:cxn ang="0">
                    <a:pos x="73" y="208"/>
                  </a:cxn>
                  <a:cxn ang="0">
                    <a:pos x="68" y="209"/>
                  </a:cxn>
                  <a:cxn ang="0">
                    <a:pos x="64" y="209"/>
                  </a:cxn>
                  <a:cxn ang="0">
                    <a:pos x="61" y="211"/>
                  </a:cxn>
                  <a:cxn ang="0">
                    <a:pos x="57" y="211"/>
                  </a:cxn>
                  <a:cxn ang="0">
                    <a:pos x="54" y="212"/>
                  </a:cxn>
                  <a:cxn ang="0">
                    <a:pos x="49" y="212"/>
                  </a:cxn>
                </a:cxnLst>
                <a:rect l="0" t="0" r="r" b="b"/>
                <a:pathLst>
                  <a:path w="208" h="212">
                    <a:moveTo>
                      <a:pt x="49" y="212"/>
                    </a:moveTo>
                    <a:lnTo>
                      <a:pt x="42" y="203"/>
                    </a:lnTo>
                    <a:lnTo>
                      <a:pt x="33" y="186"/>
                    </a:lnTo>
                    <a:lnTo>
                      <a:pt x="24" y="167"/>
                    </a:lnTo>
                    <a:lnTo>
                      <a:pt x="15" y="144"/>
                    </a:lnTo>
                    <a:lnTo>
                      <a:pt x="8" y="122"/>
                    </a:lnTo>
                    <a:lnTo>
                      <a:pt x="2" y="101"/>
                    </a:lnTo>
                    <a:lnTo>
                      <a:pt x="0" y="85"/>
                    </a:lnTo>
                    <a:lnTo>
                      <a:pt x="1" y="75"/>
                    </a:lnTo>
                    <a:lnTo>
                      <a:pt x="16" y="71"/>
                    </a:lnTo>
                    <a:lnTo>
                      <a:pt x="28" y="68"/>
                    </a:lnTo>
                    <a:lnTo>
                      <a:pt x="39" y="64"/>
                    </a:lnTo>
                    <a:lnTo>
                      <a:pt x="48" y="60"/>
                    </a:lnTo>
                    <a:lnTo>
                      <a:pt x="57" y="55"/>
                    </a:lnTo>
                    <a:lnTo>
                      <a:pt x="67" y="48"/>
                    </a:lnTo>
                    <a:lnTo>
                      <a:pt x="76" y="39"/>
                    </a:lnTo>
                    <a:lnTo>
                      <a:pt x="87" y="29"/>
                    </a:lnTo>
                    <a:lnTo>
                      <a:pt x="91" y="19"/>
                    </a:lnTo>
                    <a:lnTo>
                      <a:pt x="93" y="12"/>
                    </a:lnTo>
                    <a:lnTo>
                      <a:pt x="96" y="7"/>
                    </a:lnTo>
                    <a:lnTo>
                      <a:pt x="102" y="0"/>
                    </a:lnTo>
                    <a:lnTo>
                      <a:pt x="114" y="0"/>
                    </a:lnTo>
                    <a:lnTo>
                      <a:pt x="124" y="3"/>
                    </a:lnTo>
                    <a:lnTo>
                      <a:pt x="134" y="7"/>
                    </a:lnTo>
                    <a:lnTo>
                      <a:pt x="145" y="11"/>
                    </a:lnTo>
                    <a:lnTo>
                      <a:pt x="154" y="16"/>
                    </a:lnTo>
                    <a:lnTo>
                      <a:pt x="164" y="18"/>
                    </a:lnTo>
                    <a:lnTo>
                      <a:pt x="175" y="18"/>
                    </a:lnTo>
                    <a:lnTo>
                      <a:pt x="185" y="16"/>
                    </a:lnTo>
                    <a:lnTo>
                      <a:pt x="193" y="17"/>
                    </a:lnTo>
                    <a:lnTo>
                      <a:pt x="202" y="22"/>
                    </a:lnTo>
                    <a:lnTo>
                      <a:pt x="208" y="27"/>
                    </a:lnTo>
                    <a:lnTo>
                      <a:pt x="202" y="34"/>
                    </a:lnTo>
                    <a:lnTo>
                      <a:pt x="193" y="60"/>
                    </a:lnTo>
                    <a:lnTo>
                      <a:pt x="184" y="84"/>
                    </a:lnTo>
                    <a:lnTo>
                      <a:pt x="172" y="108"/>
                    </a:lnTo>
                    <a:lnTo>
                      <a:pt x="161" y="132"/>
                    </a:lnTo>
                    <a:lnTo>
                      <a:pt x="146" y="154"/>
                    </a:lnTo>
                    <a:lnTo>
                      <a:pt x="130" y="174"/>
                    </a:lnTo>
                    <a:lnTo>
                      <a:pt x="110" y="191"/>
                    </a:lnTo>
                    <a:lnTo>
                      <a:pt x="88" y="205"/>
                    </a:lnTo>
                    <a:lnTo>
                      <a:pt x="79" y="207"/>
                    </a:lnTo>
                    <a:lnTo>
                      <a:pt x="73" y="208"/>
                    </a:lnTo>
                    <a:lnTo>
                      <a:pt x="68" y="209"/>
                    </a:lnTo>
                    <a:lnTo>
                      <a:pt x="64" y="209"/>
                    </a:lnTo>
                    <a:lnTo>
                      <a:pt x="61" y="211"/>
                    </a:lnTo>
                    <a:lnTo>
                      <a:pt x="57" y="211"/>
                    </a:lnTo>
                    <a:lnTo>
                      <a:pt x="54" y="212"/>
                    </a:lnTo>
                    <a:lnTo>
                      <a:pt x="49" y="2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070"/>
              <p:cNvSpPr>
                <a:spLocks/>
              </p:cNvSpPr>
              <p:nvPr/>
            </p:nvSpPr>
            <p:spPr bwMode="auto">
              <a:xfrm rot="-32005104">
                <a:off x="4424" y="3504"/>
                <a:ext cx="77" cy="66"/>
              </a:xfrm>
              <a:custGeom>
                <a:avLst/>
                <a:gdLst/>
                <a:ahLst/>
                <a:cxnLst>
                  <a:cxn ang="0">
                    <a:pos x="23" y="89"/>
                  </a:cxn>
                  <a:cxn ang="0">
                    <a:pos x="17" y="82"/>
                  </a:cxn>
                  <a:cxn ang="0">
                    <a:pos x="11" y="74"/>
                  </a:cxn>
                  <a:cxn ang="0">
                    <a:pos x="5" y="67"/>
                  </a:cxn>
                  <a:cxn ang="0">
                    <a:pos x="0" y="60"/>
                  </a:cxn>
                  <a:cxn ang="0">
                    <a:pos x="0" y="47"/>
                  </a:cxn>
                  <a:cxn ang="0">
                    <a:pos x="4" y="37"/>
                  </a:cxn>
                  <a:cxn ang="0">
                    <a:pos x="11" y="30"/>
                  </a:cxn>
                  <a:cxn ang="0">
                    <a:pos x="22" y="23"/>
                  </a:cxn>
                  <a:cxn ang="0">
                    <a:pos x="33" y="17"/>
                  </a:cxn>
                  <a:cxn ang="0">
                    <a:pos x="48" y="13"/>
                  </a:cxn>
                  <a:cxn ang="0">
                    <a:pos x="65" y="7"/>
                  </a:cxn>
                  <a:cxn ang="0">
                    <a:pos x="84" y="0"/>
                  </a:cxn>
                  <a:cxn ang="0">
                    <a:pos x="93" y="0"/>
                  </a:cxn>
                  <a:cxn ang="0">
                    <a:pos x="103" y="4"/>
                  </a:cxn>
                  <a:cxn ang="0">
                    <a:pos x="116" y="9"/>
                  </a:cxn>
                  <a:cxn ang="0">
                    <a:pos x="130" y="17"/>
                  </a:cxn>
                  <a:cxn ang="0">
                    <a:pos x="140" y="24"/>
                  </a:cxn>
                  <a:cxn ang="0">
                    <a:pos x="149" y="31"/>
                  </a:cxn>
                  <a:cxn ang="0">
                    <a:pos x="154" y="37"/>
                  </a:cxn>
                  <a:cxn ang="0">
                    <a:pos x="154" y="38"/>
                  </a:cxn>
                  <a:cxn ang="0">
                    <a:pos x="153" y="58"/>
                  </a:cxn>
                  <a:cxn ang="0">
                    <a:pos x="152" y="89"/>
                  </a:cxn>
                  <a:cxn ang="0">
                    <a:pos x="149" y="118"/>
                  </a:cxn>
                  <a:cxn ang="0">
                    <a:pos x="145" y="134"/>
                  </a:cxn>
                  <a:cxn ang="0">
                    <a:pos x="129" y="128"/>
                  </a:cxn>
                  <a:cxn ang="0">
                    <a:pos x="115" y="124"/>
                  </a:cxn>
                  <a:cxn ang="0">
                    <a:pos x="102" y="122"/>
                  </a:cxn>
                  <a:cxn ang="0">
                    <a:pos x="89" y="120"/>
                  </a:cxn>
                  <a:cxn ang="0">
                    <a:pos x="77" y="116"/>
                  </a:cxn>
                  <a:cxn ang="0">
                    <a:pos x="62" y="112"/>
                  </a:cxn>
                  <a:cxn ang="0">
                    <a:pos x="45" y="103"/>
                  </a:cxn>
                  <a:cxn ang="0">
                    <a:pos x="23" y="89"/>
                  </a:cxn>
                </a:cxnLst>
                <a:rect l="0" t="0" r="r" b="b"/>
                <a:pathLst>
                  <a:path w="154" h="134">
                    <a:moveTo>
                      <a:pt x="23" y="89"/>
                    </a:moveTo>
                    <a:lnTo>
                      <a:pt x="17" y="82"/>
                    </a:lnTo>
                    <a:lnTo>
                      <a:pt x="11" y="74"/>
                    </a:lnTo>
                    <a:lnTo>
                      <a:pt x="5" y="67"/>
                    </a:lnTo>
                    <a:lnTo>
                      <a:pt x="0" y="60"/>
                    </a:lnTo>
                    <a:lnTo>
                      <a:pt x="0" y="47"/>
                    </a:lnTo>
                    <a:lnTo>
                      <a:pt x="4" y="37"/>
                    </a:lnTo>
                    <a:lnTo>
                      <a:pt x="11" y="30"/>
                    </a:lnTo>
                    <a:lnTo>
                      <a:pt x="22" y="23"/>
                    </a:lnTo>
                    <a:lnTo>
                      <a:pt x="33" y="17"/>
                    </a:lnTo>
                    <a:lnTo>
                      <a:pt x="48" y="13"/>
                    </a:lnTo>
                    <a:lnTo>
                      <a:pt x="65" y="7"/>
                    </a:lnTo>
                    <a:lnTo>
                      <a:pt x="84" y="0"/>
                    </a:lnTo>
                    <a:lnTo>
                      <a:pt x="93" y="0"/>
                    </a:lnTo>
                    <a:lnTo>
                      <a:pt x="103" y="4"/>
                    </a:lnTo>
                    <a:lnTo>
                      <a:pt x="116" y="9"/>
                    </a:lnTo>
                    <a:lnTo>
                      <a:pt x="130" y="17"/>
                    </a:lnTo>
                    <a:lnTo>
                      <a:pt x="140" y="24"/>
                    </a:lnTo>
                    <a:lnTo>
                      <a:pt x="149" y="31"/>
                    </a:lnTo>
                    <a:lnTo>
                      <a:pt x="154" y="37"/>
                    </a:lnTo>
                    <a:lnTo>
                      <a:pt x="154" y="38"/>
                    </a:lnTo>
                    <a:lnTo>
                      <a:pt x="153" y="58"/>
                    </a:lnTo>
                    <a:lnTo>
                      <a:pt x="152" y="89"/>
                    </a:lnTo>
                    <a:lnTo>
                      <a:pt x="149" y="118"/>
                    </a:lnTo>
                    <a:lnTo>
                      <a:pt x="145" y="134"/>
                    </a:lnTo>
                    <a:lnTo>
                      <a:pt x="129" y="128"/>
                    </a:lnTo>
                    <a:lnTo>
                      <a:pt x="115" y="124"/>
                    </a:lnTo>
                    <a:lnTo>
                      <a:pt x="102" y="122"/>
                    </a:lnTo>
                    <a:lnTo>
                      <a:pt x="89" y="120"/>
                    </a:lnTo>
                    <a:lnTo>
                      <a:pt x="77" y="116"/>
                    </a:lnTo>
                    <a:lnTo>
                      <a:pt x="62" y="112"/>
                    </a:lnTo>
                    <a:lnTo>
                      <a:pt x="45" y="103"/>
                    </a:lnTo>
                    <a:lnTo>
                      <a:pt x="23" y="89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071"/>
              <p:cNvSpPr>
                <a:spLocks/>
              </p:cNvSpPr>
              <p:nvPr/>
            </p:nvSpPr>
            <p:spPr bwMode="auto">
              <a:xfrm rot="-32005104">
                <a:off x="4280" y="3491"/>
                <a:ext cx="84" cy="90"/>
              </a:xfrm>
              <a:custGeom>
                <a:avLst/>
                <a:gdLst/>
                <a:ahLst/>
                <a:cxnLst>
                  <a:cxn ang="0">
                    <a:pos x="37" y="180"/>
                  </a:cxn>
                  <a:cxn ang="0">
                    <a:pos x="30" y="164"/>
                  </a:cxn>
                  <a:cxn ang="0">
                    <a:pos x="27" y="154"/>
                  </a:cxn>
                  <a:cxn ang="0">
                    <a:pos x="24" y="151"/>
                  </a:cxn>
                  <a:cxn ang="0">
                    <a:pos x="23" y="148"/>
                  </a:cxn>
                  <a:cxn ang="0">
                    <a:pos x="17" y="129"/>
                  </a:cxn>
                  <a:cxn ang="0">
                    <a:pos x="12" y="112"/>
                  </a:cxn>
                  <a:cxn ang="0">
                    <a:pos x="6" y="93"/>
                  </a:cxn>
                  <a:cxn ang="0">
                    <a:pos x="0" y="76"/>
                  </a:cxn>
                  <a:cxn ang="0">
                    <a:pos x="15" y="71"/>
                  </a:cxn>
                  <a:cxn ang="0">
                    <a:pos x="31" y="67"/>
                  </a:cxn>
                  <a:cxn ang="0">
                    <a:pos x="46" y="60"/>
                  </a:cxn>
                  <a:cxn ang="0">
                    <a:pos x="61" y="51"/>
                  </a:cxn>
                  <a:cxn ang="0">
                    <a:pos x="74" y="40"/>
                  </a:cxn>
                  <a:cxn ang="0">
                    <a:pos x="85" y="29"/>
                  </a:cxn>
                  <a:cxn ang="0">
                    <a:pos x="93" y="15"/>
                  </a:cxn>
                  <a:cxn ang="0">
                    <a:pos x="98" y="0"/>
                  </a:cxn>
                  <a:cxn ang="0">
                    <a:pos x="107" y="4"/>
                  </a:cxn>
                  <a:cxn ang="0">
                    <a:pos x="116" y="6"/>
                  </a:cxn>
                  <a:cxn ang="0">
                    <a:pos x="125" y="8"/>
                  </a:cxn>
                  <a:cxn ang="0">
                    <a:pos x="133" y="10"/>
                  </a:cxn>
                  <a:cxn ang="0">
                    <a:pos x="140" y="12"/>
                  </a:cxn>
                  <a:cxn ang="0">
                    <a:pos x="148" y="13"/>
                  </a:cxn>
                  <a:cxn ang="0">
                    <a:pos x="157" y="14"/>
                  </a:cxn>
                  <a:cxn ang="0">
                    <a:pos x="167" y="15"/>
                  </a:cxn>
                  <a:cxn ang="0">
                    <a:pos x="163" y="33"/>
                  </a:cxn>
                  <a:cxn ang="0">
                    <a:pos x="158" y="52"/>
                  </a:cxn>
                  <a:cxn ang="0">
                    <a:pos x="151" y="69"/>
                  </a:cxn>
                  <a:cxn ang="0">
                    <a:pos x="144" y="85"/>
                  </a:cxn>
                  <a:cxn ang="0">
                    <a:pos x="135" y="103"/>
                  </a:cxn>
                  <a:cxn ang="0">
                    <a:pos x="126" y="119"/>
                  </a:cxn>
                  <a:cxn ang="0">
                    <a:pos x="115" y="135"/>
                  </a:cxn>
                  <a:cxn ang="0">
                    <a:pos x="104" y="151"/>
                  </a:cxn>
                  <a:cxn ang="0">
                    <a:pos x="95" y="156"/>
                  </a:cxn>
                  <a:cxn ang="0">
                    <a:pos x="87" y="160"/>
                  </a:cxn>
                  <a:cxn ang="0">
                    <a:pos x="78" y="164"/>
                  </a:cxn>
                  <a:cxn ang="0">
                    <a:pos x="70" y="167"/>
                  </a:cxn>
                  <a:cxn ang="0">
                    <a:pos x="62" y="169"/>
                  </a:cxn>
                  <a:cxn ang="0">
                    <a:pos x="54" y="173"/>
                  </a:cxn>
                  <a:cxn ang="0">
                    <a:pos x="46" y="176"/>
                  </a:cxn>
                  <a:cxn ang="0">
                    <a:pos x="37" y="180"/>
                  </a:cxn>
                </a:cxnLst>
                <a:rect l="0" t="0" r="r" b="b"/>
                <a:pathLst>
                  <a:path w="167" h="180">
                    <a:moveTo>
                      <a:pt x="37" y="180"/>
                    </a:moveTo>
                    <a:lnTo>
                      <a:pt x="30" y="164"/>
                    </a:lnTo>
                    <a:lnTo>
                      <a:pt x="27" y="154"/>
                    </a:lnTo>
                    <a:lnTo>
                      <a:pt x="24" y="151"/>
                    </a:lnTo>
                    <a:lnTo>
                      <a:pt x="23" y="148"/>
                    </a:lnTo>
                    <a:lnTo>
                      <a:pt x="17" y="129"/>
                    </a:lnTo>
                    <a:lnTo>
                      <a:pt x="12" y="112"/>
                    </a:lnTo>
                    <a:lnTo>
                      <a:pt x="6" y="93"/>
                    </a:lnTo>
                    <a:lnTo>
                      <a:pt x="0" y="76"/>
                    </a:lnTo>
                    <a:lnTo>
                      <a:pt x="15" y="71"/>
                    </a:lnTo>
                    <a:lnTo>
                      <a:pt x="31" y="67"/>
                    </a:lnTo>
                    <a:lnTo>
                      <a:pt x="46" y="60"/>
                    </a:lnTo>
                    <a:lnTo>
                      <a:pt x="61" y="51"/>
                    </a:lnTo>
                    <a:lnTo>
                      <a:pt x="74" y="40"/>
                    </a:lnTo>
                    <a:lnTo>
                      <a:pt x="85" y="29"/>
                    </a:lnTo>
                    <a:lnTo>
                      <a:pt x="93" y="15"/>
                    </a:lnTo>
                    <a:lnTo>
                      <a:pt x="98" y="0"/>
                    </a:lnTo>
                    <a:lnTo>
                      <a:pt x="107" y="4"/>
                    </a:lnTo>
                    <a:lnTo>
                      <a:pt x="116" y="6"/>
                    </a:lnTo>
                    <a:lnTo>
                      <a:pt x="125" y="8"/>
                    </a:lnTo>
                    <a:lnTo>
                      <a:pt x="133" y="10"/>
                    </a:lnTo>
                    <a:lnTo>
                      <a:pt x="140" y="12"/>
                    </a:lnTo>
                    <a:lnTo>
                      <a:pt x="148" y="13"/>
                    </a:lnTo>
                    <a:lnTo>
                      <a:pt x="157" y="14"/>
                    </a:lnTo>
                    <a:lnTo>
                      <a:pt x="167" y="15"/>
                    </a:lnTo>
                    <a:lnTo>
                      <a:pt x="163" y="33"/>
                    </a:lnTo>
                    <a:lnTo>
                      <a:pt x="158" y="52"/>
                    </a:lnTo>
                    <a:lnTo>
                      <a:pt x="151" y="69"/>
                    </a:lnTo>
                    <a:lnTo>
                      <a:pt x="144" y="85"/>
                    </a:lnTo>
                    <a:lnTo>
                      <a:pt x="135" y="103"/>
                    </a:lnTo>
                    <a:lnTo>
                      <a:pt x="126" y="119"/>
                    </a:lnTo>
                    <a:lnTo>
                      <a:pt x="115" y="135"/>
                    </a:lnTo>
                    <a:lnTo>
                      <a:pt x="104" y="151"/>
                    </a:lnTo>
                    <a:lnTo>
                      <a:pt x="95" y="156"/>
                    </a:lnTo>
                    <a:lnTo>
                      <a:pt x="87" y="160"/>
                    </a:lnTo>
                    <a:lnTo>
                      <a:pt x="78" y="164"/>
                    </a:lnTo>
                    <a:lnTo>
                      <a:pt x="70" y="167"/>
                    </a:lnTo>
                    <a:lnTo>
                      <a:pt x="62" y="169"/>
                    </a:lnTo>
                    <a:lnTo>
                      <a:pt x="54" y="173"/>
                    </a:lnTo>
                    <a:lnTo>
                      <a:pt x="46" y="176"/>
                    </a:lnTo>
                    <a:lnTo>
                      <a:pt x="37" y="18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072"/>
              <p:cNvSpPr>
                <a:spLocks/>
              </p:cNvSpPr>
              <p:nvPr/>
            </p:nvSpPr>
            <p:spPr bwMode="auto">
              <a:xfrm rot="-32005104">
                <a:off x="4365" y="3578"/>
                <a:ext cx="42" cy="53"/>
              </a:xfrm>
              <a:custGeom>
                <a:avLst/>
                <a:gdLst/>
                <a:ahLst/>
                <a:cxnLst>
                  <a:cxn ang="0">
                    <a:pos x="12" y="101"/>
                  </a:cxn>
                  <a:cxn ang="0">
                    <a:pos x="10" y="99"/>
                  </a:cxn>
                  <a:cxn ang="0">
                    <a:pos x="9" y="95"/>
                  </a:cxn>
                  <a:cxn ang="0">
                    <a:pos x="7" y="93"/>
                  </a:cxn>
                  <a:cxn ang="0">
                    <a:pos x="4" y="90"/>
                  </a:cxn>
                  <a:cxn ang="0">
                    <a:pos x="0" y="66"/>
                  </a:cxn>
                  <a:cxn ang="0">
                    <a:pos x="0" y="41"/>
                  </a:cxn>
                  <a:cxn ang="0">
                    <a:pos x="7" y="17"/>
                  </a:cxn>
                  <a:cxn ang="0">
                    <a:pos x="24" y="0"/>
                  </a:cxn>
                  <a:cxn ang="0">
                    <a:pos x="45" y="1"/>
                  </a:cxn>
                  <a:cxn ang="0">
                    <a:pos x="60" y="4"/>
                  </a:cxn>
                  <a:cxn ang="0">
                    <a:pos x="72" y="10"/>
                  </a:cxn>
                  <a:cxn ang="0">
                    <a:pos x="79" y="18"/>
                  </a:cxn>
                  <a:cxn ang="0">
                    <a:pos x="84" y="28"/>
                  </a:cxn>
                  <a:cxn ang="0">
                    <a:pos x="84" y="43"/>
                  </a:cxn>
                  <a:cxn ang="0">
                    <a:pos x="82" y="60"/>
                  </a:cxn>
                  <a:cxn ang="0">
                    <a:pos x="76" y="80"/>
                  </a:cxn>
                  <a:cxn ang="0">
                    <a:pos x="69" y="88"/>
                  </a:cxn>
                  <a:cxn ang="0">
                    <a:pos x="63" y="94"/>
                  </a:cxn>
                  <a:cxn ang="0">
                    <a:pos x="56" y="100"/>
                  </a:cxn>
                  <a:cxn ang="0">
                    <a:pos x="49" y="103"/>
                  </a:cxn>
                  <a:cxn ang="0">
                    <a:pos x="41" y="106"/>
                  </a:cxn>
                  <a:cxn ang="0">
                    <a:pos x="33" y="106"/>
                  </a:cxn>
                  <a:cxn ang="0">
                    <a:pos x="24" y="104"/>
                  </a:cxn>
                  <a:cxn ang="0">
                    <a:pos x="12" y="101"/>
                  </a:cxn>
                </a:cxnLst>
                <a:rect l="0" t="0" r="r" b="b"/>
                <a:pathLst>
                  <a:path w="84" h="106">
                    <a:moveTo>
                      <a:pt x="12" y="101"/>
                    </a:moveTo>
                    <a:lnTo>
                      <a:pt x="10" y="99"/>
                    </a:lnTo>
                    <a:lnTo>
                      <a:pt x="9" y="95"/>
                    </a:lnTo>
                    <a:lnTo>
                      <a:pt x="7" y="93"/>
                    </a:lnTo>
                    <a:lnTo>
                      <a:pt x="4" y="90"/>
                    </a:lnTo>
                    <a:lnTo>
                      <a:pt x="0" y="66"/>
                    </a:lnTo>
                    <a:lnTo>
                      <a:pt x="0" y="41"/>
                    </a:lnTo>
                    <a:lnTo>
                      <a:pt x="7" y="17"/>
                    </a:lnTo>
                    <a:lnTo>
                      <a:pt x="24" y="0"/>
                    </a:lnTo>
                    <a:lnTo>
                      <a:pt x="45" y="1"/>
                    </a:lnTo>
                    <a:lnTo>
                      <a:pt x="60" y="4"/>
                    </a:lnTo>
                    <a:lnTo>
                      <a:pt x="72" y="10"/>
                    </a:lnTo>
                    <a:lnTo>
                      <a:pt x="79" y="18"/>
                    </a:lnTo>
                    <a:lnTo>
                      <a:pt x="84" y="28"/>
                    </a:lnTo>
                    <a:lnTo>
                      <a:pt x="84" y="43"/>
                    </a:lnTo>
                    <a:lnTo>
                      <a:pt x="82" y="60"/>
                    </a:lnTo>
                    <a:lnTo>
                      <a:pt x="76" y="80"/>
                    </a:lnTo>
                    <a:lnTo>
                      <a:pt x="69" y="88"/>
                    </a:lnTo>
                    <a:lnTo>
                      <a:pt x="63" y="94"/>
                    </a:lnTo>
                    <a:lnTo>
                      <a:pt x="56" y="100"/>
                    </a:lnTo>
                    <a:lnTo>
                      <a:pt x="49" y="103"/>
                    </a:lnTo>
                    <a:lnTo>
                      <a:pt x="41" y="106"/>
                    </a:lnTo>
                    <a:lnTo>
                      <a:pt x="33" y="106"/>
                    </a:lnTo>
                    <a:lnTo>
                      <a:pt x="24" y="104"/>
                    </a:lnTo>
                    <a:lnTo>
                      <a:pt x="12" y="1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073"/>
              <p:cNvSpPr>
                <a:spLocks/>
              </p:cNvSpPr>
              <p:nvPr/>
            </p:nvSpPr>
            <p:spPr bwMode="auto">
              <a:xfrm rot="-32005104">
                <a:off x="4369" y="3590"/>
                <a:ext cx="33" cy="33"/>
              </a:xfrm>
              <a:custGeom>
                <a:avLst/>
                <a:gdLst/>
                <a:ahLst/>
                <a:cxnLst>
                  <a:cxn ang="0">
                    <a:pos x="14" y="1"/>
                  </a:cxn>
                  <a:cxn ang="0">
                    <a:pos x="31" y="0"/>
                  </a:cxn>
                  <a:cxn ang="0">
                    <a:pos x="46" y="2"/>
                  </a:cxn>
                  <a:cxn ang="0">
                    <a:pos x="56" y="8"/>
                  </a:cxn>
                  <a:cxn ang="0">
                    <a:pos x="62" y="17"/>
                  </a:cxn>
                  <a:cxn ang="0">
                    <a:pos x="64" y="28"/>
                  </a:cxn>
                  <a:cxn ang="0">
                    <a:pos x="63" y="39"/>
                  </a:cxn>
                  <a:cxn ang="0">
                    <a:pos x="56" y="52"/>
                  </a:cxn>
                  <a:cxn ang="0">
                    <a:pos x="46" y="64"/>
                  </a:cxn>
                  <a:cxn ang="0">
                    <a:pos x="31" y="63"/>
                  </a:cxn>
                  <a:cxn ang="0">
                    <a:pos x="19" y="61"/>
                  </a:cxn>
                  <a:cxn ang="0">
                    <a:pos x="10" y="56"/>
                  </a:cxn>
                  <a:cxn ang="0">
                    <a:pos x="3" y="49"/>
                  </a:cxn>
                  <a:cxn ang="0">
                    <a:pos x="0" y="40"/>
                  </a:cxn>
                  <a:cxn ang="0">
                    <a:pos x="1" y="30"/>
                  </a:cxn>
                  <a:cxn ang="0">
                    <a:pos x="6" y="16"/>
                  </a:cxn>
                  <a:cxn ang="0">
                    <a:pos x="14" y="1"/>
                  </a:cxn>
                </a:cxnLst>
                <a:rect l="0" t="0" r="r" b="b"/>
                <a:pathLst>
                  <a:path w="64" h="64">
                    <a:moveTo>
                      <a:pt x="14" y="1"/>
                    </a:moveTo>
                    <a:lnTo>
                      <a:pt x="31" y="0"/>
                    </a:lnTo>
                    <a:lnTo>
                      <a:pt x="46" y="2"/>
                    </a:lnTo>
                    <a:lnTo>
                      <a:pt x="56" y="8"/>
                    </a:lnTo>
                    <a:lnTo>
                      <a:pt x="62" y="17"/>
                    </a:lnTo>
                    <a:lnTo>
                      <a:pt x="64" y="28"/>
                    </a:lnTo>
                    <a:lnTo>
                      <a:pt x="63" y="39"/>
                    </a:lnTo>
                    <a:lnTo>
                      <a:pt x="56" y="52"/>
                    </a:lnTo>
                    <a:lnTo>
                      <a:pt x="46" y="64"/>
                    </a:lnTo>
                    <a:lnTo>
                      <a:pt x="31" y="63"/>
                    </a:lnTo>
                    <a:lnTo>
                      <a:pt x="19" y="61"/>
                    </a:lnTo>
                    <a:lnTo>
                      <a:pt x="10" y="56"/>
                    </a:lnTo>
                    <a:lnTo>
                      <a:pt x="3" y="49"/>
                    </a:lnTo>
                    <a:lnTo>
                      <a:pt x="0" y="40"/>
                    </a:lnTo>
                    <a:lnTo>
                      <a:pt x="1" y="30"/>
                    </a:lnTo>
                    <a:lnTo>
                      <a:pt x="6" y="16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074"/>
              <p:cNvSpPr>
                <a:spLocks/>
              </p:cNvSpPr>
              <p:nvPr/>
            </p:nvSpPr>
            <p:spPr bwMode="auto">
              <a:xfrm rot="-32005104">
                <a:off x="4399" y="3607"/>
                <a:ext cx="124" cy="124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1" y="198"/>
                  </a:cxn>
                  <a:cxn ang="0">
                    <a:pos x="5" y="172"/>
                  </a:cxn>
                  <a:cxn ang="0">
                    <a:pos x="10" y="147"/>
                  </a:cxn>
                  <a:cxn ang="0">
                    <a:pos x="20" y="127"/>
                  </a:cxn>
                  <a:cxn ang="0">
                    <a:pos x="31" y="107"/>
                  </a:cxn>
                  <a:cxn ang="0">
                    <a:pos x="47" y="87"/>
                  </a:cxn>
                  <a:cxn ang="0">
                    <a:pos x="66" y="68"/>
                  </a:cxn>
                  <a:cxn ang="0">
                    <a:pos x="89" y="48"/>
                  </a:cxn>
                  <a:cxn ang="0">
                    <a:pos x="96" y="44"/>
                  </a:cxn>
                  <a:cxn ang="0">
                    <a:pos x="101" y="40"/>
                  </a:cxn>
                  <a:cxn ang="0">
                    <a:pos x="106" y="38"/>
                  </a:cxn>
                  <a:cxn ang="0">
                    <a:pos x="112" y="34"/>
                  </a:cxn>
                  <a:cxn ang="0">
                    <a:pos x="120" y="31"/>
                  </a:cxn>
                  <a:cxn ang="0">
                    <a:pos x="129" y="26"/>
                  </a:cxn>
                  <a:cxn ang="0">
                    <a:pos x="142" y="21"/>
                  </a:cxn>
                  <a:cxn ang="0">
                    <a:pos x="159" y="13"/>
                  </a:cxn>
                  <a:cxn ang="0">
                    <a:pos x="167" y="10"/>
                  </a:cxn>
                  <a:cxn ang="0">
                    <a:pos x="176" y="8"/>
                  </a:cxn>
                  <a:cxn ang="0">
                    <a:pos x="184" y="5"/>
                  </a:cxn>
                  <a:cxn ang="0">
                    <a:pos x="194" y="2"/>
                  </a:cxn>
                  <a:cxn ang="0">
                    <a:pos x="203" y="1"/>
                  </a:cxn>
                  <a:cxn ang="0">
                    <a:pos x="212" y="0"/>
                  </a:cxn>
                  <a:cxn ang="0">
                    <a:pos x="220" y="0"/>
                  </a:cxn>
                  <a:cxn ang="0">
                    <a:pos x="229" y="2"/>
                  </a:cxn>
                  <a:cxn ang="0">
                    <a:pos x="234" y="28"/>
                  </a:cxn>
                  <a:cxn ang="0">
                    <a:pos x="239" y="53"/>
                  </a:cxn>
                  <a:cxn ang="0">
                    <a:pos x="243" y="79"/>
                  </a:cxn>
                  <a:cxn ang="0">
                    <a:pos x="249" y="105"/>
                  </a:cxn>
                  <a:cxn ang="0">
                    <a:pos x="226" y="116"/>
                  </a:cxn>
                  <a:cxn ang="0">
                    <a:pos x="203" y="132"/>
                  </a:cxn>
                  <a:cxn ang="0">
                    <a:pos x="181" y="151"/>
                  </a:cxn>
                  <a:cxn ang="0">
                    <a:pos x="161" y="172"/>
                  </a:cxn>
                  <a:cxn ang="0">
                    <a:pos x="145" y="191"/>
                  </a:cxn>
                  <a:cxn ang="0">
                    <a:pos x="133" y="210"/>
                  </a:cxn>
                  <a:cxn ang="0">
                    <a:pos x="124" y="223"/>
                  </a:cxn>
                  <a:cxn ang="0">
                    <a:pos x="122" y="233"/>
                  </a:cxn>
                  <a:cxn ang="0">
                    <a:pos x="108" y="233"/>
                  </a:cxn>
                  <a:cxn ang="0">
                    <a:pos x="93" y="234"/>
                  </a:cxn>
                  <a:cxn ang="0">
                    <a:pos x="81" y="235"/>
                  </a:cxn>
                  <a:cxn ang="0">
                    <a:pos x="67" y="237"/>
                  </a:cxn>
                  <a:cxn ang="0">
                    <a:pos x="53" y="238"/>
                  </a:cxn>
                  <a:cxn ang="0">
                    <a:pos x="39" y="242"/>
                  </a:cxn>
                  <a:cxn ang="0">
                    <a:pos x="25" y="245"/>
                  </a:cxn>
                  <a:cxn ang="0">
                    <a:pos x="10" y="249"/>
                  </a:cxn>
                  <a:cxn ang="0">
                    <a:pos x="5" y="246"/>
                  </a:cxn>
                  <a:cxn ang="0">
                    <a:pos x="1" y="242"/>
                  </a:cxn>
                  <a:cxn ang="0">
                    <a:pos x="0" y="235"/>
                  </a:cxn>
                  <a:cxn ang="0">
                    <a:pos x="0" y="228"/>
                  </a:cxn>
                </a:cxnLst>
                <a:rect l="0" t="0" r="r" b="b"/>
                <a:pathLst>
                  <a:path w="249" h="249">
                    <a:moveTo>
                      <a:pt x="0" y="228"/>
                    </a:moveTo>
                    <a:lnTo>
                      <a:pt x="1" y="198"/>
                    </a:lnTo>
                    <a:lnTo>
                      <a:pt x="5" y="172"/>
                    </a:lnTo>
                    <a:lnTo>
                      <a:pt x="10" y="147"/>
                    </a:lnTo>
                    <a:lnTo>
                      <a:pt x="20" y="127"/>
                    </a:lnTo>
                    <a:lnTo>
                      <a:pt x="31" y="107"/>
                    </a:lnTo>
                    <a:lnTo>
                      <a:pt x="47" y="87"/>
                    </a:lnTo>
                    <a:lnTo>
                      <a:pt x="66" y="68"/>
                    </a:lnTo>
                    <a:lnTo>
                      <a:pt x="89" y="48"/>
                    </a:lnTo>
                    <a:lnTo>
                      <a:pt x="96" y="44"/>
                    </a:lnTo>
                    <a:lnTo>
                      <a:pt x="101" y="40"/>
                    </a:lnTo>
                    <a:lnTo>
                      <a:pt x="106" y="38"/>
                    </a:lnTo>
                    <a:lnTo>
                      <a:pt x="112" y="34"/>
                    </a:lnTo>
                    <a:lnTo>
                      <a:pt x="120" y="31"/>
                    </a:lnTo>
                    <a:lnTo>
                      <a:pt x="129" y="26"/>
                    </a:lnTo>
                    <a:lnTo>
                      <a:pt x="142" y="21"/>
                    </a:lnTo>
                    <a:lnTo>
                      <a:pt x="159" y="13"/>
                    </a:lnTo>
                    <a:lnTo>
                      <a:pt x="167" y="10"/>
                    </a:lnTo>
                    <a:lnTo>
                      <a:pt x="176" y="8"/>
                    </a:lnTo>
                    <a:lnTo>
                      <a:pt x="184" y="5"/>
                    </a:lnTo>
                    <a:lnTo>
                      <a:pt x="194" y="2"/>
                    </a:lnTo>
                    <a:lnTo>
                      <a:pt x="203" y="1"/>
                    </a:lnTo>
                    <a:lnTo>
                      <a:pt x="212" y="0"/>
                    </a:lnTo>
                    <a:lnTo>
                      <a:pt x="220" y="0"/>
                    </a:lnTo>
                    <a:lnTo>
                      <a:pt x="229" y="2"/>
                    </a:lnTo>
                    <a:lnTo>
                      <a:pt x="234" y="28"/>
                    </a:lnTo>
                    <a:lnTo>
                      <a:pt x="239" y="53"/>
                    </a:lnTo>
                    <a:lnTo>
                      <a:pt x="243" y="79"/>
                    </a:lnTo>
                    <a:lnTo>
                      <a:pt x="249" y="105"/>
                    </a:lnTo>
                    <a:lnTo>
                      <a:pt x="226" y="116"/>
                    </a:lnTo>
                    <a:lnTo>
                      <a:pt x="203" y="132"/>
                    </a:lnTo>
                    <a:lnTo>
                      <a:pt x="181" y="151"/>
                    </a:lnTo>
                    <a:lnTo>
                      <a:pt x="161" y="172"/>
                    </a:lnTo>
                    <a:lnTo>
                      <a:pt x="145" y="191"/>
                    </a:lnTo>
                    <a:lnTo>
                      <a:pt x="133" y="210"/>
                    </a:lnTo>
                    <a:lnTo>
                      <a:pt x="124" y="223"/>
                    </a:lnTo>
                    <a:lnTo>
                      <a:pt x="122" y="233"/>
                    </a:lnTo>
                    <a:lnTo>
                      <a:pt x="108" y="233"/>
                    </a:lnTo>
                    <a:lnTo>
                      <a:pt x="93" y="234"/>
                    </a:lnTo>
                    <a:lnTo>
                      <a:pt x="81" y="235"/>
                    </a:lnTo>
                    <a:lnTo>
                      <a:pt x="67" y="237"/>
                    </a:lnTo>
                    <a:lnTo>
                      <a:pt x="53" y="238"/>
                    </a:lnTo>
                    <a:lnTo>
                      <a:pt x="39" y="242"/>
                    </a:lnTo>
                    <a:lnTo>
                      <a:pt x="25" y="245"/>
                    </a:lnTo>
                    <a:lnTo>
                      <a:pt x="10" y="249"/>
                    </a:lnTo>
                    <a:lnTo>
                      <a:pt x="5" y="246"/>
                    </a:lnTo>
                    <a:lnTo>
                      <a:pt x="1" y="242"/>
                    </a:lnTo>
                    <a:lnTo>
                      <a:pt x="0" y="235"/>
                    </a:lnTo>
                    <a:lnTo>
                      <a:pt x="0" y="2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075"/>
              <p:cNvSpPr>
                <a:spLocks/>
              </p:cNvSpPr>
              <p:nvPr/>
            </p:nvSpPr>
            <p:spPr bwMode="auto">
              <a:xfrm rot="-32005104">
                <a:off x="4408" y="3618"/>
                <a:ext cx="110" cy="104"/>
              </a:xfrm>
              <a:custGeom>
                <a:avLst/>
                <a:gdLst/>
                <a:ahLst/>
                <a:cxnLst>
                  <a:cxn ang="0">
                    <a:pos x="0" y="209"/>
                  </a:cxn>
                  <a:cxn ang="0">
                    <a:pos x="5" y="165"/>
                  </a:cxn>
                  <a:cxn ang="0">
                    <a:pos x="12" y="129"/>
                  </a:cxn>
                  <a:cxn ang="0">
                    <a:pos x="22" y="103"/>
                  </a:cxn>
                  <a:cxn ang="0">
                    <a:pos x="37" y="81"/>
                  </a:cxn>
                  <a:cxn ang="0">
                    <a:pos x="57" y="64"/>
                  </a:cxn>
                  <a:cxn ang="0">
                    <a:pos x="81" y="49"/>
                  </a:cxn>
                  <a:cxn ang="0">
                    <a:pos x="110" y="34"/>
                  </a:cxn>
                  <a:cxn ang="0">
                    <a:pos x="144" y="17"/>
                  </a:cxn>
                  <a:cxn ang="0">
                    <a:pos x="151" y="15"/>
                  </a:cxn>
                  <a:cxn ang="0">
                    <a:pos x="158" y="13"/>
                  </a:cxn>
                  <a:cxn ang="0">
                    <a:pos x="166" y="9"/>
                  </a:cxn>
                  <a:cxn ang="0">
                    <a:pos x="174" y="7"/>
                  </a:cxn>
                  <a:cxn ang="0">
                    <a:pos x="181" y="4"/>
                  </a:cxn>
                  <a:cxn ang="0">
                    <a:pos x="189" y="2"/>
                  </a:cxn>
                  <a:cxn ang="0">
                    <a:pos x="196" y="0"/>
                  </a:cxn>
                  <a:cxn ang="0">
                    <a:pos x="203" y="0"/>
                  </a:cxn>
                  <a:cxn ang="0">
                    <a:pos x="210" y="19"/>
                  </a:cxn>
                  <a:cxn ang="0">
                    <a:pos x="217" y="44"/>
                  </a:cxn>
                  <a:cxn ang="0">
                    <a:pos x="222" y="67"/>
                  </a:cxn>
                  <a:cxn ang="0">
                    <a:pos x="222" y="83"/>
                  </a:cxn>
                  <a:cxn ang="0">
                    <a:pos x="217" y="84"/>
                  </a:cxn>
                  <a:cxn ang="0">
                    <a:pos x="212" y="85"/>
                  </a:cxn>
                  <a:cxn ang="0">
                    <a:pos x="209" y="87"/>
                  </a:cxn>
                  <a:cxn ang="0">
                    <a:pos x="204" y="88"/>
                  </a:cxn>
                  <a:cxn ang="0">
                    <a:pos x="200" y="90"/>
                  </a:cxn>
                  <a:cxn ang="0">
                    <a:pos x="195" y="91"/>
                  </a:cxn>
                  <a:cxn ang="0">
                    <a:pos x="191" y="92"/>
                  </a:cxn>
                  <a:cxn ang="0">
                    <a:pos x="186" y="94"/>
                  </a:cxn>
                  <a:cxn ang="0">
                    <a:pos x="171" y="105"/>
                  </a:cxn>
                  <a:cxn ang="0">
                    <a:pos x="158" y="119"/>
                  </a:cxn>
                  <a:cxn ang="0">
                    <a:pos x="147" y="134"/>
                  </a:cxn>
                  <a:cxn ang="0">
                    <a:pos x="138" y="149"/>
                  </a:cxn>
                  <a:cxn ang="0">
                    <a:pos x="128" y="164"/>
                  </a:cxn>
                  <a:cxn ang="0">
                    <a:pos x="119" y="178"/>
                  </a:cxn>
                  <a:cxn ang="0">
                    <a:pos x="110" y="189"/>
                  </a:cxn>
                  <a:cxn ang="0">
                    <a:pos x="101" y="198"/>
                  </a:cxn>
                  <a:cxn ang="0">
                    <a:pos x="95" y="198"/>
                  </a:cxn>
                  <a:cxn ang="0">
                    <a:pos x="88" y="200"/>
                  </a:cxn>
                  <a:cxn ang="0">
                    <a:pos x="82" y="200"/>
                  </a:cxn>
                  <a:cxn ang="0">
                    <a:pos x="76" y="200"/>
                  </a:cxn>
                  <a:cxn ang="0">
                    <a:pos x="70" y="200"/>
                  </a:cxn>
                  <a:cxn ang="0">
                    <a:pos x="64" y="200"/>
                  </a:cxn>
                  <a:cxn ang="0">
                    <a:pos x="57" y="201"/>
                  </a:cxn>
                  <a:cxn ang="0">
                    <a:pos x="51" y="201"/>
                  </a:cxn>
                  <a:cxn ang="0">
                    <a:pos x="42" y="203"/>
                  </a:cxn>
                  <a:cxn ang="0">
                    <a:pos x="34" y="204"/>
                  </a:cxn>
                  <a:cxn ang="0">
                    <a:pos x="28" y="205"/>
                  </a:cxn>
                  <a:cxn ang="0">
                    <a:pos x="23" y="206"/>
                  </a:cxn>
                  <a:cxn ang="0">
                    <a:pos x="19" y="206"/>
                  </a:cxn>
                  <a:cxn ang="0">
                    <a:pos x="13" y="208"/>
                  </a:cxn>
                  <a:cxn ang="0">
                    <a:pos x="7" y="208"/>
                  </a:cxn>
                  <a:cxn ang="0">
                    <a:pos x="0" y="209"/>
                  </a:cxn>
                </a:cxnLst>
                <a:rect l="0" t="0" r="r" b="b"/>
                <a:pathLst>
                  <a:path w="222" h="209">
                    <a:moveTo>
                      <a:pt x="0" y="209"/>
                    </a:moveTo>
                    <a:lnTo>
                      <a:pt x="5" y="165"/>
                    </a:lnTo>
                    <a:lnTo>
                      <a:pt x="12" y="129"/>
                    </a:lnTo>
                    <a:lnTo>
                      <a:pt x="22" y="103"/>
                    </a:lnTo>
                    <a:lnTo>
                      <a:pt x="37" y="81"/>
                    </a:lnTo>
                    <a:lnTo>
                      <a:pt x="57" y="64"/>
                    </a:lnTo>
                    <a:lnTo>
                      <a:pt x="81" y="49"/>
                    </a:lnTo>
                    <a:lnTo>
                      <a:pt x="110" y="34"/>
                    </a:lnTo>
                    <a:lnTo>
                      <a:pt x="144" y="17"/>
                    </a:lnTo>
                    <a:lnTo>
                      <a:pt x="151" y="15"/>
                    </a:lnTo>
                    <a:lnTo>
                      <a:pt x="158" y="13"/>
                    </a:lnTo>
                    <a:lnTo>
                      <a:pt x="166" y="9"/>
                    </a:lnTo>
                    <a:lnTo>
                      <a:pt x="174" y="7"/>
                    </a:lnTo>
                    <a:lnTo>
                      <a:pt x="181" y="4"/>
                    </a:lnTo>
                    <a:lnTo>
                      <a:pt x="189" y="2"/>
                    </a:lnTo>
                    <a:lnTo>
                      <a:pt x="196" y="0"/>
                    </a:lnTo>
                    <a:lnTo>
                      <a:pt x="203" y="0"/>
                    </a:lnTo>
                    <a:lnTo>
                      <a:pt x="210" y="19"/>
                    </a:lnTo>
                    <a:lnTo>
                      <a:pt x="217" y="44"/>
                    </a:lnTo>
                    <a:lnTo>
                      <a:pt x="222" y="67"/>
                    </a:lnTo>
                    <a:lnTo>
                      <a:pt x="222" y="83"/>
                    </a:lnTo>
                    <a:lnTo>
                      <a:pt x="217" y="84"/>
                    </a:lnTo>
                    <a:lnTo>
                      <a:pt x="212" y="85"/>
                    </a:lnTo>
                    <a:lnTo>
                      <a:pt x="209" y="87"/>
                    </a:lnTo>
                    <a:lnTo>
                      <a:pt x="204" y="88"/>
                    </a:lnTo>
                    <a:lnTo>
                      <a:pt x="200" y="90"/>
                    </a:lnTo>
                    <a:lnTo>
                      <a:pt x="195" y="91"/>
                    </a:lnTo>
                    <a:lnTo>
                      <a:pt x="191" y="92"/>
                    </a:lnTo>
                    <a:lnTo>
                      <a:pt x="186" y="94"/>
                    </a:lnTo>
                    <a:lnTo>
                      <a:pt x="171" y="105"/>
                    </a:lnTo>
                    <a:lnTo>
                      <a:pt x="158" y="119"/>
                    </a:lnTo>
                    <a:lnTo>
                      <a:pt x="147" y="134"/>
                    </a:lnTo>
                    <a:lnTo>
                      <a:pt x="138" y="149"/>
                    </a:lnTo>
                    <a:lnTo>
                      <a:pt x="128" y="164"/>
                    </a:lnTo>
                    <a:lnTo>
                      <a:pt x="119" y="178"/>
                    </a:lnTo>
                    <a:lnTo>
                      <a:pt x="110" y="189"/>
                    </a:lnTo>
                    <a:lnTo>
                      <a:pt x="101" y="198"/>
                    </a:lnTo>
                    <a:lnTo>
                      <a:pt x="95" y="198"/>
                    </a:lnTo>
                    <a:lnTo>
                      <a:pt x="88" y="200"/>
                    </a:lnTo>
                    <a:lnTo>
                      <a:pt x="82" y="200"/>
                    </a:lnTo>
                    <a:lnTo>
                      <a:pt x="76" y="200"/>
                    </a:lnTo>
                    <a:lnTo>
                      <a:pt x="70" y="200"/>
                    </a:lnTo>
                    <a:lnTo>
                      <a:pt x="64" y="200"/>
                    </a:lnTo>
                    <a:lnTo>
                      <a:pt x="57" y="201"/>
                    </a:lnTo>
                    <a:lnTo>
                      <a:pt x="51" y="201"/>
                    </a:lnTo>
                    <a:lnTo>
                      <a:pt x="42" y="203"/>
                    </a:lnTo>
                    <a:lnTo>
                      <a:pt x="34" y="204"/>
                    </a:lnTo>
                    <a:lnTo>
                      <a:pt x="28" y="205"/>
                    </a:lnTo>
                    <a:lnTo>
                      <a:pt x="23" y="206"/>
                    </a:lnTo>
                    <a:lnTo>
                      <a:pt x="19" y="206"/>
                    </a:lnTo>
                    <a:lnTo>
                      <a:pt x="13" y="208"/>
                    </a:lnTo>
                    <a:lnTo>
                      <a:pt x="7" y="208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076"/>
              <p:cNvSpPr>
                <a:spLocks/>
              </p:cNvSpPr>
              <p:nvPr/>
            </p:nvSpPr>
            <p:spPr bwMode="auto">
              <a:xfrm rot="-32005104">
                <a:off x="4251" y="3621"/>
                <a:ext cx="110" cy="95"/>
              </a:xfrm>
              <a:custGeom>
                <a:avLst/>
                <a:gdLst/>
                <a:ahLst/>
                <a:cxnLst>
                  <a:cxn ang="0">
                    <a:pos x="106" y="184"/>
                  </a:cxn>
                  <a:cxn ang="0">
                    <a:pos x="96" y="160"/>
                  </a:cxn>
                  <a:cxn ang="0">
                    <a:pos x="86" y="144"/>
                  </a:cxn>
                  <a:cxn ang="0">
                    <a:pos x="73" y="134"/>
                  </a:cxn>
                  <a:cxn ang="0">
                    <a:pos x="60" y="128"/>
                  </a:cxn>
                  <a:cxn ang="0">
                    <a:pos x="45" y="123"/>
                  </a:cxn>
                  <a:cxn ang="0">
                    <a:pos x="30" y="119"/>
                  </a:cxn>
                  <a:cxn ang="0">
                    <a:pos x="15" y="112"/>
                  </a:cxn>
                  <a:cxn ang="0">
                    <a:pos x="0" y="103"/>
                  </a:cxn>
                  <a:cxn ang="0">
                    <a:pos x="1" y="79"/>
                  </a:cxn>
                  <a:cxn ang="0">
                    <a:pos x="3" y="59"/>
                  </a:cxn>
                  <a:cxn ang="0">
                    <a:pos x="7" y="37"/>
                  </a:cxn>
                  <a:cxn ang="0">
                    <a:pos x="11" y="14"/>
                  </a:cxn>
                  <a:cxn ang="0">
                    <a:pos x="26" y="5"/>
                  </a:cxn>
                  <a:cxn ang="0">
                    <a:pos x="42" y="0"/>
                  </a:cxn>
                  <a:cxn ang="0">
                    <a:pos x="60" y="0"/>
                  </a:cxn>
                  <a:cxn ang="0">
                    <a:pos x="78" y="5"/>
                  </a:cxn>
                  <a:cxn ang="0">
                    <a:pos x="95" y="13"/>
                  </a:cxn>
                  <a:cxn ang="0">
                    <a:pos x="113" y="23"/>
                  </a:cxn>
                  <a:cxn ang="0">
                    <a:pos x="130" y="36"/>
                  </a:cxn>
                  <a:cxn ang="0">
                    <a:pos x="146" y="51"/>
                  </a:cxn>
                  <a:cxn ang="0">
                    <a:pos x="162" y="66"/>
                  </a:cxn>
                  <a:cxn ang="0">
                    <a:pos x="175" y="82"/>
                  </a:cxn>
                  <a:cxn ang="0">
                    <a:pos x="187" y="97"/>
                  </a:cxn>
                  <a:cxn ang="0">
                    <a:pos x="197" y="112"/>
                  </a:cxn>
                  <a:cxn ang="0">
                    <a:pos x="205" y="124"/>
                  </a:cxn>
                  <a:cxn ang="0">
                    <a:pos x="209" y="135"/>
                  </a:cxn>
                  <a:cxn ang="0">
                    <a:pos x="210" y="143"/>
                  </a:cxn>
                  <a:cxn ang="0">
                    <a:pos x="208" y="147"/>
                  </a:cxn>
                  <a:cxn ang="0">
                    <a:pos x="210" y="157"/>
                  </a:cxn>
                  <a:cxn ang="0">
                    <a:pos x="215" y="166"/>
                  </a:cxn>
                  <a:cxn ang="0">
                    <a:pos x="219" y="174"/>
                  </a:cxn>
                  <a:cxn ang="0">
                    <a:pos x="220" y="179"/>
                  </a:cxn>
                  <a:cxn ang="0">
                    <a:pos x="212" y="182"/>
                  </a:cxn>
                  <a:cxn ang="0">
                    <a:pos x="198" y="184"/>
                  </a:cxn>
                  <a:cxn ang="0">
                    <a:pos x="180" y="187"/>
                  </a:cxn>
                  <a:cxn ang="0">
                    <a:pos x="162" y="188"/>
                  </a:cxn>
                  <a:cxn ang="0">
                    <a:pos x="144" y="189"/>
                  </a:cxn>
                  <a:cxn ang="0">
                    <a:pos x="126" y="189"/>
                  </a:cxn>
                  <a:cxn ang="0">
                    <a:pos x="114" y="187"/>
                  </a:cxn>
                  <a:cxn ang="0">
                    <a:pos x="106" y="184"/>
                  </a:cxn>
                </a:cxnLst>
                <a:rect l="0" t="0" r="r" b="b"/>
                <a:pathLst>
                  <a:path w="220" h="189">
                    <a:moveTo>
                      <a:pt x="106" y="184"/>
                    </a:moveTo>
                    <a:lnTo>
                      <a:pt x="96" y="160"/>
                    </a:lnTo>
                    <a:lnTo>
                      <a:pt x="86" y="144"/>
                    </a:lnTo>
                    <a:lnTo>
                      <a:pt x="73" y="134"/>
                    </a:lnTo>
                    <a:lnTo>
                      <a:pt x="60" y="128"/>
                    </a:lnTo>
                    <a:lnTo>
                      <a:pt x="45" y="123"/>
                    </a:lnTo>
                    <a:lnTo>
                      <a:pt x="30" y="119"/>
                    </a:lnTo>
                    <a:lnTo>
                      <a:pt x="15" y="112"/>
                    </a:lnTo>
                    <a:lnTo>
                      <a:pt x="0" y="103"/>
                    </a:lnTo>
                    <a:lnTo>
                      <a:pt x="1" y="79"/>
                    </a:lnTo>
                    <a:lnTo>
                      <a:pt x="3" y="59"/>
                    </a:lnTo>
                    <a:lnTo>
                      <a:pt x="7" y="37"/>
                    </a:lnTo>
                    <a:lnTo>
                      <a:pt x="11" y="14"/>
                    </a:lnTo>
                    <a:lnTo>
                      <a:pt x="26" y="5"/>
                    </a:lnTo>
                    <a:lnTo>
                      <a:pt x="42" y="0"/>
                    </a:lnTo>
                    <a:lnTo>
                      <a:pt x="60" y="0"/>
                    </a:lnTo>
                    <a:lnTo>
                      <a:pt x="78" y="5"/>
                    </a:lnTo>
                    <a:lnTo>
                      <a:pt x="95" y="13"/>
                    </a:lnTo>
                    <a:lnTo>
                      <a:pt x="113" y="23"/>
                    </a:lnTo>
                    <a:lnTo>
                      <a:pt x="130" y="36"/>
                    </a:lnTo>
                    <a:lnTo>
                      <a:pt x="146" y="51"/>
                    </a:lnTo>
                    <a:lnTo>
                      <a:pt x="162" y="66"/>
                    </a:lnTo>
                    <a:lnTo>
                      <a:pt x="175" y="82"/>
                    </a:lnTo>
                    <a:lnTo>
                      <a:pt x="187" y="97"/>
                    </a:lnTo>
                    <a:lnTo>
                      <a:pt x="197" y="112"/>
                    </a:lnTo>
                    <a:lnTo>
                      <a:pt x="205" y="124"/>
                    </a:lnTo>
                    <a:lnTo>
                      <a:pt x="209" y="135"/>
                    </a:lnTo>
                    <a:lnTo>
                      <a:pt x="210" y="143"/>
                    </a:lnTo>
                    <a:lnTo>
                      <a:pt x="208" y="147"/>
                    </a:lnTo>
                    <a:lnTo>
                      <a:pt x="210" y="157"/>
                    </a:lnTo>
                    <a:lnTo>
                      <a:pt x="215" y="166"/>
                    </a:lnTo>
                    <a:lnTo>
                      <a:pt x="219" y="174"/>
                    </a:lnTo>
                    <a:lnTo>
                      <a:pt x="220" y="179"/>
                    </a:lnTo>
                    <a:lnTo>
                      <a:pt x="212" y="182"/>
                    </a:lnTo>
                    <a:lnTo>
                      <a:pt x="198" y="184"/>
                    </a:lnTo>
                    <a:lnTo>
                      <a:pt x="180" y="187"/>
                    </a:lnTo>
                    <a:lnTo>
                      <a:pt x="162" y="188"/>
                    </a:lnTo>
                    <a:lnTo>
                      <a:pt x="144" y="189"/>
                    </a:lnTo>
                    <a:lnTo>
                      <a:pt x="126" y="189"/>
                    </a:lnTo>
                    <a:lnTo>
                      <a:pt x="114" y="187"/>
                    </a:lnTo>
                    <a:lnTo>
                      <a:pt x="106" y="1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077"/>
              <p:cNvSpPr>
                <a:spLocks/>
              </p:cNvSpPr>
              <p:nvPr/>
            </p:nvSpPr>
            <p:spPr bwMode="auto">
              <a:xfrm rot="-32005104">
                <a:off x="4265" y="3631"/>
                <a:ext cx="87" cy="74"/>
              </a:xfrm>
              <a:custGeom>
                <a:avLst/>
                <a:gdLst/>
                <a:ahLst/>
                <a:cxnLst>
                  <a:cxn ang="0">
                    <a:pos x="103" y="148"/>
                  </a:cxn>
                  <a:cxn ang="0">
                    <a:pos x="100" y="141"/>
                  </a:cxn>
                  <a:cxn ang="0">
                    <a:pos x="97" y="135"/>
                  </a:cxn>
                  <a:cxn ang="0">
                    <a:pos x="92" y="131"/>
                  </a:cxn>
                  <a:cxn ang="0">
                    <a:pos x="85" y="127"/>
                  </a:cxn>
                  <a:cxn ang="0">
                    <a:pos x="80" y="114"/>
                  </a:cxn>
                  <a:cxn ang="0">
                    <a:pos x="72" y="103"/>
                  </a:cxn>
                  <a:cxn ang="0">
                    <a:pos x="62" y="93"/>
                  </a:cxn>
                  <a:cxn ang="0">
                    <a:pos x="52" y="86"/>
                  </a:cxn>
                  <a:cxn ang="0">
                    <a:pos x="39" y="80"/>
                  </a:cxn>
                  <a:cxn ang="0">
                    <a:pos x="25" y="75"/>
                  </a:cxn>
                  <a:cxn ang="0">
                    <a:pos x="12" y="70"/>
                  </a:cxn>
                  <a:cxn ang="0">
                    <a:pos x="0" y="66"/>
                  </a:cxn>
                  <a:cxn ang="0">
                    <a:pos x="0" y="50"/>
                  </a:cxn>
                  <a:cxn ang="0">
                    <a:pos x="2" y="31"/>
                  </a:cxn>
                  <a:cxn ang="0">
                    <a:pos x="7" y="15"/>
                  </a:cxn>
                  <a:cxn ang="0">
                    <a:pos x="16" y="2"/>
                  </a:cxn>
                  <a:cxn ang="0">
                    <a:pos x="19" y="2"/>
                  </a:cxn>
                  <a:cxn ang="0">
                    <a:pos x="24" y="1"/>
                  </a:cxn>
                  <a:cxn ang="0">
                    <a:pos x="27" y="1"/>
                  </a:cxn>
                  <a:cxn ang="0">
                    <a:pos x="32" y="0"/>
                  </a:cxn>
                  <a:cxn ang="0">
                    <a:pos x="55" y="5"/>
                  </a:cxn>
                  <a:cxn ang="0">
                    <a:pos x="79" y="15"/>
                  </a:cxn>
                  <a:cxn ang="0">
                    <a:pos x="103" y="30"/>
                  </a:cxn>
                  <a:cxn ang="0">
                    <a:pos x="126" y="48"/>
                  </a:cxn>
                  <a:cxn ang="0">
                    <a:pos x="145" y="70"/>
                  </a:cxn>
                  <a:cxn ang="0">
                    <a:pos x="161" y="93"/>
                  </a:cxn>
                  <a:cxn ang="0">
                    <a:pos x="171" y="118"/>
                  </a:cxn>
                  <a:cxn ang="0">
                    <a:pos x="175" y="142"/>
                  </a:cxn>
                  <a:cxn ang="0">
                    <a:pos x="166" y="143"/>
                  </a:cxn>
                  <a:cxn ang="0">
                    <a:pos x="156" y="144"/>
                  </a:cxn>
                  <a:cxn ang="0">
                    <a:pos x="148" y="145"/>
                  </a:cxn>
                  <a:cxn ang="0">
                    <a:pos x="140" y="146"/>
                  </a:cxn>
                  <a:cxn ang="0">
                    <a:pos x="132" y="146"/>
                  </a:cxn>
                  <a:cxn ang="0">
                    <a:pos x="123" y="146"/>
                  </a:cxn>
                  <a:cxn ang="0">
                    <a:pos x="114" y="148"/>
                  </a:cxn>
                  <a:cxn ang="0">
                    <a:pos x="103" y="148"/>
                  </a:cxn>
                </a:cxnLst>
                <a:rect l="0" t="0" r="r" b="b"/>
                <a:pathLst>
                  <a:path w="175" h="148">
                    <a:moveTo>
                      <a:pt x="103" y="148"/>
                    </a:moveTo>
                    <a:lnTo>
                      <a:pt x="100" y="141"/>
                    </a:lnTo>
                    <a:lnTo>
                      <a:pt x="97" y="135"/>
                    </a:lnTo>
                    <a:lnTo>
                      <a:pt x="92" y="131"/>
                    </a:lnTo>
                    <a:lnTo>
                      <a:pt x="85" y="127"/>
                    </a:lnTo>
                    <a:lnTo>
                      <a:pt x="80" y="114"/>
                    </a:lnTo>
                    <a:lnTo>
                      <a:pt x="72" y="103"/>
                    </a:lnTo>
                    <a:lnTo>
                      <a:pt x="62" y="93"/>
                    </a:lnTo>
                    <a:lnTo>
                      <a:pt x="52" y="86"/>
                    </a:lnTo>
                    <a:lnTo>
                      <a:pt x="39" y="80"/>
                    </a:lnTo>
                    <a:lnTo>
                      <a:pt x="25" y="75"/>
                    </a:lnTo>
                    <a:lnTo>
                      <a:pt x="12" y="70"/>
                    </a:lnTo>
                    <a:lnTo>
                      <a:pt x="0" y="66"/>
                    </a:lnTo>
                    <a:lnTo>
                      <a:pt x="0" y="50"/>
                    </a:lnTo>
                    <a:lnTo>
                      <a:pt x="2" y="31"/>
                    </a:lnTo>
                    <a:lnTo>
                      <a:pt x="7" y="15"/>
                    </a:lnTo>
                    <a:lnTo>
                      <a:pt x="16" y="2"/>
                    </a:lnTo>
                    <a:lnTo>
                      <a:pt x="19" y="2"/>
                    </a:lnTo>
                    <a:lnTo>
                      <a:pt x="24" y="1"/>
                    </a:lnTo>
                    <a:lnTo>
                      <a:pt x="27" y="1"/>
                    </a:lnTo>
                    <a:lnTo>
                      <a:pt x="32" y="0"/>
                    </a:lnTo>
                    <a:lnTo>
                      <a:pt x="55" y="5"/>
                    </a:lnTo>
                    <a:lnTo>
                      <a:pt x="79" y="15"/>
                    </a:lnTo>
                    <a:lnTo>
                      <a:pt x="103" y="30"/>
                    </a:lnTo>
                    <a:lnTo>
                      <a:pt x="126" y="48"/>
                    </a:lnTo>
                    <a:lnTo>
                      <a:pt x="145" y="70"/>
                    </a:lnTo>
                    <a:lnTo>
                      <a:pt x="161" y="93"/>
                    </a:lnTo>
                    <a:lnTo>
                      <a:pt x="171" y="118"/>
                    </a:lnTo>
                    <a:lnTo>
                      <a:pt x="175" y="142"/>
                    </a:lnTo>
                    <a:lnTo>
                      <a:pt x="166" y="143"/>
                    </a:lnTo>
                    <a:lnTo>
                      <a:pt x="156" y="144"/>
                    </a:lnTo>
                    <a:lnTo>
                      <a:pt x="148" y="145"/>
                    </a:lnTo>
                    <a:lnTo>
                      <a:pt x="140" y="146"/>
                    </a:lnTo>
                    <a:lnTo>
                      <a:pt x="132" y="146"/>
                    </a:lnTo>
                    <a:lnTo>
                      <a:pt x="123" y="146"/>
                    </a:lnTo>
                    <a:lnTo>
                      <a:pt x="114" y="148"/>
                    </a:lnTo>
                    <a:lnTo>
                      <a:pt x="103" y="148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" name="Group 1093"/>
              <p:cNvGrpSpPr>
                <a:grpSpLocks/>
              </p:cNvGrpSpPr>
              <p:nvPr/>
            </p:nvGrpSpPr>
            <p:grpSpPr bwMode="auto">
              <a:xfrm>
                <a:off x="4183" y="2952"/>
                <a:ext cx="317" cy="309"/>
                <a:chOff x="3999" y="3192"/>
                <a:chExt cx="317" cy="309"/>
              </a:xfrm>
            </p:grpSpPr>
            <p:sp>
              <p:nvSpPr>
                <p:cNvPr id="54" name="Freeform 1056"/>
                <p:cNvSpPr>
                  <a:spLocks/>
                </p:cNvSpPr>
                <p:nvPr/>
              </p:nvSpPr>
              <p:spPr bwMode="auto">
                <a:xfrm rot="-32005104">
                  <a:off x="3999" y="3192"/>
                  <a:ext cx="317" cy="309"/>
                </a:xfrm>
                <a:custGeom>
                  <a:avLst/>
                  <a:gdLst/>
                  <a:ahLst/>
                  <a:cxnLst>
                    <a:cxn ang="0">
                      <a:pos x="366" y="568"/>
                    </a:cxn>
                    <a:cxn ang="0">
                      <a:pos x="332" y="576"/>
                    </a:cxn>
                    <a:cxn ang="0">
                      <a:pos x="300" y="610"/>
                    </a:cxn>
                    <a:cxn ang="0">
                      <a:pos x="279" y="577"/>
                    </a:cxn>
                    <a:cxn ang="0">
                      <a:pos x="249" y="566"/>
                    </a:cxn>
                    <a:cxn ang="0">
                      <a:pos x="214" y="589"/>
                    </a:cxn>
                    <a:cxn ang="0">
                      <a:pos x="178" y="573"/>
                    </a:cxn>
                    <a:cxn ang="0">
                      <a:pos x="177" y="530"/>
                    </a:cxn>
                    <a:cxn ang="0">
                      <a:pos x="139" y="528"/>
                    </a:cxn>
                    <a:cxn ang="0">
                      <a:pos x="111" y="546"/>
                    </a:cxn>
                    <a:cxn ang="0">
                      <a:pos x="87" y="532"/>
                    </a:cxn>
                    <a:cxn ang="0">
                      <a:pos x="87" y="474"/>
                    </a:cxn>
                    <a:cxn ang="0">
                      <a:pos x="57" y="459"/>
                    </a:cxn>
                    <a:cxn ang="0">
                      <a:pos x="24" y="437"/>
                    </a:cxn>
                    <a:cxn ang="0">
                      <a:pos x="48" y="391"/>
                    </a:cxn>
                    <a:cxn ang="0">
                      <a:pos x="24" y="357"/>
                    </a:cxn>
                    <a:cxn ang="0">
                      <a:pos x="1" y="341"/>
                    </a:cxn>
                    <a:cxn ang="0">
                      <a:pos x="25" y="303"/>
                    </a:cxn>
                    <a:cxn ang="0">
                      <a:pos x="45" y="251"/>
                    </a:cxn>
                    <a:cxn ang="0">
                      <a:pos x="26" y="206"/>
                    </a:cxn>
                    <a:cxn ang="0">
                      <a:pos x="55" y="200"/>
                    </a:cxn>
                    <a:cxn ang="0">
                      <a:pos x="94" y="172"/>
                    </a:cxn>
                    <a:cxn ang="0">
                      <a:pos x="79" y="121"/>
                    </a:cxn>
                    <a:cxn ang="0">
                      <a:pos x="78" y="71"/>
                    </a:cxn>
                    <a:cxn ang="0">
                      <a:pos x="131" y="84"/>
                    </a:cxn>
                    <a:cxn ang="0">
                      <a:pos x="170" y="81"/>
                    </a:cxn>
                    <a:cxn ang="0">
                      <a:pos x="204" y="51"/>
                    </a:cxn>
                    <a:cxn ang="0">
                      <a:pos x="223" y="4"/>
                    </a:cxn>
                    <a:cxn ang="0">
                      <a:pos x="251" y="9"/>
                    </a:cxn>
                    <a:cxn ang="0">
                      <a:pos x="287" y="33"/>
                    </a:cxn>
                    <a:cxn ang="0">
                      <a:pos x="329" y="15"/>
                    </a:cxn>
                    <a:cxn ang="0">
                      <a:pos x="371" y="2"/>
                    </a:cxn>
                    <a:cxn ang="0">
                      <a:pos x="386" y="49"/>
                    </a:cxn>
                    <a:cxn ang="0">
                      <a:pos x="429" y="66"/>
                    </a:cxn>
                    <a:cxn ang="0">
                      <a:pos x="456" y="40"/>
                    </a:cxn>
                    <a:cxn ang="0">
                      <a:pos x="484" y="46"/>
                    </a:cxn>
                    <a:cxn ang="0">
                      <a:pos x="487" y="94"/>
                    </a:cxn>
                    <a:cxn ang="0">
                      <a:pos x="527" y="123"/>
                    </a:cxn>
                    <a:cxn ang="0">
                      <a:pos x="564" y="123"/>
                    </a:cxn>
                    <a:cxn ang="0">
                      <a:pos x="558" y="152"/>
                    </a:cxn>
                    <a:cxn ang="0">
                      <a:pos x="573" y="213"/>
                    </a:cxn>
                    <a:cxn ang="0">
                      <a:pos x="605" y="206"/>
                    </a:cxn>
                    <a:cxn ang="0">
                      <a:pos x="611" y="243"/>
                    </a:cxn>
                    <a:cxn ang="0">
                      <a:pos x="585" y="300"/>
                    </a:cxn>
                    <a:cxn ang="0">
                      <a:pos x="615" y="313"/>
                    </a:cxn>
                    <a:cxn ang="0">
                      <a:pos x="633" y="344"/>
                    </a:cxn>
                    <a:cxn ang="0">
                      <a:pos x="598" y="379"/>
                    </a:cxn>
                    <a:cxn ang="0">
                      <a:pos x="608" y="417"/>
                    </a:cxn>
                    <a:cxn ang="0">
                      <a:pos x="606" y="440"/>
                    </a:cxn>
                    <a:cxn ang="0">
                      <a:pos x="580" y="445"/>
                    </a:cxn>
                    <a:cxn ang="0">
                      <a:pos x="560" y="471"/>
                    </a:cxn>
                    <a:cxn ang="0">
                      <a:pos x="529" y="467"/>
                    </a:cxn>
                    <a:cxn ang="0">
                      <a:pos x="508" y="508"/>
                    </a:cxn>
                    <a:cxn ang="0">
                      <a:pos x="492" y="553"/>
                    </a:cxn>
                    <a:cxn ang="0">
                      <a:pos x="457" y="531"/>
                    </a:cxn>
                    <a:cxn ang="0">
                      <a:pos x="428" y="549"/>
                    </a:cxn>
                    <a:cxn ang="0">
                      <a:pos x="419" y="600"/>
                    </a:cxn>
                    <a:cxn ang="0">
                      <a:pos x="386" y="616"/>
                    </a:cxn>
                  </a:cxnLst>
                  <a:rect l="0" t="0" r="r" b="b"/>
                  <a:pathLst>
                    <a:path w="635" h="617">
                      <a:moveTo>
                        <a:pt x="376" y="614"/>
                      </a:moveTo>
                      <a:lnTo>
                        <a:pt x="375" y="603"/>
                      </a:lnTo>
                      <a:lnTo>
                        <a:pt x="374" y="592"/>
                      </a:lnTo>
                      <a:lnTo>
                        <a:pt x="374" y="581"/>
                      </a:lnTo>
                      <a:lnTo>
                        <a:pt x="374" y="570"/>
                      </a:lnTo>
                      <a:lnTo>
                        <a:pt x="366" y="568"/>
                      </a:lnTo>
                      <a:lnTo>
                        <a:pt x="359" y="566"/>
                      </a:lnTo>
                      <a:lnTo>
                        <a:pt x="353" y="566"/>
                      </a:lnTo>
                      <a:lnTo>
                        <a:pt x="349" y="566"/>
                      </a:lnTo>
                      <a:lnTo>
                        <a:pt x="343" y="569"/>
                      </a:lnTo>
                      <a:lnTo>
                        <a:pt x="338" y="571"/>
                      </a:lnTo>
                      <a:lnTo>
                        <a:pt x="332" y="576"/>
                      </a:lnTo>
                      <a:lnTo>
                        <a:pt x="325" y="581"/>
                      </a:lnTo>
                      <a:lnTo>
                        <a:pt x="321" y="588"/>
                      </a:lnTo>
                      <a:lnTo>
                        <a:pt x="318" y="595"/>
                      </a:lnTo>
                      <a:lnTo>
                        <a:pt x="314" y="603"/>
                      </a:lnTo>
                      <a:lnTo>
                        <a:pt x="311" y="610"/>
                      </a:lnTo>
                      <a:lnTo>
                        <a:pt x="300" y="610"/>
                      </a:lnTo>
                      <a:lnTo>
                        <a:pt x="294" y="610"/>
                      </a:lnTo>
                      <a:lnTo>
                        <a:pt x="288" y="610"/>
                      </a:lnTo>
                      <a:lnTo>
                        <a:pt x="282" y="609"/>
                      </a:lnTo>
                      <a:lnTo>
                        <a:pt x="281" y="598"/>
                      </a:lnTo>
                      <a:lnTo>
                        <a:pt x="280" y="586"/>
                      </a:lnTo>
                      <a:lnTo>
                        <a:pt x="279" y="577"/>
                      </a:lnTo>
                      <a:lnTo>
                        <a:pt x="277" y="572"/>
                      </a:lnTo>
                      <a:lnTo>
                        <a:pt x="272" y="570"/>
                      </a:lnTo>
                      <a:lnTo>
                        <a:pt x="266" y="568"/>
                      </a:lnTo>
                      <a:lnTo>
                        <a:pt x="260" y="568"/>
                      </a:lnTo>
                      <a:lnTo>
                        <a:pt x="254" y="566"/>
                      </a:lnTo>
                      <a:lnTo>
                        <a:pt x="249" y="566"/>
                      </a:lnTo>
                      <a:lnTo>
                        <a:pt x="243" y="568"/>
                      </a:lnTo>
                      <a:lnTo>
                        <a:pt x="237" y="570"/>
                      </a:lnTo>
                      <a:lnTo>
                        <a:pt x="231" y="572"/>
                      </a:lnTo>
                      <a:lnTo>
                        <a:pt x="222" y="580"/>
                      </a:lnTo>
                      <a:lnTo>
                        <a:pt x="217" y="585"/>
                      </a:lnTo>
                      <a:lnTo>
                        <a:pt x="214" y="589"/>
                      </a:lnTo>
                      <a:lnTo>
                        <a:pt x="209" y="596"/>
                      </a:lnTo>
                      <a:lnTo>
                        <a:pt x="200" y="595"/>
                      </a:lnTo>
                      <a:lnTo>
                        <a:pt x="192" y="593"/>
                      </a:lnTo>
                      <a:lnTo>
                        <a:pt x="185" y="589"/>
                      </a:lnTo>
                      <a:lnTo>
                        <a:pt x="177" y="584"/>
                      </a:lnTo>
                      <a:lnTo>
                        <a:pt x="178" y="573"/>
                      </a:lnTo>
                      <a:lnTo>
                        <a:pt x="181" y="565"/>
                      </a:lnTo>
                      <a:lnTo>
                        <a:pt x="183" y="557"/>
                      </a:lnTo>
                      <a:lnTo>
                        <a:pt x="186" y="548"/>
                      </a:lnTo>
                      <a:lnTo>
                        <a:pt x="184" y="540"/>
                      </a:lnTo>
                      <a:lnTo>
                        <a:pt x="182" y="533"/>
                      </a:lnTo>
                      <a:lnTo>
                        <a:pt x="177" y="530"/>
                      </a:lnTo>
                      <a:lnTo>
                        <a:pt x="173" y="527"/>
                      </a:lnTo>
                      <a:lnTo>
                        <a:pt x="167" y="526"/>
                      </a:lnTo>
                      <a:lnTo>
                        <a:pt x="161" y="526"/>
                      </a:lnTo>
                      <a:lnTo>
                        <a:pt x="154" y="526"/>
                      </a:lnTo>
                      <a:lnTo>
                        <a:pt x="146" y="526"/>
                      </a:lnTo>
                      <a:lnTo>
                        <a:pt x="139" y="528"/>
                      </a:lnTo>
                      <a:lnTo>
                        <a:pt x="135" y="531"/>
                      </a:lnTo>
                      <a:lnTo>
                        <a:pt x="129" y="534"/>
                      </a:lnTo>
                      <a:lnTo>
                        <a:pt x="125" y="538"/>
                      </a:lnTo>
                      <a:lnTo>
                        <a:pt x="121" y="541"/>
                      </a:lnTo>
                      <a:lnTo>
                        <a:pt x="116" y="543"/>
                      </a:lnTo>
                      <a:lnTo>
                        <a:pt x="111" y="546"/>
                      </a:lnTo>
                      <a:lnTo>
                        <a:pt x="107" y="548"/>
                      </a:lnTo>
                      <a:lnTo>
                        <a:pt x="99" y="548"/>
                      </a:lnTo>
                      <a:lnTo>
                        <a:pt x="94" y="548"/>
                      </a:lnTo>
                      <a:lnTo>
                        <a:pt x="91" y="546"/>
                      </a:lnTo>
                      <a:lnTo>
                        <a:pt x="86" y="540"/>
                      </a:lnTo>
                      <a:lnTo>
                        <a:pt x="87" y="532"/>
                      </a:lnTo>
                      <a:lnTo>
                        <a:pt x="88" y="526"/>
                      </a:lnTo>
                      <a:lnTo>
                        <a:pt x="92" y="520"/>
                      </a:lnTo>
                      <a:lnTo>
                        <a:pt x="95" y="513"/>
                      </a:lnTo>
                      <a:lnTo>
                        <a:pt x="94" y="495"/>
                      </a:lnTo>
                      <a:lnTo>
                        <a:pt x="93" y="483"/>
                      </a:lnTo>
                      <a:lnTo>
                        <a:pt x="87" y="474"/>
                      </a:lnTo>
                      <a:lnTo>
                        <a:pt x="75" y="462"/>
                      </a:lnTo>
                      <a:lnTo>
                        <a:pt x="71" y="460"/>
                      </a:lnTo>
                      <a:lnTo>
                        <a:pt x="68" y="460"/>
                      </a:lnTo>
                      <a:lnTo>
                        <a:pt x="64" y="459"/>
                      </a:lnTo>
                      <a:lnTo>
                        <a:pt x="62" y="459"/>
                      </a:lnTo>
                      <a:lnTo>
                        <a:pt x="57" y="459"/>
                      </a:lnTo>
                      <a:lnTo>
                        <a:pt x="53" y="459"/>
                      </a:lnTo>
                      <a:lnTo>
                        <a:pt x="46" y="459"/>
                      </a:lnTo>
                      <a:lnTo>
                        <a:pt x="38" y="459"/>
                      </a:lnTo>
                      <a:lnTo>
                        <a:pt x="32" y="451"/>
                      </a:lnTo>
                      <a:lnTo>
                        <a:pt x="27" y="444"/>
                      </a:lnTo>
                      <a:lnTo>
                        <a:pt x="24" y="437"/>
                      </a:lnTo>
                      <a:lnTo>
                        <a:pt x="23" y="428"/>
                      </a:lnTo>
                      <a:lnTo>
                        <a:pt x="30" y="421"/>
                      </a:lnTo>
                      <a:lnTo>
                        <a:pt x="38" y="415"/>
                      </a:lnTo>
                      <a:lnTo>
                        <a:pt x="44" y="411"/>
                      </a:lnTo>
                      <a:lnTo>
                        <a:pt x="48" y="403"/>
                      </a:lnTo>
                      <a:lnTo>
                        <a:pt x="48" y="391"/>
                      </a:lnTo>
                      <a:lnTo>
                        <a:pt x="47" y="381"/>
                      </a:lnTo>
                      <a:lnTo>
                        <a:pt x="44" y="371"/>
                      </a:lnTo>
                      <a:lnTo>
                        <a:pt x="37" y="360"/>
                      </a:lnTo>
                      <a:lnTo>
                        <a:pt x="32" y="359"/>
                      </a:lnTo>
                      <a:lnTo>
                        <a:pt x="27" y="358"/>
                      </a:lnTo>
                      <a:lnTo>
                        <a:pt x="24" y="357"/>
                      </a:lnTo>
                      <a:lnTo>
                        <a:pt x="19" y="354"/>
                      </a:lnTo>
                      <a:lnTo>
                        <a:pt x="15" y="353"/>
                      </a:lnTo>
                      <a:lnTo>
                        <a:pt x="10" y="352"/>
                      </a:lnTo>
                      <a:lnTo>
                        <a:pt x="6" y="350"/>
                      </a:lnTo>
                      <a:lnTo>
                        <a:pt x="1" y="349"/>
                      </a:lnTo>
                      <a:lnTo>
                        <a:pt x="1" y="341"/>
                      </a:lnTo>
                      <a:lnTo>
                        <a:pt x="1" y="331"/>
                      </a:lnTo>
                      <a:lnTo>
                        <a:pt x="1" y="323"/>
                      </a:lnTo>
                      <a:lnTo>
                        <a:pt x="0" y="315"/>
                      </a:lnTo>
                      <a:lnTo>
                        <a:pt x="8" y="311"/>
                      </a:lnTo>
                      <a:lnTo>
                        <a:pt x="17" y="306"/>
                      </a:lnTo>
                      <a:lnTo>
                        <a:pt x="25" y="303"/>
                      </a:lnTo>
                      <a:lnTo>
                        <a:pt x="33" y="299"/>
                      </a:lnTo>
                      <a:lnTo>
                        <a:pt x="44" y="290"/>
                      </a:lnTo>
                      <a:lnTo>
                        <a:pt x="50" y="283"/>
                      </a:lnTo>
                      <a:lnTo>
                        <a:pt x="53" y="274"/>
                      </a:lnTo>
                      <a:lnTo>
                        <a:pt x="53" y="259"/>
                      </a:lnTo>
                      <a:lnTo>
                        <a:pt x="45" y="251"/>
                      </a:lnTo>
                      <a:lnTo>
                        <a:pt x="38" y="246"/>
                      </a:lnTo>
                      <a:lnTo>
                        <a:pt x="31" y="240"/>
                      </a:lnTo>
                      <a:lnTo>
                        <a:pt x="19" y="232"/>
                      </a:lnTo>
                      <a:lnTo>
                        <a:pt x="20" y="223"/>
                      </a:lnTo>
                      <a:lnTo>
                        <a:pt x="23" y="214"/>
                      </a:lnTo>
                      <a:lnTo>
                        <a:pt x="26" y="206"/>
                      </a:lnTo>
                      <a:lnTo>
                        <a:pt x="32" y="199"/>
                      </a:lnTo>
                      <a:lnTo>
                        <a:pt x="37" y="199"/>
                      </a:lnTo>
                      <a:lnTo>
                        <a:pt x="41" y="199"/>
                      </a:lnTo>
                      <a:lnTo>
                        <a:pt x="46" y="200"/>
                      </a:lnTo>
                      <a:lnTo>
                        <a:pt x="50" y="200"/>
                      </a:lnTo>
                      <a:lnTo>
                        <a:pt x="55" y="200"/>
                      </a:lnTo>
                      <a:lnTo>
                        <a:pt x="59" y="200"/>
                      </a:lnTo>
                      <a:lnTo>
                        <a:pt x="64" y="200"/>
                      </a:lnTo>
                      <a:lnTo>
                        <a:pt x="69" y="200"/>
                      </a:lnTo>
                      <a:lnTo>
                        <a:pt x="80" y="189"/>
                      </a:lnTo>
                      <a:lnTo>
                        <a:pt x="88" y="179"/>
                      </a:lnTo>
                      <a:lnTo>
                        <a:pt x="94" y="172"/>
                      </a:lnTo>
                      <a:lnTo>
                        <a:pt x="97" y="165"/>
                      </a:lnTo>
                      <a:lnTo>
                        <a:pt x="98" y="160"/>
                      </a:lnTo>
                      <a:lnTo>
                        <a:pt x="95" y="152"/>
                      </a:lnTo>
                      <a:lnTo>
                        <a:pt x="92" y="141"/>
                      </a:lnTo>
                      <a:lnTo>
                        <a:pt x="86" y="129"/>
                      </a:lnTo>
                      <a:lnTo>
                        <a:pt x="79" y="121"/>
                      </a:lnTo>
                      <a:lnTo>
                        <a:pt x="72" y="112"/>
                      </a:lnTo>
                      <a:lnTo>
                        <a:pt x="64" y="104"/>
                      </a:lnTo>
                      <a:lnTo>
                        <a:pt x="57" y="96"/>
                      </a:lnTo>
                      <a:lnTo>
                        <a:pt x="61" y="85"/>
                      </a:lnTo>
                      <a:lnTo>
                        <a:pt x="69" y="77"/>
                      </a:lnTo>
                      <a:lnTo>
                        <a:pt x="78" y="71"/>
                      </a:lnTo>
                      <a:lnTo>
                        <a:pt x="91" y="65"/>
                      </a:lnTo>
                      <a:lnTo>
                        <a:pt x="100" y="68"/>
                      </a:lnTo>
                      <a:lnTo>
                        <a:pt x="108" y="70"/>
                      </a:lnTo>
                      <a:lnTo>
                        <a:pt x="115" y="74"/>
                      </a:lnTo>
                      <a:lnTo>
                        <a:pt x="123" y="79"/>
                      </a:lnTo>
                      <a:lnTo>
                        <a:pt x="131" y="84"/>
                      </a:lnTo>
                      <a:lnTo>
                        <a:pt x="139" y="87"/>
                      </a:lnTo>
                      <a:lnTo>
                        <a:pt x="147" y="89"/>
                      </a:lnTo>
                      <a:lnTo>
                        <a:pt x="158" y="91"/>
                      </a:lnTo>
                      <a:lnTo>
                        <a:pt x="160" y="88"/>
                      </a:lnTo>
                      <a:lnTo>
                        <a:pt x="164" y="85"/>
                      </a:lnTo>
                      <a:lnTo>
                        <a:pt x="170" y="81"/>
                      </a:lnTo>
                      <a:lnTo>
                        <a:pt x="177" y="78"/>
                      </a:lnTo>
                      <a:lnTo>
                        <a:pt x="185" y="73"/>
                      </a:lnTo>
                      <a:lnTo>
                        <a:pt x="192" y="71"/>
                      </a:lnTo>
                      <a:lnTo>
                        <a:pt x="198" y="68"/>
                      </a:lnTo>
                      <a:lnTo>
                        <a:pt x="203" y="66"/>
                      </a:lnTo>
                      <a:lnTo>
                        <a:pt x="204" y="51"/>
                      </a:lnTo>
                      <a:lnTo>
                        <a:pt x="205" y="39"/>
                      </a:lnTo>
                      <a:lnTo>
                        <a:pt x="207" y="26"/>
                      </a:lnTo>
                      <a:lnTo>
                        <a:pt x="209" y="11"/>
                      </a:lnTo>
                      <a:lnTo>
                        <a:pt x="214" y="9"/>
                      </a:lnTo>
                      <a:lnTo>
                        <a:pt x="219" y="6"/>
                      </a:lnTo>
                      <a:lnTo>
                        <a:pt x="223" y="4"/>
                      </a:lnTo>
                      <a:lnTo>
                        <a:pt x="228" y="2"/>
                      </a:lnTo>
                      <a:lnTo>
                        <a:pt x="232" y="1"/>
                      </a:lnTo>
                      <a:lnTo>
                        <a:pt x="237" y="0"/>
                      </a:lnTo>
                      <a:lnTo>
                        <a:pt x="242" y="0"/>
                      </a:lnTo>
                      <a:lnTo>
                        <a:pt x="247" y="0"/>
                      </a:lnTo>
                      <a:lnTo>
                        <a:pt x="251" y="9"/>
                      </a:lnTo>
                      <a:lnTo>
                        <a:pt x="253" y="16"/>
                      </a:lnTo>
                      <a:lnTo>
                        <a:pt x="258" y="24"/>
                      </a:lnTo>
                      <a:lnTo>
                        <a:pt x="262" y="31"/>
                      </a:lnTo>
                      <a:lnTo>
                        <a:pt x="270" y="32"/>
                      </a:lnTo>
                      <a:lnTo>
                        <a:pt x="279" y="33"/>
                      </a:lnTo>
                      <a:lnTo>
                        <a:pt x="287" y="33"/>
                      </a:lnTo>
                      <a:lnTo>
                        <a:pt x="296" y="33"/>
                      </a:lnTo>
                      <a:lnTo>
                        <a:pt x="305" y="32"/>
                      </a:lnTo>
                      <a:lnTo>
                        <a:pt x="313" y="31"/>
                      </a:lnTo>
                      <a:lnTo>
                        <a:pt x="320" y="27"/>
                      </a:lnTo>
                      <a:lnTo>
                        <a:pt x="327" y="24"/>
                      </a:lnTo>
                      <a:lnTo>
                        <a:pt x="329" y="15"/>
                      </a:lnTo>
                      <a:lnTo>
                        <a:pt x="332" y="9"/>
                      </a:lnTo>
                      <a:lnTo>
                        <a:pt x="336" y="5"/>
                      </a:lnTo>
                      <a:lnTo>
                        <a:pt x="344" y="1"/>
                      </a:lnTo>
                      <a:lnTo>
                        <a:pt x="353" y="0"/>
                      </a:lnTo>
                      <a:lnTo>
                        <a:pt x="363" y="0"/>
                      </a:lnTo>
                      <a:lnTo>
                        <a:pt x="371" y="2"/>
                      </a:lnTo>
                      <a:lnTo>
                        <a:pt x="378" y="9"/>
                      </a:lnTo>
                      <a:lnTo>
                        <a:pt x="378" y="19"/>
                      </a:lnTo>
                      <a:lnTo>
                        <a:pt x="378" y="26"/>
                      </a:lnTo>
                      <a:lnTo>
                        <a:pt x="379" y="34"/>
                      </a:lnTo>
                      <a:lnTo>
                        <a:pt x="381" y="45"/>
                      </a:lnTo>
                      <a:lnTo>
                        <a:pt x="386" y="49"/>
                      </a:lnTo>
                      <a:lnTo>
                        <a:pt x="391" y="55"/>
                      </a:lnTo>
                      <a:lnTo>
                        <a:pt x="399" y="61"/>
                      </a:lnTo>
                      <a:lnTo>
                        <a:pt x="408" y="65"/>
                      </a:lnTo>
                      <a:lnTo>
                        <a:pt x="416" y="69"/>
                      </a:lnTo>
                      <a:lnTo>
                        <a:pt x="423" y="69"/>
                      </a:lnTo>
                      <a:lnTo>
                        <a:pt x="429" y="66"/>
                      </a:lnTo>
                      <a:lnTo>
                        <a:pt x="433" y="61"/>
                      </a:lnTo>
                      <a:lnTo>
                        <a:pt x="436" y="57"/>
                      </a:lnTo>
                      <a:lnTo>
                        <a:pt x="441" y="53"/>
                      </a:lnTo>
                      <a:lnTo>
                        <a:pt x="446" y="49"/>
                      </a:lnTo>
                      <a:lnTo>
                        <a:pt x="451" y="45"/>
                      </a:lnTo>
                      <a:lnTo>
                        <a:pt x="456" y="40"/>
                      </a:lnTo>
                      <a:lnTo>
                        <a:pt x="462" y="38"/>
                      </a:lnTo>
                      <a:lnTo>
                        <a:pt x="466" y="35"/>
                      </a:lnTo>
                      <a:lnTo>
                        <a:pt x="471" y="34"/>
                      </a:lnTo>
                      <a:lnTo>
                        <a:pt x="476" y="38"/>
                      </a:lnTo>
                      <a:lnTo>
                        <a:pt x="480" y="41"/>
                      </a:lnTo>
                      <a:lnTo>
                        <a:pt x="484" y="46"/>
                      </a:lnTo>
                      <a:lnTo>
                        <a:pt x="488" y="49"/>
                      </a:lnTo>
                      <a:lnTo>
                        <a:pt x="489" y="54"/>
                      </a:lnTo>
                      <a:lnTo>
                        <a:pt x="488" y="58"/>
                      </a:lnTo>
                      <a:lnTo>
                        <a:pt x="487" y="66"/>
                      </a:lnTo>
                      <a:lnTo>
                        <a:pt x="485" y="81"/>
                      </a:lnTo>
                      <a:lnTo>
                        <a:pt x="487" y="94"/>
                      </a:lnTo>
                      <a:lnTo>
                        <a:pt x="492" y="104"/>
                      </a:lnTo>
                      <a:lnTo>
                        <a:pt x="499" y="114"/>
                      </a:lnTo>
                      <a:lnTo>
                        <a:pt x="508" y="124"/>
                      </a:lnTo>
                      <a:lnTo>
                        <a:pt x="515" y="125"/>
                      </a:lnTo>
                      <a:lnTo>
                        <a:pt x="520" y="124"/>
                      </a:lnTo>
                      <a:lnTo>
                        <a:pt x="527" y="123"/>
                      </a:lnTo>
                      <a:lnTo>
                        <a:pt x="533" y="121"/>
                      </a:lnTo>
                      <a:lnTo>
                        <a:pt x="540" y="119"/>
                      </a:lnTo>
                      <a:lnTo>
                        <a:pt x="547" y="117"/>
                      </a:lnTo>
                      <a:lnTo>
                        <a:pt x="554" y="116"/>
                      </a:lnTo>
                      <a:lnTo>
                        <a:pt x="562" y="116"/>
                      </a:lnTo>
                      <a:lnTo>
                        <a:pt x="564" y="123"/>
                      </a:lnTo>
                      <a:lnTo>
                        <a:pt x="567" y="127"/>
                      </a:lnTo>
                      <a:lnTo>
                        <a:pt x="567" y="132"/>
                      </a:lnTo>
                      <a:lnTo>
                        <a:pt x="567" y="137"/>
                      </a:lnTo>
                      <a:lnTo>
                        <a:pt x="563" y="142"/>
                      </a:lnTo>
                      <a:lnTo>
                        <a:pt x="561" y="147"/>
                      </a:lnTo>
                      <a:lnTo>
                        <a:pt x="558" y="152"/>
                      </a:lnTo>
                      <a:lnTo>
                        <a:pt x="556" y="161"/>
                      </a:lnTo>
                      <a:lnTo>
                        <a:pt x="556" y="175"/>
                      </a:lnTo>
                      <a:lnTo>
                        <a:pt x="558" y="187"/>
                      </a:lnTo>
                      <a:lnTo>
                        <a:pt x="562" y="201"/>
                      </a:lnTo>
                      <a:lnTo>
                        <a:pt x="568" y="214"/>
                      </a:lnTo>
                      <a:lnTo>
                        <a:pt x="573" y="213"/>
                      </a:lnTo>
                      <a:lnTo>
                        <a:pt x="579" y="212"/>
                      </a:lnTo>
                      <a:lnTo>
                        <a:pt x="584" y="209"/>
                      </a:lnTo>
                      <a:lnTo>
                        <a:pt x="588" y="207"/>
                      </a:lnTo>
                      <a:lnTo>
                        <a:pt x="593" y="206"/>
                      </a:lnTo>
                      <a:lnTo>
                        <a:pt x="598" y="205"/>
                      </a:lnTo>
                      <a:lnTo>
                        <a:pt x="605" y="206"/>
                      </a:lnTo>
                      <a:lnTo>
                        <a:pt x="611" y="208"/>
                      </a:lnTo>
                      <a:lnTo>
                        <a:pt x="615" y="216"/>
                      </a:lnTo>
                      <a:lnTo>
                        <a:pt x="616" y="222"/>
                      </a:lnTo>
                      <a:lnTo>
                        <a:pt x="617" y="229"/>
                      </a:lnTo>
                      <a:lnTo>
                        <a:pt x="617" y="237"/>
                      </a:lnTo>
                      <a:lnTo>
                        <a:pt x="611" y="243"/>
                      </a:lnTo>
                      <a:lnTo>
                        <a:pt x="606" y="248"/>
                      </a:lnTo>
                      <a:lnTo>
                        <a:pt x="600" y="253"/>
                      </a:lnTo>
                      <a:lnTo>
                        <a:pt x="594" y="259"/>
                      </a:lnTo>
                      <a:lnTo>
                        <a:pt x="590" y="271"/>
                      </a:lnTo>
                      <a:lnTo>
                        <a:pt x="586" y="286"/>
                      </a:lnTo>
                      <a:lnTo>
                        <a:pt x="585" y="300"/>
                      </a:lnTo>
                      <a:lnTo>
                        <a:pt x="591" y="313"/>
                      </a:lnTo>
                      <a:lnTo>
                        <a:pt x="596" y="314"/>
                      </a:lnTo>
                      <a:lnTo>
                        <a:pt x="601" y="314"/>
                      </a:lnTo>
                      <a:lnTo>
                        <a:pt x="606" y="314"/>
                      </a:lnTo>
                      <a:lnTo>
                        <a:pt x="610" y="313"/>
                      </a:lnTo>
                      <a:lnTo>
                        <a:pt x="615" y="313"/>
                      </a:lnTo>
                      <a:lnTo>
                        <a:pt x="620" y="313"/>
                      </a:lnTo>
                      <a:lnTo>
                        <a:pt x="625" y="314"/>
                      </a:lnTo>
                      <a:lnTo>
                        <a:pt x="631" y="315"/>
                      </a:lnTo>
                      <a:lnTo>
                        <a:pt x="633" y="327"/>
                      </a:lnTo>
                      <a:lnTo>
                        <a:pt x="635" y="336"/>
                      </a:lnTo>
                      <a:lnTo>
                        <a:pt x="633" y="344"/>
                      </a:lnTo>
                      <a:lnTo>
                        <a:pt x="629" y="353"/>
                      </a:lnTo>
                      <a:lnTo>
                        <a:pt x="622" y="356"/>
                      </a:lnTo>
                      <a:lnTo>
                        <a:pt x="616" y="358"/>
                      </a:lnTo>
                      <a:lnTo>
                        <a:pt x="610" y="361"/>
                      </a:lnTo>
                      <a:lnTo>
                        <a:pt x="603" y="366"/>
                      </a:lnTo>
                      <a:lnTo>
                        <a:pt x="598" y="379"/>
                      </a:lnTo>
                      <a:lnTo>
                        <a:pt x="593" y="388"/>
                      </a:lnTo>
                      <a:lnTo>
                        <a:pt x="592" y="397"/>
                      </a:lnTo>
                      <a:lnTo>
                        <a:pt x="593" y="412"/>
                      </a:lnTo>
                      <a:lnTo>
                        <a:pt x="598" y="413"/>
                      </a:lnTo>
                      <a:lnTo>
                        <a:pt x="603" y="414"/>
                      </a:lnTo>
                      <a:lnTo>
                        <a:pt x="608" y="417"/>
                      </a:lnTo>
                      <a:lnTo>
                        <a:pt x="613" y="418"/>
                      </a:lnTo>
                      <a:lnTo>
                        <a:pt x="613" y="422"/>
                      </a:lnTo>
                      <a:lnTo>
                        <a:pt x="613" y="426"/>
                      </a:lnTo>
                      <a:lnTo>
                        <a:pt x="611" y="429"/>
                      </a:lnTo>
                      <a:lnTo>
                        <a:pt x="610" y="435"/>
                      </a:lnTo>
                      <a:lnTo>
                        <a:pt x="606" y="440"/>
                      </a:lnTo>
                      <a:lnTo>
                        <a:pt x="601" y="442"/>
                      </a:lnTo>
                      <a:lnTo>
                        <a:pt x="598" y="443"/>
                      </a:lnTo>
                      <a:lnTo>
                        <a:pt x="594" y="444"/>
                      </a:lnTo>
                      <a:lnTo>
                        <a:pt x="590" y="444"/>
                      </a:lnTo>
                      <a:lnTo>
                        <a:pt x="585" y="444"/>
                      </a:lnTo>
                      <a:lnTo>
                        <a:pt x="580" y="445"/>
                      </a:lnTo>
                      <a:lnTo>
                        <a:pt x="575" y="447"/>
                      </a:lnTo>
                      <a:lnTo>
                        <a:pt x="577" y="456"/>
                      </a:lnTo>
                      <a:lnTo>
                        <a:pt x="577" y="462"/>
                      </a:lnTo>
                      <a:lnTo>
                        <a:pt x="573" y="466"/>
                      </a:lnTo>
                      <a:lnTo>
                        <a:pt x="565" y="471"/>
                      </a:lnTo>
                      <a:lnTo>
                        <a:pt x="560" y="471"/>
                      </a:lnTo>
                      <a:lnTo>
                        <a:pt x="556" y="470"/>
                      </a:lnTo>
                      <a:lnTo>
                        <a:pt x="553" y="467"/>
                      </a:lnTo>
                      <a:lnTo>
                        <a:pt x="548" y="464"/>
                      </a:lnTo>
                      <a:lnTo>
                        <a:pt x="540" y="465"/>
                      </a:lnTo>
                      <a:lnTo>
                        <a:pt x="534" y="465"/>
                      </a:lnTo>
                      <a:lnTo>
                        <a:pt x="529" y="467"/>
                      </a:lnTo>
                      <a:lnTo>
                        <a:pt x="524" y="470"/>
                      </a:lnTo>
                      <a:lnTo>
                        <a:pt x="519" y="473"/>
                      </a:lnTo>
                      <a:lnTo>
                        <a:pt x="516" y="478"/>
                      </a:lnTo>
                      <a:lnTo>
                        <a:pt x="512" y="485"/>
                      </a:lnTo>
                      <a:lnTo>
                        <a:pt x="508" y="492"/>
                      </a:lnTo>
                      <a:lnTo>
                        <a:pt x="508" y="508"/>
                      </a:lnTo>
                      <a:lnTo>
                        <a:pt x="509" y="518"/>
                      </a:lnTo>
                      <a:lnTo>
                        <a:pt x="510" y="527"/>
                      </a:lnTo>
                      <a:lnTo>
                        <a:pt x="510" y="539"/>
                      </a:lnTo>
                      <a:lnTo>
                        <a:pt x="503" y="547"/>
                      </a:lnTo>
                      <a:lnTo>
                        <a:pt x="499" y="550"/>
                      </a:lnTo>
                      <a:lnTo>
                        <a:pt x="492" y="553"/>
                      </a:lnTo>
                      <a:lnTo>
                        <a:pt x="481" y="553"/>
                      </a:lnTo>
                      <a:lnTo>
                        <a:pt x="478" y="546"/>
                      </a:lnTo>
                      <a:lnTo>
                        <a:pt x="474" y="540"/>
                      </a:lnTo>
                      <a:lnTo>
                        <a:pt x="470" y="535"/>
                      </a:lnTo>
                      <a:lnTo>
                        <a:pt x="464" y="530"/>
                      </a:lnTo>
                      <a:lnTo>
                        <a:pt x="457" y="531"/>
                      </a:lnTo>
                      <a:lnTo>
                        <a:pt x="450" y="532"/>
                      </a:lnTo>
                      <a:lnTo>
                        <a:pt x="444" y="533"/>
                      </a:lnTo>
                      <a:lnTo>
                        <a:pt x="440" y="536"/>
                      </a:lnTo>
                      <a:lnTo>
                        <a:pt x="435" y="540"/>
                      </a:lnTo>
                      <a:lnTo>
                        <a:pt x="432" y="545"/>
                      </a:lnTo>
                      <a:lnTo>
                        <a:pt x="428" y="549"/>
                      </a:lnTo>
                      <a:lnTo>
                        <a:pt x="425" y="556"/>
                      </a:lnTo>
                      <a:lnTo>
                        <a:pt x="424" y="565"/>
                      </a:lnTo>
                      <a:lnTo>
                        <a:pt x="424" y="574"/>
                      </a:lnTo>
                      <a:lnTo>
                        <a:pt x="424" y="584"/>
                      </a:lnTo>
                      <a:lnTo>
                        <a:pt x="424" y="593"/>
                      </a:lnTo>
                      <a:lnTo>
                        <a:pt x="419" y="600"/>
                      </a:lnTo>
                      <a:lnTo>
                        <a:pt x="414" y="606"/>
                      </a:lnTo>
                      <a:lnTo>
                        <a:pt x="410" y="610"/>
                      </a:lnTo>
                      <a:lnTo>
                        <a:pt x="405" y="614"/>
                      </a:lnTo>
                      <a:lnTo>
                        <a:pt x="399" y="616"/>
                      </a:lnTo>
                      <a:lnTo>
                        <a:pt x="393" y="617"/>
                      </a:lnTo>
                      <a:lnTo>
                        <a:pt x="386" y="616"/>
                      </a:lnTo>
                      <a:lnTo>
                        <a:pt x="376" y="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1057"/>
                <p:cNvSpPr>
                  <a:spLocks/>
                </p:cNvSpPr>
                <p:nvPr/>
              </p:nvSpPr>
              <p:spPr bwMode="auto">
                <a:xfrm rot="-32005104">
                  <a:off x="4114" y="3254"/>
                  <a:ext cx="93" cy="63"/>
                </a:xfrm>
                <a:custGeom>
                  <a:avLst/>
                  <a:gdLst/>
                  <a:ahLst/>
                  <a:cxnLst>
                    <a:cxn ang="0">
                      <a:pos x="9" y="98"/>
                    </a:cxn>
                    <a:cxn ang="0">
                      <a:pos x="7" y="97"/>
                    </a:cxn>
                    <a:cxn ang="0">
                      <a:pos x="6" y="96"/>
                    </a:cxn>
                    <a:cxn ang="0">
                      <a:pos x="4" y="91"/>
                    </a:cxn>
                    <a:cxn ang="0">
                      <a:pos x="0" y="83"/>
                    </a:cxn>
                    <a:cxn ang="0">
                      <a:pos x="0" y="80"/>
                    </a:cxn>
                    <a:cxn ang="0">
                      <a:pos x="3" y="73"/>
                    </a:cxn>
                    <a:cxn ang="0">
                      <a:pos x="6" y="61"/>
                    </a:cxn>
                    <a:cxn ang="0">
                      <a:pos x="15" y="38"/>
                    </a:cxn>
                    <a:cxn ang="0">
                      <a:pos x="20" y="29"/>
                    </a:cxn>
                    <a:cxn ang="0">
                      <a:pos x="27" y="18"/>
                    </a:cxn>
                    <a:cxn ang="0">
                      <a:pos x="35" y="11"/>
                    </a:cxn>
                    <a:cxn ang="0">
                      <a:pos x="44" y="13"/>
                    </a:cxn>
                    <a:cxn ang="0">
                      <a:pos x="53" y="12"/>
                    </a:cxn>
                    <a:cxn ang="0">
                      <a:pos x="62" y="11"/>
                    </a:cxn>
                    <a:cxn ang="0">
                      <a:pos x="70" y="9"/>
                    </a:cxn>
                    <a:cxn ang="0">
                      <a:pos x="78" y="7"/>
                    </a:cxn>
                    <a:cxn ang="0">
                      <a:pos x="86" y="5"/>
                    </a:cxn>
                    <a:cxn ang="0">
                      <a:pos x="94" y="3"/>
                    </a:cxn>
                    <a:cxn ang="0">
                      <a:pos x="102" y="1"/>
                    </a:cxn>
                    <a:cxn ang="0">
                      <a:pos x="110" y="0"/>
                    </a:cxn>
                    <a:cxn ang="0">
                      <a:pos x="118" y="4"/>
                    </a:cxn>
                    <a:cxn ang="0">
                      <a:pos x="127" y="9"/>
                    </a:cxn>
                    <a:cxn ang="0">
                      <a:pos x="138" y="18"/>
                    </a:cxn>
                    <a:cxn ang="0">
                      <a:pos x="149" y="27"/>
                    </a:cxn>
                    <a:cxn ang="0">
                      <a:pos x="159" y="37"/>
                    </a:cxn>
                    <a:cxn ang="0">
                      <a:pos x="170" y="46"/>
                    </a:cxn>
                    <a:cxn ang="0">
                      <a:pos x="179" y="54"/>
                    </a:cxn>
                    <a:cxn ang="0">
                      <a:pos x="186" y="61"/>
                    </a:cxn>
                    <a:cxn ang="0">
                      <a:pos x="162" y="97"/>
                    </a:cxn>
                    <a:cxn ang="0">
                      <a:pos x="134" y="118"/>
                    </a:cxn>
                    <a:cxn ang="0">
                      <a:pos x="105" y="127"/>
                    </a:cxn>
                    <a:cxn ang="0">
                      <a:pos x="76" y="126"/>
                    </a:cxn>
                    <a:cxn ang="0">
                      <a:pos x="50" y="120"/>
                    </a:cxn>
                    <a:cxn ang="0">
                      <a:pos x="28" y="112"/>
                    </a:cxn>
                    <a:cxn ang="0">
                      <a:pos x="14" y="104"/>
                    </a:cxn>
                    <a:cxn ang="0">
                      <a:pos x="9" y="98"/>
                    </a:cxn>
                  </a:cxnLst>
                  <a:rect l="0" t="0" r="r" b="b"/>
                  <a:pathLst>
                    <a:path w="186" h="127">
                      <a:moveTo>
                        <a:pt x="9" y="98"/>
                      </a:moveTo>
                      <a:lnTo>
                        <a:pt x="7" y="97"/>
                      </a:lnTo>
                      <a:lnTo>
                        <a:pt x="6" y="96"/>
                      </a:lnTo>
                      <a:lnTo>
                        <a:pt x="4" y="91"/>
                      </a:lnTo>
                      <a:lnTo>
                        <a:pt x="0" y="83"/>
                      </a:lnTo>
                      <a:lnTo>
                        <a:pt x="0" y="80"/>
                      </a:lnTo>
                      <a:lnTo>
                        <a:pt x="3" y="73"/>
                      </a:lnTo>
                      <a:lnTo>
                        <a:pt x="6" y="61"/>
                      </a:lnTo>
                      <a:lnTo>
                        <a:pt x="15" y="38"/>
                      </a:lnTo>
                      <a:lnTo>
                        <a:pt x="20" y="29"/>
                      </a:lnTo>
                      <a:lnTo>
                        <a:pt x="27" y="18"/>
                      </a:lnTo>
                      <a:lnTo>
                        <a:pt x="35" y="11"/>
                      </a:lnTo>
                      <a:lnTo>
                        <a:pt x="44" y="13"/>
                      </a:lnTo>
                      <a:lnTo>
                        <a:pt x="53" y="12"/>
                      </a:lnTo>
                      <a:lnTo>
                        <a:pt x="62" y="11"/>
                      </a:lnTo>
                      <a:lnTo>
                        <a:pt x="70" y="9"/>
                      </a:lnTo>
                      <a:lnTo>
                        <a:pt x="78" y="7"/>
                      </a:lnTo>
                      <a:lnTo>
                        <a:pt x="86" y="5"/>
                      </a:lnTo>
                      <a:lnTo>
                        <a:pt x="94" y="3"/>
                      </a:lnTo>
                      <a:lnTo>
                        <a:pt x="102" y="1"/>
                      </a:lnTo>
                      <a:lnTo>
                        <a:pt x="110" y="0"/>
                      </a:lnTo>
                      <a:lnTo>
                        <a:pt x="118" y="4"/>
                      </a:lnTo>
                      <a:lnTo>
                        <a:pt x="127" y="9"/>
                      </a:lnTo>
                      <a:lnTo>
                        <a:pt x="138" y="18"/>
                      </a:lnTo>
                      <a:lnTo>
                        <a:pt x="149" y="27"/>
                      </a:lnTo>
                      <a:lnTo>
                        <a:pt x="159" y="37"/>
                      </a:lnTo>
                      <a:lnTo>
                        <a:pt x="170" y="46"/>
                      </a:lnTo>
                      <a:lnTo>
                        <a:pt x="179" y="54"/>
                      </a:lnTo>
                      <a:lnTo>
                        <a:pt x="186" y="61"/>
                      </a:lnTo>
                      <a:lnTo>
                        <a:pt x="162" y="97"/>
                      </a:lnTo>
                      <a:lnTo>
                        <a:pt x="134" y="118"/>
                      </a:lnTo>
                      <a:lnTo>
                        <a:pt x="105" y="127"/>
                      </a:lnTo>
                      <a:lnTo>
                        <a:pt x="76" y="126"/>
                      </a:lnTo>
                      <a:lnTo>
                        <a:pt x="50" y="120"/>
                      </a:lnTo>
                      <a:lnTo>
                        <a:pt x="28" y="112"/>
                      </a:lnTo>
                      <a:lnTo>
                        <a:pt x="14" y="104"/>
                      </a:lnTo>
                      <a:lnTo>
                        <a:pt x="9" y="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1058"/>
                <p:cNvSpPr>
                  <a:spLocks/>
                </p:cNvSpPr>
                <p:nvPr/>
              </p:nvSpPr>
              <p:spPr bwMode="auto">
                <a:xfrm rot="-32005104">
                  <a:off x="4129" y="3264"/>
                  <a:ext cx="68" cy="44"/>
                </a:xfrm>
                <a:custGeom>
                  <a:avLst/>
                  <a:gdLst/>
                  <a:ahLst/>
                  <a:cxnLst>
                    <a:cxn ang="0">
                      <a:pos x="0" y="61"/>
                    </a:cxn>
                    <a:cxn ang="0">
                      <a:pos x="7" y="47"/>
                    </a:cxn>
                    <a:cxn ang="0">
                      <a:pos x="14" y="33"/>
                    </a:cxn>
                    <a:cxn ang="0">
                      <a:pos x="21" y="20"/>
                    </a:cxn>
                    <a:cxn ang="0">
                      <a:pos x="30" y="8"/>
                    </a:cxn>
                    <a:cxn ang="0">
                      <a:pos x="41" y="8"/>
                    </a:cxn>
                    <a:cxn ang="0">
                      <a:pos x="49" y="8"/>
                    </a:cxn>
                    <a:cxn ang="0">
                      <a:pos x="58" y="7"/>
                    </a:cxn>
                    <a:cxn ang="0">
                      <a:pos x="66" y="6"/>
                    </a:cxn>
                    <a:cxn ang="0">
                      <a:pos x="74" y="3"/>
                    </a:cxn>
                    <a:cxn ang="0">
                      <a:pos x="82" y="2"/>
                    </a:cxn>
                    <a:cxn ang="0">
                      <a:pos x="90" y="1"/>
                    </a:cxn>
                    <a:cxn ang="0">
                      <a:pos x="99" y="0"/>
                    </a:cxn>
                    <a:cxn ang="0">
                      <a:pos x="104" y="6"/>
                    </a:cxn>
                    <a:cxn ang="0">
                      <a:pos x="107" y="10"/>
                    </a:cxn>
                    <a:cxn ang="0">
                      <a:pos x="112" y="15"/>
                    </a:cxn>
                    <a:cxn ang="0">
                      <a:pos x="117" y="20"/>
                    </a:cxn>
                    <a:cxn ang="0">
                      <a:pos x="121" y="23"/>
                    </a:cxn>
                    <a:cxn ang="0">
                      <a:pos x="126" y="28"/>
                    </a:cxn>
                    <a:cxn ang="0">
                      <a:pos x="130" y="31"/>
                    </a:cxn>
                    <a:cxn ang="0">
                      <a:pos x="136" y="36"/>
                    </a:cxn>
                    <a:cxn ang="0">
                      <a:pos x="128" y="47"/>
                    </a:cxn>
                    <a:cxn ang="0">
                      <a:pos x="122" y="58"/>
                    </a:cxn>
                    <a:cxn ang="0">
                      <a:pos x="118" y="68"/>
                    </a:cxn>
                    <a:cxn ang="0">
                      <a:pos x="110" y="76"/>
                    </a:cxn>
                    <a:cxn ang="0">
                      <a:pos x="99" y="78"/>
                    </a:cxn>
                    <a:cxn ang="0">
                      <a:pos x="84" y="82"/>
                    </a:cxn>
                    <a:cxn ang="0">
                      <a:pos x="66" y="84"/>
                    </a:cxn>
                    <a:cxn ang="0">
                      <a:pos x="46" y="86"/>
                    </a:cxn>
                    <a:cxn ang="0">
                      <a:pos x="28" y="85"/>
                    </a:cxn>
                    <a:cxn ang="0">
                      <a:pos x="13" y="82"/>
                    </a:cxn>
                    <a:cxn ang="0">
                      <a:pos x="2" y="74"/>
                    </a:cxn>
                    <a:cxn ang="0">
                      <a:pos x="0" y="61"/>
                    </a:cxn>
                  </a:cxnLst>
                  <a:rect l="0" t="0" r="r" b="b"/>
                  <a:pathLst>
                    <a:path w="136" h="86">
                      <a:moveTo>
                        <a:pt x="0" y="61"/>
                      </a:moveTo>
                      <a:lnTo>
                        <a:pt x="7" y="47"/>
                      </a:lnTo>
                      <a:lnTo>
                        <a:pt x="14" y="33"/>
                      </a:lnTo>
                      <a:lnTo>
                        <a:pt x="21" y="20"/>
                      </a:lnTo>
                      <a:lnTo>
                        <a:pt x="30" y="8"/>
                      </a:lnTo>
                      <a:lnTo>
                        <a:pt x="41" y="8"/>
                      </a:lnTo>
                      <a:lnTo>
                        <a:pt x="49" y="8"/>
                      </a:lnTo>
                      <a:lnTo>
                        <a:pt x="58" y="7"/>
                      </a:lnTo>
                      <a:lnTo>
                        <a:pt x="66" y="6"/>
                      </a:lnTo>
                      <a:lnTo>
                        <a:pt x="74" y="3"/>
                      </a:lnTo>
                      <a:lnTo>
                        <a:pt x="82" y="2"/>
                      </a:lnTo>
                      <a:lnTo>
                        <a:pt x="90" y="1"/>
                      </a:lnTo>
                      <a:lnTo>
                        <a:pt x="99" y="0"/>
                      </a:lnTo>
                      <a:lnTo>
                        <a:pt x="104" y="6"/>
                      </a:lnTo>
                      <a:lnTo>
                        <a:pt x="107" y="10"/>
                      </a:lnTo>
                      <a:lnTo>
                        <a:pt x="112" y="15"/>
                      </a:lnTo>
                      <a:lnTo>
                        <a:pt x="117" y="20"/>
                      </a:lnTo>
                      <a:lnTo>
                        <a:pt x="121" y="23"/>
                      </a:lnTo>
                      <a:lnTo>
                        <a:pt x="126" y="28"/>
                      </a:lnTo>
                      <a:lnTo>
                        <a:pt x="130" y="31"/>
                      </a:lnTo>
                      <a:lnTo>
                        <a:pt x="136" y="36"/>
                      </a:lnTo>
                      <a:lnTo>
                        <a:pt x="128" y="47"/>
                      </a:lnTo>
                      <a:lnTo>
                        <a:pt x="122" y="58"/>
                      </a:lnTo>
                      <a:lnTo>
                        <a:pt x="118" y="68"/>
                      </a:lnTo>
                      <a:lnTo>
                        <a:pt x="110" y="76"/>
                      </a:lnTo>
                      <a:lnTo>
                        <a:pt x="99" y="78"/>
                      </a:lnTo>
                      <a:lnTo>
                        <a:pt x="84" y="82"/>
                      </a:lnTo>
                      <a:lnTo>
                        <a:pt x="66" y="84"/>
                      </a:lnTo>
                      <a:lnTo>
                        <a:pt x="46" y="86"/>
                      </a:lnTo>
                      <a:lnTo>
                        <a:pt x="28" y="85"/>
                      </a:lnTo>
                      <a:lnTo>
                        <a:pt x="13" y="82"/>
                      </a:lnTo>
                      <a:lnTo>
                        <a:pt x="2" y="74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1060"/>
                <p:cNvSpPr>
                  <a:spLocks/>
                </p:cNvSpPr>
                <p:nvPr/>
              </p:nvSpPr>
              <p:spPr bwMode="auto">
                <a:xfrm rot="-32005104">
                  <a:off x="4198" y="3313"/>
                  <a:ext cx="60" cy="85"/>
                </a:xfrm>
                <a:custGeom>
                  <a:avLst/>
                  <a:gdLst/>
                  <a:ahLst/>
                  <a:cxnLst>
                    <a:cxn ang="0">
                      <a:pos x="33" y="167"/>
                    </a:cxn>
                    <a:cxn ang="0">
                      <a:pos x="29" y="164"/>
                    </a:cxn>
                    <a:cxn ang="0">
                      <a:pos x="27" y="160"/>
                    </a:cxn>
                    <a:cxn ang="0">
                      <a:pos x="23" y="157"/>
                    </a:cxn>
                    <a:cxn ang="0">
                      <a:pos x="20" y="153"/>
                    </a:cxn>
                    <a:cxn ang="0">
                      <a:pos x="13" y="150"/>
                    </a:cxn>
                    <a:cxn ang="0">
                      <a:pos x="7" y="137"/>
                    </a:cxn>
                    <a:cxn ang="0">
                      <a:pos x="3" y="117"/>
                    </a:cxn>
                    <a:cxn ang="0">
                      <a:pos x="0" y="93"/>
                    </a:cxn>
                    <a:cxn ang="0">
                      <a:pos x="2" y="68"/>
                    </a:cxn>
                    <a:cxn ang="0">
                      <a:pos x="5" y="43"/>
                    </a:cxn>
                    <a:cxn ang="0">
                      <a:pos x="13" y="18"/>
                    </a:cxn>
                    <a:cxn ang="0">
                      <a:pos x="26" y="0"/>
                    </a:cxn>
                    <a:cxn ang="0">
                      <a:pos x="33" y="3"/>
                    </a:cxn>
                    <a:cxn ang="0">
                      <a:pos x="40" y="7"/>
                    </a:cxn>
                    <a:cxn ang="0">
                      <a:pos x="45" y="9"/>
                    </a:cxn>
                    <a:cxn ang="0">
                      <a:pos x="52" y="13"/>
                    </a:cxn>
                    <a:cxn ang="0">
                      <a:pos x="57" y="16"/>
                    </a:cxn>
                    <a:cxn ang="0">
                      <a:pos x="63" y="20"/>
                    </a:cxn>
                    <a:cxn ang="0">
                      <a:pos x="68" y="24"/>
                    </a:cxn>
                    <a:cxn ang="0">
                      <a:pos x="74" y="29"/>
                    </a:cxn>
                    <a:cxn ang="0">
                      <a:pos x="82" y="32"/>
                    </a:cxn>
                    <a:cxn ang="0">
                      <a:pos x="89" y="35"/>
                    </a:cxn>
                    <a:cxn ang="0">
                      <a:pos x="96" y="38"/>
                    </a:cxn>
                    <a:cxn ang="0">
                      <a:pos x="103" y="40"/>
                    </a:cxn>
                    <a:cxn ang="0">
                      <a:pos x="109" y="44"/>
                    </a:cxn>
                    <a:cxn ang="0">
                      <a:pos x="113" y="48"/>
                    </a:cxn>
                    <a:cxn ang="0">
                      <a:pos x="117" y="54"/>
                    </a:cxn>
                    <a:cxn ang="0">
                      <a:pos x="119" y="62"/>
                    </a:cxn>
                    <a:cxn ang="0">
                      <a:pos x="113" y="71"/>
                    </a:cxn>
                    <a:cxn ang="0">
                      <a:pos x="111" y="81"/>
                    </a:cxn>
                    <a:cxn ang="0">
                      <a:pos x="112" y="91"/>
                    </a:cxn>
                    <a:cxn ang="0">
                      <a:pos x="116" y="100"/>
                    </a:cxn>
                    <a:cxn ang="0">
                      <a:pos x="119" y="109"/>
                    </a:cxn>
                    <a:cxn ang="0">
                      <a:pos x="120" y="119"/>
                    </a:cxn>
                    <a:cxn ang="0">
                      <a:pos x="120" y="128"/>
                    </a:cxn>
                    <a:cxn ang="0">
                      <a:pos x="116" y="135"/>
                    </a:cxn>
                    <a:cxn ang="0">
                      <a:pos x="104" y="139"/>
                    </a:cxn>
                    <a:cxn ang="0">
                      <a:pos x="94" y="146"/>
                    </a:cxn>
                    <a:cxn ang="0">
                      <a:pos x="83" y="153"/>
                    </a:cxn>
                    <a:cxn ang="0">
                      <a:pos x="73" y="160"/>
                    </a:cxn>
                    <a:cxn ang="0">
                      <a:pos x="63" y="166"/>
                    </a:cxn>
                    <a:cxn ang="0">
                      <a:pos x="53" y="169"/>
                    </a:cxn>
                    <a:cxn ang="0">
                      <a:pos x="43" y="170"/>
                    </a:cxn>
                    <a:cxn ang="0">
                      <a:pos x="33" y="167"/>
                    </a:cxn>
                  </a:cxnLst>
                  <a:rect l="0" t="0" r="r" b="b"/>
                  <a:pathLst>
                    <a:path w="120" h="170">
                      <a:moveTo>
                        <a:pt x="33" y="167"/>
                      </a:moveTo>
                      <a:lnTo>
                        <a:pt x="29" y="164"/>
                      </a:lnTo>
                      <a:lnTo>
                        <a:pt x="27" y="160"/>
                      </a:lnTo>
                      <a:lnTo>
                        <a:pt x="23" y="157"/>
                      </a:lnTo>
                      <a:lnTo>
                        <a:pt x="20" y="153"/>
                      </a:lnTo>
                      <a:lnTo>
                        <a:pt x="13" y="150"/>
                      </a:lnTo>
                      <a:lnTo>
                        <a:pt x="7" y="137"/>
                      </a:lnTo>
                      <a:lnTo>
                        <a:pt x="3" y="117"/>
                      </a:lnTo>
                      <a:lnTo>
                        <a:pt x="0" y="93"/>
                      </a:lnTo>
                      <a:lnTo>
                        <a:pt x="2" y="68"/>
                      </a:lnTo>
                      <a:lnTo>
                        <a:pt x="5" y="43"/>
                      </a:lnTo>
                      <a:lnTo>
                        <a:pt x="13" y="18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0" y="7"/>
                      </a:lnTo>
                      <a:lnTo>
                        <a:pt x="45" y="9"/>
                      </a:lnTo>
                      <a:lnTo>
                        <a:pt x="52" y="13"/>
                      </a:lnTo>
                      <a:lnTo>
                        <a:pt x="57" y="16"/>
                      </a:lnTo>
                      <a:lnTo>
                        <a:pt x="63" y="20"/>
                      </a:lnTo>
                      <a:lnTo>
                        <a:pt x="68" y="24"/>
                      </a:lnTo>
                      <a:lnTo>
                        <a:pt x="74" y="29"/>
                      </a:lnTo>
                      <a:lnTo>
                        <a:pt x="82" y="32"/>
                      </a:lnTo>
                      <a:lnTo>
                        <a:pt x="89" y="35"/>
                      </a:lnTo>
                      <a:lnTo>
                        <a:pt x="96" y="38"/>
                      </a:lnTo>
                      <a:lnTo>
                        <a:pt x="103" y="40"/>
                      </a:lnTo>
                      <a:lnTo>
                        <a:pt x="109" y="44"/>
                      </a:lnTo>
                      <a:lnTo>
                        <a:pt x="113" y="48"/>
                      </a:lnTo>
                      <a:lnTo>
                        <a:pt x="117" y="54"/>
                      </a:lnTo>
                      <a:lnTo>
                        <a:pt x="119" y="62"/>
                      </a:lnTo>
                      <a:lnTo>
                        <a:pt x="113" y="71"/>
                      </a:lnTo>
                      <a:lnTo>
                        <a:pt x="111" y="81"/>
                      </a:lnTo>
                      <a:lnTo>
                        <a:pt x="112" y="91"/>
                      </a:lnTo>
                      <a:lnTo>
                        <a:pt x="116" y="100"/>
                      </a:lnTo>
                      <a:lnTo>
                        <a:pt x="119" y="109"/>
                      </a:lnTo>
                      <a:lnTo>
                        <a:pt x="120" y="119"/>
                      </a:lnTo>
                      <a:lnTo>
                        <a:pt x="120" y="128"/>
                      </a:lnTo>
                      <a:lnTo>
                        <a:pt x="116" y="135"/>
                      </a:lnTo>
                      <a:lnTo>
                        <a:pt x="104" y="139"/>
                      </a:lnTo>
                      <a:lnTo>
                        <a:pt x="94" y="146"/>
                      </a:lnTo>
                      <a:lnTo>
                        <a:pt x="83" y="153"/>
                      </a:lnTo>
                      <a:lnTo>
                        <a:pt x="73" y="160"/>
                      </a:lnTo>
                      <a:lnTo>
                        <a:pt x="63" y="166"/>
                      </a:lnTo>
                      <a:lnTo>
                        <a:pt x="53" y="169"/>
                      </a:lnTo>
                      <a:lnTo>
                        <a:pt x="43" y="170"/>
                      </a:lnTo>
                      <a:lnTo>
                        <a:pt x="33" y="1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1061"/>
                <p:cNvSpPr>
                  <a:spLocks/>
                </p:cNvSpPr>
                <p:nvPr/>
              </p:nvSpPr>
              <p:spPr bwMode="auto">
                <a:xfrm rot="-32005104">
                  <a:off x="4067" y="3304"/>
                  <a:ext cx="55" cy="95"/>
                </a:xfrm>
                <a:custGeom>
                  <a:avLst/>
                  <a:gdLst/>
                  <a:ahLst/>
                  <a:cxnLst>
                    <a:cxn ang="0">
                      <a:pos x="6" y="145"/>
                    </a:cxn>
                    <a:cxn ang="0">
                      <a:pos x="4" y="137"/>
                    </a:cxn>
                    <a:cxn ang="0">
                      <a:pos x="3" y="129"/>
                    </a:cxn>
                    <a:cxn ang="0">
                      <a:pos x="1" y="117"/>
                    </a:cxn>
                    <a:cxn ang="0">
                      <a:pos x="0" y="99"/>
                    </a:cxn>
                    <a:cxn ang="0">
                      <a:pos x="0" y="90"/>
                    </a:cxn>
                    <a:cxn ang="0">
                      <a:pos x="1" y="82"/>
                    </a:cxn>
                    <a:cxn ang="0">
                      <a:pos x="1" y="74"/>
                    </a:cxn>
                    <a:cxn ang="0">
                      <a:pos x="1" y="66"/>
                    </a:cxn>
                    <a:cxn ang="0">
                      <a:pos x="6" y="59"/>
                    </a:cxn>
                    <a:cxn ang="0">
                      <a:pos x="11" y="51"/>
                    </a:cxn>
                    <a:cxn ang="0">
                      <a:pos x="19" y="40"/>
                    </a:cxn>
                    <a:cxn ang="0">
                      <a:pos x="26" y="29"/>
                    </a:cxn>
                    <a:cxn ang="0">
                      <a:pos x="34" y="18"/>
                    </a:cxn>
                    <a:cxn ang="0">
                      <a:pos x="42" y="9"/>
                    </a:cxn>
                    <a:cxn ang="0">
                      <a:pos x="51" y="3"/>
                    </a:cxn>
                    <a:cxn ang="0">
                      <a:pos x="57" y="0"/>
                    </a:cxn>
                    <a:cxn ang="0">
                      <a:pos x="59" y="1"/>
                    </a:cxn>
                    <a:cxn ang="0">
                      <a:pos x="59" y="2"/>
                    </a:cxn>
                    <a:cxn ang="0">
                      <a:pos x="59" y="3"/>
                    </a:cxn>
                    <a:cxn ang="0">
                      <a:pos x="59" y="4"/>
                    </a:cxn>
                    <a:cxn ang="0">
                      <a:pos x="76" y="17"/>
                    </a:cxn>
                    <a:cxn ang="0">
                      <a:pos x="89" y="29"/>
                    </a:cxn>
                    <a:cxn ang="0">
                      <a:pos x="98" y="41"/>
                    </a:cxn>
                    <a:cxn ang="0">
                      <a:pos x="104" y="53"/>
                    </a:cxn>
                    <a:cxn ang="0">
                      <a:pos x="107" y="68"/>
                    </a:cxn>
                    <a:cxn ang="0">
                      <a:pos x="108" y="83"/>
                    </a:cxn>
                    <a:cxn ang="0">
                      <a:pos x="109" y="101"/>
                    </a:cxn>
                    <a:cxn ang="0">
                      <a:pos x="108" y="123"/>
                    </a:cxn>
                    <a:cxn ang="0">
                      <a:pos x="106" y="138"/>
                    </a:cxn>
                    <a:cxn ang="0">
                      <a:pos x="102" y="154"/>
                    </a:cxn>
                    <a:cxn ang="0">
                      <a:pos x="99" y="169"/>
                    </a:cxn>
                    <a:cxn ang="0">
                      <a:pos x="97" y="185"/>
                    </a:cxn>
                    <a:cxn ang="0">
                      <a:pos x="90" y="189"/>
                    </a:cxn>
                    <a:cxn ang="0">
                      <a:pos x="79" y="186"/>
                    </a:cxn>
                    <a:cxn ang="0">
                      <a:pos x="65" y="182"/>
                    </a:cxn>
                    <a:cxn ang="0">
                      <a:pos x="51" y="175"/>
                    </a:cxn>
                    <a:cxn ang="0">
                      <a:pos x="36" y="166"/>
                    </a:cxn>
                    <a:cxn ang="0">
                      <a:pos x="22" y="158"/>
                    </a:cxn>
                    <a:cxn ang="0">
                      <a:pos x="11" y="151"/>
                    </a:cxn>
                    <a:cxn ang="0">
                      <a:pos x="6" y="145"/>
                    </a:cxn>
                  </a:cxnLst>
                  <a:rect l="0" t="0" r="r" b="b"/>
                  <a:pathLst>
                    <a:path w="109" h="189">
                      <a:moveTo>
                        <a:pt x="6" y="145"/>
                      </a:moveTo>
                      <a:lnTo>
                        <a:pt x="4" y="137"/>
                      </a:lnTo>
                      <a:lnTo>
                        <a:pt x="3" y="129"/>
                      </a:lnTo>
                      <a:lnTo>
                        <a:pt x="1" y="117"/>
                      </a:lnTo>
                      <a:lnTo>
                        <a:pt x="0" y="99"/>
                      </a:lnTo>
                      <a:lnTo>
                        <a:pt x="0" y="90"/>
                      </a:lnTo>
                      <a:lnTo>
                        <a:pt x="1" y="82"/>
                      </a:lnTo>
                      <a:lnTo>
                        <a:pt x="1" y="74"/>
                      </a:lnTo>
                      <a:lnTo>
                        <a:pt x="1" y="66"/>
                      </a:lnTo>
                      <a:lnTo>
                        <a:pt x="6" y="59"/>
                      </a:lnTo>
                      <a:lnTo>
                        <a:pt x="11" y="51"/>
                      </a:lnTo>
                      <a:lnTo>
                        <a:pt x="19" y="40"/>
                      </a:lnTo>
                      <a:lnTo>
                        <a:pt x="26" y="29"/>
                      </a:lnTo>
                      <a:lnTo>
                        <a:pt x="34" y="18"/>
                      </a:lnTo>
                      <a:lnTo>
                        <a:pt x="42" y="9"/>
                      </a:lnTo>
                      <a:lnTo>
                        <a:pt x="51" y="3"/>
                      </a:lnTo>
                      <a:lnTo>
                        <a:pt x="57" y="0"/>
                      </a:lnTo>
                      <a:lnTo>
                        <a:pt x="59" y="1"/>
                      </a:lnTo>
                      <a:lnTo>
                        <a:pt x="59" y="2"/>
                      </a:lnTo>
                      <a:lnTo>
                        <a:pt x="59" y="3"/>
                      </a:lnTo>
                      <a:lnTo>
                        <a:pt x="59" y="4"/>
                      </a:lnTo>
                      <a:lnTo>
                        <a:pt x="76" y="17"/>
                      </a:lnTo>
                      <a:lnTo>
                        <a:pt x="89" y="29"/>
                      </a:lnTo>
                      <a:lnTo>
                        <a:pt x="98" y="41"/>
                      </a:lnTo>
                      <a:lnTo>
                        <a:pt x="104" y="53"/>
                      </a:lnTo>
                      <a:lnTo>
                        <a:pt x="107" y="68"/>
                      </a:lnTo>
                      <a:lnTo>
                        <a:pt x="108" y="83"/>
                      </a:lnTo>
                      <a:lnTo>
                        <a:pt x="109" y="101"/>
                      </a:lnTo>
                      <a:lnTo>
                        <a:pt x="108" y="123"/>
                      </a:lnTo>
                      <a:lnTo>
                        <a:pt x="106" y="138"/>
                      </a:lnTo>
                      <a:lnTo>
                        <a:pt x="102" y="154"/>
                      </a:lnTo>
                      <a:lnTo>
                        <a:pt x="99" y="169"/>
                      </a:lnTo>
                      <a:lnTo>
                        <a:pt x="97" y="185"/>
                      </a:lnTo>
                      <a:lnTo>
                        <a:pt x="90" y="189"/>
                      </a:lnTo>
                      <a:lnTo>
                        <a:pt x="79" y="186"/>
                      </a:lnTo>
                      <a:lnTo>
                        <a:pt x="65" y="182"/>
                      </a:lnTo>
                      <a:lnTo>
                        <a:pt x="51" y="175"/>
                      </a:lnTo>
                      <a:lnTo>
                        <a:pt x="36" y="166"/>
                      </a:lnTo>
                      <a:lnTo>
                        <a:pt x="22" y="158"/>
                      </a:lnTo>
                      <a:lnTo>
                        <a:pt x="11" y="151"/>
                      </a:lnTo>
                      <a:lnTo>
                        <a:pt x="6" y="1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1063"/>
                <p:cNvSpPr>
                  <a:spLocks/>
                </p:cNvSpPr>
                <p:nvPr/>
              </p:nvSpPr>
              <p:spPr bwMode="auto">
                <a:xfrm rot="-32005104">
                  <a:off x="4206" y="3320"/>
                  <a:ext cx="43" cy="67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7" y="2"/>
                    </a:cxn>
                    <a:cxn ang="0">
                      <a:pos x="34" y="7"/>
                    </a:cxn>
                    <a:cxn ang="0">
                      <a:pos x="42" y="10"/>
                    </a:cxn>
                    <a:cxn ang="0">
                      <a:pos x="51" y="16"/>
                    </a:cxn>
                    <a:cxn ang="0">
                      <a:pos x="59" y="21"/>
                    </a:cxn>
                    <a:cxn ang="0">
                      <a:pos x="66" y="26"/>
                    </a:cxn>
                    <a:cxn ang="0">
                      <a:pos x="73" y="32"/>
                    </a:cxn>
                    <a:cxn ang="0">
                      <a:pos x="78" y="37"/>
                    </a:cxn>
                    <a:cxn ang="0">
                      <a:pos x="79" y="52"/>
                    </a:cxn>
                    <a:cxn ang="0">
                      <a:pos x="81" y="67"/>
                    </a:cxn>
                    <a:cxn ang="0">
                      <a:pos x="82" y="83"/>
                    </a:cxn>
                    <a:cxn ang="0">
                      <a:pos x="85" y="98"/>
                    </a:cxn>
                    <a:cxn ang="0">
                      <a:pos x="82" y="100"/>
                    </a:cxn>
                    <a:cxn ang="0">
                      <a:pos x="80" y="101"/>
                    </a:cxn>
                    <a:cxn ang="0">
                      <a:pos x="78" y="104"/>
                    </a:cxn>
                    <a:cxn ang="0">
                      <a:pos x="73" y="107"/>
                    </a:cxn>
                    <a:cxn ang="0">
                      <a:pos x="66" y="110"/>
                    </a:cxn>
                    <a:cxn ang="0">
                      <a:pos x="56" y="116"/>
                    </a:cxn>
                    <a:cxn ang="0">
                      <a:pos x="43" y="124"/>
                    </a:cxn>
                    <a:cxn ang="0">
                      <a:pos x="25" y="135"/>
                    </a:cxn>
                    <a:cxn ang="0">
                      <a:pos x="13" y="129"/>
                    </a:cxn>
                    <a:cxn ang="0">
                      <a:pos x="5" y="114"/>
                    </a:cxn>
                    <a:cxn ang="0">
                      <a:pos x="1" y="93"/>
                    </a:cxn>
                    <a:cxn ang="0">
                      <a:pos x="0" y="69"/>
                    </a:cxn>
                    <a:cxn ang="0">
                      <a:pos x="1" y="45"/>
                    </a:cxn>
                    <a:cxn ang="0">
                      <a:pos x="5" y="23"/>
                    </a:cxn>
                    <a:cxn ang="0">
                      <a:pos x="12" y="7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85" h="135">
                      <a:moveTo>
                        <a:pt x="20" y="0"/>
                      </a:moveTo>
                      <a:lnTo>
                        <a:pt x="27" y="2"/>
                      </a:lnTo>
                      <a:lnTo>
                        <a:pt x="34" y="7"/>
                      </a:lnTo>
                      <a:lnTo>
                        <a:pt x="42" y="10"/>
                      </a:lnTo>
                      <a:lnTo>
                        <a:pt x="51" y="16"/>
                      </a:lnTo>
                      <a:lnTo>
                        <a:pt x="59" y="21"/>
                      </a:lnTo>
                      <a:lnTo>
                        <a:pt x="66" y="26"/>
                      </a:lnTo>
                      <a:lnTo>
                        <a:pt x="73" y="32"/>
                      </a:lnTo>
                      <a:lnTo>
                        <a:pt x="78" y="37"/>
                      </a:lnTo>
                      <a:lnTo>
                        <a:pt x="79" y="52"/>
                      </a:lnTo>
                      <a:lnTo>
                        <a:pt x="81" y="67"/>
                      </a:lnTo>
                      <a:lnTo>
                        <a:pt x="82" y="83"/>
                      </a:lnTo>
                      <a:lnTo>
                        <a:pt x="85" y="98"/>
                      </a:lnTo>
                      <a:lnTo>
                        <a:pt x="82" y="100"/>
                      </a:lnTo>
                      <a:lnTo>
                        <a:pt x="80" y="101"/>
                      </a:lnTo>
                      <a:lnTo>
                        <a:pt x="78" y="104"/>
                      </a:lnTo>
                      <a:lnTo>
                        <a:pt x="73" y="107"/>
                      </a:lnTo>
                      <a:lnTo>
                        <a:pt x="66" y="110"/>
                      </a:lnTo>
                      <a:lnTo>
                        <a:pt x="56" y="116"/>
                      </a:lnTo>
                      <a:lnTo>
                        <a:pt x="43" y="124"/>
                      </a:lnTo>
                      <a:lnTo>
                        <a:pt x="25" y="135"/>
                      </a:lnTo>
                      <a:lnTo>
                        <a:pt x="13" y="129"/>
                      </a:lnTo>
                      <a:lnTo>
                        <a:pt x="5" y="114"/>
                      </a:lnTo>
                      <a:lnTo>
                        <a:pt x="1" y="93"/>
                      </a:lnTo>
                      <a:lnTo>
                        <a:pt x="0" y="69"/>
                      </a:lnTo>
                      <a:lnTo>
                        <a:pt x="1" y="45"/>
                      </a:lnTo>
                      <a:lnTo>
                        <a:pt x="5" y="23"/>
                      </a:lnTo>
                      <a:lnTo>
                        <a:pt x="12" y="7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1064"/>
                <p:cNvSpPr>
                  <a:spLocks/>
                </p:cNvSpPr>
                <p:nvPr/>
              </p:nvSpPr>
              <p:spPr bwMode="auto">
                <a:xfrm rot="-32005104">
                  <a:off x="4077" y="3317"/>
                  <a:ext cx="39" cy="65"/>
                </a:xfrm>
                <a:custGeom>
                  <a:avLst/>
                  <a:gdLst/>
                  <a:ahLst/>
                  <a:cxnLst>
                    <a:cxn ang="0">
                      <a:pos x="1" y="96"/>
                    </a:cxn>
                    <a:cxn ang="0">
                      <a:pos x="1" y="83"/>
                    </a:cxn>
                    <a:cxn ang="0">
                      <a:pos x="1" y="72"/>
                    </a:cxn>
                    <a:cxn ang="0">
                      <a:pos x="0" y="59"/>
                    </a:cxn>
                    <a:cxn ang="0">
                      <a:pos x="0" y="46"/>
                    </a:cxn>
                    <a:cxn ang="0">
                      <a:pos x="8" y="43"/>
                    </a:cxn>
                    <a:cxn ang="0">
                      <a:pos x="16" y="37"/>
                    </a:cxn>
                    <a:cxn ang="0">
                      <a:pos x="24" y="29"/>
                    </a:cxn>
                    <a:cxn ang="0">
                      <a:pos x="31" y="20"/>
                    </a:cxn>
                    <a:cxn ang="0">
                      <a:pos x="38" y="12"/>
                    </a:cxn>
                    <a:cxn ang="0">
                      <a:pos x="45" y="5"/>
                    </a:cxn>
                    <a:cxn ang="0">
                      <a:pos x="50" y="1"/>
                    </a:cxn>
                    <a:cxn ang="0">
                      <a:pos x="57" y="0"/>
                    </a:cxn>
                    <a:cxn ang="0">
                      <a:pos x="73" y="30"/>
                    </a:cxn>
                    <a:cxn ang="0">
                      <a:pos x="77" y="60"/>
                    </a:cxn>
                    <a:cxn ang="0">
                      <a:pos x="75" y="91"/>
                    </a:cxn>
                    <a:cxn ang="0">
                      <a:pos x="70" y="127"/>
                    </a:cxn>
                    <a:cxn ang="0">
                      <a:pos x="64" y="131"/>
                    </a:cxn>
                    <a:cxn ang="0">
                      <a:pos x="56" y="131"/>
                    </a:cxn>
                    <a:cxn ang="0">
                      <a:pos x="46" y="128"/>
                    </a:cxn>
                    <a:cxn ang="0">
                      <a:pos x="35" y="122"/>
                    </a:cxn>
                    <a:cxn ang="0">
                      <a:pos x="25" y="115"/>
                    </a:cxn>
                    <a:cxn ang="0">
                      <a:pos x="15" y="108"/>
                    </a:cxn>
                    <a:cxn ang="0">
                      <a:pos x="7" y="101"/>
                    </a:cxn>
                    <a:cxn ang="0">
                      <a:pos x="1" y="96"/>
                    </a:cxn>
                  </a:cxnLst>
                  <a:rect l="0" t="0" r="r" b="b"/>
                  <a:pathLst>
                    <a:path w="77" h="131">
                      <a:moveTo>
                        <a:pt x="1" y="96"/>
                      </a:moveTo>
                      <a:lnTo>
                        <a:pt x="1" y="83"/>
                      </a:lnTo>
                      <a:lnTo>
                        <a:pt x="1" y="72"/>
                      </a:lnTo>
                      <a:lnTo>
                        <a:pt x="0" y="59"/>
                      </a:lnTo>
                      <a:lnTo>
                        <a:pt x="0" y="46"/>
                      </a:lnTo>
                      <a:lnTo>
                        <a:pt x="8" y="43"/>
                      </a:lnTo>
                      <a:lnTo>
                        <a:pt x="16" y="37"/>
                      </a:lnTo>
                      <a:lnTo>
                        <a:pt x="24" y="29"/>
                      </a:lnTo>
                      <a:lnTo>
                        <a:pt x="31" y="20"/>
                      </a:lnTo>
                      <a:lnTo>
                        <a:pt x="38" y="12"/>
                      </a:lnTo>
                      <a:lnTo>
                        <a:pt x="45" y="5"/>
                      </a:lnTo>
                      <a:lnTo>
                        <a:pt x="50" y="1"/>
                      </a:lnTo>
                      <a:lnTo>
                        <a:pt x="57" y="0"/>
                      </a:lnTo>
                      <a:lnTo>
                        <a:pt x="73" y="30"/>
                      </a:lnTo>
                      <a:lnTo>
                        <a:pt x="77" y="60"/>
                      </a:lnTo>
                      <a:lnTo>
                        <a:pt x="75" y="91"/>
                      </a:lnTo>
                      <a:lnTo>
                        <a:pt x="70" y="127"/>
                      </a:lnTo>
                      <a:lnTo>
                        <a:pt x="64" y="131"/>
                      </a:lnTo>
                      <a:lnTo>
                        <a:pt x="56" y="131"/>
                      </a:lnTo>
                      <a:lnTo>
                        <a:pt x="46" y="128"/>
                      </a:lnTo>
                      <a:lnTo>
                        <a:pt x="35" y="122"/>
                      </a:lnTo>
                      <a:lnTo>
                        <a:pt x="25" y="115"/>
                      </a:lnTo>
                      <a:lnTo>
                        <a:pt x="15" y="108"/>
                      </a:lnTo>
                      <a:lnTo>
                        <a:pt x="7" y="101"/>
                      </a:lnTo>
                      <a:lnTo>
                        <a:pt x="1" y="96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1066"/>
                <p:cNvSpPr>
                  <a:spLocks/>
                </p:cNvSpPr>
                <p:nvPr/>
              </p:nvSpPr>
              <p:spPr bwMode="auto">
                <a:xfrm rot="-32005104">
                  <a:off x="4132" y="3378"/>
                  <a:ext cx="86" cy="69"/>
                </a:xfrm>
                <a:custGeom>
                  <a:avLst/>
                  <a:gdLst/>
                  <a:ahLst/>
                  <a:cxnLst>
                    <a:cxn ang="0">
                      <a:pos x="63" y="124"/>
                    </a:cxn>
                    <a:cxn ang="0">
                      <a:pos x="60" y="111"/>
                    </a:cxn>
                    <a:cxn ang="0">
                      <a:pos x="58" y="104"/>
                    </a:cxn>
                    <a:cxn ang="0">
                      <a:pos x="55" y="98"/>
                    </a:cxn>
                    <a:cxn ang="0">
                      <a:pos x="52" y="90"/>
                    </a:cxn>
                    <a:cxn ang="0">
                      <a:pos x="46" y="86"/>
                    </a:cxn>
                    <a:cxn ang="0">
                      <a:pos x="39" y="78"/>
                    </a:cxn>
                    <a:cxn ang="0">
                      <a:pos x="30" y="70"/>
                    </a:cxn>
                    <a:cxn ang="0">
                      <a:pos x="21" y="60"/>
                    </a:cxn>
                    <a:cxn ang="0">
                      <a:pos x="13" y="50"/>
                    </a:cxn>
                    <a:cxn ang="0">
                      <a:pos x="6" y="41"/>
                    </a:cxn>
                    <a:cxn ang="0">
                      <a:pos x="1" y="33"/>
                    </a:cxn>
                    <a:cxn ang="0">
                      <a:pos x="0" y="27"/>
                    </a:cxn>
                    <a:cxn ang="0">
                      <a:pos x="5" y="27"/>
                    </a:cxn>
                    <a:cxn ang="0">
                      <a:pos x="9" y="27"/>
                    </a:cxn>
                    <a:cxn ang="0">
                      <a:pos x="17" y="25"/>
                    </a:cxn>
                    <a:cxn ang="0">
                      <a:pos x="32" y="21"/>
                    </a:cxn>
                    <a:cxn ang="0">
                      <a:pos x="46" y="15"/>
                    </a:cxn>
                    <a:cxn ang="0">
                      <a:pos x="66" y="10"/>
                    </a:cxn>
                    <a:cxn ang="0">
                      <a:pos x="88" y="4"/>
                    </a:cxn>
                    <a:cxn ang="0">
                      <a:pos x="111" y="0"/>
                    </a:cxn>
                    <a:cxn ang="0">
                      <a:pos x="133" y="2"/>
                    </a:cxn>
                    <a:cxn ang="0">
                      <a:pos x="152" y="5"/>
                    </a:cxn>
                    <a:cxn ang="0">
                      <a:pos x="166" y="15"/>
                    </a:cxn>
                    <a:cxn ang="0">
                      <a:pos x="173" y="33"/>
                    </a:cxn>
                    <a:cxn ang="0">
                      <a:pos x="168" y="52"/>
                    </a:cxn>
                    <a:cxn ang="0">
                      <a:pos x="165" y="70"/>
                    </a:cxn>
                    <a:cxn ang="0">
                      <a:pos x="161" y="88"/>
                    </a:cxn>
                    <a:cxn ang="0">
                      <a:pos x="159" y="108"/>
                    </a:cxn>
                    <a:cxn ang="0">
                      <a:pos x="156" y="121"/>
                    </a:cxn>
                    <a:cxn ang="0">
                      <a:pos x="151" y="135"/>
                    </a:cxn>
                    <a:cxn ang="0">
                      <a:pos x="146" y="139"/>
                    </a:cxn>
                    <a:cxn ang="0">
                      <a:pos x="141" y="123"/>
                    </a:cxn>
                    <a:cxn ang="0">
                      <a:pos x="129" y="124"/>
                    </a:cxn>
                    <a:cxn ang="0">
                      <a:pos x="118" y="126"/>
                    </a:cxn>
                    <a:cxn ang="0">
                      <a:pos x="106" y="128"/>
                    </a:cxn>
                    <a:cxn ang="0">
                      <a:pos x="95" y="131"/>
                    </a:cxn>
                    <a:cxn ang="0">
                      <a:pos x="84" y="132"/>
                    </a:cxn>
                    <a:cxn ang="0">
                      <a:pos x="75" y="132"/>
                    </a:cxn>
                    <a:cxn ang="0">
                      <a:pos x="68" y="130"/>
                    </a:cxn>
                    <a:cxn ang="0">
                      <a:pos x="63" y="124"/>
                    </a:cxn>
                  </a:cxnLst>
                  <a:rect l="0" t="0" r="r" b="b"/>
                  <a:pathLst>
                    <a:path w="173" h="139">
                      <a:moveTo>
                        <a:pt x="63" y="124"/>
                      </a:moveTo>
                      <a:lnTo>
                        <a:pt x="60" y="111"/>
                      </a:lnTo>
                      <a:lnTo>
                        <a:pt x="58" y="104"/>
                      </a:lnTo>
                      <a:lnTo>
                        <a:pt x="55" y="98"/>
                      </a:lnTo>
                      <a:lnTo>
                        <a:pt x="52" y="90"/>
                      </a:lnTo>
                      <a:lnTo>
                        <a:pt x="46" y="86"/>
                      </a:lnTo>
                      <a:lnTo>
                        <a:pt x="39" y="78"/>
                      </a:lnTo>
                      <a:lnTo>
                        <a:pt x="30" y="70"/>
                      </a:lnTo>
                      <a:lnTo>
                        <a:pt x="21" y="60"/>
                      </a:lnTo>
                      <a:lnTo>
                        <a:pt x="13" y="50"/>
                      </a:lnTo>
                      <a:lnTo>
                        <a:pt x="6" y="41"/>
                      </a:lnTo>
                      <a:lnTo>
                        <a:pt x="1" y="33"/>
                      </a:lnTo>
                      <a:lnTo>
                        <a:pt x="0" y="27"/>
                      </a:lnTo>
                      <a:lnTo>
                        <a:pt x="5" y="27"/>
                      </a:lnTo>
                      <a:lnTo>
                        <a:pt x="9" y="27"/>
                      </a:lnTo>
                      <a:lnTo>
                        <a:pt x="17" y="25"/>
                      </a:lnTo>
                      <a:lnTo>
                        <a:pt x="32" y="21"/>
                      </a:lnTo>
                      <a:lnTo>
                        <a:pt x="46" y="15"/>
                      </a:lnTo>
                      <a:lnTo>
                        <a:pt x="66" y="10"/>
                      </a:lnTo>
                      <a:lnTo>
                        <a:pt x="88" y="4"/>
                      </a:lnTo>
                      <a:lnTo>
                        <a:pt x="111" y="0"/>
                      </a:lnTo>
                      <a:lnTo>
                        <a:pt x="133" y="2"/>
                      </a:lnTo>
                      <a:lnTo>
                        <a:pt x="152" y="5"/>
                      </a:lnTo>
                      <a:lnTo>
                        <a:pt x="166" y="15"/>
                      </a:lnTo>
                      <a:lnTo>
                        <a:pt x="173" y="33"/>
                      </a:lnTo>
                      <a:lnTo>
                        <a:pt x="168" y="52"/>
                      </a:lnTo>
                      <a:lnTo>
                        <a:pt x="165" y="70"/>
                      </a:lnTo>
                      <a:lnTo>
                        <a:pt x="161" y="88"/>
                      </a:lnTo>
                      <a:lnTo>
                        <a:pt x="159" y="108"/>
                      </a:lnTo>
                      <a:lnTo>
                        <a:pt x="156" y="121"/>
                      </a:lnTo>
                      <a:lnTo>
                        <a:pt x="151" y="135"/>
                      </a:lnTo>
                      <a:lnTo>
                        <a:pt x="146" y="139"/>
                      </a:lnTo>
                      <a:lnTo>
                        <a:pt x="141" y="123"/>
                      </a:lnTo>
                      <a:lnTo>
                        <a:pt x="129" y="124"/>
                      </a:lnTo>
                      <a:lnTo>
                        <a:pt x="118" y="126"/>
                      </a:lnTo>
                      <a:lnTo>
                        <a:pt x="106" y="128"/>
                      </a:lnTo>
                      <a:lnTo>
                        <a:pt x="95" y="131"/>
                      </a:lnTo>
                      <a:lnTo>
                        <a:pt x="84" y="132"/>
                      </a:lnTo>
                      <a:lnTo>
                        <a:pt x="75" y="132"/>
                      </a:lnTo>
                      <a:lnTo>
                        <a:pt x="68" y="130"/>
                      </a:lnTo>
                      <a:lnTo>
                        <a:pt x="63" y="1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1067"/>
                <p:cNvSpPr>
                  <a:spLocks/>
                </p:cNvSpPr>
                <p:nvPr/>
              </p:nvSpPr>
              <p:spPr bwMode="auto">
                <a:xfrm rot="-32005104">
                  <a:off x="4141" y="3390"/>
                  <a:ext cx="60" cy="49"/>
                </a:xfrm>
                <a:custGeom>
                  <a:avLst/>
                  <a:gdLst/>
                  <a:ahLst/>
                  <a:cxnLst>
                    <a:cxn ang="0">
                      <a:pos x="19" y="50"/>
                    </a:cxn>
                    <a:cxn ang="0">
                      <a:pos x="15" y="43"/>
                    </a:cxn>
                    <a:cxn ang="0">
                      <a:pos x="15" y="31"/>
                    </a:cxn>
                    <a:cxn ang="0">
                      <a:pos x="12" y="23"/>
                    </a:cxn>
                    <a:cxn ang="0">
                      <a:pos x="0" y="27"/>
                    </a:cxn>
                    <a:cxn ang="0">
                      <a:pos x="17" y="19"/>
                    </a:cxn>
                    <a:cxn ang="0">
                      <a:pos x="32" y="13"/>
                    </a:cxn>
                    <a:cxn ang="0">
                      <a:pos x="45" y="9"/>
                    </a:cxn>
                    <a:cxn ang="0">
                      <a:pos x="59" y="5"/>
                    </a:cxn>
                    <a:cxn ang="0">
                      <a:pos x="71" y="3"/>
                    </a:cxn>
                    <a:cxn ang="0">
                      <a:pos x="81" y="2"/>
                    </a:cxn>
                    <a:cxn ang="0">
                      <a:pos x="89" y="1"/>
                    </a:cxn>
                    <a:cxn ang="0">
                      <a:pos x="97" y="0"/>
                    </a:cxn>
                    <a:cxn ang="0">
                      <a:pos x="104" y="0"/>
                    </a:cxn>
                    <a:cxn ang="0">
                      <a:pos x="110" y="0"/>
                    </a:cxn>
                    <a:cxn ang="0">
                      <a:pos x="116" y="2"/>
                    </a:cxn>
                    <a:cxn ang="0">
                      <a:pos x="121" y="4"/>
                    </a:cxn>
                    <a:cxn ang="0">
                      <a:pos x="120" y="27"/>
                    </a:cxn>
                    <a:cxn ang="0">
                      <a:pos x="117" y="49"/>
                    </a:cxn>
                    <a:cxn ang="0">
                      <a:pos x="113" y="71"/>
                    </a:cxn>
                    <a:cxn ang="0">
                      <a:pos x="110" y="93"/>
                    </a:cxn>
                    <a:cxn ang="0">
                      <a:pos x="108" y="93"/>
                    </a:cxn>
                    <a:cxn ang="0">
                      <a:pos x="104" y="92"/>
                    </a:cxn>
                    <a:cxn ang="0">
                      <a:pos x="98" y="91"/>
                    </a:cxn>
                    <a:cxn ang="0">
                      <a:pos x="88" y="88"/>
                    </a:cxn>
                    <a:cxn ang="0">
                      <a:pos x="68" y="91"/>
                    </a:cxn>
                    <a:cxn ang="0">
                      <a:pos x="55" y="94"/>
                    </a:cxn>
                    <a:cxn ang="0">
                      <a:pos x="47" y="98"/>
                    </a:cxn>
                    <a:cxn ang="0">
                      <a:pos x="41" y="98"/>
                    </a:cxn>
                    <a:cxn ang="0">
                      <a:pos x="37" y="94"/>
                    </a:cxn>
                    <a:cxn ang="0">
                      <a:pos x="33" y="86"/>
                    </a:cxn>
                    <a:cxn ang="0">
                      <a:pos x="28" y="72"/>
                    </a:cxn>
                    <a:cxn ang="0">
                      <a:pos x="19" y="50"/>
                    </a:cxn>
                  </a:cxnLst>
                  <a:rect l="0" t="0" r="r" b="b"/>
                  <a:pathLst>
                    <a:path w="121" h="98">
                      <a:moveTo>
                        <a:pt x="19" y="50"/>
                      </a:moveTo>
                      <a:lnTo>
                        <a:pt x="15" y="43"/>
                      </a:lnTo>
                      <a:lnTo>
                        <a:pt x="15" y="31"/>
                      </a:lnTo>
                      <a:lnTo>
                        <a:pt x="12" y="23"/>
                      </a:lnTo>
                      <a:lnTo>
                        <a:pt x="0" y="27"/>
                      </a:lnTo>
                      <a:lnTo>
                        <a:pt x="17" y="19"/>
                      </a:lnTo>
                      <a:lnTo>
                        <a:pt x="32" y="13"/>
                      </a:lnTo>
                      <a:lnTo>
                        <a:pt x="45" y="9"/>
                      </a:lnTo>
                      <a:lnTo>
                        <a:pt x="59" y="5"/>
                      </a:lnTo>
                      <a:lnTo>
                        <a:pt x="71" y="3"/>
                      </a:lnTo>
                      <a:lnTo>
                        <a:pt x="81" y="2"/>
                      </a:lnTo>
                      <a:lnTo>
                        <a:pt x="89" y="1"/>
                      </a:lnTo>
                      <a:lnTo>
                        <a:pt x="97" y="0"/>
                      </a:lnTo>
                      <a:lnTo>
                        <a:pt x="104" y="0"/>
                      </a:lnTo>
                      <a:lnTo>
                        <a:pt x="110" y="0"/>
                      </a:lnTo>
                      <a:lnTo>
                        <a:pt x="116" y="2"/>
                      </a:lnTo>
                      <a:lnTo>
                        <a:pt x="121" y="4"/>
                      </a:lnTo>
                      <a:lnTo>
                        <a:pt x="120" y="27"/>
                      </a:lnTo>
                      <a:lnTo>
                        <a:pt x="117" y="49"/>
                      </a:lnTo>
                      <a:lnTo>
                        <a:pt x="113" y="71"/>
                      </a:lnTo>
                      <a:lnTo>
                        <a:pt x="110" y="93"/>
                      </a:lnTo>
                      <a:lnTo>
                        <a:pt x="108" y="93"/>
                      </a:lnTo>
                      <a:lnTo>
                        <a:pt x="104" y="92"/>
                      </a:lnTo>
                      <a:lnTo>
                        <a:pt x="98" y="91"/>
                      </a:lnTo>
                      <a:lnTo>
                        <a:pt x="88" y="88"/>
                      </a:lnTo>
                      <a:lnTo>
                        <a:pt x="68" y="91"/>
                      </a:lnTo>
                      <a:lnTo>
                        <a:pt x="55" y="94"/>
                      </a:lnTo>
                      <a:lnTo>
                        <a:pt x="47" y="98"/>
                      </a:lnTo>
                      <a:lnTo>
                        <a:pt x="41" y="98"/>
                      </a:lnTo>
                      <a:lnTo>
                        <a:pt x="37" y="94"/>
                      </a:lnTo>
                      <a:lnTo>
                        <a:pt x="33" y="86"/>
                      </a:lnTo>
                      <a:lnTo>
                        <a:pt x="28" y="72"/>
                      </a:lnTo>
                      <a:lnTo>
                        <a:pt x="19" y="5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1078"/>
                <p:cNvSpPr>
                  <a:spLocks/>
                </p:cNvSpPr>
                <p:nvPr/>
              </p:nvSpPr>
              <p:spPr bwMode="auto">
                <a:xfrm rot="-32005104">
                  <a:off x="4141" y="3323"/>
                  <a:ext cx="36" cy="44"/>
                </a:xfrm>
                <a:custGeom>
                  <a:avLst/>
                  <a:gdLst/>
                  <a:ahLst/>
                  <a:cxnLst>
                    <a:cxn ang="0">
                      <a:pos x="10" y="83"/>
                    </a:cxn>
                    <a:cxn ang="0">
                      <a:pos x="9" y="81"/>
                    </a:cxn>
                    <a:cxn ang="0">
                      <a:pos x="8" y="79"/>
                    </a:cxn>
                    <a:cxn ang="0">
                      <a:pos x="6" y="76"/>
                    </a:cxn>
                    <a:cxn ang="0">
                      <a:pos x="4" y="74"/>
                    </a:cxn>
                    <a:cxn ang="0">
                      <a:pos x="0" y="54"/>
                    </a:cxn>
                    <a:cxn ang="0">
                      <a:pos x="0" y="34"/>
                    </a:cxn>
                    <a:cxn ang="0">
                      <a:pos x="6" y="14"/>
                    </a:cxn>
                    <a:cxn ang="0">
                      <a:pos x="19" y="0"/>
                    </a:cxn>
                    <a:cxn ang="0">
                      <a:pos x="37" y="1"/>
                    </a:cxn>
                    <a:cxn ang="0">
                      <a:pos x="49" y="4"/>
                    </a:cxn>
                    <a:cxn ang="0">
                      <a:pos x="60" y="8"/>
                    </a:cxn>
                    <a:cxn ang="0">
                      <a:pos x="67" y="14"/>
                    </a:cxn>
                    <a:cxn ang="0">
                      <a:pos x="70" y="23"/>
                    </a:cxn>
                    <a:cxn ang="0">
                      <a:pos x="70" y="35"/>
                    </a:cxn>
                    <a:cxn ang="0">
                      <a:pos x="68" y="49"/>
                    </a:cxn>
                    <a:cxn ang="0">
                      <a:pos x="63" y="66"/>
                    </a:cxn>
                    <a:cxn ang="0">
                      <a:pos x="57" y="73"/>
                    </a:cxn>
                    <a:cxn ang="0">
                      <a:pos x="53" y="78"/>
                    </a:cxn>
                    <a:cxn ang="0">
                      <a:pos x="47" y="82"/>
                    </a:cxn>
                    <a:cxn ang="0">
                      <a:pos x="41" y="86"/>
                    </a:cxn>
                    <a:cxn ang="0">
                      <a:pos x="34" y="87"/>
                    </a:cxn>
                    <a:cxn ang="0">
                      <a:pos x="27" y="88"/>
                    </a:cxn>
                    <a:cxn ang="0">
                      <a:pos x="19" y="87"/>
                    </a:cxn>
                    <a:cxn ang="0">
                      <a:pos x="10" y="83"/>
                    </a:cxn>
                  </a:cxnLst>
                  <a:rect l="0" t="0" r="r" b="b"/>
                  <a:pathLst>
                    <a:path w="70" h="88">
                      <a:moveTo>
                        <a:pt x="10" y="83"/>
                      </a:moveTo>
                      <a:lnTo>
                        <a:pt x="9" y="81"/>
                      </a:lnTo>
                      <a:lnTo>
                        <a:pt x="8" y="79"/>
                      </a:lnTo>
                      <a:lnTo>
                        <a:pt x="6" y="76"/>
                      </a:lnTo>
                      <a:lnTo>
                        <a:pt x="4" y="74"/>
                      </a:lnTo>
                      <a:lnTo>
                        <a:pt x="0" y="54"/>
                      </a:lnTo>
                      <a:lnTo>
                        <a:pt x="0" y="34"/>
                      </a:lnTo>
                      <a:lnTo>
                        <a:pt x="6" y="14"/>
                      </a:lnTo>
                      <a:lnTo>
                        <a:pt x="19" y="0"/>
                      </a:lnTo>
                      <a:lnTo>
                        <a:pt x="37" y="1"/>
                      </a:lnTo>
                      <a:lnTo>
                        <a:pt x="49" y="4"/>
                      </a:lnTo>
                      <a:lnTo>
                        <a:pt x="60" y="8"/>
                      </a:lnTo>
                      <a:lnTo>
                        <a:pt x="67" y="14"/>
                      </a:lnTo>
                      <a:lnTo>
                        <a:pt x="70" y="23"/>
                      </a:lnTo>
                      <a:lnTo>
                        <a:pt x="70" y="35"/>
                      </a:lnTo>
                      <a:lnTo>
                        <a:pt x="68" y="49"/>
                      </a:lnTo>
                      <a:lnTo>
                        <a:pt x="63" y="66"/>
                      </a:lnTo>
                      <a:lnTo>
                        <a:pt x="57" y="73"/>
                      </a:lnTo>
                      <a:lnTo>
                        <a:pt x="53" y="78"/>
                      </a:lnTo>
                      <a:lnTo>
                        <a:pt x="47" y="82"/>
                      </a:lnTo>
                      <a:lnTo>
                        <a:pt x="41" y="86"/>
                      </a:lnTo>
                      <a:lnTo>
                        <a:pt x="34" y="87"/>
                      </a:lnTo>
                      <a:lnTo>
                        <a:pt x="27" y="88"/>
                      </a:lnTo>
                      <a:lnTo>
                        <a:pt x="19" y="87"/>
                      </a:lnTo>
                      <a:lnTo>
                        <a:pt x="10" y="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1079"/>
                <p:cNvSpPr>
                  <a:spLocks/>
                </p:cNvSpPr>
                <p:nvPr/>
              </p:nvSpPr>
              <p:spPr bwMode="auto">
                <a:xfrm rot="-32005104">
                  <a:off x="4145" y="3332"/>
                  <a:ext cx="27" cy="27"/>
                </a:xfrm>
                <a:custGeom>
                  <a:avLst/>
                  <a:gdLst/>
                  <a:ahLst/>
                  <a:cxnLst>
                    <a:cxn ang="0">
                      <a:pos x="10" y="1"/>
                    </a:cxn>
                    <a:cxn ang="0">
                      <a:pos x="25" y="0"/>
                    </a:cxn>
                    <a:cxn ang="0">
                      <a:pos x="37" y="2"/>
                    </a:cxn>
                    <a:cxn ang="0">
                      <a:pos x="46" y="7"/>
                    </a:cxn>
                    <a:cxn ang="0">
                      <a:pos x="52" y="14"/>
                    </a:cxn>
                    <a:cxn ang="0">
                      <a:pos x="54" y="23"/>
                    </a:cxn>
                    <a:cxn ang="0">
                      <a:pos x="53" y="32"/>
                    </a:cxn>
                    <a:cxn ang="0">
                      <a:pos x="48" y="44"/>
                    </a:cxn>
                    <a:cxn ang="0">
                      <a:pos x="39" y="54"/>
                    </a:cxn>
                    <a:cxn ang="0">
                      <a:pos x="26" y="54"/>
                    </a:cxn>
                    <a:cxn ang="0">
                      <a:pos x="16" y="52"/>
                    </a:cxn>
                    <a:cxn ang="0">
                      <a:pos x="8" y="47"/>
                    </a:cxn>
                    <a:cxn ang="0">
                      <a:pos x="2" y="41"/>
                    </a:cxn>
                    <a:cxn ang="0">
                      <a:pos x="0" y="33"/>
                    </a:cxn>
                    <a:cxn ang="0">
                      <a:pos x="0" y="24"/>
                    </a:cxn>
                    <a:cxn ang="0">
                      <a:pos x="3" y="14"/>
                    </a:cxn>
                    <a:cxn ang="0">
                      <a:pos x="10" y="1"/>
                    </a:cxn>
                  </a:cxnLst>
                  <a:rect l="0" t="0" r="r" b="b"/>
                  <a:pathLst>
                    <a:path w="54" h="54">
                      <a:moveTo>
                        <a:pt x="10" y="1"/>
                      </a:moveTo>
                      <a:lnTo>
                        <a:pt x="25" y="0"/>
                      </a:lnTo>
                      <a:lnTo>
                        <a:pt x="37" y="2"/>
                      </a:lnTo>
                      <a:lnTo>
                        <a:pt x="46" y="7"/>
                      </a:lnTo>
                      <a:lnTo>
                        <a:pt x="52" y="14"/>
                      </a:lnTo>
                      <a:lnTo>
                        <a:pt x="54" y="23"/>
                      </a:lnTo>
                      <a:lnTo>
                        <a:pt x="53" y="32"/>
                      </a:lnTo>
                      <a:lnTo>
                        <a:pt x="48" y="44"/>
                      </a:lnTo>
                      <a:lnTo>
                        <a:pt x="39" y="54"/>
                      </a:lnTo>
                      <a:lnTo>
                        <a:pt x="26" y="54"/>
                      </a:lnTo>
                      <a:lnTo>
                        <a:pt x="16" y="52"/>
                      </a:lnTo>
                      <a:lnTo>
                        <a:pt x="8" y="47"/>
                      </a:lnTo>
                      <a:lnTo>
                        <a:pt x="2" y="41"/>
                      </a:lnTo>
                      <a:lnTo>
                        <a:pt x="0" y="33"/>
                      </a:lnTo>
                      <a:lnTo>
                        <a:pt x="0" y="24"/>
                      </a:lnTo>
                      <a:lnTo>
                        <a:pt x="3" y="14"/>
                      </a:lnTo>
                      <a:lnTo>
                        <a:pt x="1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" name="Line 1130"/>
            <p:cNvSpPr>
              <a:spLocks noChangeShapeType="1"/>
            </p:cNvSpPr>
            <p:nvPr/>
          </p:nvSpPr>
          <p:spPr bwMode="auto">
            <a:xfrm flipV="1">
              <a:off x="4185" y="1431"/>
              <a:ext cx="111" cy="50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26" name="Line 1131"/>
            <p:cNvSpPr>
              <a:spLocks noChangeShapeType="1"/>
            </p:cNvSpPr>
            <p:nvPr/>
          </p:nvSpPr>
          <p:spPr bwMode="auto">
            <a:xfrm flipH="1" flipV="1">
              <a:off x="4056" y="1044"/>
              <a:ext cx="45" cy="90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27" name="Line 1132"/>
            <p:cNvSpPr>
              <a:spLocks noChangeShapeType="1"/>
            </p:cNvSpPr>
            <p:nvPr/>
          </p:nvSpPr>
          <p:spPr bwMode="auto">
            <a:xfrm flipV="1">
              <a:off x="4263" y="954"/>
              <a:ext cx="243" cy="999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28" name="Line 1133"/>
            <p:cNvSpPr>
              <a:spLocks noChangeShapeType="1"/>
            </p:cNvSpPr>
            <p:nvPr/>
          </p:nvSpPr>
          <p:spPr bwMode="auto">
            <a:xfrm flipV="1">
              <a:off x="4317" y="1440"/>
              <a:ext cx="447" cy="53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grpSp>
          <p:nvGrpSpPr>
            <p:cNvPr id="29" name="Group 1114"/>
            <p:cNvGrpSpPr>
              <a:grpSpLocks/>
            </p:cNvGrpSpPr>
            <p:nvPr/>
          </p:nvGrpSpPr>
          <p:grpSpPr bwMode="auto">
            <a:xfrm>
              <a:off x="4212" y="2968"/>
              <a:ext cx="528" cy="320"/>
              <a:chOff x="3920" y="2712"/>
              <a:chExt cx="528" cy="320"/>
            </a:xfrm>
          </p:grpSpPr>
          <p:sp>
            <p:nvSpPr>
              <p:cNvPr id="39" name="Rectangle 1096"/>
              <p:cNvSpPr>
                <a:spLocks noChangeArrowheads="1"/>
              </p:cNvSpPr>
              <p:nvPr/>
            </p:nvSpPr>
            <p:spPr bwMode="auto">
              <a:xfrm>
                <a:off x="3920" y="2712"/>
                <a:ext cx="528" cy="32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40" name="Rectangle 1097"/>
              <p:cNvSpPr>
                <a:spLocks noChangeArrowheads="1"/>
              </p:cNvSpPr>
              <p:nvPr/>
            </p:nvSpPr>
            <p:spPr bwMode="auto">
              <a:xfrm>
                <a:off x="3928" y="2712"/>
                <a:ext cx="512" cy="12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</p:grpSp>
        <p:sp>
          <p:nvSpPr>
            <p:cNvPr id="30" name="Rectangle 1116"/>
            <p:cNvSpPr>
              <a:spLocks noChangeArrowheads="1"/>
            </p:cNvSpPr>
            <p:nvPr/>
          </p:nvSpPr>
          <p:spPr bwMode="auto">
            <a:xfrm>
              <a:off x="3940" y="2840"/>
              <a:ext cx="528" cy="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31" name="Rectangle 1117"/>
            <p:cNvSpPr>
              <a:spLocks noChangeArrowheads="1"/>
            </p:cNvSpPr>
            <p:nvPr/>
          </p:nvSpPr>
          <p:spPr bwMode="auto">
            <a:xfrm>
              <a:off x="3956" y="2857"/>
              <a:ext cx="512" cy="1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32" name="Rectangle 1122"/>
            <p:cNvSpPr>
              <a:spLocks noChangeArrowheads="1"/>
            </p:cNvSpPr>
            <p:nvPr/>
          </p:nvSpPr>
          <p:spPr bwMode="auto">
            <a:xfrm>
              <a:off x="4364" y="2896"/>
              <a:ext cx="528" cy="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33" name="Rectangle 1123"/>
            <p:cNvSpPr>
              <a:spLocks noChangeArrowheads="1"/>
            </p:cNvSpPr>
            <p:nvPr/>
          </p:nvSpPr>
          <p:spPr bwMode="auto">
            <a:xfrm>
              <a:off x="4383" y="2913"/>
              <a:ext cx="506" cy="1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34" name="Rectangle 1119"/>
            <p:cNvSpPr>
              <a:spLocks noChangeArrowheads="1"/>
            </p:cNvSpPr>
            <p:nvPr/>
          </p:nvSpPr>
          <p:spPr bwMode="auto">
            <a:xfrm>
              <a:off x="4132" y="2664"/>
              <a:ext cx="528" cy="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35" name="Rectangle 1120"/>
            <p:cNvSpPr>
              <a:spLocks noChangeArrowheads="1"/>
            </p:cNvSpPr>
            <p:nvPr/>
          </p:nvSpPr>
          <p:spPr bwMode="auto">
            <a:xfrm>
              <a:off x="4151" y="2681"/>
              <a:ext cx="503" cy="1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36" name="Line 1134"/>
            <p:cNvSpPr>
              <a:spLocks noChangeShapeType="1"/>
            </p:cNvSpPr>
            <p:nvPr/>
          </p:nvSpPr>
          <p:spPr bwMode="auto">
            <a:xfrm flipV="1">
              <a:off x="4044" y="2370"/>
              <a:ext cx="66" cy="71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7" name="Line 1135"/>
            <p:cNvSpPr>
              <a:spLocks noChangeShapeType="1"/>
            </p:cNvSpPr>
            <p:nvPr/>
          </p:nvSpPr>
          <p:spPr bwMode="auto">
            <a:xfrm flipH="1" flipV="1">
              <a:off x="4194" y="2376"/>
              <a:ext cx="102" cy="525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8" name="Line 1136"/>
            <p:cNvSpPr>
              <a:spLocks noChangeShapeType="1"/>
            </p:cNvSpPr>
            <p:nvPr/>
          </p:nvSpPr>
          <p:spPr bwMode="auto">
            <a:xfrm flipH="1" flipV="1">
              <a:off x="4284" y="2304"/>
              <a:ext cx="213" cy="82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Framework </a:t>
            </a:r>
            <a:r>
              <a:rPr lang="en-US" sz="3600" dirty="0" err="1"/>
              <a:t>Đối</a:t>
            </a:r>
            <a:r>
              <a:rPr lang="en-US" sz="3600" dirty="0"/>
              <a:t> </a:t>
            </a:r>
            <a:r>
              <a:rPr lang="en-US" sz="3600" dirty="0" err="1"/>
              <a:t>tượng</a:t>
            </a:r>
            <a:r>
              <a:rPr lang="en-US" sz="3600" dirty="0"/>
              <a:t> – </a:t>
            </a:r>
            <a:r>
              <a:rPr lang="en-US" sz="3600" dirty="0" err="1"/>
              <a:t>Quan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: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đặc</a:t>
            </a:r>
            <a:r>
              <a:rPr lang="en-US" sz="3600" dirty="0"/>
              <a:t> </a:t>
            </a:r>
            <a:r>
              <a:rPr lang="en-US" sz="3600" dirty="0" err="1"/>
              <a:t>điểm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dã</a:t>
            </a:r>
            <a:r>
              <a:rPr lang="en-US" dirty="0" smtClean="0"/>
              <a:t> </a:t>
            </a:r>
            <a:r>
              <a:rPr lang="en-US" dirty="0" err="1" smtClean="0"/>
              <a:t>cacs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Cự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pPr lvl="1"/>
            <a:r>
              <a:rPr lang="en-US" dirty="0" smtClean="0"/>
              <a:t>15</a:t>
            </a:r>
            <a:r>
              <a:rPr lang="en-US" dirty="0"/>
              <a:t>%-35% </a:t>
            </a:r>
            <a:r>
              <a:rPr lang="en-US" dirty="0" smtClean="0"/>
              <a:t>framework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framework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8343</TotalTime>
  <Words>1162</Words>
  <Application>Microsoft Office PowerPoint</Application>
  <PresentationFormat>On-screen Show (4:3)</PresentationFormat>
  <Paragraphs>221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Calibri</vt:lpstr>
      <vt:lpstr>Constantia</vt:lpstr>
      <vt:lpstr>Wingdings</vt:lpstr>
      <vt:lpstr>Wingdings 2</vt:lpstr>
      <vt:lpstr>Flow</vt:lpstr>
      <vt:lpstr>Phân tích Thiết kế HTTT</vt:lpstr>
      <vt:lpstr>Mục tiêu</vt:lpstr>
      <vt:lpstr>PowerPoint Presentation</vt:lpstr>
      <vt:lpstr>Các bước thiết kế csdl</vt:lpstr>
      <vt:lpstr>Csdl quan hệ và Hướng đối tượng</vt:lpstr>
      <vt:lpstr>Mô Hình Dữ Liệu Quan Hệ</vt:lpstr>
      <vt:lpstr>Mô hình đối tượng</vt:lpstr>
      <vt:lpstr>Các Framework Bền Vững</vt:lpstr>
      <vt:lpstr>Framework Đối tượng – Quan hệ: Các đặc điểm</vt:lpstr>
      <vt:lpstr>Các Framework Đối tượng - Quan hệ : Các đặc điểm (cont.)</vt:lpstr>
      <vt:lpstr>Các dịch vụ Đối tượng – Quan hệ thông thường</vt:lpstr>
      <vt:lpstr>Ánh Xạ Các Lớp Bền Vững vào Các Bảng</vt:lpstr>
      <vt:lpstr>Ánh xạ các kết hợp giữa các đối tượng bền vững</vt:lpstr>
      <vt:lpstr>Ánh xạ các kết tập (aggregation)  vào các mô hình dữ liệu</vt:lpstr>
      <vt:lpstr>Mô hình hóa kế thừa trong Mô hình dữ liệu</vt:lpstr>
      <vt:lpstr>Các bước thiết kế csdl</vt:lpstr>
      <vt:lpstr>Thủ tục lưu là gì?</vt:lpstr>
      <vt:lpstr>Ánh xạ các hành vi của lớp vào thủ tục lưu</vt:lpstr>
      <vt:lpstr>Ví dụ: Ánh xạ Hành vi của lớp vào các thủ tục lưu</vt:lpstr>
      <vt:lpstr>Checkpoints: Database Design</vt:lpstr>
      <vt:lpstr>Review: Database Design</vt:lpstr>
      <vt:lpstr>The End.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HTTT</dc:title>
  <dc:creator>ThuGiang</dc:creator>
  <cp:lastModifiedBy>DaiPhongPC</cp:lastModifiedBy>
  <cp:revision>341</cp:revision>
  <dcterms:created xsi:type="dcterms:W3CDTF">2017-11-13T20:26:15Z</dcterms:created>
  <dcterms:modified xsi:type="dcterms:W3CDTF">2018-10-13T01:05:47Z</dcterms:modified>
</cp:coreProperties>
</file>