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Arial Bold" charset="1" panose="020B0802020202020204"/>
      <p:regular r:id="rId26"/>
    </p:embeddedFont>
    <p:embeddedFont>
      <p:font typeface="Arial" charset="1" panose="020B0502020202020204"/>
      <p:regular r:id="rId27"/>
    </p:embeddedFont>
    <p:embeddedFont>
      <p:font typeface="Noto Serif Display" charset="1" panose="020205020805050202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2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2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396853" y="1828696"/>
            <a:ext cx="17540853" cy="17540853"/>
          </a:xfrm>
          <a:custGeom>
            <a:avLst/>
            <a:gdLst/>
            <a:ahLst/>
            <a:cxnLst/>
            <a:rect r="r" b="b" t="t" l="l"/>
            <a:pathLst>
              <a:path h="17540853" w="17540853">
                <a:moveTo>
                  <a:pt x="0" y="0"/>
                </a:moveTo>
                <a:lnTo>
                  <a:pt x="17540853" y="0"/>
                </a:lnTo>
                <a:lnTo>
                  <a:pt x="17540853" y="17540853"/>
                </a:lnTo>
                <a:lnTo>
                  <a:pt x="0" y="175408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258161" y="-7968699"/>
            <a:ext cx="15937397" cy="15937397"/>
          </a:xfrm>
          <a:custGeom>
            <a:avLst/>
            <a:gdLst/>
            <a:ahLst/>
            <a:cxnLst/>
            <a:rect r="r" b="b" t="t" l="l"/>
            <a:pathLst>
              <a:path h="15937397" w="15937397">
                <a:moveTo>
                  <a:pt x="0" y="0"/>
                </a:moveTo>
                <a:lnTo>
                  <a:pt x="15937397" y="0"/>
                </a:lnTo>
                <a:lnTo>
                  <a:pt x="15937397" y="15937398"/>
                </a:lnTo>
                <a:lnTo>
                  <a:pt x="0" y="159373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603810" y="923925"/>
            <a:ext cx="5364163" cy="9531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rial Bold"/>
              </a:rPr>
              <a:t>KHOA KỸ THUẬT VÀ CÔNG NGHỆ</a:t>
            </a:r>
          </a:p>
          <a:p>
            <a:pPr algn="ctr">
              <a:lnSpc>
                <a:spcPts val="3640"/>
              </a:lnSpc>
              <a:spcBef>
                <a:spcPct val="0"/>
              </a:spcBef>
            </a:pPr>
            <a:r>
              <a:rPr lang="en-US" sz="2600">
                <a:solidFill>
                  <a:srgbClr val="000000"/>
                </a:solidFill>
                <a:latin typeface="Arial Bold"/>
              </a:rPr>
              <a:t>BỘ MÔN CÔNG NGHỆ THÔNG TIN</a:t>
            </a:r>
          </a:p>
        </p:txBody>
      </p:sp>
      <p:sp>
        <p:nvSpPr>
          <p:cNvPr name="Freeform 5" id="5"/>
          <p:cNvSpPr/>
          <p:nvPr/>
        </p:nvSpPr>
        <p:spPr>
          <a:xfrm flipH="false" flipV="false" rot="0">
            <a:off x="782150" y="674401"/>
            <a:ext cx="2367283" cy="2308590"/>
          </a:xfrm>
          <a:custGeom>
            <a:avLst/>
            <a:gdLst/>
            <a:ahLst/>
            <a:cxnLst/>
            <a:rect r="r" b="b" t="t" l="l"/>
            <a:pathLst>
              <a:path h="2308590" w="2367283">
                <a:moveTo>
                  <a:pt x="0" y="0"/>
                </a:moveTo>
                <a:lnTo>
                  <a:pt x="2367283" y="0"/>
                </a:lnTo>
                <a:lnTo>
                  <a:pt x="2367283" y="2308590"/>
                </a:lnTo>
                <a:lnTo>
                  <a:pt x="0" y="2308590"/>
                </a:lnTo>
                <a:lnTo>
                  <a:pt x="0" y="0"/>
                </a:lnTo>
                <a:close/>
              </a:path>
            </a:pathLst>
          </a:custGeom>
          <a:blipFill>
            <a:blip r:embed="rId4"/>
            <a:stretch>
              <a:fillRect l="0" t="0" r="0" b="0"/>
            </a:stretch>
          </a:blipFill>
        </p:spPr>
      </p:sp>
      <p:sp>
        <p:nvSpPr>
          <p:cNvPr name="TextBox 6" id="6"/>
          <p:cNvSpPr txBox="true"/>
          <p:nvPr/>
        </p:nvSpPr>
        <p:spPr>
          <a:xfrm rot="0">
            <a:off x="4480500" y="2223770"/>
            <a:ext cx="9326999" cy="581025"/>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Arial Bold"/>
              </a:rPr>
              <a:t>BÁO CÁO KẾT THÚC MÔN </a:t>
            </a:r>
            <a:r>
              <a:rPr lang="en-US" sz="3000">
                <a:solidFill>
                  <a:srgbClr val="000000"/>
                </a:solidFill>
                <a:latin typeface="Arial Bold"/>
              </a:rPr>
              <a:t>CÔNG NGHỆ PHẦN MỀM</a:t>
            </a:r>
          </a:p>
        </p:txBody>
      </p:sp>
      <p:sp>
        <p:nvSpPr>
          <p:cNvPr name="TextBox 7" id="7"/>
          <p:cNvSpPr txBox="true"/>
          <p:nvPr/>
        </p:nvSpPr>
        <p:spPr>
          <a:xfrm rot="0">
            <a:off x="2930057" y="3384549"/>
            <a:ext cx="12711668" cy="2058036"/>
          </a:xfrm>
          <a:prstGeom prst="rect">
            <a:avLst/>
          </a:prstGeom>
        </p:spPr>
        <p:txBody>
          <a:bodyPr anchor="t" rtlCol="false" tIns="0" lIns="0" bIns="0" rIns="0">
            <a:spAutoFit/>
          </a:bodyPr>
          <a:lstStyle/>
          <a:p>
            <a:pPr algn="ctr">
              <a:lnSpc>
                <a:spcPts val="7839"/>
              </a:lnSpc>
              <a:spcBef>
                <a:spcPct val="0"/>
              </a:spcBef>
            </a:pPr>
            <a:r>
              <a:rPr lang="en-US" sz="5599">
                <a:solidFill>
                  <a:srgbClr val="000000"/>
                </a:solidFill>
                <a:latin typeface="Arial Bold"/>
              </a:rPr>
              <a:t> XÂY DỰNG ỨNG DỤNG QUẢN LÝ CỬA HÀNG XE MÁY</a:t>
            </a:r>
          </a:p>
        </p:txBody>
      </p:sp>
      <p:sp>
        <p:nvSpPr>
          <p:cNvPr name="TextBox 8" id="8"/>
          <p:cNvSpPr txBox="true"/>
          <p:nvPr/>
        </p:nvSpPr>
        <p:spPr>
          <a:xfrm rot="0">
            <a:off x="3149433" y="7232650"/>
            <a:ext cx="6407057" cy="1085850"/>
          </a:xfrm>
          <a:prstGeom prst="rect">
            <a:avLst/>
          </a:prstGeom>
        </p:spPr>
        <p:txBody>
          <a:bodyPr anchor="t" rtlCol="false" tIns="0" lIns="0" bIns="0" rIns="0">
            <a:spAutoFit/>
          </a:bodyPr>
          <a:lstStyle/>
          <a:p>
            <a:pPr algn="l">
              <a:lnSpc>
                <a:spcPts val="4199"/>
              </a:lnSpc>
            </a:pPr>
            <a:r>
              <a:rPr lang="en-US" sz="2999">
                <a:solidFill>
                  <a:srgbClr val="000000"/>
                </a:solidFill>
                <a:latin typeface="Arial"/>
              </a:rPr>
              <a:t>Giảng viên hướng dẫn:</a:t>
            </a:r>
          </a:p>
          <a:p>
            <a:pPr algn="l">
              <a:lnSpc>
                <a:spcPts val="4199"/>
              </a:lnSpc>
            </a:pPr>
            <a:r>
              <a:rPr lang="en-US" sz="2999">
                <a:solidFill>
                  <a:srgbClr val="000000"/>
                </a:solidFill>
                <a:latin typeface="Arial Bold"/>
              </a:rPr>
              <a:t>Nguyễn Bảo Ân</a:t>
            </a:r>
          </a:p>
        </p:txBody>
      </p:sp>
      <p:sp>
        <p:nvSpPr>
          <p:cNvPr name="TextBox 9" id="9"/>
          <p:cNvSpPr txBox="true"/>
          <p:nvPr/>
        </p:nvSpPr>
        <p:spPr>
          <a:xfrm rot="0">
            <a:off x="9819803" y="7232650"/>
            <a:ext cx="6407057" cy="2133600"/>
          </a:xfrm>
          <a:prstGeom prst="rect">
            <a:avLst/>
          </a:prstGeom>
        </p:spPr>
        <p:txBody>
          <a:bodyPr anchor="t" rtlCol="false" tIns="0" lIns="0" bIns="0" rIns="0">
            <a:spAutoFit/>
          </a:bodyPr>
          <a:lstStyle/>
          <a:p>
            <a:pPr algn="l">
              <a:lnSpc>
                <a:spcPts val="4199"/>
              </a:lnSpc>
            </a:pPr>
            <a:r>
              <a:rPr lang="en-US" sz="2999">
                <a:solidFill>
                  <a:srgbClr val="000000"/>
                </a:solidFill>
                <a:latin typeface="Arial"/>
              </a:rPr>
              <a:t>Thành viên:</a:t>
            </a:r>
          </a:p>
          <a:p>
            <a:pPr algn="l">
              <a:lnSpc>
                <a:spcPts val="4199"/>
              </a:lnSpc>
            </a:pPr>
            <a:r>
              <a:rPr lang="en-US" sz="2999">
                <a:solidFill>
                  <a:srgbClr val="000000"/>
                </a:solidFill>
                <a:latin typeface="Arial Bold"/>
              </a:rPr>
              <a:t>110121222-Nguyễn Quốc Khánh</a:t>
            </a:r>
          </a:p>
          <a:p>
            <a:pPr algn="l">
              <a:lnSpc>
                <a:spcPts val="4199"/>
              </a:lnSpc>
            </a:pPr>
            <a:r>
              <a:rPr lang="en-US" sz="2999">
                <a:solidFill>
                  <a:srgbClr val="000000"/>
                </a:solidFill>
                <a:latin typeface="Arial Bold"/>
              </a:rPr>
              <a:t>110121223-Ngô Thanh Quyền</a:t>
            </a:r>
          </a:p>
          <a:p>
            <a:pPr algn="l">
              <a:lnSpc>
                <a:spcPts val="4199"/>
              </a:lnSpc>
            </a:pPr>
            <a:r>
              <a:rPr lang="en-US" sz="2999">
                <a:solidFill>
                  <a:srgbClr val="000000"/>
                </a:solidFill>
                <a:latin typeface="Arial Bold"/>
              </a:rPr>
              <a:t>110121267-Trần Thị Thùy Dương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21271" y="-8601781"/>
            <a:ext cx="15937397" cy="15937397"/>
          </a:xfrm>
          <a:custGeom>
            <a:avLst/>
            <a:gdLst/>
            <a:ahLst/>
            <a:cxnLst/>
            <a:rect r="r" b="b" t="t" l="l"/>
            <a:pathLst>
              <a:path h="15937397" w="15937397">
                <a:moveTo>
                  <a:pt x="0" y="0"/>
                </a:moveTo>
                <a:lnTo>
                  <a:pt x="15937397" y="0"/>
                </a:lnTo>
                <a:lnTo>
                  <a:pt x="15937397" y="15937397"/>
                </a:lnTo>
                <a:lnTo>
                  <a:pt x="0" y="15937397"/>
                </a:lnTo>
                <a:lnTo>
                  <a:pt x="0" y="0"/>
                </a:lnTo>
                <a:close/>
              </a:path>
            </a:pathLst>
          </a:custGeom>
          <a:blipFill>
            <a:blip r:embed="rId2">
              <a:alphaModFix amt="71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637119" y="-10188118"/>
            <a:ext cx="29997437" cy="29997437"/>
          </a:xfrm>
          <a:custGeom>
            <a:avLst/>
            <a:gdLst/>
            <a:ahLst/>
            <a:cxnLst/>
            <a:rect r="r" b="b" t="t" l="l"/>
            <a:pathLst>
              <a:path h="29997437" w="29997437">
                <a:moveTo>
                  <a:pt x="0" y="0"/>
                </a:moveTo>
                <a:lnTo>
                  <a:pt x="29997437" y="0"/>
                </a:lnTo>
                <a:lnTo>
                  <a:pt x="29997437" y="29997437"/>
                </a:lnTo>
                <a:lnTo>
                  <a:pt x="0" y="29997437"/>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623759" y="539293"/>
            <a:ext cx="9229762" cy="781686"/>
          </a:xfrm>
          <a:prstGeom prst="rect">
            <a:avLst/>
          </a:prstGeom>
        </p:spPr>
        <p:txBody>
          <a:bodyPr anchor="t" rtlCol="false" tIns="0" lIns="0" bIns="0" rIns="0">
            <a:spAutoFit/>
          </a:bodyPr>
          <a:lstStyle/>
          <a:p>
            <a:pPr algn="ctr">
              <a:lnSpc>
                <a:spcPts val="5739"/>
              </a:lnSpc>
              <a:spcBef>
                <a:spcPct val="0"/>
              </a:spcBef>
            </a:pPr>
            <a:r>
              <a:rPr lang="en-US" sz="4099">
                <a:solidFill>
                  <a:srgbClr val="000000"/>
                </a:solidFill>
                <a:latin typeface="Arial Bold"/>
              </a:rPr>
              <a:t>KẾ HOẠCH PHÁT TRIỂN PHẦN MỀM</a:t>
            </a:r>
          </a:p>
        </p:txBody>
      </p:sp>
      <p:sp>
        <p:nvSpPr>
          <p:cNvPr name="TextBox 5" id="5"/>
          <p:cNvSpPr txBox="true"/>
          <p:nvPr/>
        </p:nvSpPr>
        <p:spPr>
          <a:xfrm rot="0">
            <a:off x="1984401" y="2721415"/>
            <a:ext cx="15274899" cy="673100"/>
          </a:xfrm>
          <a:prstGeom prst="rect">
            <a:avLst/>
          </a:prstGeom>
        </p:spPr>
        <p:txBody>
          <a:bodyPr anchor="t" rtlCol="false" tIns="0" lIns="0" bIns="0" rIns="0">
            <a:spAutoFit/>
          </a:bodyPr>
          <a:lstStyle/>
          <a:p>
            <a:pPr algn="just" marL="0" indent="0" lvl="0">
              <a:lnSpc>
                <a:spcPts val="4900"/>
              </a:lnSpc>
              <a:spcBef>
                <a:spcPct val="0"/>
              </a:spcBef>
            </a:pPr>
            <a:r>
              <a:rPr lang="en-US" sz="3500">
                <a:solidFill>
                  <a:srgbClr val="000000"/>
                </a:solidFill>
                <a:latin typeface="Arial"/>
              </a:rPr>
              <a:t>Sprint 1: Hoàn thành các giao diện cơ bản của ứng dụng.</a:t>
            </a:r>
          </a:p>
        </p:txBody>
      </p:sp>
      <p:sp>
        <p:nvSpPr>
          <p:cNvPr name="Freeform 6" id="6"/>
          <p:cNvSpPr/>
          <p:nvPr/>
        </p:nvSpPr>
        <p:spPr>
          <a:xfrm flipH="false" flipV="false" rot="0">
            <a:off x="736422" y="701218"/>
            <a:ext cx="584557" cy="584557"/>
          </a:xfrm>
          <a:custGeom>
            <a:avLst/>
            <a:gdLst/>
            <a:ahLst/>
            <a:cxnLst/>
            <a:rect r="r" b="b" t="t" l="l"/>
            <a:pathLst>
              <a:path h="584557" w="584557">
                <a:moveTo>
                  <a:pt x="0" y="0"/>
                </a:moveTo>
                <a:lnTo>
                  <a:pt x="584556" y="0"/>
                </a:lnTo>
                <a:lnTo>
                  <a:pt x="584556" y="584556"/>
                </a:lnTo>
                <a:lnTo>
                  <a:pt x="0" y="5845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623759" y="1655885"/>
            <a:ext cx="6528992" cy="722630"/>
          </a:xfrm>
          <a:prstGeom prst="rect">
            <a:avLst/>
          </a:prstGeom>
        </p:spPr>
        <p:txBody>
          <a:bodyPr anchor="t" rtlCol="false" tIns="0" lIns="0" bIns="0" rIns="0">
            <a:spAutoFit/>
          </a:bodyPr>
          <a:lstStyle/>
          <a:p>
            <a:pPr algn="l">
              <a:lnSpc>
                <a:spcPts val="5320"/>
              </a:lnSpc>
              <a:spcBef>
                <a:spcPct val="0"/>
              </a:spcBef>
            </a:pPr>
            <a:r>
              <a:rPr lang="en-US" sz="3800">
                <a:solidFill>
                  <a:srgbClr val="000000"/>
                </a:solidFill>
                <a:latin typeface="Arial Bold"/>
              </a:rPr>
              <a:t>3. Lịch trình phát triển:</a:t>
            </a:r>
          </a:p>
        </p:txBody>
      </p:sp>
      <p:sp>
        <p:nvSpPr>
          <p:cNvPr name="Freeform 8" id="8"/>
          <p:cNvSpPr/>
          <p:nvPr/>
        </p:nvSpPr>
        <p:spPr>
          <a:xfrm flipH="false" flipV="false" rot="0">
            <a:off x="4120509" y="3705993"/>
            <a:ext cx="9067437" cy="5552307"/>
          </a:xfrm>
          <a:custGeom>
            <a:avLst/>
            <a:gdLst/>
            <a:ahLst/>
            <a:cxnLst/>
            <a:rect r="r" b="b" t="t" l="l"/>
            <a:pathLst>
              <a:path h="5552307" w="9067437">
                <a:moveTo>
                  <a:pt x="0" y="0"/>
                </a:moveTo>
                <a:lnTo>
                  <a:pt x="9067437" y="0"/>
                </a:lnTo>
                <a:lnTo>
                  <a:pt x="9067437" y="5552307"/>
                </a:lnTo>
                <a:lnTo>
                  <a:pt x="0" y="5552307"/>
                </a:lnTo>
                <a:lnTo>
                  <a:pt x="0" y="0"/>
                </a:lnTo>
                <a:close/>
              </a:path>
            </a:pathLst>
          </a:custGeom>
          <a:blipFill>
            <a:blip r:embed="rId8"/>
            <a:stretch>
              <a:fillRect l="0" t="0" r="0" b="0"/>
            </a:stretch>
          </a:blipFill>
        </p:spPr>
      </p:sp>
      <p:sp>
        <p:nvSpPr>
          <p:cNvPr name="TextBox 9" id="9"/>
          <p:cNvSpPr txBox="true"/>
          <p:nvPr/>
        </p:nvSpPr>
        <p:spPr>
          <a:xfrm rot="0">
            <a:off x="16897171" y="8677910"/>
            <a:ext cx="482798" cy="580390"/>
          </a:xfrm>
          <a:prstGeom prst="rect">
            <a:avLst/>
          </a:prstGeom>
        </p:spPr>
        <p:txBody>
          <a:bodyPr anchor="t" rtlCol="false" tIns="0" lIns="0" bIns="0" rIns="0">
            <a:spAutoFit/>
          </a:bodyPr>
          <a:lstStyle/>
          <a:p>
            <a:pPr algn="ctr">
              <a:lnSpc>
                <a:spcPts val="4759"/>
              </a:lnSpc>
            </a:pPr>
            <a:r>
              <a:rPr lang="en-US" sz="3399">
                <a:solidFill>
                  <a:srgbClr val="000000"/>
                </a:solidFill>
                <a:latin typeface="Noto Serif Display"/>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10800000">
            <a:off x="-14429745" y="0"/>
            <a:ext cx="32717745" cy="19630647"/>
          </a:xfrm>
          <a:custGeom>
            <a:avLst/>
            <a:gdLst/>
            <a:ahLst/>
            <a:cxnLst/>
            <a:rect r="r" b="b" t="t" l="l"/>
            <a:pathLst>
              <a:path h="19630647" w="32717745">
                <a:moveTo>
                  <a:pt x="32717745" y="19630647"/>
                </a:moveTo>
                <a:lnTo>
                  <a:pt x="0" y="19630647"/>
                </a:lnTo>
                <a:lnTo>
                  <a:pt x="0" y="0"/>
                </a:lnTo>
                <a:lnTo>
                  <a:pt x="32717745" y="0"/>
                </a:lnTo>
                <a:lnTo>
                  <a:pt x="32717745" y="1963064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81100" y="918489"/>
            <a:ext cx="584557" cy="584557"/>
          </a:xfrm>
          <a:custGeom>
            <a:avLst/>
            <a:gdLst/>
            <a:ahLst/>
            <a:cxnLst/>
            <a:rect r="r" b="b" t="t" l="l"/>
            <a:pathLst>
              <a:path h="584557" w="584557">
                <a:moveTo>
                  <a:pt x="0" y="0"/>
                </a:moveTo>
                <a:lnTo>
                  <a:pt x="584557" y="0"/>
                </a:lnTo>
                <a:lnTo>
                  <a:pt x="584557" y="584556"/>
                </a:lnTo>
                <a:lnTo>
                  <a:pt x="0" y="5845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379597" y="2486590"/>
            <a:ext cx="14004707" cy="6771710"/>
          </a:xfrm>
          <a:custGeom>
            <a:avLst/>
            <a:gdLst/>
            <a:ahLst/>
            <a:cxnLst/>
            <a:rect r="r" b="b" t="t" l="l"/>
            <a:pathLst>
              <a:path h="6771710" w="14004707">
                <a:moveTo>
                  <a:pt x="0" y="0"/>
                </a:moveTo>
                <a:lnTo>
                  <a:pt x="14004707" y="0"/>
                </a:lnTo>
                <a:lnTo>
                  <a:pt x="14004707" y="6771710"/>
                </a:lnTo>
                <a:lnTo>
                  <a:pt x="0" y="6771710"/>
                </a:lnTo>
                <a:lnTo>
                  <a:pt x="0" y="0"/>
                </a:lnTo>
                <a:close/>
              </a:path>
            </a:pathLst>
          </a:custGeom>
          <a:blipFill>
            <a:blip r:embed="rId6"/>
            <a:stretch>
              <a:fillRect l="0" t="0" r="0" b="0"/>
            </a:stretch>
          </a:blipFill>
        </p:spPr>
      </p:sp>
      <p:sp>
        <p:nvSpPr>
          <p:cNvPr name="TextBox 5" id="5"/>
          <p:cNvSpPr txBox="true"/>
          <p:nvPr/>
        </p:nvSpPr>
        <p:spPr>
          <a:xfrm rot="0">
            <a:off x="2379597" y="1573461"/>
            <a:ext cx="6223834" cy="722630"/>
          </a:xfrm>
          <a:prstGeom prst="rect">
            <a:avLst/>
          </a:prstGeom>
        </p:spPr>
        <p:txBody>
          <a:bodyPr anchor="t" rtlCol="false" tIns="0" lIns="0" bIns="0" rIns="0">
            <a:spAutoFit/>
          </a:bodyPr>
          <a:lstStyle/>
          <a:p>
            <a:pPr algn="l">
              <a:lnSpc>
                <a:spcPts val="5320"/>
              </a:lnSpc>
              <a:spcBef>
                <a:spcPct val="0"/>
              </a:spcBef>
            </a:pPr>
            <a:r>
              <a:rPr lang="en-US" sz="3800">
                <a:solidFill>
                  <a:srgbClr val="000000"/>
                </a:solidFill>
                <a:latin typeface="Arial"/>
              </a:rPr>
              <a:t>Biểu đồ tiến độ Sprint 1 </a:t>
            </a:r>
          </a:p>
        </p:txBody>
      </p:sp>
      <p:sp>
        <p:nvSpPr>
          <p:cNvPr name="TextBox 6" id="6"/>
          <p:cNvSpPr txBox="true"/>
          <p:nvPr/>
        </p:nvSpPr>
        <p:spPr>
          <a:xfrm rot="0">
            <a:off x="2124065" y="756564"/>
            <a:ext cx="8824436" cy="781686"/>
          </a:xfrm>
          <a:prstGeom prst="rect">
            <a:avLst/>
          </a:prstGeom>
        </p:spPr>
        <p:txBody>
          <a:bodyPr anchor="t" rtlCol="false" tIns="0" lIns="0" bIns="0" rIns="0">
            <a:spAutoFit/>
          </a:bodyPr>
          <a:lstStyle/>
          <a:p>
            <a:pPr algn="ctr">
              <a:lnSpc>
                <a:spcPts val="5739"/>
              </a:lnSpc>
              <a:spcBef>
                <a:spcPct val="0"/>
              </a:spcBef>
            </a:pPr>
            <a:r>
              <a:rPr lang="en-US" sz="4099">
                <a:solidFill>
                  <a:srgbClr val="000000"/>
                </a:solidFill>
                <a:latin typeface="Arial Bold"/>
              </a:rPr>
              <a:t>KẾ HOẠCH PHÁT TRIỂN PHẦN MỀM</a:t>
            </a:r>
          </a:p>
        </p:txBody>
      </p:sp>
      <p:sp>
        <p:nvSpPr>
          <p:cNvPr name="TextBox 7" id="7"/>
          <p:cNvSpPr txBox="true"/>
          <p:nvPr/>
        </p:nvSpPr>
        <p:spPr>
          <a:xfrm rot="0">
            <a:off x="16897171" y="8677910"/>
            <a:ext cx="482798" cy="580390"/>
          </a:xfrm>
          <a:prstGeom prst="rect">
            <a:avLst/>
          </a:prstGeom>
        </p:spPr>
        <p:txBody>
          <a:bodyPr anchor="t" rtlCol="false" tIns="0" lIns="0" bIns="0" rIns="0">
            <a:spAutoFit/>
          </a:bodyPr>
          <a:lstStyle/>
          <a:p>
            <a:pPr algn="ctr">
              <a:lnSpc>
                <a:spcPts val="4759"/>
              </a:lnSpc>
            </a:pPr>
            <a:r>
              <a:rPr lang="en-US" sz="3399">
                <a:solidFill>
                  <a:srgbClr val="000000"/>
                </a:solidFill>
                <a:latin typeface="Noto Serif Display"/>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21271" y="-8601781"/>
            <a:ext cx="15937397" cy="15937397"/>
          </a:xfrm>
          <a:custGeom>
            <a:avLst/>
            <a:gdLst/>
            <a:ahLst/>
            <a:cxnLst/>
            <a:rect r="r" b="b" t="t" l="l"/>
            <a:pathLst>
              <a:path h="15937397" w="15937397">
                <a:moveTo>
                  <a:pt x="0" y="0"/>
                </a:moveTo>
                <a:lnTo>
                  <a:pt x="15937397" y="0"/>
                </a:lnTo>
                <a:lnTo>
                  <a:pt x="15937397" y="15937397"/>
                </a:lnTo>
                <a:lnTo>
                  <a:pt x="0" y="15937397"/>
                </a:lnTo>
                <a:lnTo>
                  <a:pt x="0" y="0"/>
                </a:lnTo>
                <a:close/>
              </a:path>
            </a:pathLst>
          </a:custGeom>
          <a:blipFill>
            <a:blip r:embed="rId2">
              <a:alphaModFix amt="71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637119" y="-10188118"/>
            <a:ext cx="29997437" cy="29997437"/>
          </a:xfrm>
          <a:custGeom>
            <a:avLst/>
            <a:gdLst/>
            <a:ahLst/>
            <a:cxnLst/>
            <a:rect r="r" b="b" t="t" l="l"/>
            <a:pathLst>
              <a:path h="29997437" w="29997437">
                <a:moveTo>
                  <a:pt x="0" y="0"/>
                </a:moveTo>
                <a:lnTo>
                  <a:pt x="29997437" y="0"/>
                </a:lnTo>
                <a:lnTo>
                  <a:pt x="29997437" y="29997437"/>
                </a:lnTo>
                <a:lnTo>
                  <a:pt x="0" y="29997437"/>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623759" y="539293"/>
            <a:ext cx="9007828" cy="781686"/>
          </a:xfrm>
          <a:prstGeom prst="rect">
            <a:avLst/>
          </a:prstGeom>
        </p:spPr>
        <p:txBody>
          <a:bodyPr anchor="t" rtlCol="false" tIns="0" lIns="0" bIns="0" rIns="0">
            <a:spAutoFit/>
          </a:bodyPr>
          <a:lstStyle/>
          <a:p>
            <a:pPr algn="ctr">
              <a:lnSpc>
                <a:spcPts val="5739"/>
              </a:lnSpc>
              <a:spcBef>
                <a:spcPct val="0"/>
              </a:spcBef>
            </a:pPr>
            <a:r>
              <a:rPr lang="en-US" sz="4099">
                <a:solidFill>
                  <a:srgbClr val="000000"/>
                </a:solidFill>
                <a:latin typeface="Arial Bold"/>
              </a:rPr>
              <a:t>KẾ HOẠCH PHÁT TRIỂN PHẦN MỀM</a:t>
            </a:r>
          </a:p>
        </p:txBody>
      </p:sp>
      <p:sp>
        <p:nvSpPr>
          <p:cNvPr name="TextBox 5" id="5"/>
          <p:cNvSpPr txBox="true"/>
          <p:nvPr/>
        </p:nvSpPr>
        <p:spPr>
          <a:xfrm rot="0">
            <a:off x="1984401" y="2721415"/>
            <a:ext cx="15274899" cy="673100"/>
          </a:xfrm>
          <a:prstGeom prst="rect">
            <a:avLst/>
          </a:prstGeom>
        </p:spPr>
        <p:txBody>
          <a:bodyPr anchor="t" rtlCol="false" tIns="0" lIns="0" bIns="0" rIns="0">
            <a:spAutoFit/>
          </a:bodyPr>
          <a:lstStyle/>
          <a:p>
            <a:pPr algn="just" marL="0" indent="0" lvl="0">
              <a:lnSpc>
                <a:spcPts val="4900"/>
              </a:lnSpc>
              <a:spcBef>
                <a:spcPct val="0"/>
              </a:spcBef>
            </a:pPr>
            <a:r>
              <a:rPr lang="en-US" sz="3500">
                <a:solidFill>
                  <a:srgbClr val="000000"/>
                </a:solidFill>
                <a:latin typeface="Arial"/>
              </a:rPr>
              <a:t>Sprint 2: Hoàn thành các chức năng của ứng dụng.</a:t>
            </a:r>
          </a:p>
        </p:txBody>
      </p:sp>
      <p:sp>
        <p:nvSpPr>
          <p:cNvPr name="Freeform 6" id="6"/>
          <p:cNvSpPr/>
          <p:nvPr/>
        </p:nvSpPr>
        <p:spPr>
          <a:xfrm flipH="false" flipV="false" rot="0">
            <a:off x="736422" y="701218"/>
            <a:ext cx="584557" cy="584557"/>
          </a:xfrm>
          <a:custGeom>
            <a:avLst/>
            <a:gdLst/>
            <a:ahLst/>
            <a:cxnLst/>
            <a:rect r="r" b="b" t="t" l="l"/>
            <a:pathLst>
              <a:path h="584557" w="584557">
                <a:moveTo>
                  <a:pt x="0" y="0"/>
                </a:moveTo>
                <a:lnTo>
                  <a:pt x="584556" y="0"/>
                </a:lnTo>
                <a:lnTo>
                  <a:pt x="584556" y="584556"/>
                </a:lnTo>
                <a:lnTo>
                  <a:pt x="0" y="5845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623759" y="1655885"/>
            <a:ext cx="6528992" cy="722630"/>
          </a:xfrm>
          <a:prstGeom prst="rect">
            <a:avLst/>
          </a:prstGeom>
        </p:spPr>
        <p:txBody>
          <a:bodyPr anchor="t" rtlCol="false" tIns="0" lIns="0" bIns="0" rIns="0">
            <a:spAutoFit/>
          </a:bodyPr>
          <a:lstStyle/>
          <a:p>
            <a:pPr algn="l">
              <a:lnSpc>
                <a:spcPts val="5320"/>
              </a:lnSpc>
              <a:spcBef>
                <a:spcPct val="0"/>
              </a:spcBef>
            </a:pPr>
            <a:r>
              <a:rPr lang="en-US" sz="3800">
                <a:solidFill>
                  <a:srgbClr val="000000"/>
                </a:solidFill>
                <a:latin typeface="Arial Bold"/>
              </a:rPr>
              <a:t>3. Lịch trình phát triển:</a:t>
            </a:r>
          </a:p>
        </p:txBody>
      </p:sp>
      <p:sp>
        <p:nvSpPr>
          <p:cNvPr name="Freeform 8" id="8"/>
          <p:cNvSpPr/>
          <p:nvPr/>
        </p:nvSpPr>
        <p:spPr>
          <a:xfrm flipH="false" flipV="false" rot="0">
            <a:off x="4909778" y="3880289"/>
            <a:ext cx="8468443" cy="5538783"/>
          </a:xfrm>
          <a:custGeom>
            <a:avLst/>
            <a:gdLst/>
            <a:ahLst/>
            <a:cxnLst/>
            <a:rect r="r" b="b" t="t" l="l"/>
            <a:pathLst>
              <a:path h="5538783" w="8468443">
                <a:moveTo>
                  <a:pt x="0" y="0"/>
                </a:moveTo>
                <a:lnTo>
                  <a:pt x="8468444" y="0"/>
                </a:lnTo>
                <a:lnTo>
                  <a:pt x="8468444" y="5538783"/>
                </a:lnTo>
                <a:lnTo>
                  <a:pt x="0" y="5538783"/>
                </a:lnTo>
                <a:lnTo>
                  <a:pt x="0" y="0"/>
                </a:lnTo>
                <a:close/>
              </a:path>
            </a:pathLst>
          </a:custGeom>
          <a:blipFill>
            <a:blip r:embed="rId8"/>
            <a:stretch>
              <a:fillRect l="0" t="-500" r="0" b="-1502"/>
            </a:stretch>
          </a:blipFill>
        </p:spPr>
      </p:sp>
      <p:sp>
        <p:nvSpPr>
          <p:cNvPr name="TextBox 9" id="9"/>
          <p:cNvSpPr txBox="true"/>
          <p:nvPr/>
        </p:nvSpPr>
        <p:spPr>
          <a:xfrm rot="0">
            <a:off x="16897171" y="8677910"/>
            <a:ext cx="482798" cy="580390"/>
          </a:xfrm>
          <a:prstGeom prst="rect">
            <a:avLst/>
          </a:prstGeom>
        </p:spPr>
        <p:txBody>
          <a:bodyPr anchor="t" rtlCol="false" tIns="0" lIns="0" bIns="0" rIns="0">
            <a:spAutoFit/>
          </a:bodyPr>
          <a:lstStyle/>
          <a:p>
            <a:pPr algn="ctr">
              <a:lnSpc>
                <a:spcPts val="4759"/>
              </a:lnSpc>
            </a:pPr>
            <a:r>
              <a:rPr lang="en-US" sz="3399">
                <a:solidFill>
                  <a:srgbClr val="000000"/>
                </a:solidFill>
                <a:latin typeface="Noto Serif Display"/>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10800000">
            <a:off x="-14429745" y="0"/>
            <a:ext cx="32717745" cy="19630647"/>
          </a:xfrm>
          <a:custGeom>
            <a:avLst/>
            <a:gdLst/>
            <a:ahLst/>
            <a:cxnLst/>
            <a:rect r="r" b="b" t="t" l="l"/>
            <a:pathLst>
              <a:path h="19630647" w="32717745">
                <a:moveTo>
                  <a:pt x="32717745" y="19630647"/>
                </a:moveTo>
                <a:lnTo>
                  <a:pt x="0" y="19630647"/>
                </a:lnTo>
                <a:lnTo>
                  <a:pt x="0" y="0"/>
                </a:lnTo>
                <a:lnTo>
                  <a:pt x="32717745" y="0"/>
                </a:lnTo>
                <a:lnTo>
                  <a:pt x="32717745" y="1963064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81100" y="918489"/>
            <a:ext cx="584557" cy="584557"/>
          </a:xfrm>
          <a:custGeom>
            <a:avLst/>
            <a:gdLst/>
            <a:ahLst/>
            <a:cxnLst/>
            <a:rect r="r" b="b" t="t" l="l"/>
            <a:pathLst>
              <a:path h="584557" w="584557">
                <a:moveTo>
                  <a:pt x="0" y="0"/>
                </a:moveTo>
                <a:lnTo>
                  <a:pt x="584557" y="0"/>
                </a:lnTo>
                <a:lnTo>
                  <a:pt x="584557" y="584556"/>
                </a:lnTo>
                <a:lnTo>
                  <a:pt x="0" y="5845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636649" y="2486590"/>
            <a:ext cx="13657747" cy="6771710"/>
          </a:xfrm>
          <a:custGeom>
            <a:avLst/>
            <a:gdLst/>
            <a:ahLst/>
            <a:cxnLst/>
            <a:rect r="r" b="b" t="t" l="l"/>
            <a:pathLst>
              <a:path h="6771710" w="13657747">
                <a:moveTo>
                  <a:pt x="0" y="0"/>
                </a:moveTo>
                <a:lnTo>
                  <a:pt x="13657746" y="0"/>
                </a:lnTo>
                <a:lnTo>
                  <a:pt x="13657746" y="6771710"/>
                </a:lnTo>
                <a:lnTo>
                  <a:pt x="0" y="6771710"/>
                </a:lnTo>
                <a:lnTo>
                  <a:pt x="0" y="0"/>
                </a:lnTo>
                <a:close/>
              </a:path>
            </a:pathLst>
          </a:custGeom>
          <a:blipFill>
            <a:blip r:embed="rId6"/>
            <a:stretch>
              <a:fillRect l="0" t="0" r="0" b="0"/>
            </a:stretch>
          </a:blipFill>
        </p:spPr>
      </p:sp>
      <p:sp>
        <p:nvSpPr>
          <p:cNvPr name="TextBox 5" id="5"/>
          <p:cNvSpPr txBox="true"/>
          <p:nvPr/>
        </p:nvSpPr>
        <p:spPr>
          <a:xfrm rot="0">
            <a:off x="1929127" y="756564"/>
            <a:ext cx="9212820" cy="781686"/>
          </a:xfrm>
          <a:prstGeom prst="rect">
            <a:avLst/>
          </a:prstGeom>
        </p:spPr>
        <p:txBody>
          <a:bodyPr anchor="t" rtlCol="false" tIns="0" lIns="0" bIns="0" rIns="0">
            <a:spAutoFit/>
          </a:bodyPr>
          <a:lstStyle/>
          <a:p>
            <a:pPr algn="ctr" marL="0" indent="0" lvl="0">
              <a:lnSpc>
                <a:spcPts val="5739"/>
              </a:lnSpc>
              <a:spcBef>
                <a:spcPct val="0"/>
              </a:spcBef>
            </a:pPr>
            <a:r>
              <a:rPr lang="en-US" sz="4099">
                <a:solidFill>
                  <a:srgbClr val="000000"/>
                </a:solidFill>
                <a:latin typeface="Arial Bold"/>
              </a:rPr>
              <a:t>KẾ HOẠCH PHÁT TRIỂN PHẦN MỀM</a:t>
            </a:r>
          </a:p>
        </p:txBody>
      </p:sp>
      <p:sp>
        <p:nvSpPr>
          <p:cNvPr name="TextBox 6" id="6"/>
          <p:cNvSpPr txBox="true"/>
          <p:nvPr/>
        </p:nvSpPr>
        <p:spPr>
          <a:xfrm rot="0">
            <a:off x="2379597" y="1573461"/>
            <a:ext cx="6223834" cy="722630"/>
          </a:xfrm>
          <a:prstGeom prst="rect">
            <a:avLst/>
          </a:prstGeom>
        </p:spPr>
        <p:txBody>
          <a:bodyPr anchor="t" rtlCol="false" tIns="0" lIns="0" bIns="0" rIns="0">
            <a:spAutoFit/>
          </a:bodyPr>
          <a:lstStyle/>
          <a:p>
            <a:pPr algn="l">
              <a:lnSpc>
                <a:spcPts val="5320"/>
              </a:lnSpc>
              <a:spcBef>
                <a:spcPct val="0"/>
              </a:spcBef>
            </a:pPr>
            <a:r>
              <a:rPr lang="en-US" sz="3800">
                <a:solidFill>
                  <a:srgbClr val="000000"/>
                </a:solidFill>
                <a:latin typeface="Arial"/>
              </a:rPr>
              <a:t>Biểu đồ tiến độ Sprint 2 </a:t>
            </a:r>
          </a:p>
        </p:txBody>
      </p:sp>
      <p:sp>
        <p:nvSpPr>
          <p:cNvPr name="TextBox 7" id="7"/>
          <p:cNvSpPr txBox="true"/>
          <p:nvPr/>
        </p:nvSpPr>
        <p:spPr>
          <a:xfrm rot="0">
            <a:off x="16897171" y="8677910"/>
            <a:ext cx="482798" cy="580390"/>
          </a:xfrm>
          <a:prstGeom prst="rect">
            <a:avLst/>
          </a:prstGeom>
        </p:spPr>
        <p:txBody>
          <a:bodyPr anchor="t" rtlCol="false" tIns="0" lIns="0" bIns="0" rIns="0">
            <a:spAutoFit/>
          </a:bodyPr>
          <a:lstStyle/>
          <a:p>
            <a:pPr algn="ctr">
              <a:lnSpc>
                <a:spcPts val="4759"/>
              </a:lnSpc>
            </a:pPr>
            <a:r>
              <a:rPr lang="en-US" sz="3399">
                <a:solidFill>
                  <a:srgbClr val="000000"/>
                </a:solidFill>
                <a:latin typeface="Noto Serif Display"/>
              </a:rPr>
              <a:t>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21271" y="-8601781"/>
            <a:ext cx="15937397" cy="15937397"/>
          </a:xfrm>
          <a:custGeom>
            <a:avLst/>
            <a:gdLst/>
            <a:ahLst/>
            <a:cxnLst/>
            <a:rect r="r" b="b" t="t" l="l"/>
            <a:pathLst>
              <a:path h="15937397" w="15937397">
                <a:moveTo>
                  <a:pt x="0" y="0"/>
                </a:moveTo>
                <a:lnTo>
                  <a:pt x="15937397" y="0"/>
                </a:lnTo>
                <a:lnTo>
                  <a:pt x="15937397" y="15937397"/>
                </a:lnTo>
                <a:lnTo>
                  <a:pt x="0" y="15937397"/>
                </a:lnTo>
                <a:lnTo>
                  <a:pt x="0" y="0"/>
                </a:lnTo>
                <a:close/>
              </a:path>
            </a:pathLst>
          </a:custGeom>
          <a:blipFill>
            <a:blip r:embed="rId2">
              <a:alphaModFix amt="71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637119" y="-10188118"/>
            <a:ext cx="29997437" cy="29997437"/>
          </a:xfrm>
          <a:custGeom>
            <a:avLst/>
            <a:gdLst/>
            <a:ahLst/>
            <a:cxnLst/>
            <a:rect r="r" b="b" t="t" l="l"/>
            <a:pathLst>
              <a:path h="29997437" w="29997437">
                <a:moveTo>
                  <a:pt x="0" y="0"/>
                </a:moveTo>
                <a:lnTo>
                  <a:pt x="29997437" y="0"/>
                </a:lnTo>
                <a:lnTo>
                  <a:pt x="29997437" y="29997437"/>
                </a:lnTo>
                <a:lnTo>
                  <a:pt x="0" y="29997437"/>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623759" y="539293"/>
            <a:ext cx="9118795" cy="781686"/>
          </a:xfrm>
          <a:prstGeom prst="rect">
            <a:avLst/>
          </a:prstGeom>
        </p:spPr>
        <p:txBody>
          <a:bodyPr anchor="t" rtlCol="false" tIns="0" lIns="0" bIns="0" rIns="0">
            <a:spAutoFit/>
          </a:bodyPr>
          <a:lstStyle/>
          <a:p>
            <a:pPr algn="ctr">
              <a:lnSpc>
                <a:spcPts val="5739"/>
              </a:lnSpc>
              <a:spcBef>
                <a:spcPct val="0"/>
              </a:spcBef>
            </a:pPr>
            <a:r>
              <a:rPr lang="en-US" sz="4099">
                <a:solidFill>
                  <a:srgbClr val="000000"/>
                </a:solidFill>
                <a:latin typeface="Arial Bold"/>
              </a:rPr>
              <a:t>KẾ HOẠCH PHÁT TRIỂN PHẦN MỀM</a:t>
            </a:r>
          </a:p>
        </p:txBody>
      </p:sp>
      <p:sp>
        <p:nvSpPr>
          <p:cNvPr name="TextBox 5" id="5"/>
          <p:cNvSpPr txBox="true"/>
          <p:nvPr/>
        </p:nvSpPr>
        <p:spPr>
          <a:xfrm rot="0">
            <a:off x="1984401" y="2721415"/>
            <a:ext cx="14375918" cy="673100"/>
          </a:xfrm>
          <a:prstGeom prst="rect">
            <a:avLst/>
          </a:prstGeom>
        </p:spPr>
        <p:txBody>
          <a:bodyPr anchor="t" rtlCol="false" tIns="0" lIns="0" bIns="0" rIns="0">
            <a:spAutoFit/>
          </a:bodyPr>
          <a:lstStyle/>
          <a:p>
            <a:pPr algn="just" marL="0" indent="0" lvl="0">
              <a:lnSpc>
                <a:spcPts val="4900"/>
              </a:lnSpc>
              <a:spcBef>
                <a:spcPct val="0"/>
              </a:spcBef>
            </a:pPr>
            <a:r>
              <a:rPr lang="en-US" sz="3500">
                <a:solidFill>
                  <a:srgbClr val="000000"/>
                </a:solidFill>
                <a:latin typeface="Arial"/>
              </a:rPr>
              <a:t>Sprint 3: Tiếp tục hoàn thành các chức năng của ứng dụng.</a:t>
            </a:r>
          </a:p>
        </p:txBody>
      </p:sp>
      <p:sp>
        <p:nvSpPr>
          <p:cNvPr name="Freeform 6" id="6"/>
          <p:cNvSpPr/>
          <p:nvPr/>
        </p:nvSpPr>
        <p:spPr>
          <a:xfrm flipH="false" flipV="false" rot="0">
            <a:off x="736422" y="701218"/>
            <a:ext cx="584557" cy="584557"/>
          </a:xfrm>
          <a:custGeom>
            <a:avLst/>
            <a:gdLst/>
            <a:ahLst/>
            <a:cxnLst/>
            <a:rect r="r" b="b" t="t" l="l"/>
            <a:pathLst>
              <a:path h="584557" w="584557">
                <a:moveTo>
                  <a:pt x="0" y="0"/>
                </a:moveTo>
                <a:lnTo>
                  <a:pt x="584556" y="0"/>
                </a:lnTo>
                <a:lnTo>
                  <a:pt x="584556" y="584556"/>
                </a:lnTo>
                <a:lnTo>
                  <a:pt x="0" y="5845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623759" y="1655885"/>
            <a:ext cx="6528992" cy="722630"/>
          </a:xfrm>
          <a:prstGeom prst="rect">
            <a:avLst/>
          </a:prstGeom>
        </p:spPr>
        <p:txBody>
          <a:bodyPr anchor="t" rtlCol="false" tIns="0" lIns="0" bIns="0" rIns="0">
            <a:spAutoFit/>
          </a:bodyPr>
          <a:lstStyle/>
          <a:p>
            <a:pPr algn="l">
              <a:lnSpc>
                <a:spcPts val="5320"/>
              </a:lnSpc>
              <a:spcBef>
                <a:spcPct val="0"/>
              </a:spcBef>
            </a:pPr>
            <a:r>
              <a:rPr lang="en-US" sz="3800">
                <a:solidFill>
                  <a:srgbClr val="000000"/>
                </a:solidFill>
                <a:latin typeface="Arial Bold"/>
              </a:rPr>
              <a:t>3. Lịch trình phát triển:</a:t>
            </a:r>
          </a:p>
        </p:txBody>
      </p:sp>
      <p:sp>
        <p:nvSpPr>
          <p:cNvPr name="Freeform 8" id="8"/>
          <p:cNvSpPr/>
          <p:nvPr/>
        </p:nvSpPr>
        <p:spPr>
          <a:xfrm flipH="false" flipV="false" rot="0">
            <a:off x="5063789" y="3880289"/>
            <a:ext cx="8160422" cy="5055128"/>
          </a:xfrm>
          <a:custGeom>
            <a:avLst/>
            <a:gdLst/>
            <a:ahLst/>
            <a:cxnLst/>
            <a:rect r="r" b="b" t="t" l="l"/>
            <a:pathLst>
              <a:path h="5055128" w="8160422">
                <a:moveTo>
                  <a:pt x="0" y="0"/>
                </a:moveTo>
                <a:lnTo>
                  <a:pt x="8160422" y="0"/>
                </a:lnTo>
                <a:lnTo>
                  <a:pt x="8160422" y="5055129"/>
                </a:lnTo>
                <a:lnTo>
                  <a:pt x="0" y="5055129"/>
                </a:lnTo>
                <a:lnTo>
                  <a:pt x="0" y="0"/>
                </a:lnTo>
                <a:close/>
              </a:path>
            </a:pathLst>
          </a:custGeom>
          <a:blipFill>
            <a:blip r:embed="rId8"/>
            <a:stretch>
              <a:fillRect l="0" t="0" r="0" b="0"/>
            </a:stretch>
          </a:blipFill>
        </p:spPr>
      </p:sp>
      <p:sp>
        <p:nvSpPr>
          <p:cNvPr name="TextBox 9" id="9"/>
          <p:cNvSpPr txBox="true"/>
          <p:nvPr/>
        </p:nvSpPr>
        <p:spPr>
          <a:xfrm rot="0">
            <a:off x="16897171" y="8677910"/>
            <a:ext cx="482798" cy="580390"/>
          </a:xfrm>
          <a:prstGeom prst="rect">
            <a:avLst/>
          </a:prstGeom>
        </p:spPr>
        <p:txBody>
          <a:bodyPr anchor="t" rtlCol="false" tIns="0" lIns="0" bIns="0" rIns="0">
            <a:spAutoFit/>
          </a:bodyPr>
          <a:lstStyle/>
          <a:p>
            <a:pPr algn="ctr">
              <a:lnSpc>
                <a:spcPts val="4759"/>
              </a:lnSpc>
            </a:pPr>
            <a:r>
              <a:rPr lang="en-US" sz="3399">
                <a:solidFill>
                  <a:srgbClr val="000000"/>
                </a:solidFill>
                <a:latin typeface="Noto Serif Display"/>
              </a:rPr>
              <a:t>14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10800000">
            <a:off x="-14429745" y="0"/>
            <a:ext cx="32717745" cy="19630647"/>
          </a:xfrm>
          <a:custGeom>
            <a:avLst/>
            <a:gdLst/>
            <a:ahLst/>
            <a:cxnLst/>
            <a:rect r="r" b="b" t="t" l="l"/>
            <a:pathLst>
              <a:path h="19630647" w="32717745">
                <a:moveTo>
                  <a:pt x="32717745" y="19630647"/>
                </a:moveTo>
                <a:lnTo>
                  <a:pt x="0" y="19630647"/>
                </a:lnTo>
                <a:lnTo>
                  <a:pt x="0" y="0"/>
                </a:lnTo>
                <a:lnTo>
                  <a:pt x="32717745" y="0"/>
                </a:lnTo>
                <a:lnTo>
                  <a:pt x="32717745" y="1963064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81100" y="918489"/>
            <a:ext cx="584557" cy="584557"/>
          </a:xfrm>
          <a:custGeom>
            <a:avLst/>
            <a:gdLst/>
            <a:ahLst/>
            <a:cxnLst/>
            <a:rect r="r" b="b" t="t" l="l"/>
            <a:pathLst>
              <a:path h="584557" w="584557">
                <a:moveTo>
                  <a:pt x="0" y="0"/>
                </a:moveTo>
                <a:lnTo>
                  <a:pt x="584557" y="0"/>
                </a:lnTo>
                <a:lnTo>
                  <a:pt x="584557" y="584556"/>
                </a:lnTo>
                <a:lnTo>
                  <a:pt x="0" y="5845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379597" y="2486590"/>
            <a:ext cx="13787852" cy="6771710"/>
          </a:xfrm>
          <a:custGeom>
            <a:avLst/>
            <a:gdLst/>
            <a:ahLst/>
            <a:cxnLst/>
            <a:rect r="r" b="b" t="t" l="l"/>
            <a:pathLst>
              <a:path h="6771710" w="13787852">
                <a:moveTo>
                  <a:pt x="0" y="0"/>
                </a:moveTo>
                <a:lnTo>
                  <a:pt x="13787852" y="0"/>
                </a:lnTo>
                <a:lnTo>
                  <a:pt x="13787852" y="6771710"/>
                </a:lnTo>
                <a:lnTo>
                  <a:pt x="0" y="6771710"/>
                </a:lnTo>
                <a:lnTo>
                  <a:pt x="0" y="0"/>
                </a:lnTo>
                <a:close/>
              </a:path>
            </a:pathLst>
          </a:custGeom>
          <a:blipFill>
            <a:blip r:embed="rId6"/>
            <a:stretch>
              <a:fillRect l="0" t="0" r="0" b="0"/>
            </a:stretch>
          </a:blipFill>
        </p:spPr>
      </p:sp>
      <p:sp>
        <p:nvSpPr>
          <p:cNvPr name="TextBox 5" id="5"/>
          <p:cNvSpPr txBox="true"/>
          <p:nvPr/>
        </p:nvSpPr>
        <p:spPr>
          <a:xfrm rot="0">
            <a:off x="1605868" y="756564"/>
            <a:ext cx="9795395" cy="781686"/>
          </a:xfrm>
          <a:prstGeom prst="rect">
            <a:avLst/>
          </a:prstGeom>
        </p:spPr>
        <p:txBody>
          <a:bodyPr anchor="t" rtlCol="false" tIns="0" lIns="0" bIns="0" rIns="0">
            <a:spAutoFit/>
          </a:bodyPr>
          <a:lstStyle/>
          <a:p>
            <a:pPr algn="ctr" marL="0" indent="0" lvl="0">
              <a:lnSpc>
                <a:spcPts val="5739"/>
              </a:lnSpc>
              <a:spcBef>
                <a:spcPct val="0"/>
              </a:spcBef>
            </a:pPr>
            <a:r>
              <a:rPr lang="en-US" sz="4099">
                <a:solidFill>
                  <a:srgbClr val="000000"/>
                </a:solidFill>
                <a:latin typeface="Arial Bold"/>
              </a:rPr>
              <a:t>KẾ HOẠCH PHÁT TRIỂN PHẦN MỀM</a:t>
            </a:r>
          </a:p>
        </p:txBody>
      </p:sp>
      <p:sp>
        <p:nvSpPr>
          <p:cNvPr name="TextBox 6" id="6"/>
          <p:cNvSpPr txBox="true"/>
          <p:nvPr/>
        </p:nvSpPr>
        <p:spPr>
          <a:xfrm rot="0">
            <a:off x="2379597" y="1573461"/>
            <a:ext cx="6223834" cy="722630"/>
          </a:xfrm>
          <a:prstGeom prst="rect">
            <a:avLst/>
          </a:prstGeom>
        </p:spPr>
        <p:txBody>
          <a:bodyPr anchor="t" rtlCol="false" tIns="0" lIns="0" bIns="0" rIns="0">
            <a:spAutoFit/>
          </a:bodyPr>
          <a:lstStyle/>
          <a:p>
            <a:pPr algn="l">
              <a:lnSpc>
                <a:spcPts val="5320"/>
              </a:lnSpc>
              <a:spcBef>
                <a:spcPct val="0"/>
              </a:spcBef>
            </a:pPr>
            <a:r>
              <a:rPr lang="en-US" sz="3800">
                <a:solidFill>
                  <a:srgbClr val="000000"/>
                </a:solidFill>
                <a:latin typeface="Arial"/>
              </a:rPr>
              <a:t>Biểu đồ tiến độ Sprint 3 </a:t>
            </a:r>
          </a:p>
        </p:txBody>
      </p:sp>
      <p:sp>
        <p:nvSpPr>
          <p:cNvPr name="TextBox 7" id="7"/>
          <p:cNvSpPr txBox="true"/>
          <p:nvPr/>
        </p:nvSpPr>
        <p:spPr>
          <a:xfrm rot="0">
            <a:off x="16897171" y="8677910"/>
            <a:ext cx="482798" cy="580390"/>
          </a:xfrm>
          <a:prstGeom prst="rect">
            <a:avLst/>
          </a:prstGeom>
        </p:spPr>
        <p:txBody>
          <a:bodyPr anchor="t" rtlCol="false" tIns="0" lIns="0" bIns="0" rIns="0">
            <a:spAutoFit/>
          </a:bodyPr>
          <a:lstStyle/>
          <a:p>
            <a:pPr algn="ctr">
              <a:lnSpc>
                <a:spcPts val="4759"/>
              </a:lnSpc>
            </a:pPr>
            <a:r>
              <a:rPr lang="en-US" sz="3399">
                <a:solidFill>
                  <a:srgbClr val="000000"/>
                </a:solidFill>
                <a:latin typeface="Noto Serif Display"/>
              </a:rPr>
              <a:t>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21271" y="-8601781"/>
            <a:ext cx="15937397" cy="15937397"/>
          </a:xfrm>
          <a:custGeom>
            <a:avLst/>
            <a:gdLst/>
            <a:ahLst/>
            <a:cxnLst/>
            <a:rect r="r" b="b" t="t" l="l"/>
            <a:pathLst>
              <a:path h="15937397" w="15937397">
                <a:moveTo>
                  <a:pt x="0" y="0"/>
                </a:moveTo>
                <a:lnTo>
                  <a:pt x="15937397" y="0"/>
                </a:lnTo>
                <a:lnTo>
                  <a:pt x="15937397" y="15937397"/>
                </a:lnTo>
                <a:lnTo>
                  <a:pt x="0" y="15937397"/>
                </a:lnTo>
                <a:lnTo>
                  <a:pt x="0" y="0"/>
                </a:lnTo>
                <a:close/>
              </a:path>
            </a:pathLst>
          </a:custGeom>
          <a:blipFill>
            <a:blip r:embed="rId2">
              <a:alphaModFix amt="71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637119" y="-10188118"/>
            <a:ext cx="29997437" cy="29997437"/>
          </a:xfrm>
          <a:custGeom>
            <a:avLst/>
            <a:gdLst/>
            <a:ahLst/>
            <a:cxnLst/>
            <a:rect r="r" b="b" t="t" l="l"/>
            <a:pathLst>
              <a:path h="29997437" w="29997437">
                <a:moveTo>
                  <a:pt x="0" y="0"/>
                </a:moveTo>
                <a:lnTo>
                  <a:pt x="29997437" y="0"/>
                </a:lnTo>
                <a:lnTo>
                  <a:pt x="29997437" y="29997437"/>
                </a:lnTo>
                <a:lnTo>
                  <a:pt x="0" y="29997437"/>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623759" y="539293"/>
            <a:ext cx="9534920" cy="781686"/>
          </a:xfrm>
          <a:prstGeom prst="rect">
            <a:avLst/>
          </a:prstGeom>
        </p:spPr>
        <p:txBody>
          <a:bodyPr anchor="t" rtlCol="false" tIns="0" lIns="0" bIns="0" rIns="0">
            <a:spAutoFit/>
          </a:bodyPr>
          <a:lstStyle/>
          <a:p>
            <a:pPr algn="ctr">
              <a:lnSpc>
                <a:spcPts val="5739"/>
              </a:lnSpc>
              <a:spcBef>
                <a:spcPct val="0"/>
              </a:spcBef>
            </a:pPr>
            <a:r>
              <a:rPr lang="en-US" sz="4099">
                <a:solidFill>
                  <a:srgbClr val="000000"/>
                </a:solidFill>
                <a:latin typeface="Arial Bold"/>
              </a:rPr>
              <a:t>KẾ HOẠCH PHÁT TRIỂN PHẦN MỀM</a:t>
            </a:r>
          </a:p>
        </p:txBody>
      </p:sp>
      <p:sp>
        <p:nvSpPr>
          <p:cNvPr name="TextBox 5" id="5"/>
          <p:cNvSpPr txBox="true"/>
          <p:nvPr/>
        </p:nvSpPr>
        <p:spPr>
          <a:xfrm rot="0">
            <a:off x="1984401" y="2721415"/>
            <a:ext cx="15274899" cy="673100"/>
          </a:xfrm>
          <a:prstGeom prst="rect">
            <a:avLst/>
          </a:prstGeom>
        </p:spPr>
        <p:txBody>
          <a:bodyPr anchor="t" rtlCol="false" tIns="0" lIns="0" bIns="0" rIns="0">
            <a:spAutoFit/>
          </a:bodyPr>
          <a:lstStyle/>
          <a:p>
            <a:pPr algn="just" marL="0" indent="0" lvl="0">
              <a:lnSpc>
                <a:spcPts val="4900"/>
              </a:lnSpc>
              <a:spcBef>
                <a:spcPct val="0"/>
              </a:spcBef>
            </a:pPr>
            <a:r>
              <a:rPr lang="en-US" sz="3500">
                <a:solidFill>
                  <a:srgbClr val="000000"/>
                </a:solidFill>
                <a:latin typeface="Arial"/>
              </a:rPr>
              <a:t>Sprint 4: Kiểm thử và hoàn thiện ứng dụng.</a:t>
            </a:r>
          </a:p>
        </p:txBody>
      </p:sp>
      <p:sp>
        <p:nvSpPr>
          <p:cNvPr name="Freeform 6" id="6"/>
          <p:cNvSpPr/>
          <p:nvPr/>
        </p:nvSpPr>
        <p:spPr>
          <a:xfrm flipH="false" flipV="false" rot="0">
            <a:off x="736422" y="701218"/>
            <a:ext cx="584557" cy="584557"/>
          </a:xfrm>
          <a:custGeom>
            <a:avLst/>
            <a:gdLst/>
            <a:ahLst/>
            <a:cxnLst/>
            <a:rect r="r" b="b" t="t" l="l"/>
            <a:pathLst>
              <a:path h="584557" w="584557">
                <a:moveTo>
                  <a:pt x="0" y="0"/>
                </a:moveTo>
                <a:lnTo>
                  <a:pt x="584556" y="0"/>
                </a:lnTo>
                <a:lnTo>
                  <a:pt x="584556" y="584556"/>
                </a:lnTo>
                <a:lnTo>
                  <a:pt x="0" y="5845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623759" y="1655885"/>
            <a:ext cx="6528992" cy="722630"/>
          </a:xfrm>
          <a:prstGeom prst="rect">
            <a:avLst/>
          </a:prstGeom>
        </p:spPr>
        <p:txBody>
          <a:bodyPr anchor="t" rtlCol="false" tIns="0" lIns="0" bIns="0" rIns="0">
            <a:spAutoFit/>
          </a:bodyPr>
          <a:lstStyle/>
          <a:p>
            <a:pPr algn="l">
              <a:lnSpc>
                <a:spcPts val="5320"/>
              </a:lnSpc>
              <a:spcBef>
                <a:spcPct val="0"/>
              </a:spcBef>
            </a:pPr>
            <a:r>
              <a:rPr lang="en-US" sz="3800">
                <a:solidFill>
                  <a:srgbClr val="000000"/>
                </a:solidFill>
                <a:latin typeface="Arial Bold"/>
              </a:rPr>
              <a:t>3. Lịch trình phát triển:</a:t>
            </a:r>
          </a:p>
        </p:txBody>
      </p:sp>
      <p:sp>
        <p:nvSpPr>
          <p:cNvPr name="Freeform 8" id="8"/>
          <p:cNvSpPr/>
          <p:nvPr/>
        </p:nvSpPr>
        <p:spPr>
          <a:xfrm flipH="false" flipV="false" rot="0">
            <a:off x="4291070" y="3880289"/>
            <a:ext cx="9001560" cy="5055128"/>
          </a:xfrm>
          <a:custGeom>
            <a:avLst/>
            <a:gdLst/>
            <a:ahLst/>
            <a:cxnLst/>
            <a:rect r="r" b="b" t="t" l="l"/>
            <a:pathLst>
              <a:path h="5055128" w="9001560">
                <a:moveTo>
                  <a:pt x="0" y="0"/>
                </a:moveTo>
                <a:lnTo>
                  <a:pt x="9001561" y="0"/>
                </a:lnTo>
                <a:lnTo>
                  <a:pt x="9001561" y="5055129"/>
                </a:lnTo>
                <a:lnTo>
                  <a:pt x="0" y="5055129"/>
                </a:lnTo>
                <a:lnTo>
                  <a:pt x="0" y="0"/>
                </a:lnTo>
                <a:close/>
              </a:path>
            </a:pathLst>
          </a:custGeom>
          <a:blipFill>
            <a:blip r:embed="rId8"/>
            <a:stretch>
              <a:fillRect l="0" t="0" r="0" b="0"/>
            </a:stretch>
          </a:blipFill>
        </p:spPr>
      </p:sp>
      <p:sp>
        <p:nvSpPr>
          <p:cNvPr name="TextBox 9" id="9"/>
          <p:cNvSpPr txBox="true"/>
          <p:nvPr/>
        </p:nvSpPr>
        <p:spPr>
          <a:xfrm rot="0">
            <a:off x="16897171" y="8677910"/>
            <a:ext cx="482798" cy="580390"/>
          </a:xfrm>
          <a:prstGeom prst="rect">
            <a:avLst/>
          </a:prstGeom>
        </p:spPr>
        <p:txBody>
          <a:bodyPr anchor="t" rtlCol="false" tIns="0" lIns="0" bIns="0" rIns="0">
            <a:spAutoFit/>
          </a:bodyPr>
          <a:lstStyle/>
          <a:p>
            <a:pPr algn="ctr">
              <a:lnSpc>
                <a:spcPts val="4759"/>
              </a:lnSpc>
            </a:pPr>
            <a:r>
              <a:rPr lang="en-US" sz="3399">
                <a:solidFill>
                  <a:srgbClr val="000000"/>
                </a:solidFill>
                <a:latin typeface="Noto Serif Display"/>
              </a:rPr>
              <a:t>16</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10800000">
            <a:off x="-14429745" y="0"/>
            <a:ext cx="32717745" cy="19630647"/>
          </a:xfrm>
          <a:custGeom>
            <a:avLst/>
            <a:gdLst/>
            <a:ahLst/>
            <a:cxnLst/>
            <a:rect r="r" b="b" t="t" l="l"/>
            <a:pathLst>
              <a:path h="19630647" w="32717745">
                <a:moveTo>
                  <a:pt x="32717745" y="19630647"/>
                </a:moveTo>
                <a:lnTo>
                  <a:pt x="0" y="19630647"/>
                </a:lnTo>
                <a:lnTo>
                  <a:pt x="0" y="0"/>
                </a:lnTo>
                <a:lnTo>
                  <a:pt x="32717745" y="0"/>
                </a:lnTo>
                <a:lnTo>
                  <a:pt x="32717745" y="1963064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81100" y="918489"/>
            <a:ext cx="584557" cy="584557"/>
          </a:xfrm>
          <a:custGeom>
            <a:avLst/>
            <a:gdLst/>
            <a:ahLst/>
            <a:cxnLst/>
            <a:rect r="r" b="b" t="t" l="l"/>
            <a:pathLst>
              <a:path h="584557" w="584557">
                <a:moveTo>
                  <a:pt x="0" y="0"/>
                </a:moveTo>
                <a:lnTo>
                  <a:pt x="584557" y="0"/>
                </a:lnTo>
                <a:lnTo>
                  <a:pt x="584557" y="584556"/>
                </a:lnTo>
                <a:lnTo>
                  <a:pt x="0" y="5845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379597" y="2486590"/>
            <a:ext cx="13852463" cy="6771710"/>
          </a:xfrm>
          <a:custGeom>
            <a:avLst/>
            <a:gdLst/>
            <a:ahLst/>
            <a:cxnLst/>
            <a:rect r="r" b="b" t="t" l="l"/>
            <a:pathLst>
              <a:path h="6771710" w="13852463">
                <a:moveTo>
                  <a:pt x="0" y="0"/>
                </a:moveTo>
                <a:lnTo>
                  <a:pt x="13852464" y="0"/>
                </a:lnTo>
                <a:lnTo>
                  <a:pt x="13852464" y="6771710"/>
                </a:lnTo>
                <a:lnTo>
                  <a:pt x="0" y="6771710"/>
                </a:lnTo>
                <a:lnTo>
                  <a:pt x="0" y="0"/>
                </a:lnTo>
                <a:close/>
              </a:path>
            </a:pathLst>
          </a:custGeom>
          <a:blipFill>
            <a:blip r:embed="rId6"/>
            <a:stretch>
              <a:fillRect l="0" t="0" r="0" b="0"/>
            </a:stretch>
          </a:blipFill>
        </p:spPr>
      </p:sp>
      <p:sp>
        <p:nvSpPr>
          <p:cNvPr name="TextBox 5" id="5"/>
          <p:cNvSpPr txBox="true"/>
          <p:nvPr/>
        </p:nvSpPr>
        <p:spPr>
          <a:xfrm rot="0">
            <a:off x="1605868" y="756564"/>
            <a:ext cx="9573461" cy="781686"/>
          </a:xfrm>
          <a:prstGeom prst="rect">
            <a:avLst/>
          </a:prstGeom>
        </p:spPr>
        <p:txBody>
          <a:bodyPr anchor="t" rtlCol="false" tIns="0" lIns="0" bIns="0" rIns="0">
            <a:spAutoFit/>
          </a:bodyPr>
          <a:lstStyle/>
          <a:p>
            <a:pPr algn="ctr" marL="0" indent="0" lvl="0">
              <a:lnSpc>
                <a:spcPts val="5739"/>
              </a:lnSpc>
              <a:spcBef>
                <a:spcPct val="0"/>
              </a:spcBef>
            </a:pPr>
            <a:r>
              <a:rPr lang="en-US" sz="4099">
                <a:solidFill>
                  <a:srgbClr val="000000"/>
                </a:solidFill>
                <a:latin typeface="Arial Bold"/>
              </a:rPr>
              <a:t>KẾ HOẠCH PHÁT TRIỂN PHẦN MỀM</a:t>
            </a:r>
          </a:p>
        </p:txBody>
      </p:sp>
      <p:sp>
        <p:nvSpPr>
          <p:cNvPr name="TextBox 6" id="6"/>
          <p:cNvSpPr txBox="true"/>
          <p:nvPr/>
        </p:nvSpPr>
        <p:spPr>
          <a:xfrm rot="0">
            <a:off x="2379597" y="1573461"/>
            <a:ext cx="6223834" cy="722630"/>
          </a:xfrm>
          <a:prstGeom prst="rect">
            <a:avLst/>
          </a:prstGeom>
        </p:spPr>
        <p:txBody>
          <a:bodyPr anchor="t" rtlCol="false" tIns="0" lIns="0" bIns="0" rIns="0">
            <a:spAutoFit/>
          </a:bodyPr>
          <a:lstStyle/>
          <a:p>
            <a:pPr algn="l">
              <a:lnSpc>
                <a:spcPts val="5320"/>
              </a:lnSpc>
              <a:spcBef>
                <a:spcPct val="0"/>
              </a:spcBef>
            </a:pPr>
            <a:r>
              <a:rPr lang="en-US" sz="3800">
                <a:solidFill>
                  <a:srgbClr val="000000"/>
                </a:solidFill>
                <a:latin typeface="Arial"/>
              </a:rPr>
              <a:t>Biểu đồ tiến độ Sprint 4</a:t>
            </a:r>
          </a:p>
        </p:txBody>
      </p:sp>
      <p:sp>
        <p:nvSpPr>
          <p:cNvPr name="TextBox 7" id="7"/>
          <p:cNvSpPr txBox="true"/>
          <p:nvPr/>
        </p:nvSpPr>
        <p:spPr>
          <a:xfrm rot="0">
            <a:off x="16897171" y="8677910"/>
            <a:ext cx="482798" cy="580390"/>
          </a:xfrm>
          <a:prstGeom prst="rect">
            <a:avLst/>
          </a:prstGeom>
        </p:spPr>
        <p:txBody>
          <a:bodyPr anchor="t" rtlCol="false" tIns="0" lIns="0" bIns="0" rIns="0">
            <a:spAutoFit/>
          </a:bodyPr>
          <a:lstStyle/>
          <a:p>
            <a:pPr algn="ctr">
              <a:lnSpc>
                <a:spcPts val="4759"/>
              </a:lnSpc>
            </a:pPr>
            <a:r>
              <a:rPr lang="en-US" sz="3399">
                <a:solidFill>
                  <a:srgbClr val="000000"/>
                </a:solidFill>
                <a:latin typeface="Noto Serif Display"/>
              </a:rPr>
              <a:t>17</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100000">
              <a:srgbClr val="FFFFF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736422" y="1047394"/>
            <a:ext cx="584557" cy="584557"/>
          </a:xfrm>
          <a:custGeom>
            <a:avLst/>
            <a:gdLst/>
            <a:ahLst/>
            <a:cxnLst/>
            <a:rect r="r" b="b" t="t" l="l"/>
            <a:pathLst>
              <a:path h="584557" w="584557">
                <a:moveTo>
                  <a:pt x="0" y="0"/>
                </a:moveTo>
                <a:lnTo>
                  <a:pt x="584556" y="0"/>
                </a:lnTo>
                <a:lnTo>
                  <a:pt x="584556" y="584556"/>
                </a:lnTo>
                <a:lnTo>
                  <a:pt x="0" y="584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44475" y="875944"/>
            <a:ext cx="9479161" cy="840741"/>
          </a:xfrm>
          <a:prstGeom prst="rect">
            <a:avLst/>
          </a:prstGeom>
        </p:spPr>
        <p:txBody>
          <a:bodyPr anchor="t" rtlCol="false" tIns="0" lIns="0" bIns="0" rIns="0">
            <a:spAutoFit/>
          </a:bodyPr>
          <a:lstStyle/>
          <a:p>
            <a:pPr algn="ctr">
              <a:lnSpc>
                <a:spcPts val="6159"/>
              </a:lnSpc>
              <a:spcBef>
                <a:spcPct val="0"/>
              </a:spcBef>
            </a:pPr>
            <a:r>
              <a:rPr lang="en-US" sz="4399">
                <a:solidFill>
                  <a:srgbClr val="000000"/>
                </a:solidFill>
                <a:latin typeface="Arial Bold"/>
              </a:rPr>
              <a:t>KẾT LUẬN VÀ HƯỚNG PHÁT TRIỂN</a:t>
            </a:r>
          </a:p>
        </p:txBody>
      </p:sp>
      <p:sp>
        <p:nvSpPr>
          <p:cNvPr name="TextBox 4" id="4"/>
          <p:cNvSpPr txBox="true"/>
          <p:nvPr/>
        </p:nvSpPr>
        <p:spPr>
          <a:xfrm rot="0">
            <a:off x="1644822" y="2043709"/>
            <a:ext cx="3768275" cy="7556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Arial Bold"/>
              </a:rPr>
              <a:t>Kinh nghiệm:</a:t>
            </a:r>
          </a:p>
        </p:txBody>
      </p:sp>
      <p:sp>
        <p:nvSpPr>
          <p:cNvPr name="TextBox 5" id="5"/>
          <p:cNvSpPr txBox="true"/>
          <p:nvPr/>
        </p:nvSpPr>
        <p:spPr>
          <a:xfrm rot="0">
            <a:off x="1644822" y="2932951"/>
            <a:ext cx="15430479" cy="3149600"/>
          </a:xfrm>
          <a:prstGeom prst="rect">
            <a:avLst/>
          </a:prstGeom>
        </p:spPr>
        <p:txBody>
          <a:bodyPr anchor="t" rtlCol="false" tIns="0" lIns="0" bIns="0" rIns="0">
            <a:spAutoFit/>
          </a:bodyPr>
          <a:lstStyle/>
          <a:p>
            <a:pPr algn="just">
              <a:lnSpc>
                <a:spcPts val="4900"/>
              </a:lnSpc>
            </a:pPr>
            <a:r>
              <a:rPr lang="en-US" sz="3500">
                <a:solidFill>
                  <a:srgbClr val="000000"/>
                </a:solidFill>
                <a:latin typeface="Arial"/>
              </a:rPr>
              <a:t>     Thông qua dự án này chúng em càng hiểu biết thêm về quá trình hoàn thiện dự án thông qua việc quản lý kiểm soát thời gian một cách hợp lý. Đồng thời phương pháp Agile thúc đẩy sự tương tác và cộng tác trong nhóm phát triển.</a:t>
            </a:r>
          </a:p>
          <a:p>
            <a:pPr algn="just" marL="0" indent="0" lvl="0">
              <a:lnSpc>
                <a:spcPts val="4900"/>
              </a:lnSpc>
              <a:spcBef>
                <a:spcPct val="0"/>
              </a:spcBef>
            </a:pPr>
          </a:p>
        </p:txBody>
      </p:sp>
      <p:sp>
        <p:nvSpPr>
          <p:cNvPr name="TextBox 6" id="6"/>
          <p:cNvSpPr txBox="true"/>
          <p:nvPr/>
        </p:nvSpPr>
        <p:spPr>
          <a:xfrm rot="0">
            <a:off x="1644822" y="5628526"/>
            <a:ext cx="2547642" cy="7556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Arial Bold"/>
              </a:rPr>
              <a:t>Hạn chế:</a:t>
            </a:r>
          </a:p>
        </p:txBody>
      </p:sp>
      <p:sp>
        <p:nvSpPr>
          <p:cNvPr name="TextBox 7" id="7"/>
          <p:cNvSpPr txBox="true"/>
          <p:nvPr/>
        </p:nvSpPr>
        <p:spPr>
          <a:xfrm rot="0">
            <a:off x="1644475" y="6517526"/>
            <a:ext cx="15614825" cy="3768725"/>
          </a:xfrm>
          <a:prstGeom prst="rect">
            <a:avLst/>
          </a:prstGeom>
        </p:spPr>
        <p:txBody>
          <a:bodyPr anchor="t" rtlCol="false" tIns="0" lIns="0" bIns="0" rIns="0">
            <a:spAutoFit/>
          </a:bodyPr>
          <a:lstStyle/>
          <a:p>
            <a:pPr algn="just">
              <a:lnSpc>
                <a:spcPts val="4900"/>
              </a:lnSpc>
            </a:pPr>
            <a:r>
              <a:rPr lang="en-US" sz="3500">
                <a:solidFill>
                  <a:srgbClr val="000000"/>
                </a:solidFill>
                <a:latin typeface="Arial"/>
              </a:rPr>
              <a:t>      Dự án đã hoàn thành đúng tiến độ đặt ra tuy nhiên vẫn còn có một số sai sót:</a:t>
            </a:r>
          </a:p>
          <a:p>
            <a:pPr algn="just">
              <a:lnSpc>
                <a:spcPts val="4900"/>
              </a:lnSpc>
            </a:pPr>
            <a:r>
              <a:rPr lang="en-US" sz="3500">
                <a:solidFill>
                  <a:srgbClr val="000000"/>
                </a:solidFill>
                <a:latin typeface="Arial"/>
              </a:rPr>
              <a:t> - Việc quản lý thời gian, quản lý tiến độ còn chậm trễ</a:t>
            </a:r>
          </a:p>
          <a:p>
            <a:pPr algn="just">
              <a:lnSpc>
                <a:spcPts val="4900"/>
              </a:lnSpc>
            </a:pPr>
            <a:r>
              <a:rPr lang="en-US" sz="3500">
                <a:solidFill>
                  <a:srgbClr val="000000"/>
                </a:solidFill>
                <a:latin typeface="Arial"/>
              </a:rPr>
              <a:t> - Giao diện thiết kế trên Figma còn chưa thật sự hợp lý</a:t>
            </a:r>
          </a:p>
          <a:p>
            <a:pPr algn="just">
              <a:lnSpc>
                <a:spcPts val="4900"/>
              </a:lnSpc>
            </a:pPr>
            <a:r>
              <a:rPr lang="en-US" sz="3500">
                <a:solidFill>
                  <a:srgbClr val="000000"/>
                </a:solidFill>
                <a:latin typeface="Arial"/>
              </a:rPr>
              <a:t> -…</a:t>
            </a:r>
          </a:p>
          <a:p>
            <a:pPr algn="just" marL="0" indent="0" lvl="0">
              <a:lnSpc>
                <a:spcPts val="4900"/>
              </a:lnSpc>
              <a:spcBef>
                <a:spcPct val="0"/>
              </a:spcBef>
            </a:pPr>
          </a:p>
        </p:txBody>
      </p:sp>
      <p:sp>
        <p:nvSpPr>
          <p:cNvPr name="TextBox 8" id="8"/>
          <p:cNvSpPr txBox="true"/>
          <p:nvPr/>
        </p:nvSpPr>
        <p:spPr>
          <a:xfrm rot="0">
            <a:off x="16897171" y="8677910"/>
            <a:ext cx="482798" cy="580390"/>
          </a:xfrm>
          <a:prstGeom prst="rect">
            <a:avLst/>
          </a:prstGeom>
        </p:spPr>
        <p:txBody>
          <a:bodyPr anchor="t" rtlCol="false" tIns="0" lIns="0" bIns="0" rIns="0">
            <a:spAutoFit/>
          </a:bodyPr>
          <a:lstStyle/>
          <a:p>
            <a:pPr algn="ctr">
              <a:lnSpc>
                <a:spcPts val="4759"/>
              </a:lnSpc>
            </a:pPr>
            <a:r>
              <a:rPr lang="en-US" sz="3399">
                <a:solidFill>
                  <a:srgbClr val="000000"/>
                </a:solidFill>
                <a:latin typeface="Noto Serif Display"/>
              </a:rPr>
              <a:t>18</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100000">
              <a:srgbClr val="FFFFF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028700" y="2345334"/>
            <a:ext cx="5322535" cy="7556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Arial Bold"/>
              </a:rPr>
              <a:t> Huớng phát triển: </a:t>
            </a:r>
          </a:p>
        </p:txBody>
      </p:sp>
      <p:sp>
        <p:nvSpPr>
          <p:cNvPr name="TextBox 3" id="3"/>
          <p:cNvSpPr txBox="true"/>
          <p:nvPr/>
        </p:nvSpPr>
        <p:spPr>
          <a:xfrm rot="0">
            <a:off x="1028700" y="3148610"/>
            <a:ext cx="15430479" cy="4387850"/>
          </a:xfrm>
          <a:prstGeom prst="rect">
            <a:avLst/>
          </a:prstGeom>
        </p:spPr>
        <p:txBody>
          <a:bodyPr anchor="t" rtlCol="false" tIns="0" lIns="0" bIns="0" rIns="0">
            <a:spAutoFit/>
          </a:bodyPr>
          <a:lstStyle/>
          <a:p>
            <a:pPr algn="just" marL="0" indent="0" lvl="0">
              <a:lnSpc>
                <a:spcPts val="4900"/>
              </a:lnSpc>
              <a:spcBef>
                <a:spcPct val="0"/>
              </a:spcBef>
            </a:pPr>
            <a:r>
              <a:rPr lang="en-US" sz="3500">
                <a:solidFill>
                  <a:srgbClr val="000000"/>
                </a:solidFill>
                <a:latin typeface="Arial"/>
              </a:rPr>
              <a:t>     Tiếp tục tối ưu hóa giao diện người dùng, đảm bảo tính thẩm mỹ và dễ sử dụng. Khắc phục lỗi, nâng cao hiệu suất hoạt động của ứng dụng, bổ sung thêm tính năng theo nhu cầu khách hàng. Hoàn thiện hệ thống quản lý dữ liệu, đảm bảo an toàn và bảo mật thông tin,… Ngoài ra, cần nghiên cứu và phát triển thêm các tính năng mới đáp ứng nhu cầu thị trường , mở rộng khả năng tương thích với nhiều thiết bị và tích hợp các công nghệ mới vào ứng dụng để nâng cao trải nghiệm người dùng.</a:t>
            </a:r>
          </a:p>
        </p:txBody>
      </p:sp>
      <p:sp>
        <p:nvSpPr>
          <p:cNvPr name="TextBox 4" id="4"/>
          <p:cNvSpPr txBox="true"/>
          <p:nvPr/>
        </p:nvSpPr>
        <p:spPr>
          <a:xfrm rot="0">
            <a:off x="1644822" y="875944"/>
            <a:ext cx="9478467" cy="1621791"/>
          </a:xfrm>
          <a:prstGeom prst="rect">
            <a:avLst/>
          </a:prstGeom>
        </p:spPr>
        <p:txBody>
          <a:bodyPr anchor="t" rtlCol="false" tIns="0" lIns="0" bIns="0" rIns="0">
            <a:spAutoFit/>
          </a:bodyPr>
          <a:lstStyle/>
          <a:p>
            <a:pPr algn="ctr">
              <a:lnSpc>
                <a:spcPts val="6159"/>
              </a:lnSpc>
            </a:pPr>
            <a:r>
              <a:rPr lang="en-US" sz="4399">
                <a:solidFill>
                  <a:srgbClr val="000000"/>
                </a:solidFill>
                <a:latin typeface="Arial Bold"/>
              </a:rPr>
              <a:t>KẾT LUẬN VÀ HƯỚNG PHÁT TRIỂN</a:t>
            </a:r>
          </a:p>
          <a:p>
            <a:pPr algn="ctr">
              <a:lnSpc>
                <a:spcPts val="6159"/>
              </a:lnSpc>
              <a:spcBef>
                <a:spcPct val="0"/>
              </a:spcBef>
            </a:pPr>
          </a:p>
        </p:txBody>
      </p:sp>
      <p:sp>
        <p:nvSpPr>
          <p:cNvPr name="Freeform 5" id="5"/>
          <p:cNvSpPr/>
          <p:nvPr/>
        </p:nvSpPr>
        <p:spPr>
          <a:xfrm flipH="false" flipV="false" rot="0">
            <a:off x="736422" y="1047394"/>
            <a:ext cx="584557" cy="584557"/>
          </a:xfrm>
          <a:custGeom>
            <a:avLst/>
            <a:gdLst/>
            <a:ahLst/>
            <a:cxnLst/>
            <a:rect r="r" b="b" t="t" l="l"/>
            <a:pathLst>
              <a:path h="584557" w="584557">
                <a:moveTo>
                  <a:pt x="0" y="0"/>
                </a:moveTo>
                <a:lnTo>
                  <a:pt x="584556" y="0"/>
                </a:lnTo>
                <a:lnTo>
                  <a:pt x="584556" y="584556"/>
                </a:lnTo>
                <a:lnTo>
                  <a:pt x="0" y="584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6897171" y="8677910"/>
            <a:ext cx="482798" cy="580390"/>
          </a:xfrm>
          <a:prstGeom prst="rect">
            <a:avLst/>
          </a:prstGeom>
        </p:spPr>
        <p:txBody>
          <a:bodyPr anchor="t" rtlCol="false" tIns="0" lIns="0" bIns="0" rIns="0">
            <a:spAutoFit/>
          </a:bodyPr>
          <a:lstStyle/>
          <a:p>
            <a:pPr algn="ctr">
              <a:lnSpc>
                <a:spcPts val="4759"/>
              </a:lnSpc>
            </a:pPr>
            <a:r>
              <a:rPr lang="en-US" sz="3399">
                <a:solidFill>
                  <a:srgbClr val="000000"/>
                </a:solidFill>
                <a:latin typeface="Noto Serif Display"/>
              </a:rPr>
              <a:t>19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8CFFE7"/>
        </a:solidFill>
      </p:bgPr>
    </p:bg>
    <p:spTree>
      <p:nvGrpSpPr>
        <p:cNvPr id="1" name=""/>
        <p:cNvGrpSpPr/>
        <p:nvPr/>
      </p:nvGrpSpPr>
      <p:grpSpPr>
        <a:xfrm>
          <a:off x="0" y="0"/>
          <a:ext cx="0" cy="0"/>
          <a:chOff x="0" y="0"/>
          <a:chExt cx="0" cy="0"/>
        </a:xfrm>
      </p:grpSpPr>
      <p:sp>
        <p:nvSpPr>
          <p:cNvPr name="Freeform 2" id="2"/>
          <p:cNvSpPr/>
          <p:nvPr/>
        </p:nvSpPr>
        <p:spPr>
          <a:xfrm flipH="false" flipV="false" rot="0">
            <a:off x="-10727845" y="3293252"/>
            <a:ext cx="15937397" cy="15937397"/>
          </a:xfrm>
          <a:custGeom>
            <a:avLst/>
            <a:gdLst/>
            <a:ahLst/>
            <a:cxnLst/>
            <a:rect r="r" b="b" t="t" l="l"/>
            <a:pathLst>
              <a:path h="15937397" w="15937397">
                <a:moveTo>
                  <a:pt x="0" y="0"/>
                </a:moveTo>
                <a:lnTo>
                  <a:pt x="15937398" y="0"/>
                </a:lnTo>
                <a:lnTo>
                  <a:pt x="15937398" y="15937397"/>
                </a:lnTo>
                <a:lnTo>
                  <a:pt x="0" y="15937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14225" y="3000974"/>
            <a:ext cx="584557" cy="584557"/>
          </a:xfrm>
          <a:custGeom>
            <a:avLst/>
            <a:gdLst/>
            <a:ahLst/>
            <a:cxnLst/>
            <a:rect r="r" b="b" t="t" l="l"/>
            <a:pathLst>
              <a:path h="584557" w="584557">
                <a:moveTo>
                  <a:pt x="0" y="0"/>
                </a:moveTo>
                <a:lnTo>
                  <a:pt x="584556" y="0"/>
                </a:lnTo>
                <a:lnTo>
                  <a:pt x="584556" y="584557"/>
                </a:lnTo>
                <a:lnTo>
                  <a:pt x="0" y="5845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320978" y="1039391"/>
            <a:ext cx="5976239" cy="1123950"/>
          </a:xfrm>
          <a:prstGeom prst="rect">
            <a:avLst/>
          </a:prstGeom>
        </p:spPr>
        <p:txBody>
          <a:bodyPr anchor="t" rtlCol="false" tIns="0" lIns="0" bIns="0" rIns="0">
            <a:spAutoFit/>
          </a:bodyPr>
          <a:lstStyle/>
          <a:p>
            <a:pPr algn="l" marL="0" indent="0" lvl="0">
              <a:lnSpc>
                <a:spcPts val="7800"/>
              </a:lnSpc>
              <a:spcBef>
                <a:spcPct val="0"/>
              </a:spcBef>
            </a:pPr>
            <a:r>
              <a:rPr lang="en-US" sz="6500">
                <a:solidFill>
                  <a:srgbClr val="000000"/>
                </a:solidFill>
                <a:latin typeface="Arial Bold"/>
              </a:rPr>
              <a:t>Nội dung:</a:t>
            </a:r>
          </a:p>
        </p:txBody>
      </p:sp>
      <p:sp>
        <p:nvSpPr>
          <p:cNvPr name="TextBox 5" id="5"/>
          <p:cNvSpPr txBox="true"/>
          <p:nvPr/>
        </p:nvSpPr>
        <p:spPr>
          <a:xfrm rot="0">
            <a:off x="3841911" y="2848574"/>
            <a:ext cx="6848698" cy="755650"/>
          </a:xfrm>
          <a:prstGeom prst="rect">
            <a:avLst/>
          </a:prstGeom>
        </p:spPr>
        <p:txBody>
          <a:bodyPr anchor="t" rtlCol="false" tIns="0" lIns="0" bIns="0" rIns="0">
            <a:spAutoFit/>
          </a:bodyPr>
          <a:lstStyle/>
          <a:p>
            <a:pPr algn="l">
              <a:lnSpc>
                <a:spcPts val="5599"/>
              </a:lnSpc>
            </a:pPr>
            <a:r>
              <a:rPr lang="en-US" sz="3999">
                <a:solidFill>
                  <a:srgbClr val="000000"/>
                </a:solidFill>
                <a:latin typeface="Arial"/>
              </a:rPr>
              <a:t>1: TỔNG QUAN</a:t>
            </a:r>
          </a:p>
        </p:txBody>
      </p:sp>
      <p:sp>
        <p:nvSpPr>
          <p:cNvPr name="TextBox 6" id="6"/>
          <p:cNvSpPr txBox="true"/>
          <p:nvPr/>
        </p:nvSpPr>
        <p:spPr>
          <a:xfrm rot="0">
            <a:off x="3841911" y="3808951"/>
            <a:ext cx="13417389" cy="1460500"/>
          </a:xfrm>
          <a:prstGeom prst="rect">
            <a:avLst/>
          </a:prstGeom>
        </p:spPr>
        <p:txBody>
          <a:bodyPr anchor="t" rtlCol="false" tIns="0" lIns="0" bIns="0" rIns="0">
            <a:spAutoFit/>
          </a:bodyPr>
          <a:lstStyle/>
          <a:p>
            <a:pPr algn="l">
              <a:lnSpc>
                <a:spcPts val="5599"/>
              </a:lnSpc>
            </a:pPr>
            <a:r>
              <a:rPr lang="en-US" sz="3999">
                <a:solidFill>
                  <a:srgbClr val="000000"/>
                </a:solidFill>
                <a:latin typeface="Arial"/>
              </a:rPr>
              <a:t>2: TÍNH CẦN THIẾT CỦA PHẦN MỀM PHÂN TÁN, MICROSERVICES VÀ CLOUD</a:t>
            </a:r>
          </a:p>
        </p:txBody>
      </p:sp>
      <p:sp>
        <p:nvSpPr>
          <p:cNvPr name="TextBox 7" id="7"/>
          <p:cNvSpPr txBox="true"/>
          <p:nvPr/>
        </p:nvSpPr>
        <p:spPr>
          <a:xfrm rot="0">
            <a:off x="3841911" y="6480504"/>
            <a:ext cx="11431864" cy="755650"/>
          </a:xfrm>
          <a:prstGeom prst="rect">
            <a:avLst/>
          </a:prstGeom>
        </p:spPr>
        <p:txBody>
          <a:bodyPr anchor="t" rtlCol="false" tIns="0" lIns="0" bIns="0" rIns="0">
            <a:spAutoFit/>
          </a:bodyPr>
          <a:lstStyle/>
          <a:p>
            <a:pPr algn="l">
              <a:lnSpc>
                <a:spcPts val="5599"/>
              </a:lnSpc>
            </a:pPr>
            <a:r>
              <a:rPr lang="en-US" sz="3999">
                <a:solidFill>
                  <a:srgbClr val="000000"/>
                </a:solidFill>
                <a:latin typeface="Arial"/>
              </a:rPr>
              <a:t>4: KẾ HOẠCH PHÁT TRIỂN PHẦN MỀM</a:t>
            </a:r>
          </a:p>
        </p:txBody>
      </p:sp>
      <p:sp>
        <p:nvSpPr>
          <p:cNvPr name="TextBox 8" id="8"/>
          <p:cNvSpPr txBox="true"/>
          <p:nvPr/>
        </p:nvSpPr>
        <p:spPr>
          <a:xfrm rot="0">
            <a:off x="3841911" y="5497152"/>
            <a:ext cx="11431864" cy="755650"/>
          </a:xfrm>
          <a:prstGeom prst="rect">
            <a:avLst/>
          </a:prstGeom>
        </p:spPr>
        <p:txBody>
          <a:bodyPr anchor="t" rtlCol="false" tIns="0" lIns="0" bIns="0" rIns="0">
            <a:spAutoFit/>
          </a:bodyPr>
          <a:lstStyle/>
          <a:p>
            <a:pPr algn="l">
              <a:lnSpc>
                <a:spcPts val="5599"/>
              </a:lnSpc>
            </a:pPr>
            <a:r>
              <a:rPr lang="en-US" sz="3999">
                <a:solidFill>
                  <a:srgbClr val="000000"/>
                </a:solidFill>
                <a:latin typeface="Arial"/>
              </a:rPr>
              <a:t>3: KIẾN TRÚC PHẦN MỀM</a:t>
            </a:r>
          </a:p>
        </p:txBody>
      </p:sp>
      <p:sp>
        <p:nvSpPr>
          <p:cNvPr name="Freeform 9" id="9"/>
          <p:cNvSpPr/>
          <p:nvPr/>
        </p:nvSpPr>
        <p:spPr>
          <a:xfrm flipH="false" flipV="false" rot="0">
            <a:off x="3014225" y="4030845"/>
            <a:ext cx="584557" cy="584557"/>
          </a:xfrm>
          <a:custGeom>
            <a:avLst/>
            <a:gdLst/>
            <a:ahLst/>
            <a:cxnLst/>
            <a:rect r="r" b="b" t="t" l="l"/>
            <a:pathLst>
              <a:path h="584557" w="584557">
                <a:moveTo>
                  <a:pt x="0" y="0"/>
                </a:moveTo>
                <a:lnTo>
                  <a:pt x="584556" y="0"/>
                </a:lnTo>
                <a:lnTo>
                  <a:pt x="584556" y="584556"/>
                </a:lnTo>
                <a:lnTo>
                  <a:pt x="0" y="5845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3014225" y="5626579"/>
            <a:ext cx="584557" cy="584557"/>
          </a:xfrm>
          <a:custGeom>
            <a:avLst/>
            <a:gdLst/>
            <a:ahLst/>
            <a:cxnLst/>
            <a:rect r="r" b="b" t="t" l="l"/>
            <a:pathLst>
              <a:path h="584557" w="584557">
                <a:moveTo>
                  <a:pt x="0" y="0"/>
                </a:moveTo>
                <a:lnTo>
                  <a:pt x="584556" y="0"/>
                </a:lnTo>
                <a:lnTo>
                  <a:pt x="584556" y="584556"/>
                </a:lnTo>
                <a:lnTo>
                  <a:pt x="0" y="5845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3014225" y="6632904"/>
            <a:ext cx="584557" cy="584557"/>
          </a:xfrm>
          <a:custGeom>
            <a:avLst/>
            <a:gdLst/>
            <a:ahLst/>
            <a:cxnLst/>
            <a:rect r="r" b="b" t="t" l="l"/>
            <a:pathLst>
              <a:path h="584557" w="584557">
                <a:moveTo>
                  <a:pt x="0" y="0"/>
                </a:moveTo>
                <a:lnTo>
                  <a:pt x="584556" y="0"/>
                </a:lnTo>
                <a:lnTo>
                  <a:pt x="584556" y="584556"/>
                </a:lnTo>
                <a:lnTo>
                  <a:pt x="0" y="5845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3014225" y="7639229"/>
            <a:ext cx="584557" cy="584557"/>
          </a:xfrm>
          <a:custGeom>
            <a:avLst/>
            <a:gdLst/>
            <a:ahLst/>
            <a:cxnLst/>
            <a:rect r="r" b="b" t="t" l="l"/>
            <a:pathLst>
              <a:path h="584557" w="584557">
                <a:moveTo>
                  <a:pt x="0" y="0"/>
                </a:moveTo>
                <a:lnTo>
                  <a:pt x="584556" y="0"/>
                </a:lnTo>
                <a:lnTo>
                  <a:pt x="584556" y="584556"/>
                </a:lnTo>
                <a:lnTo>
                  <a:pt x="0" y="5845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3841911" y="7477482"/>
            <a:ext cx="11431864" cy="755650"/>
          </a:xfrm>
          <a:prstGeom prst="rect">
            <a:avLst/>
          </a:prstGeom>
        </p:spPr>
        <p:txBody>
          <a:bodyPr anchor="t" rtlCol="false" tIns="0" lIns="0" bIns="0" rIns="0">
            <a:spAutoFit/>
          </a:bodyPr>
          <a:lstStyle/>
          <a:p>
            <a:pPr algn="l">
              <a:lnSpc>
                <a:spcPts val="5599"/>
              </a:lnSpc>
            </a:pPr>
            <a:r>
              <a:rPr lang="en-US" sz="3999">
                <a:solidFill>
                  <a:srgbClr val="000000"/>
                </a:solidFill>
                <a:latin typeface="Arial"/>
              </a:rPr>
              <a:t>5: KẾT LUẬN VÀ HƯỚNG PHÁT TRIỂN</a:t>
            </a:r>
            <a:r>
              <a:rPr lang="en-US" sz="3999">
                <a:solidFill>
                  <a:srgbClr val="000000"/>
                </a:solidFill>
                <a:latin typeface="Arial"/>
              </a:rPr>
              <a:t> </a:t>
            </a:r>
          </a:p>
        </p:txBody>
      </p:sp>
      <p:sp>
        <p:nvSpPr>
          <p:cNvPr name="Freeform 14" id="14"/>
          <p:cNvSpPr/>
          <p:nvPr/>
        </p:nvSpPr>
        <p:spPr>
          <a:xfrm flipH="false" flipV="false" rot="0">
            <a:off x="10082829" y="-8298169"/>
            <a:ext cx="15937397" cy="15937397"/>
          </a:xfrm>
          <a:custGeom>
            <a:avLst/>
            <a:gdLst/>
            <a:ahLst/>
            <a:cxnLst/>
            <a:rect r="r" b="b" t="t" l="l"/>
            <a:pathLst>
              <a:path h="15937397" w="15937397">
                <a:moveTo>
                  <a:pt x="0" y="0"/>
                </a:moveTo>
                <a:lnTo>
                  <a:pt x="15937397" y="0"/>
                </a:lnTo>
                <a:lnTo>
                  <a:pt x="15937397" y="15937398"/>
                </a:lnTo>
                <a:lnTo>
                  <a:pt x="0" y="159373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17017841" y="8677910"/>
            <a:ext cx="241459" cy="580390"/>
          </a:xfrm>
          <a:prstGeom prst="rect">
            <a:avLst/>
          </a:prstGeom>
        </p:spPr>
        <p:txBody>
          <a:bodyPr anchor="t" rtlCol="false" tIns="0" lIns="0" bIns="0" rIns="0">
            <a:spAutoFit/>
          </a:bodyPr>
          <a:lstStyle/>
          <a:p>
            <a:pPr algn="ctr">
              <a:lnSpc>
                <a:spcPts val="4759"/>
              </a:lnSpc>
            </a:pPr>
            <a:r>
              <a:rPr lang="en-US" sz="3399">
                <a:solidFill>
                  <a:srgbClr val="000000"/>
                </a:solidFill>
                <a:latin typeface="Noto Serif Display"/>
              </a:rPr>
              <a:t>2</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555" r="0" b="-16555"/>
            </a:stretch>
          </a:blipFill>
        </p:spPr>
      </p:sp>
      <p:sp>
        <p:nvSpPr>
          <p:cNvPr name="Freeform 3" id="3"/>
          <p:cNvSpPr/>
          <p:nvPr/>
        </p:nvSpPr>
        <p:spPr>
          <a:xfrm flipH="false" flipV="false" rot="0">
            <a:off x="-9062518" y="-677412"/>
            <a:ext cx="18628903" cy="18628903"/>
          </a:xfrm>
          <a:custGeom>
            <a:avLst/>
            <a:gdLst/>
            <a:ahLst/>
            <a:cxnLst/>
            <a:rect r="r" b="b" t="t" l="l"/>
            <a:pathLst>
              <a:path h="18628903" w="18628903">
                <a:moveTo>
                  <a:pt x="0" y="0"/>
                </a:moveTo>
                <a:lnTo>
                  <a:pt x="18628903" y="0"/>
                </a:lnTo>
                <a:lnTo>
                  <a:pt x="18628903" y="18628902"/>
                </a:lnTo>
                <a:lnTo>
                  <a:pt x="0" y="18628902"/>
                </a:lnTo>
                <a:lnTo>
                  <a:pt x="0" y="0"/>
                </a:lnTo>
                <a:close/>
              </a:path>
            </a:pathLst>
          </a:custGeom>
          <a:blipFill>
            <a:blip r:embed="rId3">
              <a:alphaModFix amt="41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563231" y="-11150070"/>
            <a:ext cx="18628903" cy="18628903"/>
          </a:xfrm>
          <a:custGeom>
            <a:avLst/>
            <a:gdLst/>
            <a:ahLst/>
            <a:cxnLst/>
            <a:rect r="r" b="b" t="t" l="l"/>
            <a:pathLst>
              <a:path h="18628903" w="18628903">
                <a:moveTo>
                  <a:pt x="0" y="0"/>
                </a:moveTo>
                <a:lnTo>
                  <a:pt x="18628902" y="0"/>
                </a:lnTo>
                <a:lnTo>
                  <a:pt x="18628902" y="18628903"/>
                </a:lnTo>
                <a:lnTo>
                  <a:pt x="0" y="18628903"/>
                </a:lnTo>
                <a:lnTo>
                  <a:pt x="0" y="0"/>
                </a:lnTo>
                <a:close/>
              </a:path>
            </a:pathLst>
          </a:custGeom>
          <a:blipFill>
            <a:blip r:embed="rId3">
              <a:alphaModFix amt="41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10800000">
            <a:off x="0" y="0"/>
            <a:ext cx="18288000" cy="10972800"/>
          </a:xfrm>
          <a:custGeom>
            <a:avLst/>
            <a:gdLst/>
            <a:ahLst/>
            <a:cxnLst/>
            <a:rect r="r" b="b" t="t" l="l"/>
            <a:pathLst>
              <a:path h="10972800" w="18288000">
                <a:moveTo>
                  <a:pt x="18288000" y="10972800"/>
                </a:moveTo>
                <a:lnTo>
                  <a:pt x="0" y="10972800"/>
                </a:lnTo>
                <a:lnTo>
                  <a:pt x="0" y="0"/>
                </a:lnTo>
                <a:lnTo>
                  <a:pt x="18288000" y="0"/>
                </a:lnTo>
                <a:lnTo>
                  <a:pt x="18288000" y="10972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45947" y="835939"/>
            <a:ext cx="3424535" cy="840741"/>
          </a:xfrm>
          <a:prstGeom prst="rect">
            <a:avLst/>
          </a:prstGeom>
        </p:spPr>
        <p:txBody>
          <a:bodyPr anchor="t" rtlCol="false" tIns="0" lIns="0" bIns="0" rIns="0">
            <a:spAutoFit/>
          </a:bodyPr>
          <a:lstStyle/>
          <a:p>
            <a:pPr algn="ctr">
              <a:lnSpc>
                <a:spcPts val="6159"/>
              </a:lnSpc>
            </a:pPr>
            <a:r>
              <a:rPr lang="en-US" sz="4399">
                <a:solidFill>
                  <a:srgbClr val="000000"/>
                </a:solidFill>
                <a:latin typeface="Arial Bold"/>
              </a:rPr>
              <a:t>TỔNG QUAN</a:t>
            </a:r>
          </a:p>
        </p:txBody>
      </p:sp>
      <p:sp>
        <p:nvSpPr>
          <p:cNvPr name="TextBox 4" id="4"/>
          <p:cNvSpPr txBox="true"/>
          <p:nvPr/>
        </p:nvSpPr>
        <p:spPr>
          <a:xfrm rot="0">
            <a:off x="1545947" y="6240717"/>
            <a:ext cx="3982045" cy="689610"/>
          </a:xfrm>
          <a:prstGeom prst="rect">
            <a:avLst/>
          </a:prstGeom>
        </p:spPr>
        <p:txBody>
          <a:bodyPr anchor="t" rtlCol="false" tIns="0" lIns="0" bIns="0" rIns="0">
            <a:spAutoFit/>
          </a:bodyPr>
          <a:lstStyle/>
          <a:p>
            <a:pPr algn="ctr" marL="0" indent="0" lvl="0">
              <a:lnSpc>
                <a:spcPts val="5039"/>
              </a:lnSpc>
              <a:spcBef>
                <a:spcPct val="0"/>
              </a:spcBef>
            </a:pPr>
            <a:r>
              <a:rPr lang="en-US" sz="3599" strike="noStrike" u="none">
                <a:solidFill>
                  <a:srgbClr val="000000"/>
                </a:solidFill>
                <a:latin typeface="Arial Bold"/>
              </a:rPr>
              <a:t>2. Nội dung đề tài:</a:t>
            </a:r>
          </a:p>
        </p:txBody>
      </p:sp>
      <p:sp>
        <p:nvSpPr>
          <p:cNvPr name="TextBox 5" id="5"/>
          <p:cNvSpPr txBox="true"/>
          <p:nvPr/>
        </p:nvSpPr>
        <p:spPr>
          <a:xfrm rot="0">
            <a:off x="1545947" y="2813748"/>
            <a:ext cx="15565137" cy="3140075"/>
          </a:xfrm>
          <a:prstGeom prst="rect">
            <a:avLst/>
          </a:prstGeom>
        </p:spPr>
        <p:txBody>
          <a:bodyPr anchor="t" rtlCol="false" tIns="0" lIns="0" bIns="0" rIns="0">
            <a:spAutoFit/>
          </a:bodyPr>
          <a:lstStyle/>
          <a:p>
            <a:pPr algn="just">
              <a:lnSpc>
                <a:spcPts val="4899"/>
              </a:lnSpc>
              <a:spcBef>
                <a:spcPct val="0"/>
              </a:spcBef>
            </a:pPr>
            <a:r>
              <a:rPr lang="en-US" sz="3499">
                <a:solidFill>
                  <a:srgbClr val="000000"/>
                </a:solidFill>
                <a:latin typeface="Arial"/>
              </a:rPr>
              <a:t>   Xuất phát từ nhu cầu theo dõi quá trình kinh doanh thủ công bằng sổ sách, excel gặp nhiều hạn chế như: tốn thời gian, dễ xảy ra sai sót, thiếu tính thống kê và khó khăn trong việc theo dõi. Ứng dụng Quản lý cửa hàng kinh doanh xe gắn máy giúp cho người quản lý thiết bị có phương tiện theo dõi quá trình kinh doanh một cách hiệu quả hơn</a:t>
            </a:r>
          </a:p>
        </p:txBody>
      </p:sp>
      <p:sp>
        <p:nvSpPr>
          <p:cNvPr name="TextBox 6" id="6"/>
          <p:cNvSpPr txBox="true"/>
          <p:nvPr/>
        </p:nvSpPr>
        <p:spPr>
          <a:xfrm rot="0">
            <a:off x="1452929" y="1895538"/>
            <a:ext cx="4439742" cy="689610"/>
          </a:xfrm>
          <a:prstGeom prst="rect">
            <a:avLst/>
          </a:prstGeom>
        </p:spPr>
        <p:txBody>
          <a:bodyPr anchor="t" rtlCol="false" tIns="0" lIns="0" bIns="0" rIns="0">
            <a:spAutoFit/>
          </a:bodyPr>
          <a:lstStyle/>
          <a:p>
            <a:pPr algn="ctr" marL="0" indent="0" lvl="0">
              <a:lnSpc>
                <a:spcPts val="5039"/>
              </a:lnSpc>
              <a:spcBef>
                <a:spcPct val="0"/>
              </a:spcBef>
            </a:pPr>
            <a:r>
              <a:rPr lang="en-US" sz="3599" strike="noStrike" u="none">
                <a:solidFill>
                  <a:srgbClr val="000000"/>
                </a:solidFill>
                <a:latin typeface="Arial Bold"/>
              </a:rPr>
              <a:t>1. Lý do chọn đề tài:</a:t>
            </a:r>
          </a:p>
        </p:txBody>
      </p:sp>
      <p:sp>
        <p:nvSpPr>
          <p:cNvPr name="TextBox 7" id="7"/>
          <p:cNvSpPr txBox="true"/>
          <p:nvPr/>
        </p:nvSpPr>
        <p:spPr>
          <a:xfrm rot="0">
            <a:off x="1694163" y="7226746"/>
            <a:ext cx="15416921" cy="1901825"/>
          </a:xfrm>
          <a:prstGeom prst="rect">
            <a:avLst/>
          </a:prstGeom>
        </p:spPr>
        <p:txBody>
          <a:bodyPr anchor="t" rtlCol="false" tIns="0" lIns="0" bIns="0" rIns="0">
            <a:spAutoFit/>
          </a:bodyPr>
          <a:lstStyle/>
          <a:p>
            <a:pPr algn="just" marL="0" indent="0" lvl="0">
              <a:lnSpc>
                <a:spcPts val="4899"/>
              </a:lnSpc>
              <a:spcBef>
                <a:spcPct val="0"/>
              </a:spcBef>
            </a:pPr>
            <a:r>
              <a:rPr lang="en-US" sz="3499">
                <a:solidFill>
                  <a:srgbClr val="000000"/>
                </a:solidFill>
                <a:latin typeface="Arial"/>
              </a:rPr>
              <a:t>Ứng dụng Quản lý cửa hàng kinh doanh xe máy được xây dựng với các tính năng chính như: Quản lý thông tin khách hàng, hàng hóa, đơn hàng, nhân viên, nhà cung cấp, báo cáo thống kê.</a:t>
            </a:r>
          </a:p>
        </p:txBody>
      </p:sp>
      <p:sp>
        <p:nvSpPr>
          <p:cNvPr name="Freeform 8" id="8"/>
          <p:cNvSpPr/>
          <p:nvPr/>
        </p:nvSpPr>
        <p:spPr>
          <a:xfrm flipH="false" flipV="false" rot="0">
            <a:off x="736422" y="1028700"/>
            <a:ext cx="584557" cy="584557"/>
          </a:xfrm>
          <a:custGeom>
            <a:avLst/>
            <a:gdLst/>
            <a:ahLst/>
            <a:cxnLst/>
            <a:rect r="r" b="b" t="t" l="l"/>
            <a:pathLst>
              <a:path h="584557" w="584557">
                <a:moveTo>
                  <a:pt x="0" y="0"/>
                </a:moveTo>
                <a:lnTo>
                  <a:pt x="584556" y="0"/>
                </a:lnTo>
                <a:lnTo>
                  <a:pt x="584556" y="584557"/>
                </a:lnTo>
                <a:lnTo>
                  <a:pt x="0" y="5845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7017841" y="8677910"/>
            <a:ext cx="241459" cy="580390"/>
          </a:xfrm>
          <a:prstGeom prst="rect">
            <a:avLst/>
          </a:prstGeom>
        </p:spPr>
        <p:txBody>
          <a:bodyPr anchor="t" rtlCol="false" tIns="0" lIns="0" bIns="0" rIns="0">
            <a:spAutoFit/>
          </a:bodyPr>
          <a:lstStyle/>
          <a:p>
            <a:pPr algn="ctr">
              <a:lnSpc>
                <a:spcPts val="4759"/>
              </a:lnSpc>
            </a:pPr>
            <a:r>
              <a:rPr lang="en-US" sz="3399">
                <a:solidFill>
                  <a:srgbClr val="000000"/>
                </a:solidFill>
                <a:latin typeface="Noto Serif Display"/>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21271" y="-8601781"/>
            <a:ext cx="15937397" cy="15937397"/>
          </a:xfrm>
          <a:custGeom>
            <a:avLst/>
            <a:gdLst/>
            <a:ahLst/>
            <a:cxnLst/>
            <a:rect r="r" b="b" t="t" l="l"/>
            <a:pathLst>
              <a:path h="15937397" w="15937397">
                <a:moveTo>
                  <a:pt x="0" y="0"/>
                </a:moveTo>
                <a:lnTo>
                  <a:pt x="15937397" y="0"/>
                </a:lnTo>
                <a:lnTo>
                  <a:pt x="15937397" y="15937397"/>
                </a:lnTo>
                <a:lnTo>
                  <a:pt x="0" y="15937397"/>
                </a:lnTo>
                <a:lnTo>
                  <a:pt x="0" y="0"/>
                </a:lnTo>
                <a:close/>
              </a:path>
            </a:pathLst>
          </a:custGeom>
          <a:blipFill>
            <a:blip r:embed="rId2">
              <a:alphaModFix amt="71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970018" y="-9268781"/>
            <a:ext cx="29997437" cy="29997437"/>
          </a:xfrm>
          <a:custGeom>
            <a:avLst/>
            <a:gdLst/>
            <a:ahLst/>
            <a:cxnLst/>
            <a:rect r="r" b="b" t="t" l="l"/>
            <a:pathLst>
              <a:path h="29997437" w="29997437">
                <a:moveTo>
                  <a:pt x="0" y="0"/>
                </a:moveTo>
                <a:lnTo>
                  <a:pt x="29997436" y="0"/>
                </a:lnTo>
                <a:lnTo>
                  <a:pt x="29997436" y="29997437"/>
                </a:lnTo>
                <a:lnTo>
                  <a:pt x="0" y="29997437"/>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623759" y="539293"/>
            <a:ext cx="15927819" cy="1505586"/>
          </a:xfrm>
          <a:prstGeom prst="rect">
            <a:avLst/>
          </a:prstGeom>
        </p:spPr>
        <p:txBody>
          <a:bodyPr anchor="t" rtlCol="false" tIns="0" lIns="0" bIns="0" rIns="0">
            <a:spAutoFit/>
          </a:bodyPr>
          <a:lstStyle/>
          <a:p>
            <a:pPr algn="ctr">
              <a:lnSpc>
                <a:spcPts val="5739"/>
              </a:lnSpc>
              <a:spcBef>
                <a:spcPct val="0"/>
              </a:spcBef>
            </a:pPr>
            <a:r>
              <a:rPr lang="en-US" sz="4099">
                <a:solidFill>
                  <a:srgbClr val="000000"/>
                </a:solidFill>
                <a:latin typeface="Arial Bold"/>
              </a:rPr>
              <a:t>TÍNH CẦN THIẾT CỦA PHẦN MỀM PHÂN TÁN, MICROSERVICES VÀ CLOUD</a:t>
            </a:r>
          </a:p>
        </p:txBody>
      </p:sp>
      <p:sp>
        <p:nvSpPr>
          <p:cNvPr name="TextBox 5" id="5"/>
          <p:cNvSpPr txBox="true"/>
          <p:nvPr/>
        </p:nvSpPr>
        <p:spPr>
          <a:xfrm rot="0">
            <a:off x="1623759" y="1892478"/>
            <a:ext cx="6334800" cy="722630"/>
          </a:xfrm>
          <a:prstGeom prst="rect">
            <a:avLst/>
          </a:prstGeom>
        </p:spPr>
        <p:txBody>
          <a:bodyPr anchor="t" rtlCol="false" tIns="0" lIns="0" bIns="0" rIns="0">
            <a:spAutoFit/>
          </a:bodyPr>
          <a:lstStyle/>
          <a:p>
            <a:pPr algn="l" marL="820421" indent="-410210" lvl="1">
              <a:lnSpc>
                <a:spcPts val="5320"/>
              </a:lnSpc>
              <a:spcBef>
                <a:spcPct val="0"/>
              </a:spcBef>
              <a:buAutoNum type="arabicPeriod" startAt="1"/>
            </a:pPr>
            <a:r>
              <a:rPr lang="en-US" sz="3800">
                <a:solidFill>
                  <a:srgbClr val="000000"/>
                </a:solidFill>
                <a:latin typeface="Arial Bold"/>
              </a:rPr>
              <a:t> Phần mềm phân tán:</a:t>
            </a:r>
          </a:p>
        </p:txBody>
      </p:sp>
      <p:sp>
        <p:nvSpPr>
          <p:cNvPr name="TextBox 6" id="6"/>
          <p:cNvSpPr txBox="true"/>
          <p:nvPr/>
        </p:nvSpPr>
        <p:spPr>
          <a:xfrm rot="0">
            <a:off x="1957178" y="2878138"/>
            <a:ext cx="14872994" cy="4387850"/>
          </a:xfrm>
          <a:prstGeom prst="rect">
            <a:avLst/>
          </a:prstGeom>
        </p:spPr>
        <p:txBody>
          <a:bodyPr anchor="t" rtlCol="false" tIns="0" lIns="0" bIns="0" rIns="0">
            <a:spAutoFit/>
          </a:bodyPr>
          <a:lstStyle/>
          <a:p>
            <a:pPr algn="just">
              <a:lnSpc>
                <a:spcPts val="4900"/>
              </a:lnSpc>
              <a:spcBef>
                <a:spcPct val="0"/>
              </a:spcBef>
            </a:pPr>
            <a:r>
              <a:rPr lang="en-US" sz="3500">
                <a:solidFill>
                  <a:srgbClr val="000000"/>
                </a:solidFill>
                <a:latin typeface="Arial"/>
              </a:rPr>
              <a:t>       Ứng dụng thường xuyên phải xử lý một lượng lớn dữ liệu và giao dịch. Việc sử dụng phần mềm phân tán giúp chia nhỏ ứng dụng thành các modules riêng biệt, mỗi module có thể chạy trên một máy tính khác nhau. Điều này giúp tăng hiệu suất và khả năng mở rộng của ứng dụng. Việc sử dụng phần mềm phân tán giúp tăng khả năng sẵn sàng của ứng dụng bằng cách đảm bảo rằng nếu một máy tính bị lỗi, các máy tính khác vẫn có thể hoạt động bình thường.</a:t>
            </a:r>
          </a:p>
        </p:txBody>
      </p:sp>
      <p:sp>
        <p:nvSpPr>
          <p:cNvPr name="Freeform 7" id="7"/>
          <p:cNvSpPr/>
          <p:nvPr/>
        </p:nvSpPr>
        <p:spPr>
          <a:xfrm flipH="false" flipV="false" rot="0">
            <a:off x="736422" y="701218"/>
            <a:ext cx="584557" cy="584557"/>
          </a:xfrm>
          <a:custGeom>
            <a:avLst/>
            <a:gdLst/>
            <a:ahLst/>
            <a:cxnLst/>
            <a:rect r="r" b="b" t="t" l="l"/>
            <a:pathLst>
              <a:path h="584557" w="584557">
                <a:moveTo>
                  <a:pt x="0" y="0"/>
                </a:moveTo>
                <a:lnTo>
                  <a:pt x="584556" y="0"/>
                </a:lnTo>
                <a:lnTo>
                  <a:pt x="584556" y="584556"/>
                </a:lnTo>
                <a:lnTo>
                  <a:pt x="0" y="5845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7017841" y="8677910"/>
            <a:ext cx="241459" cy="580390"/>
          </a:xfrm>
          <a:prstGeom prst="rect">
            <a:avLst/>
          </a:prstGeom>
        </p:spPr>
        <p:txBody>
          <a:bodyPr anchor="t" rtlCol="false" tIns="0" lIns="0" bIns="0" rIns="0">
            <a:spAutoFit/>
          </a:bodyPr>
          <a:lstStyle/>
          <a:p>
            <a:pPr algn="ctr">
              <a:lnSpc>
                <a:spcPts val="4759"/>
              </a:lnSpc>
            </a:pPr>
            <a:r>
              <a:rPr lang="en-US" sz="3399">
                <a:solidFill>
                  <a:srgbClr val="000000"/>
                </a:solidFill>
                <a:latin typeface="Noto Serif Display"/>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21271" y="-8601781"/>
            <a:ext cx="15937397" cy="15937397"/>
          </a:xfrm>
          <a:custGeom>
            <a:avLst/>
            <a:gdLst/>
            <a:ahLst/>
            <a:cxnLst/>
            <a:rect r="r" b="b" t="t" l="l"/>
            <a:pathLst>
              <a:path h="15937397" w="15937397">
                <a:moveTo>
                  <a:pt x="0" y="0"/>
                </a:moveTo>
                <a:lnTo>
                  <a:pt x="15937397" y="0"/>
                </a:lnTo>
                <a:lnTo>
                  <a:pt x="15937397" y="15937397"/>
                </a:lnTo>
                <a:lnTo>
                  <a:pt x="0" y="15937397"/>
                </a:lnTo>
                <a:lnTo>
                  <a:pt x="0" y="0"/>
                </a:lnTo>
                <a:close/>
              </a:path>
            </a:pathLst>
          </a:custGeom>
          <a:blipFill>
            <a:blip r:embed="rId2">
              <a:alphaModFix amt="71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970018" y="-9740389"/>
            <a:ext cx="29997437" cy="29997437"/>
          </a:xfrm>
          <a:custGeom>
            <a:avLst/>
            <a:gdLst/>
            <a:ahLst/>
            <a:cxnLst/>
            <a:rect r="r" b="b" t="t" l="l"/>
            <a:pathLst>
              <a:path h="29997437" w="29997437">
                <a:moveTo>
                  <a:pt x="0" y="0"/>
                </a:moveTo>
                <a:lnTo>
                  <a:pt x="29997436" y="0"/>
                </a:lnTo>
                <a:lnTo>
                  <a:pt x="29997436" y="29997437"/>
                </a:lnTo>
                <a:lnTo>
                  <a:pt x="0" y="29997437"/>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623759" y="539293"/>
            <a:ext cx="15927819" cy="1505586"/>
          </a:xfrm>
          <a:prstGeom prst="rect">
            <a:avLst/>
          </a:prstGeom>
        </p:spPr>
        <p:txBody>
          <a:bodyPr anchor="t" rtlCol="false" tIns="0" lIns="0" bIns="0" rIns="0">
            <a:spAutoFit/>
          </a:bodyPr>
          <a:lstStyle/>
          <a:p>
            <a:pPr algn="ctr">
              <a:lnSpc>
                <a:spcPts val="5739"/>
              </a:lnSpc>
              <a:spcBef>
                <a:spcPct val="0"/>
              </a:spcBef>
            </a:pPr>
            <a:r>
              <a:rPr lang="en-US" sz="4099">
                <a:solidFill>
                  <a:srgbClr val="000000"/>
                </a:solidFill>
                <a:latin typeface="Arial Bold"/>
              </a:rPr>
              <a:t>TÍNH CẦN THIẾT CỦA PHẦN MỀM PHÂN TÁN, MICROSERVICES VÀ CLOUD</a:t>
            </a:r>
          </a:p>
        </p:txBody>
      </p:sp>
      <p:sp>
        <p:nvSpPr>
          <p:cNvPr name="Freeform 5" id="5"/>
          <p:cNvSpPr/>
          <p:nvPr/>
        </p:nvSpPr>
        <p:spPr>
          <a:xfrm flipH="false" flipV="false" rot="0">
            <a:off x="736422" y="701218"/>
            <a:ext cx="584557" cy="584557"/>
          </a:xfrm>
          <a:custGeom>
            <a:avLst/>
            <a:gdLst/>
            <a:ahLst/>
            <a:cxnLst/>
            <a:rect r="r" b="b" t="t" l="l"/>
            <a:pathLst>
              <a:path h="584557" w="584557">
                <a:moveTo>
                  <a:pt x="0" y="0"/>
                </a:moveTo>
                <a:lnTo>
                  <a:pt x="584556" y="0"/>
                </a:lnTo>
                <a:lnTo>
                  <a:pt x="584556" y="584556"/>
                </a:lnTo>
                <a:lnTo>
                  <a:pt x="0" y="5845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907884" y="1892478"/>
            <a:ext cx="4032242" cy="722630"/>
          </a:xfrm>
          <a:prstGeom prst="rect">
            <a:avLst/>
          </a:prstGeom>
        </p:spPr>
        <p:txBody>
          <a:bodyPr anchor="t" rtlCol="false" tIns="0" lIns="0" bIns="0" rIns="0">
            <a:spAutoFit/>
          </a:bodyPr>
          <a:lstStyle/>
          <a:p>
            <a:pPr algn="l">
              <a:lnSpc>
                <a:spcPts val="5320"/>
              </a:lnSpc>
              <a:spcBef>
                <a:spcPct val="0"/>
              </a:spcBef>
            </a:pPr>
            <a:r>
              <a:rPr lang="en-US" sz="3800">
                <a:solidFill>
                  <a:srgbClr val="000000"/>
                </a:solidFill>
                <a:latin typeface="Arial Bold"/>
              </a:rPr>
              <a:t>2. Microservices:</a:t>
            </a:r>
          </a:p>
        </p:txBody>
      </p:sp>
      <p:sp>
        <p:nvSpPr>
          <p:cNvPr name="TextBox 7" id="7"/>
          <p:cNvSpPr txBox="true"/>
          <p:nvPr/>
        </p:nvSpPr>
        <p:spPr>
          <a:xfrm rot="0">
            <a:off x="1623759" y="2878138"/>
            <a:ext cx="15289119" cy="4387850"/>
          </a:xfrm>
          <a:prstGeom prst="rect">
            <a:avLst/>
          </a:prstGeom>
        </p:spPr>
        <p:txBody>
          <a:bodyPr anchor="t" rtlCol="false" tIns="0" lIns="0" bIns="0" rIns="0">
            <a:spAutoFit/>
          </a:bodyPr>
          <a:lstStyle/>
          <a:p>
            <a:pPr algn="just" marL="0" indent="0" lvl="0">
              <a:lnSpc>
                <a:spcPts val="4900"/>
              </a:lnSpc>
              <a:spcBef>
                <a:spcPct val="0"/>
              </a:spcBef>
            </a:pPr>
            <a:r>
              <a:rPr lang="en-US" sz="3500" strike="noStrike" u="none">
                <a:solidFill>
                  <a:srgbClr val="000000"/>
                </a:solidFill>
                <a:latin typeface="Arial"/>
              </a:rPr>
              <a:t>      Kiến trúc microservices giúp chia nhỏ ứng dụng thành các dịch vụ nhỏ, độc lập và có thể triển khai riêng biệt. Điều này giúp tăng tính linh hoạt, khả năng mở rộng và khả năng bảo trì của ứng dụng. Ứng dụng quản lý cửa hàng kinh doanh xe máy thường xuyên thay đổi và cập nhật. Kiến trúc microservices giúp dễ dàng thay đổi và cập nhật từng dịch vụ mà không ảnh hưởng đến các dịch vụ khác. Ngoài ra, kiến trúc microservices giúp dễ dàng triển khai ứng dụng lên môi trường cloud.</a:t>
            </a:r>
          </a:p>
        </p:txBody>
      </p:sp>
      <p:sp>
        <p:nvSpPr>
          <p:cNvPr name="TextBox 8" id="8"/>
          <p:cNvSpPr txBox="true"/>
          <p:nvPr/>
        </p:nvSpPr>
        <p:spPr>
          <a:xfrm rot="0">
            <a:off x="17017841" y="8677910"/>
            <a:ext cx="241459" cy="580390"/>
          </a:xfrm>
          <a:prstGeom prst="rect">
            <a:avLst/>
          </a:prstGeom>
        </p:spPr>
        <p:txBody>
          <a:bodyPr anchor="t" rtlCol="false" tIns="0" lIns="0" bIns="0" rIns="0">
            <a:spAutoFit/>
          </a:bodyPr>
          <a:lstStyle/>
          <a:p>
            <a:pPr algn="ctr">
              <a:lnSpc>
                <a:spcPts val="4759"/>
              </a:lnSpc>
            </a:pPr>
            <a:r>
              <a:rPr lang="en-US" sz="3399">
                <a:solidFill>
                  <a:srgbClr val="000000"/>
                </a:solidFill>
                <a:latin typeface="Noto Serif Display"/>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21271" y="-8601781"/>
            <a:ext cx="15937397" cy="15937397"/>
          </a:xfrm>
          <a:custGeom>
            <a:avLst/>
            <a:gdLst/>
            <a:ahLst/>
            <a:cxnLst/>
            <a:rect r="r" b="b" t="t" l="l"/>
            <a:pathLst>
              <a:path h="15937397" w="15937397">
                <a:moveTo>
                  <a:pt x="0" y="0"/>
                </a:moveTo>
                <a:lnTo>
                  <a:pt x="15937397" y="0"/>
                </a:lnTo>
                <a:lnTo>
                  <a:pt x="15937397" y="15937397"/>
                </a:lnTo>
                <a:lnTo>
                  <a:pt x="0" y="15937397"/>
                </a:lnTo>
                <a:lnTo>
                  <a:pt x="0" y="0"/>
                </a:lnTo>
                <a:close/>
              </a:path>
            </a:pathLst>
          </a:custGeom>
          <a:blipFill>
            <a:blip r:embed="rId2">
              <a:alphaModFix amt="71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970018" y="-9740389"/>
            <a:ext cx="29997437" cy="29997437"/>
          </a:xfrm>
          <a:custGeom>
            <a:avLst/>
            <a:gdLst/>
            <a:ahLst/>
            <a:cxnLst/>
            <a:rect r="r" b="b" t="t" l="l"/>
            <a:pathLst>
              <a:path h="29997437" w="29997437">
                <a:moveTo>
                  <a:pt x="0" y="0"/>
                </a:moveTo>
                <a:lnTo>
                  <a:pt x="29997436" y="0"/>
                </a:lnTo>
                <a:lnTo>
                  <a:pt x="29997436" y="29997437"/>
                </a:lnTo>
                <a:lnTo>
                  <a:pt x="0" y="29997437"/>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623759" y="539293"/>
            <a:ext cx="15927819" cy="1505586"/>
          </a:xfrm>
          <a:prstGeom prst="rect">
            <a:avLst/>
          </a:prstGeom>
        </p:spPr>
        <p:txBody>
          <a:bodyPr anchor="t" rtlCol="false" tIns="0" lIns="0" bIns="0" rIns="0">
            <a:spAutoFit/>
          </a:bodyPr>
          <a:lstStyle/>
          <a:p>
            <a:pPr algn="ctr">
              <a:lnSpc>
                <a:spcPts val="5739"/>
              </a:lnSpc>
              <a:spcBef>
                <a:spcPct val="0"/>
              </a:spcBef>
            </a:pPr>
            <a:r>
              <a:rPr lang="en-US" sz="4099">
                <a:solidFill>
                  <a:srgbClr val="000000"/>
                </a:solidFill>
                <a:latin typeface="Arial Bold"/>
              </a:rPr>
              <a:t>TÍNH CẦN THIẾT CỦA PHẦN MỀM PHÂN TÁN, MICROSERVICES VÀ CLOUD</a:t>
            </a:r>
          </a:p>
        </p:txBody>
      </p:sp>
      <p:sp>
        <p:nvSpPr>
          <p:cNvPr name="TextBox 5" id="5"/>
          <p:cNvSpPr txBox="true"/>
          <p:nvPr/>
        </p:nvSpPr>
        <p:spPr>
          <a:xfrm rot="0">
            <a:off x="1623759" y="2931084"/>
            <a:ext cx="14736559" cy="3768725"/>
          </a:xfrm>
          <a:prstGeom prst="rect">
            <a:avLst/>
          </a:prstGeom>
        </p:spPr>
        <p:txBody>
          <a:bodyPr anchor="t" rtlCol="false" tIns="0" lIns="0" bIns="0" rIns="0">
            <a:spAutoFit/>
          </a:bodyPr>
          <a:lstStyle/>
          <a:p>
            <a:pPr algn="just" marL="0" indent="0" lvl="0">
              <a:lnSpc>
                <a:spcPts val="4900"/>
              </a:lnSpc>
              <a:spcBef>
                <a:spcPct val="0"/>
              </a:spcBef>
            </a:pPr>
            <a:r>
              <a:rPr lang="en-US" sz="3500" strike="noStrike" u="none">
                <a:solidFill>
                  <a:srgbClr val="000000"/>
                </a:solidFill>
                <a:latin typeface="Arial"/>
              </a:rPr>
              <a:t>    Cloud giúp tăng khả năng mở rộng của ứng dụng. Có thể dễ dàng tăng hoặc giảm dung lượng tài nguyên theo nhu cầu. Giúp loại bỏ nhu cầu đầu tư và quản lý cơ sở hạ tầng vật lý, chỉ cần trả phí cho các dịch vụ đã sử dụng. Cloud còn giúp tăng tính sẵn sàng của ứng dụng. Các dịch vụ cloud được cung cấp bởi các nhà cung cấp dịch vụ cloud uy tín có cơ sở hạ tầng dự phòng cao, đảm bảo ứng dụng luôn hoạt động bình thường.</a:t>
            </a:r>
          </a:p>
        </p:txBody>
      </p:sp>
      <p:sp>
        <p:nvSpPr>
          <p:cNvPr name="Freeform 6" id="6"/>
          <p:cNvSpPr/>
          <p:nvPr/>
        </p:nvSpPr>
        <p:spPr>
          <a:xfrm flipH="false" flipV="false" rot="0">
            <a:off x="736422" y="701218"/>
            <a:ext cx="584557" cy="584557"/>
          </a:xfrm>
          <a:custGeom>
            <a:avLst/>
            <a:gdLst/>
            <a:ahLst/>
            <a:cxnLst/>
            <a:rect r="r" b="b" t="t" l="l"/>
            <a:pathLst>
              <a:path h="584557" w="584557">
                <a:moveTo>
                  <a:pt x="0" y="0"/>
                </a:moveTo>
                <a:lnTo>
                  <a:pt x="584556" y="0"/>
                </a:lnTo>
                <a:lnTo>
                  <a:pt x="584556" y="584556"/>
                </a:lnTo>
                <a:lnTo>
                  <a:pt x="0" y="5845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623759" y="1892478"/>
            <a:ext cx="4032242" cy="722630"/>
          </a:xfrm>
          <a:prstGeom prst="rect">
            <a:avLst/>
          </a:prstGeom>
        </p:spPr>
        <p:txBody>
          <a:bodyPr anchor="t" rtlCol="false" tIns="0" lIns="0" bIns="0" rIns="0">
            <a:spAutoFit/>
          </a:bodyPr>
          <a:lstStyle/>
          <a:p>
            <a:pPr algn="l">
              <a:lnSpc>
                <a:spcPts val="5320"/>
              </a:lnSpc>
              <a:spcBef>
                <a:spcPct val="0"/>
              </a:spcBef>
            </a:pPr>
            <a:r>
              <a:rPr lang="en-US" sz="3800">
                <a:solidFill>
                  <a:srgbClr val="000000"/>
                </a:solidFill>
                <a:latin typeface="Arial Bold"/>
              </a:rPr>
              <a:t>3. Cloud:</a:t>
            </a:r>
          </a:p>
        </p:txBody>
      </p:sp>
      <p:sp>
        <p:nvSpPr>
          <p:cNvPr name="TextBox 8" id="8"/>
          <p:cNvSpPr txBox="true"/>
          <p:nvPr/>
        </p:nvSpPr>
        <p:spPr>
          <a:xfrm rot="0">
            <a:off x="17017841" y="8677910"/>
            <a:ext cx="241459" cy="580390"/>
          </a:xfrm>
          <a:prstGeom prst="rect">
            <a:avLst/>
          </a:prstGeom>
        </p:spPr>
        <p:txBody>
          <a:bodyPr anchor="t" rtlCol="false" tIns="0" lIns="0" bIns="0" rIns="0">
            <a:spAutoFit/>
          </a:bodyPr>
          <a:lstStyle/>
          <a:p>
            <a:pPr algn="ctr">
              <a:lnSpc>
                <a:spcPts val="4759"/>
              </a:lnSpc>
            </a:pPr>
            <a:r>
              <a:rPr lang="en-US" sz="3399">
                <a:solidFill>
                  <a:srgbClr val="000000"/>
                </a:solidFill>
                <a:latin typeface="Noto Serif Display"/>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100000">
              <a:srgbClr val="FFFFF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736422" y="1047394"/>
            <a:ext cx="584557" cy="584557"/>
          </a:xfrm>
          <a:custGeom>
            <a:avLst/>
            <a:gdLst/>
            <a:ahLst/>
            <a:cxnLst/>
            <a:rect r="r" b="b" t="t" l="l"/>
            <a:pathLst>
              <a:path h="584557" w="584557">
                <a:moveTo>
                  <a:pt x="0" y="0"/>
                </a:moveTo>
                <a:lnTo>
                  <a:pt x="584556" y="0"/>
                </a:lnTo>
                <a:lnTo>
                  <a:pt x="584556" y="584556"/>
                </a:lnTo>
                <a:lnTo>
                  <a:pt x="0" y="584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34224" y="875944"/>
            <a:ext cx="6101834" cy="840741"/>
          </a:xfrm>
          <a:prstGeom prst="rect">
            <a:avLst/>
          </a:prstGeom>
        </p:spPr>
        <p:txBody>
          <a:bodyPr anchor="t" rtlCol="false" tIns="0" lIns="0" bIns="0" rIns="0">
            <a:spAutoFit/>
          </a:bodyPr>
          <a:lstStyle/>
          <a:p>
            <a:pPr algn="ctr">
              <a:lnSpc>
                <a:spcPts val="6159"/>
              </a:lnSpc>
              <a:spcBef>
                <a:spcPct val="0"/>
              </a:spcBef>
            </a:pPr>
            <a:r>
              <a:rPr lang="en-US" sz="4399">
                <a:solidFill>
                  <a:srgbClr val="000000"/>
                </a:solidFill>
                <a:latin typeface="Arial Bold"/>
              </a:rPr>
              <a:t>KIẾN TRÚC PHẦN MỀM</a:t>
            </a:r>
          </a:p>
        </p:txBody>
      </p:sp>
      <p:sp>
        <p:nvSpPr>
          <p:cNvPr name="TextBox 4" id="4"/>
          <p:cNvSpPr txBox="true"/>
          <p:nvPr/>
        </p:nvSpPr>
        <p:spPr>
          <a:xfrm rot="0">
            <a:off x="1534224" y="1891720"/>
            <a:ext cx="14254996" cy="689610"/>
          </a:xfrm>
          <a:prstGeom prst="rect">
            <a:avLst/>
          </a:prstGeom>
        </p:spPr>
        <p:txBody>
          <a:bodyPr anchor="t" rtlCol="false" tIns="0" lIns="0" bIns="0" rIns="0">
            <a:spAutoFit/>
          </a:bodyPr>
          <a:lstStyle/>
          <a:p>
            <a:pPr algn="ctr">
              <a:lnSpc>
                <a:spcPts val="5039"/>
              </a:lnSpc>
              <a:spcBef>
                <a:spcPct val="0"/>
              </a:spcBef>
            </a:pPr>
            <a:r>
              <a:rPr lang="en-US" sz="3599">
                <a:solidFill>
                  <a:srgbClr val="000000"/>
                </a:solidFill>
                <a:latin typeface="Arial Bold"/>
              </a:rPr>
              <a:t>Kiến trúc phần mềm cho ứng dụng quản lý cửa hàng bán xe máy</a:t>
            </a:r>
          </a:p>
        </p:txBody>
      </p:sp>
      <p:sp>
        <p:nvSpPr>
          <p:cNvPr name="TextBox 5" id="5"/>
          <p:cNvSpPr txBox="true"/>
          <p:nvPr/>
        </p:nvSpPr>
        <p:spPr>
          <a:xfrm rot="0">
            <a:off x="1534224" y="2676169"/>
            <a:ext cx="15506286" cy="2290445"/>
          </a:xfrm>
          <a:prstGeom prst="rect">
            <a:avLst/>
          </a:prstGeom>
        </p:spPr>
        <p:txBody>
          <a:bodyPr anchor="t" rtlCol="false" tIns="0" lIns="0" bIns="0" rIns="0">
            <a:spAutoFit/>
          </a:bodyPr>
          <a:lstStyle/>
          <a:p>
            <a:pPr algn="l">
              <a:lnSpc>
                <a:spcPts val="4480"/>
              </a:lnSpc>
            </a:pPr>
            <a:r>
              <a:rPr lang="en-US" sz="3200">
                <a:solidFill>
                  <a:srgbClr val="000000"/>
                </a:solidFill>
                <a:latin typeface="Arial"/>
              </a:rPr>
              <a:t>Lớp trình bày:</a:t>
            </a:r>
          </a:p>
          <a:p>
            <a:pPr algn="l">
              <a:lnSpc>
                <a:spcPts val="4480"/>
              </a:lnSpc>
              <a:spcBef>
                <a:spcPct val="0"/>
              </a:spcBef>
            </a:pPr>
            <a:r>
              <a:rPr lang="en-US" sz="3200">
                <a:solidFill>
                  <a:srgbClr val="000000"/>
                </a:solidFill>
                <a:latin typeface="Arial"/>
              </a:rPr>
              <a:t>   </a:t>
            </a:r>
            <a:r>
              <a:rPr lang="en-US" sz="3200">
                <a:solidFill>
                  <a:srgbClr val="000000"/>
                </a:solidFill>
                <a:latin typeface="Arial"/>
              </a:rPr>
              <a:t>Giao diện người dùng : Hiển thị thông tin về khách hàng, đơn hàng, báo cáo,... Cho phép người dùng thực hiện các thao tác như đăng nhập, đăng ký, tìm kiếm, thêm, sửa, xóa,...</a:t>
            </a:r>
          </a:p>
        </p:txBody>
      </p:sp>
      <p:sp>
        <p:nvSpPr>
          <p:cNvPr name="TextBox 6" id="6"/>
          <p:cNvSpPr txBox="true"/>
          <p:nvPr/>
        </p:nvSpPr>
        <p:spPr>
          <a:xfrm rot="0">
            <a:off x="1534224" y="5157114"/>
            <a:ext cx="15506286" cy="2290445"/>
          </a:xfrm>
          <a:prstGeom prst="rect">
            <a:avLst/>
          </a:prstGeom>
        </p:spPr>
        <p:txBody>
          <a:bodyPr anchor="t" rtlCol="false" tIns="0" lIns="0" bIns="0" rIns="0">
            <a:spAutoFit/>
          </a:bodyPr>
          <a:lstStyle/>
          <a:p>
            <a:pPr algn="l">
              <a:lnSpc>
                <a:spcPts val="4480"/>
              </a:lnSpc>
            </a:pPr>
            <a:r>
              <a:rPr lang="en-US" sz="3200">
                <a:solidFill>
                  <a:srgbClr val="000000"/>
                </a:solidFill>
                <a:latin typeface="Arial"/>
              </a:rPr>
              <a:t>Lớp truy cập dữ liệu:</a:t>
            </a:r>
          </a:p>
          <a:p>
            <a:pPr algn="l">
              <a:lnSpc>
                <a:spcPts val="4480"/>
              </a:lnSpc>
            </a:pPr>
            <a:r>
              <a:rPr lang="en-US" sz="3200">
                <a:solidFill>
                  <a:srgbClr val="000000"/>
                </a:solidFill>
                <a:latin typeface="Arial"/>
              </a:rPr>
              <a:t>   </a:t>
            </a:r>
            <a:r>
              <a:rPr lang="en-US" sz="3200">
                <a:solidFill>
                  <a:srgbClr val="000000"/>
                </a:solidFill>
                <a:latin typeface="Arial"/>
              </a:rPr>
              <a:t>Giao diện lập trình ứng dụng (API): Cung cấp giao diện lập trình ứng dụng (API) để các ứng dụng khác có thể truy cập và thao tác dữ liệu của hệ thống.</a:t>
            </a:r>
          </a:p>
          <a:p>
            <a:pPr algn="l">
              <a:lnSpc>
                <a:spcPts val="4480"/>
              </a:lnSpc>
              <a:spcBef>
                <a:spcPct val="0"/>
              </a:spcBef>
            </a:pPr>
          </a:p>
        </p:txBody>
      </p:sp>
      <p:sp>
        <p:nvSpPr>
          <p:cNvPr name="TextBox 7" id="7"/>
          <p:cNvSpPr txBox="true"/>
          <p:nvPr/>
        </p:nvSpPr>
        <p:spPr>
          <a:xfrm rot="0">
            <a:off x="17017841" y="8677910"/>
            <a:ext cx="241459" cy="580390"/>
          </a:xfrm>
          <a:prstGeom prst="rect">
            <a:avLst/>
          </a:prstGeom>
        </p:spPr>
        <p:txBody>
          <a:bodyPr anchor="t" rtlCol="false" tIns="0" lIns="0" bIns="0" rIns="0">
            <a:spAutoFit/>
          </a:bodyPr>
          <a:lstStyle/>
          <a:p>
            <a:pPr algn="ctr">
              <a:lnSpc>
                <a:spcPts val="4759"/>
              </a:lnSpc>
            </a:pPr>
            <a:r>
              <a:rPr lang="en-US" sz="3399">
                <a:solidFill>
                  <a:srgbClr val="000000"/>
                </a:solidFill>
                <a:latin typeface="Noto Serif Display"/>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100000">
              <a:srgbClr val="FFFFF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736422" y="1047394"/>
            <a:ext cx="584557" cy="584557"/>
          </a:xfrm>
          <a:custGeom>
            <a:avLst/>
            <a:gdLst/>
            <a:ahLst/>
            <a:cxnLst/>
            <a:rect r="r" b="b" t="t" l="l"/>
            <a:pathLst>
              <a:path h="584557" w="584557">
                <a:moveTo>
                  <a:pt x="0" y="0"/>
                </a:moveTo>
                <a:lnTo>
                  <a:pt x="584556" y="0"/>
                </a:lnTo>
                <a:lnTo>
                  <a:pt x="584556" y="584556"/>
                </a:lnTo>
                <a:lnTo>
                  <a:pt x="0" y="584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34224" y="875944"/>
            <a:ext cx="6101834" cy="840741"/>
          </a:xfrm>
          <a:prstGeom prst="rect">
            <a:avLst/>
          </a:prstGeom>
        </p:spPr>
        <p:txBody>
          <a:bodyPr anchor="t" rtlCol="false" tIns="0" lIns="0" bIns="0" rIns="0">
            <a:spAutoFit/>
          </a:bodyPr>
          <a:lstStyle/>
          <a:p>
            <a:pPr algn="ctr">
              <a:lnSpc>
                <a:spcPts val="6159"/>
              </a:lnSpc>
              <a:spcBef>
                <a:spcPct val="0"/>
              </a:spcBef>
            </a:pPr>
            <a:r>
              <a:rPr lang="en-US" sz="4399">
                <a:solidFill>
                  <a:srgbClr val="000000"/>
                </a:solidFill>
                <a:latin typeface="Arial Bold"/>
              </a:rPr>
              <a:t>KIẾN TRÚC PHẦN MỀM</a:t>
            </a:r>
          </a:p>
        </p:txBody>
      </p:sp>
      <p:sp>
        <p:nvSpPr>
          <p:cNvPr name="TextBox 4" id="4"/>
          <p:cNvSpPr txBox="true"/>
          <p:nvPr/>
        </p:nvSpPr>
        <p:spPr>
          <a:xfrm rot="0">
            <a:off x="1534224" y="1891720"/>
            <a:ext cx="14254996" cy="689610"/>
          </a:xfrm>
          <a:prstGeom prst="rect">
            <a:avLst/>
          </a:prstGeom>
        </p:spPr>
        <p:txBody>
          <a:bodyPr anchor="t" rtlCol="false" tIns="0" lIns="0" bIns="0" rIns="0">
            <a:spAutoFit/>
          </a:bodyPr>
          <a:lstStyle/>
          <a:p>
            <a:pPr algn="ctr">
              <a:lnSpc>
                <a:spcPts val="5039"/>
              </a:lnSpc>
              <a:spcBef>
                <a:spcPct val="0"/>
              </a:spcBef>
            </a:pPr>
            <a:r>
              <a:rPr lang="en-US" sz="3599">
                <a:solidFill>
                  <a:srgbClr val="000000"/>
                </a:solidFill>
                <a:latin typeface="Arial Bold"/>
              </a:rPr>
              <a:t>Kiến trúc phần mềm cho ứng dụng quản lý cửa hàng bán xe máy</a:t>
            </a:r>
          </a:p>
        </p:txBody>
      </p:sp>
      <p:sp>
        <p:nvSpPr>
          <p:cNvPr name="TextBox 5" id="5"/>
          <p:cNvSpPr txBox="true"/>
          <p:nvPr/>
        </p:nvSpPr>
        <p:spPr>
          <a:xfrm rot="0">
            <a:off x="1534224" y="2771830"/>
            <a:ext cx="15725076" cy="3976370"/>
          </a:xfrm>
          <a:prstGeom prst="rect">
            <a:avLst/>
          </a:prstGeom>
        </p:spPr>
        <p:txBody>
          <a:bodyPr anchor="t" rtlCol="false" tIns="0" lIns="0" bIns="0" rIns="0">
            <a:spAutoFit/>
          </a:bodyPr>
          <a:lstStyle/>
          <a:p>
            <a:pPr algn="l">
              <a:lnSpc>
                <a:spcPts val="4480"/>
              </a:lnSpc>
            </a:pPr>
            <a:r>
              <a:rPr lang="en-US" sz="3200">
                <a:solidFill>
                  <a:srgbClr val="000000"/>
                </a:solidFill>
                <a:latin typeface="Arial"/>
              </a:rPr>
              <a:t>Lớp logic nghiệp vụ:</a:t>
            </a:r>
          </a:p>
          <a:p>
            <a:pPr algn="l" marL="690881" indent="-345440" lvl="1">
              <a:lnSpc>
                <a:spcPts val="4480"/>
              </a:lnSpc>
              <a:buFont typeface="Arial"/>
              <a:buChar char="•"/>
            </a:pPr>
            <a:r>
              <a:rPr lang="en-US" sz="3200">
                <a:solidFill>
                  <a:srgbClr val="000000"/>
                </a:solidFill>
                <a:latin typeface="Arial"/>
              </a:rPr>
              <a:t>Quản lý hàng hóa: Thêm, sửa, xóa, xem danh sách sản phẩm, quản lý giá bán,...</a:t>
            </a:r>
          </a:p>
          <a:p>
            <a:pPr algn="l" marL="690881" indent="-345440" lvl="1">
              <a:lnSpc>
                <a:spcPts val="4480"/>
              </a:lnSpc>
              <a:buFont typeface="Arial"/>
              <a:buChar char="•"/>
            </a:pPr>
            <a:r>
              <a:rPr lang="en-US" sz="3200">
                <a:solidFill>
                  <a:srgbClr val="000000"/>
                </a:solidFill>
                <a:latin typeface="Arial"/>
              </a:rPr>
              <a:t>Quản lý khách hàng: Thêm, sửa, xóa, xem danh sách khách hàng,...</a:t>
            </a:r>
          </a:p>
          <a:p>
            <a:pPr algn="l" marL="690881" indent="-345440" lvl="1">
              <a:lnSpc>
                <a:spcPts val="4480"/>
              </a:lnSpc>
              <a:buFont typeface="Arial"/>
              <a:buChar char="•"/>
            </a:pPr>
            <a:r>
              <a:rPr lang="en-US" sz="3200">
                <a:solidFill>
                  <a:srgbClr val="000000"/>
                </a:solidFill>
                <a:latin typeface="Arial"/>
              </a:rPr>
              <a:t>Quản lý nhà cung cấp: Thêm, sửa, xóa, xem danh sách nhà cung cấp,...</a:t>
            </a:r>
          </a:p>
          <a:p>
            <a:pPr algn="l" marL="690881" indent="-345440" lvl="1">
              <a:lnSpc>
                <a:spcPts val="4480"/>
              </a:lnSpc>
              <a:buFont typeface="Arial"/>
              <a:buChar char="•"/>
            </a:pPr>
            <a:r>
              <a:rPr lang="en-US" sz="3200">
                <a:solidFill>
                  <a:srgbClr val="000000"/>
                </a:solidFill>
                <a:latin typeface="Arial"/>
              </a:rPr>
              <a:t>Quản lý nhân viên: Thêm, sửa, xóa, xem danh sách nhân viên,...</a:t>
            </a:r>
          </a:p>
          <a:p>
            <a:pPr algn="l" marL="690881" indent="-345440" lvl="1">
              <a:lnSpc>
                <a:spcPts val="4480"/>
              </a:lnSpc>
              <a:buFont typeface="Arial"/>
              <a:buChar char="•"/>
            </a:pPr>
            <a:r>
              <a:rPr lang="en-US" sz="3200">
                <a:solidFill>
                  <a:srgbClr val="000000"/>
                </a:solidFill>
                <a:latin typeface="Arial"/>
              </a:rPr>
              <a:t>Quản lý đơn hàng: Thêm, sửa, xóa, xem danh sách đơn hàng,...</a:t>
            </a:r>
          </a:p>
          <a:p>
            <a:pPr algn="l" marL="690881" indent="-345440" lvl="1">
              <a:lnSpc>
                <a:spcPts val="4480"/>
              </a:lnSpc>
              <a:spcBef>
                <a:spcPct val="0"/>
              </a:spcBef>
              <a:buFont typeface="Arial"/>
              <a:buChar char="•"/>
            </a:pPr>
            <a:r>
              <a:rPr lang="en-US" sz="3200">
                <a:solidFill>
                  <a:srgbClr val="000000"/>
                </a:solidFill>
                <a:latin typeface="Arial"/>
              </a:rPr>
              <a:t>Báo cáo thống kê: Báo cáo doanh thu theo tháng, báo cáo doanh thu, lợi nhuận,...</a:t>
            </a:r>
          </a:p>
        </p:txBody>
      </p:sp>
      <p:sp>
        <p:nvSpPr>
          <p:cNvPr name="TextBox 6" id="6"/>
          <p:cNvSpPr txBox="true"/>
          <p:nvPr/>
        </p:nvSpPr>
        <p:spPr>
          <a:xfrm rot="0">
            <a:off x="1534224" y="6967855"/>
            <a:ext cx="15725076" cy="2290445"/>
          </a:xfrm>
          <a:prstGeom prst="rect">
            <a:avLst/>
          </a:prstGeom>
        </p:spPr>
        <p:txBody>
          <a:bodyPr anchor="t" rtlCol="false" tIns="0" lIns="0" bIns="0" rIns="0">
            <a:spAutoFit/>
          </a:bodyPr>
          <a:lstStyle/>
          <a:p>
            <a:pPr algn="l">
              <a:lnSpc>
                <a:spcPts val="4480"/>
              </a:lnSpc>
              <a:spcBef>
                <a:spcPct val="0"/>
              </a:spcBef>
            </a:pPr>
            <a:r>
              <a:rPr lang="en-US" sz="3200">
                <a:solidFill>
                  <a:srgbClr val="000000"/>
                </a:solidFill>
                <a:latin typeface="Arial"/>
              </a:rPr>
              <a:t>Lớp cơ sở hạ tầng:</a:t>
            </a:r>
          </a:p>
          <a:p>
            <a:pPr algn="l" marL="690881" indent="-345440" lvl="1">
              <a:lnSpc>
                <a:spcPts val="4480"/>
              </a:lnSpc>
              <a:spcBef>
                <a:spcPct val="0"/>
              </a:spcBef>
              <a:buFont typeface="Arial"/>
              <a:buChar char="•"/>
            </a:pPr>
            <a:r>
              <a:rPr lang="en-US" sz="3200">
                <a:solidFill>
                  <a:srgbClr val="000000"/>
                </a:solidFill>
                <a:latin typeface="Arial"/>
              </a:rPr>
              <a:t>Máy chủ web: Cung cấp dịch vụ web để lưu trữ và chạy ứng dụng</a:t>
            </a:r>
          </a:p>
          <a:p>
            <a:pPr algn="l" marL="690881" indent="-345440" lvl="1">
              <a:lnSpc>
                <a:spcPts val="4480"/>
              </a:lnSpc>
              <a:spcBef>
                <a:spcPct val="0"/>
              </a:spcBef>
              <a:buFont typeface="Arial"/>
              <a:buChar char="•"/>
            </a:pPr>
            <a:r>
              <a:rPr lang="en-US" sz="3200">
                <a:solidFill>
                  <a:srgbClr val="000000"/>
                </a:solidFill>
                <a:latin typeface="Arial"/>
              </a:rPr>
              <a:t>Cơ sở dữ liệu: Lưu trữ dữ liệu của hệ thống</a:t>
            </a:r>
          </a:p>
          <a:p>
            <a:pPr algn="l" marL="690881" indent="-345440" lvl="1">
              <a:lnSpc>
                <a:spcPts val="4480"/>
              </a:lnSpc>
              <a:spcBef>
                <a:spcPct val="0"/>
              </a:spcBef>
              <a:buFont typeface="Arial"/>
              <a:buChar char="•"/>
            </a:pPr>
            <a:r>
              <a:rPr lang="en-US" sz="3200">
                <a:solidFill>
                  <a:srgbClr val="000000"/>
                </a:solidFill>
                <a:latin typeface="Arial"/>
              </a:rPr>
              <a:t>Mạng: Cung cấp kết nối internet cho hệ thống</a:t>
            </a:r>
          </a:p>
        </p:txBody>
      </p:sp>
      <p:sp>
        <p:nvSpPr>
          <p:cNvPr name="TextBox 7" id="7"/>
          <p:cNvSpPr txBox="true"/>
          <p:nvPr/>
        </p:nvSpPr>
        <p:spPr>
          <a:xfrm rot="0">
            <a:off x="17017841" y="8677910"/>
            <a:ext cx="241459" cy="580390"/>
          </a:xfrm>
          <a:prstGeom prst="rect">
            <a:avLst/>
          </a:prstGeom>
        </p:spPr>
        <p:txBody>
          <a:bodyPr anchor="t" rtlCol="false" tIns="0" lIns="0" bIns="0" rIns="0">
            <a:spAutoFit/>
          </a:bodyPr>
          <a:lstStyle/>
          <a:p>
            <a:pPr algn="ctr">
              <a:lnSpc>
                <a:spcPts val="4759"/>
              </a:lnSpc>
            </a:pPr>
            <a:r>
              <a:rPr lang="en-US" sz="3399">
                <a:solidFill>
                  <a:srgbClr val="000000"/>
                </a:solidFill>
                <a:latin typeface="Noto Serif Display"/>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21271" y="-8601781"/>
            <a:ext cx="15937397" cy="15937397"/>
          </a:xfrm>
          <a:custGeom>
            <a:avLst/>
            <a:gdLst/>
            <a:ahLst/>
            <a:cxnLst/>
            <a:rect r="r" b="b" t="t" l="l"/>
            <a:pathLst>
              <a:path h="15937397" w="15937397">
                <a:moveTo>
                  <a:pt x="0" y="0"/>
                </a:moveTo>
                <a:lnTo>
                  <a:pt x="15937397" y="0"/>
                </a:lnTo>
                <a:lnTo>
                  <a:pt x="15937397" y="15937397"/>
                </a:lnTo>
                <a:lnTo>
                  <a:pt x="0" y="15937397"/>
                </a:lnTo>
                <a:lnTo>
                  <a:pt x="0" y="0"/>
                </a:lnTo>
                <a:close/>
              </a:path>
            </a:pathLst>
          </a:custGeom>
          <a:blipFill>
            <a:blip r:embed="rId2">
              <a:alphaModFix amt="71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637119" y="-10188118"/>
            <a:ext cx="29997437" cy="29997437"/>
          </a:xfrm>
          <a:custGeom>
            <a:avLst/>
            <a:gdLst/>
            <a:ahLst/>
            <a:cxnLst/>
            <a:rect r="r" b="b" t="t" l="l"/>
            <a:pathLst>
              <a:path h="29997437" w="29997437">
                <a:moveTo>
                  <a:pt x="0" y="0"/>
                </a:moveTo>
                <a:lnTo>
                  <a:pt x="29997437" y="0"/>
                </a:lnTo>
                <a:lnTo>
                  <a:pt x="29997437" y="29997437"/>
                </a:lnTo>
                <a:lnTo>
                  <a:pt x="0" y="29997437"/>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623759" y="539293"/>
            <a:ext cx="9146537" cy="781686"/>
          </a:xfrm>
          <a:prstGeom prst="rect">
            <a:avLst/>
          </a:prstGeom>
        </p:spPr>
        <p:txBody>
          <a:bodyPr anchor="t" rtlCol="false" tIns="0" lIns="0" bIns="0" rIns="0">
            <a:spAutoFit/>
          </a:bodyPr>
          <a:lstStyle/>
          <a:p>
            <a:pPr algn="ctr">
              <a:lnSpc>
                <a:spcPts val="5739"/>
              </a:lnSpc>
              <a:spcBef>
                <a:spcPct val="0"/>
              </a:spcBef>
            </a:pPr>
            <a:r>
              <a:rPr lang="en-US" sz="4099">
                <a:solidFill>
                  <a:srgbClr val="000000"/>
                </a:solidFill>
                <a:latin typeface="Arial Bold"/>
              </a:rPr>
              <a:t>KẾ HOẠCH PHÁT TRIỂN PHẦN MỀM</a:t>
            </a:r>
          </a:p>
        </p:txBody>
      </p:sp>
      <p:sp>
        <p:nvSpPr>
          <p:cNvPr name="TextBox 5" id="5"/>
          <p:cNvSpPr txBox="true"/>
          <p:nvPr/>
        </p:nvSpPr>
        <p:spPr>
          <a:xfrm rot="0">
            <a:off x="1984401" y="2721415"/>
            <a:ext cx="15274899" cy="1292225"/>
          </a:xfrm>
          <a:prstGeom prst="rect">
            <a:avLst/>
          </a:prstGeom>
        </p:spPr>
        <p:txBody>
          <a:bodyPr anchor="t" rtlCol="false" tIns="0" lIns="0" bIns="0" rIns="0">
            <a:spAutoFit/>
          </a:bodyPr>
          <a:lstStyle/>
          <a:p>
            <a:pPr algn="just" marL="0" indent="0" lvl="0">
              <a:lnSpc>
                <a:spcPts val="4900"/>
              </a:lnSpc>
              <a:spcBef>
                <a:spcPct val="0"/>
              </a:spcBef>
            </a:pPr>
            <a:r>
              <a:rPr lang="en-US" sz="3500">
                <a:solidFill>
                  <a:srgbClr val="000000"/>
                </a:solidFill>
                <a:latin typeface="Arial"/>
              </a:rPr>
              <a:t>   Ứng dụng sẽ được phát triển theo phương pháp Agile, chia thành các sprint nhỏ để dễ dàng quản lý và điều chỉnh theo yêu cầu.</a:t>
            </a:r>
          </a:p>
        </p:txBody>
      </p:sp>
      <p:sp>
        <p:nvSpPr>
          <p:cNvPr name="Freeform 6" id="6"/>
          <p:cNvSpPr/>
          <p:nvPr/>
        </p:nvSpPr>
        <p:spPr>
          <a:xfrm flipH="false" flipV="false" rot="0">
            <a:off x="736422" y="701218"/>
            <a:ext cx="584557" cy="584557"/>
          </a:xfrm>
          <a:custGeom>
            <a:avLst/>
            <a:gdLst/>
            <a:ahLst/>
            <a:cxnLst/>
            <a:rect r="r" b="b" t="t" l="l"/>
            <a:pathLst>
              <a:path h="584557" w="584557">
                <a:moveTo>
                  <a:pt x="0" y="0"/>
                </a:moveTo>
                <a:lnTo>
                  <a:pt x="584556" y="0"/>
                </a:lnTo>
                <a:lnTo>
                  <a:pt x="584556" y="584556"/>
                </a:lnTo>
                <a:lnTo>
                  <a:pt x="0" y="5845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623759" y="1655885"/>
            <a:ext cx="6528992" cy="722630"/>
          </a:xfrm>
          <a:prstGeom prst="rect">
            <a:avLst/>
          </a:prstGeom>
        </p:spPr>
        <p:txBody>
          <a:bodyPr anchor="t" rtlCol="false" tIns="0" lIns="0" bIns="0" rIns="0">
            <a:spAutoFit/>
          </a:bodyPr>
          <a:lstStyle/>
          <a:p>
            <a:pPr algn="l">
              <a:lnSpc>
                <a:spcPts val="5320"/>
              </a:lnSpc>
              <a:spcBef>
                <a:spcPct val="0"/>
              </a:spcBef>
            </a:pPr>
            <a:r>
              <a:rPr lang="en-US" sz="3800">
                <a:solidFill>
                  <a:srgbClr val="000000"/>
                </a:solidFill>
                <a:latin typeface="Arial Bold"/>
              </a:rPr>
              <a:t>1.Phương pháp phát triển:</a:t>
            </a:r>
          </a:p>
        </p:txBody>
      </p:sp>
      <p:sp>
        <p:nvSpPr>
          <p:cNvPr name="TextBox 8" id="8"/>
          <p:cNvSpPr txBox="true"/>
          <p:nvPr/>
        </p:nvSpPr>
        <p:spPr>
          <a:xfrm rot="0">
            <a:off x="1623759" y="4347014"/>
            <a:ext cx="6528992" cy="722630"/>
          </a:xfrm>
          <a:prstGeom prst="rect">
            <a:avLst/>
          </a:prstGeom>
        </p:spPr>
        <p:txBody>
          <a:bodyPr anchor="t" rtlCol="false" tIns="0" lIns="0" bIns="0" rIns="0">
            <a:spAutoFit/>
          </a:bodyPr>
          <a:lstStyle/>
          <a:p>
            <a:pPr algn="l">
              <a:lnSpc>
                <a:spcPts val="5320"/>
              </a:lnSpc>
              <a:spcBef>
                <a:spcPct val="0"/>
              </a:spcBef>
            </a:pPr>
            <a:r>
              <a:rPr lang="en-US" sz="3800">
                <a:solidFill>
                  <a:srgbClr val="000000"/>
                </a:solidFill>
                <a:latin typeface="Arial Bold"/>
              </a:rPr>
              <a:t>2. Quy trình phát triển:</a:t>
            </a:r>
          </a:p>
        </p:txBody>
      </p:sp>
      <p:sp>
        <p:nvSpPr>
          <p:cNvPr name="TextBox 9" id="9"/>
          <p:cNvSpPr txBox="true"/>
          <p:nvPr/>
        </p:nvSpPr>
        <p:spPr>
          <a:xfrm rot="0">
            <a:off x="1320978" y="5412544"/>
            <a:ext cx="16452533" cy="4387850"/>
          </a:xfrm>
          <a:prstGeom prst="rect">
            <a:avLst/>
          </a:prstGeom>
        </p:spPr>
        <p:txBody>
          <a:bodyPr anchor="t" rtlCol="false" tIns="0" lIns="0" bIns="0" rIns="0">
            <a:spAutoFit/>
          </a:bodyPr>
          <a:lstStyle/>
          <a:p>
            <a:pPr algn="just">
              <a:lnSpc>
                <a:spcPts val="4900"/>
              </a:lnSpc>
            </a:pPr>
            <a:r>
              <a:rPr lang="en-US" sz="3500">
                <a:solidFill>
                  <a:srgbClr val="000000"/>
                </a:solidFill>
                <a:latin typeface="Arial"/>
              </a:rPr>
              <a:t> Quy trình phát triển ứng dụng bao gồm các bước sau:</a:t>
            </a:r>
          </a:p>
          <a:p>
            <a:pPr algn="just" marL="755652" indent="-377826" lvl="1">
              <a:lnSpc>
                <a:spcPts val="4900"/>
              </a:lnSpc>
              <a:buFont typeface="Arial"/>
              <a:buChar char="•"/>
            </a:pPr>
            <a:r>
              <a:rPr lang="en-US" sz="3500">
                <a:solidFill>
                  <a:srgbClr val="000000"/>
                </a:solidFill>
                <a:latin typeface="Arial"/>
              </a:rPr>
              <a:t>Thu thập yêu cầu: thu thập yêu cầu từ người dùng và phân tích các yêu cầu.</a:t>
            </a:r>
          </a:p>
          <a:p>
            <a:pPr algn="just" marL="755652" indent="-377826" lvl="1">
              <a:lnSpc>
                <a:spcPts val="4900"/>
              </a:lnSpc>
              <a:buFont typeface="Arial"/>
              <a:buChar char="•"/>
            </a:pPr>
            <a:r>
              <a:rPr lang="en-US" sz="3500">
                <a:solidFill>
                  <a:srgbClr val="000000"/>
                </a:solidFill>
                <a:latin typeface="Arial"/>
              </a:rPr>
              <a:t>Thiết kế: thiết kế giao diện người dùng, kiến trúc phần mềm và cơ sở dữ liệu.</a:t>
            </a:r>
          </a:p>
          <a:p>
            <a:pPr algn="just" marL="755652" indent="-377826" lvl="1">
              <a:lnSpc>
                <a:spcPts val="4900"/>
              </a:lnSpc>
              <a:buFont typeface="Arial"/>
              <a:buChar char="•"/>
            </a:pPr>
            <a:r>
              <a:rPr lang="en-US" sz="3500">
                <a:solidFill>
                  <a:srgbClr val="000000"/>
                </a:solidFill>
                <a:latin typeface="Arial"/>
              </a:rPr>
              <a:t>Phát triển: phát triển phần mềm theo các sprint.</a:t>
            </a:r>
          </a:p>
          <a:p>
            <a:pPr algn="just" marL="755652" indent="-377826" lvl="1">
              <a:lnSpc>
                <a:spcPts val="4900"/>
              </a:lnSpc>
              <a:buFont typeface="Arial"/>
              <a:buChar char="•"/>
            </a:pPr>
            <a:r>
              <a:rPr lang="en-US" sz="3500">
                <a:solidFill>
                  <a:srgbClr val="000000"/>
                </a:solidFill>
                <a:latin typeface="Arial"/>
              </a:rPr>
              <a:t>Kiểm thử: kiểm thử phần mềm để đảm bảo chất lượng.</a:t>
            </a:r>
          </a:p>
          <a:p>
            <a:pPr algn="just" marL="755652" indent="-377826" lvl="1">
              <a:lnSpc>
                <a:spcPts val="4900"/>
              </a:lnSpc>
              <a:spcBef>
                <a:spcPct val="0"/>
              </a:spcBef>
              <a:buFont typeface="Arial"/>
              <a:buChar char="•"/>
            </a:pPr>
            <a:r>
              <a:rPr lang="en-US" sz="3500">
                <a:solidFill>
                  <a:srgbClr val="000000"/>
                </a:solidFill>
                <a:latin typeface="Arial"/>
              </a:rPr>
              <a:t>Triển khai: triển khai phần mềm bằng docker.</a:t>
            </a:r>
          </a:p>
          <a:p>
            <a:pPr algn="just" marL="0" indent="0" lvl="0">
              <a:lnSpc>
                <a:spcPts val="4900"/>
              </a:lnSpc>
              <a:spcBef>
                <a:spcPct val="0"/>
              </a:spcBef>
            </a:pPr>
          </a:p>
        </p:txBody>
      </p:sp>
      <p:sp>
        <p:nvSpPr>
          <p:cNvPr name="TextBox 10" id="10"/>
          <p:cNvSpPr txBox="true"/>
          <p:nvPr/>
        </p:nvSpPr>
        <p:spPr>
          <a:xfrm rot="0">
            <a:off x="17017841" y="8677910"/>
            <a:ext cx="241459" cy="580390"/>
          </a:xfrm>
          <a:prstGeom prst="rect">
            <a:avLst/>
          </a:prstGeom>
        </p:spPr>
        <p:txBody>
          <a:bodyPr anchor="t" rtlCol="false" tIns="0" lIns="0" bIns="0" rIns="0">
            <a:spAutoFit/>
          </a:bodyPr>
          <a:lstStyle/>
          <a:p>
            <a:pPr algn="ctr">
              <a:lnSpc>
                <a:spcPts val="4759"/>
              </a:lnSpc>
            </a:pPr>
            <a:r>
              <a:rPr lang="en-US" sz="3399">
                <a:solidFill>
                  <a:srgbClr val="000000"/>
                </a:solidFill>
                <a:latin typeface="Noto Serif Display"/>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DAGHuzk13_0</dc:identifier>
  <dcterms:modified xsi:type="dcterms:W3CDTF">2011-08-01T06:04:30Z</dcterms:modified>
  <cp:revision>1</cp:revision>
  <dc:title>CHXM</dc:title>
</cp:coreProperties>
</file>