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9" r:id="rId9"/>
    <p:sldId id="264" r:id="rId10"/>
    <p:sldId id="270" r:id="rId11"/>
    <p:sldId id="265" r:id="rId12"/>
    <p:sldId id="271" r:id="rId13"/>
    <p:sldId id="266" r:id="rId14"/>
    <p:sldId id="272" r:id="rId15"/>
    <p:sldId id="267" r:id="rId16"/>
    <p:sldId id="273" r:id="rId17"/>
    <p:sldId id="268" r:id="rId18"/>
    <p:sldId id="274" r:id="rId19"/>
    <p:sldId id="275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DBE"/>
    <a:srgbClr val="38C1DF"/>
    <a:srgbClr val="A3BEC1"/>
    <a:srgbClr val="71A3B6"/>
    <a:srgbClr val="639EAE"/>
    <a:srgbClr val="276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491" y="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CDE36-964A-46A6-B79A-04C60B56A0CB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849E-6462-4CEF-A07C-08A6A54E7F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0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746-7C4A-4293-9018-FDDFF8C5E13D}" type="datetime1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8CC-241F-435F-AE33-C62657DD727B}" type="datetime1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BD8E-AA94-4487-8E31-A255C81B3162}" type="datetime1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4D2-172E-4056-B323-770C92CBB71C}" type="datetime1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2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C3B3-27F9-4A34-98D5-DCBB0A4CE843}" type="datetime1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9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451-7DA8-4C44-B1FF-4D8365F08E1D}" type="datetime1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4E7-4396-4DBD-9C12-321D8FF81431}" type="datetime1">
              <a:rPr lang="en-GB" smtClean="0"/>
              <a:t>24/05/2024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0C25-F15F-459C-8A72-7ABFAECB2358}" type="datetime1">
              <a:rPr lang="en-GB" smtClean="0"/>
              <a:t>24/05/2024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4B02-12FC-4C1C-800B-F0D4CEBE9579}" type="datetime1">
              <a:rPr lang="en-GB" smtClean="0"/>
              <a:t>24/05/2024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1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FD9F-3726-413D-9974-1C8F3C55A681}" type="datetime1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8D8F-4455-4774-AF5C-ACF59EF655BF}" type="datetime1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26A6-A2F8-4203-A2DB-15E9ACC419DF}" type="datetime1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ABE-B928-40C9-81D5-D9B8A2569D2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0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ziin/prompts-to-create-a-ebook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FECF1F-72BD-3474-91A5-676AC884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1095983"/>
            <a:ext cx="6858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6BE0FD-12D7-FB41-6073-6C5C539A8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872" y="4369340"/>
            <a:ext cx="6858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2931CB-F815-2653-3C1E-4BC3CA50B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1" y="940340"/>
            <a:ext cx="6858000" cy="6858000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B3FA69-C6EC-8461-21BE-5BD42063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37B9EC7-D1C1-9BF9-2B89-8E37C058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0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A432DF-A51A-F963-B323-00B4A028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725E00E-601B-2BAF-67CD-252C48F2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10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BD5325-F194-90EE-AFAA-946CF5422DBD}"/>
              </a:ext>
            </a:extLst>
          </p:cNvPr>
          <p:cNvSpPr txBox="1"/>
          <p:nvPr/>
        </p:nvSpPr>
        <p:spPr>
          <a:xfrm>
            <a:off x="634659" y="584504"/>
            <a:ext cx="558868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O paradigma orientado a objetos (OOP) organiza o código em objetos que encapsulam estado e comportamento. Cada objeto é uma instância de uma classe, e as classes podem herdar características de outras classes, promovendo a reutilização de código e a modularidade.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2863FC-DAC9-7A25-5193-2AAB75DF3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867"/>
            <a:ext cx="6858000" cy="35727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FC10116-8A86-4AAA-89EA-68D1A403244F}"/>
              </a:ext>
            </a:extLst>
          </p:cNvPr>
          <p:cNvSpPr txBox="1"/>
          <p:nvPr/>
        </p:nvSpPr>
        <p:spPr>
          <a:xfrm>
            <a:off x="634659" y="7203665"/>
            <a:ext cx="55886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Neste exemplo, criamos uma classe Pessoa com atributos nome e idade, e um método cumprimentar que imprime uma saudação. Criamos uma instância de Pessoa e chamamos o método cumprimentar.</a:t>
            </a:r>
            <a:endParaRPr lang="en-GB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11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642026" y="1920824"/>
            <a:ext cx="5525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DECLARATIVO</a:t>
            </a:r>
            <a:endParaRPr lang="en-GB" sz="48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7282B-94C8-A2AF-CE0A-46CC23354093}"/>
              </a:ext>
            </a:extLst>
          </p:cNvPr>
          <p:cNvSpPr txBox="1"/>
          <p:nvPr/>
        </p:nvSpPr>
        <p:spPr>
          <a:xfrm>
            <a:off x="715431" y="4410555"/>
            <a:ext cx="552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Diga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o Que Fazer,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Não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como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Fazer</a:t>
            </a:r>
            <a:endParaRPr lang="en-GB" sz="2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47C3D27-5529-275A-F0F2-87009C28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1A434C-EC54-4A8D-26B7-40C853E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12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23D8D5-828A-CBE7-1D49-97A9F376D958}"/>
              </a:ext>
            </a:extLst>
          </p:cNvPr>
          <p:cNvSpPr txBox="1"/>
          <p:nvPr/>
        </p:nvSpPr>
        <p:spPr>
          <a:xfrm>
            <a:off x="634659" y="584505"/>
            <a:ext cx="558868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No paradigma declarativo, o foco está em declarar o que o programa deve fazer, em vez de como fazê-lo. Exemplos incluem linguagens de consulta e programação lógica. Este paradigma é útil quando se quer simplificar a expressão de lógica complexa sem se preocupar com a implementação detalhada.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373538-9491-6720-4CB6-6D4A9A0A7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4212"/>
            <a:ext cx="6858000" cy="26079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8563EC-50F0-AD16-5580-1D2ADB64F45E}"/>
              </a:ext>
            </a:extLst>
          </p:cNvPr>
          <p:cNvSpPr txBox="1"/>
          <p:nvPr/>
        </p:nvSpPr>
        <p:spPr>
          <a:xfrm>
            <a:off x="634659" y="6971107"/>
            <a:ext cx="55886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Aqui, declaramos que queremos selecionar todos os nomes da tabela usuários. Não precisamos nos preocupar com o como essa seleção será executada pelo sistema de gerenciamento de banco de dados.</a:t>
            </a:r>
            <a:endParaRPr lang="en-GB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2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13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642026" y="1920824"/>
            <a:ext cx="5525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LÓGICO</a:t>
            </a:r>
            <a:endParaRPr lang="en-GB" sz="48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7282B-94C8-A2AF-CE0A-46CC23354093}"/>
              </a:ext>
            </a:extLst>
          </p:cNvPr>
          <p:cNvSpPr txBox="1"/>
          <p:nvPr/>
        </p:nvSpPr>
        <p:spPr>
          <a:xfrm>
            <a:off x="682818" y="4331046"/>
            <a:ext cx="552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Programação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Baseadas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em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Regras</a:t>
            </a:r>
            <a:endParaRPr lang="en-GB" sz="2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01180E-F0AA-DAD4-92A7-62A6038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6BD2DA-9646-6715-C17A-974F45AB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14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7F125C-8C9F-1A5D-BA74-4D08EF3E39D7}"/>
              </a:ext>
            </a:extLst>
          </p:cNvPr>
          <p:cNvSpPr txBox="1"/>
          <p:nvPr/>
        </p:nvSpPr>
        <p:spPr>
          <a:xfrm>
            <a:off x="634659" y="597756"/>
            <a:ext cx="558868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A programação lógica se baseia em lógica formal e regras de inferência. Definimos fatos e regras, e o sistema de programação lógica infere novas informações a partir dessas regras. É amplamente usado em inteligência artificial e sistemas de conhecimento.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4E4C89-8022-1339-FDCC-861FE0AE2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6" b="11575"/>
          <a:stretch/>
        </p:blipFill>
        <p:spPr>
          <a:xfrm>
            <a:off x="1085435" y="3018911"/>
            <a:ext cx="4687128" cy="38681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A4FD144-66ED-9C1A-8457-D0ABB42FE558}"/>
              </a:ext>
            </a:extLst>
          </p:cNvPr>
          <p:cNvSpPr txBox="1"/>
          <p:nvPr/>
        </p:nvSpPr>
        <p:spPr>
          <a:xfrm>
            <a:off x="634659" y="6971107"/>
            <a:ext cx="55886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Neste exemplo, definimos que José é pai de Maria e João. A consulta pergunta quem são os filhos de José, e o sistema retorna Maria e João.</a:t>
            </a:r>
            <a:endParaRPr lang="en-GB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3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15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350478" y="1934076"/>
            <a:ext cx="6215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FUNCIONAL-REATIVO</a:t>
            </a:r>
            <a:endParaRPr lang="en-GB" sz="40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7282B-94C8-A2AF-CE0A-46CC23354093}"/>
              </a:ext>
            </a:extLst>
          </p:cNvPr>
          <p:cNvSpPr txBox="1"/>
          <p:nvPr/>
        </p:nvSpPr>
        <p:spPr>
          <a:xfrm>
            <a:off x="715431" y="4238279"/>
            <a:ext cx="552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Fluxos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de Dados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Dinâmicos</a:t>
            </a:r>
            <a:endParaRPr lang="en-GB" sz="2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01180E-F0AA-DAD4-92A7-62A6038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6BD2DA-9646-6715-C17A-974F45AB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16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7F125C-8C9F-1A5D-BA74-4D08EF3E39D7}"/>
              </a:ext>
            </a:extLst>
          </p:cNvPr>
          <p:cNvSpPr txBox="1"/>
          <p:nvPr/>
        </p:nvSpPr>
        <p:spPr>
          <a:xfrm>
            <a:off x="634659" y="808029"/>
            <a:ext cx="558868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O paradigma funcional-reativo combina programação funcional e reativa, manipulando fluxos de dados e a propagação de mudanças de forma dinâmica. É muito usado em interfaces de usuário e sistemas que lidam com eventos.</a:t>
            </a:r>
            <a:endParaRPr lang="en-GB" dirty="0">
              <a:latin typeface="Corbel" panose="020B05030202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8642C5-8973-A668-1919-8AA907CBCBF1}"/>
              </a:ext>
            </a:extLst>
          </p:cNvPr>
          <p:cNvSpPr txBox="1"/>
          <p:nvPr/>
        </p:nvSpPr>
        <p:spPr>
          <a:xfrm>
            <a:off x="634659" y="6971107"/>
            <a:ext cx="55886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Aqui, criamos um </a:t>
            </a:r>
            <a:r>
              <a:rPr lang="pt-BR" dirty="0" err="1">
                <a:latin typeface="Corbel" panose="020B0503020204020204" pitchFamily="34" charset="0"/>
              </a:rPr>
              <a:t>Observable</a:t>
            </a:r>
            <a:r>
              <a:rPr lang="pt-BR" dirty="0">
                <a:latin typeface="Corbel" panose="020B0503020204020204" pitchFamily="34" charset="0"/>
              </a:rPr>
              <a:t> que emite valores de 1 a 5, e usamos o operador map para dobrar cada valor antes de emitir. Os resultados são então exibidos no console.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E7BB43-44FB-E6B3-85CF-82632C84D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/>
          <a:stretch/>
        </p:blipFill>
        <p:spPr>
          <a:xfrm>
            <a:off x="0" y="2941984"/>
            <a:ext cx="6858000" cy="39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17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0" y="1920824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DE PROGRAMAÇÃO CONCORRENTE</a:t>
            </a:r>
            <a:endParaRPr lang="en-GB" sz="44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7282B-94C8-A2AF-CE0A-46CC23354093}"/>
              </a:ext>
            </a:extLst>
          </p:cNvPr>
          <p:cNvSpPr txBox="1"/>
          <p:nvPr/>
        </p:nvSpPr>
        <p:spPr>
          <a:xfrm>
            <a:off x="715431" y="4437059"/>
            <a:ext cx="552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Executando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Tarefas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Simultaneamente</a:t>
            </a:r>
            <a:endParaRPr lang="en-GB" sz="2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01180E-F0AA-DAD4-92A7-62A6038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6BD2DA-9646-6715-C17A-974F45AB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18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7F125C-8C9F-1A5D-BA74-4D08EF3E39D7}"/>
              </a:ext>
            </a:extLst>
          </p:cNvPr>
          <p:cNvSpPr txBox="1"/>
          <p:nvPr/>
        </p:nvSpPr>
        <p:spPr>
          <a:xfrm>
            <a:off x="634659" y="796538"/>
            <a:ext cx="55886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A programação concorrente lida com a execução simultânea de processos e threads. É essencial para aplicativos que precisam realizar várias tarefas ao mesmo tempo, como servidores web e sistemas de tempo real.</a:t>
            </a:r>
            <a:endParaRPr lang="en-GB" dirty="0">
              <a:latin typeface="Corbel" panose="020B0503020204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EC6914-26B7-AC45-BA2A-E8219B7B8393}"/>
              </a:ext>
            </a:extLst>
          </p:cNvPr>
          <p:cNvSpPr txBox="1"/>
          <p:nvPr/>
        </p:nvSpPr>
        <p:spPr>
          <a:xfrm>
            <a:off x="634659" y="6971107"/>
            <a:ext cx="558868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Neste exemplo, a função diga imprime uma mensagem cinco vezes com uma pausa de 100 milissegundos entre cada impressão. No </a:t>
            </a:r>
            <a:r>
              <a:rPr lang="pt-BR" dirty="0" err="1">
                <a:latin typeface="Corbel" panose="020B0503020204020204" pitchFamily="34" charset="0"/>
              </a:rPr>
              <a:t>main</a:t>
            </a:r>
            <a:r>
              <a:rPr lang="pt-BR" dirty="0">
                <a:latin typeface="Corbel" panose="020B0503020204020204" pitchFamily="34" charset="0"/>
              </a:rPr>
              <a:t>, a função diga é executada concorrentemente com a palavra "Olá", enquanto a palavra "Mundo" é impressa sequencialmente.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BAA1581D-3031-26A5-1924-7D08D344A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" b="5198"/>
          <a:stretch/>
        </p:blipFill>
        <p:spPr>
          <a:xfrm>
            <a:off x="1502194" y="2721398"/>
            <a:ext cx="3853612" cy="40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8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19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0" y="1130781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AGRADECIMENTOS</a:t>
            </a:r>
            <a:endParaRPr lang="en-GB" sz="54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A05102-E52F-1BAB-C0E1-B80218D5CF3F}"/>
              </a:ext>
            </a:extLst>
          </p:cNvPr>
          <p:cNvSpPr txBox="1"/>
          <p:nvPr/>
        </p:nvSpPr>
        <p:spPr>
          <a:xfrm>
            <a:off x="0" y="2611142"/>
            <a:ext cx="68580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Esse Ebook foi gerado por IA, e diagramado por humano.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O passo a passo se encontro no meu </a:t>
            </a:r>
            <a:r>
              <a:rPr lang="pt-BR" dirty="0" err="1">
                <a:latin typeface="Corbel" panose="020B0503020204020204" pitchFamily="34" charset="0"/>
              </a:rPr>
              <a:t>Github</a:t>
            </a:r>
            <a:r>
              <a:rPr lang="pt-BR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E23122-088D-0C65-4059-B13FF595C4EB}"/>
              </a:ext>
            </a:extLst>
          </p:cNvPr>
          <p:cNvSpPr txBox="1"/>
          <p:nvPr/>
        </p:nvSpPr>
        <p:spPr>
          <a:xfrm>
            <a:off x="678562" y="3835622"/>
            <a:ext cx="558868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Esse conteúdo foi gerado com fins de realizar o desafio do BOOTCAMP "Santander 2024 - Fundamentos de IA para </a:t>
            </a:r>
            <a:r>
              <a:rPr lang="pt-BR" dirty="0" err="1">
                <a:latin typeface="Corbel" panose="020B0503020204020204" pitchFamily="34" charset="0"/>
              </a:rPr>
              <a:t>Devs</a:t>
            </a:r>
            <a:r>
              <a:rPr lang="pt-BR" dirty="0">
                <a:latin typeface="Corbel" panose="020B0503020204020204" pitchFamily="34" charset="0"/>
              </a:rPr>
              <a:t>" promovido pela Digital </a:t>
            </a:r>
            <a:r>
              <a:rPr lang="pt-BR" dirty="0" err="1">
                <a:latin typeface="Corbel" panose="020B0503020204020204" pitchFamily="34" charset="0"/>
              </a:rPr>
              <a:t>Innovation</a:t>
            </a:r>
            <a:r>
              <a:rPr lang="pt-BR" dirty="0">
                <a:latin typeface="Corbel" panose="020B0503020204020204" pitchFamily="34" charset="0"/>
              </a:rPr>
              <a:t> </a:t>
            </a:r>
            <a:r>
              <a:rPr lang="pt-BR" dirty="0" err="1">
                <a:latin typeface="Corbel" panose="020B0503020204020204" pitchFamily="34" charset="0"/>
              </a:rPr>
              <a:t>One</a:t>
            </a:r>
            <a:r>
              <a:rPr lang="pt-BR" dirty="0">
                <a:latin typeface="Corbel" panose="020B0503020204020204" pitchFamily="34" charset="0"/>
              </a:rPr>
              <a:t> (DIO). Não foi realizada uma validação cuidadosa humana no conteúdo e pode conter erros gerados por uma IA.</a:t>
            </a:r>
            <a:endParaRPr lang="en-GB" dirty="0">
              <a:latin typeface="Corbel" panose="020B0503020204020204" pitchFamily="34" charset="0"/>
            </a:endParaRPr>
          </a:p>
        </p:txBody>
      </p:sp>
      <p:sp>
        <p:nvSpPr>
          <p:cNvPr id="10" name="CaixaDeTexto 9">
            <a:hlinkClick r:id="rId3"/>
            <a:extLst>
              <a:ext uri="{FF2B5EF4-FFF2-40B4-BE49-F238E27FC236}">
                <a16:creationId xmlns:a16="http://schemas.microsoft.com/office/drawing/2014/main" id="{8EF0A21C-5724-A89E-027D-7265F9077F0E}"/>
              </a:ext>
            </a:extLst>
          </p:cNvPr>
          <p:cNvSpPr txBox="1"/>
          <p:nvPr/>
        </p:nvSpPr>
        <p:spPr>
          <a:xfrm>
            <a:off x="652512" y="6206481"/>
            <a:ext cx="558868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orbel" panose="020B0503020204020204" pitchFamily="34" charset="0"/>
              </a:rPr>
              <a:t>Link do </a:t>
            </a:r>
            <a:r>
              <a:rPr lang="en-US" dirty="0" err="1">
                <a:latin typeface="Corbel" panose="020B0503020204020204" pitchFamily="34" charset="0"/>
              </a:rPr>
              <a:t>repositório</a:t>
            </a:r>
            <a:r>
              <a:rPr lang="en-US" dirty="0">
                <a:latin typeface="Corbel" panose="020B0503020204020204" pitchFamily="34" charset="0"/>
              </a:rPr>
              <a:t> com </a:t>
            </a:r>
            <a:r>
              <a:rPr lang="en-US" dirty="0" err="1">
                <a:latin typeface="Corbel" panose="020B0503020204020204" pitchFamily="34" charset="0"/>
              </a:rPr>
              <a:t>passo</a:t>
            </a:r>
            <a:r>
              <a:rPr lang="en-US" dirty="0">
                <a:latin typeface="Corbel" panose="020B0503020204020204" pitchFamily="34" charset="0"/>
              </a:rPr>
              <a:t> a </a:t>
            </a:r>
            <a:r>
              <a:rPr lang="en-US" dirty="0" err="1">
                <a:latin typeface="Corbel" panose="020B0503020204020204" pitchFamily="34" charset="0"/>
              </a:rPr>
              <a:t>passo</a:t>
            </a:r>
            <a:endParaRPr lang="en-GB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A92E0E-1A5D-FE7F-0C9F-D64DA4050128}"/>
              </a:ext>
            </a:extLst>
          </p:cNvPr>
          <p:cNvSpPr txBox="1"/>
          <p:nvPr/>
        </p:nvSpPr>
        <p:spPr>
          <a:xfrm>
            <a:off x="642026" y="817123"/>
            <a:ext cx="5525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LOREM IPSUM DOLOR SIT AMET</a:t>
            </a:r>
            <a:endParaRPr lang="en-GB" sz="48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CEEE3-665A-86FB-2D13-6855564C8F31}"/>
              </a:ext>
            </a:extLst>
          </p:cNvPr>
          <p:cNvSpPr txBox="1"/>
          <p:nvPr/>
        </p:nvSpPr>
        <p:spPr>
          <a:xfrm>
            <a:off x="549134" y="3310629"/>
            <a:ext cx="552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consectetuer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adipiscing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elit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 Maecenas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porttitor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congue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massa</a:t>
            </a:r>
            <a:endParaRPr lang="en-GB" sz="2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293974-2919-5200-3377-920B4BEBAE18}"/>
              </a:ext>
            </a:extLst>
          </p:cNvPr>
          <p:cNvSpPr txBox="1"/>
          <p:nvPr/>
        </p:nvSpPr>
        <p:spPr>
          <a:xfrm>
            <a:off x="549134" y="5395043"/>
            <a:ext cx="5525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rbel" panose="020B0503020204020204" pitchFamily="34" charset="0"/>
              </a:rPr>
              <a:t>Fusce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posuere</a:t>
            </a:r>
            <a:r>
              <a:rPr lang="en-US" sz="1600" dirty="0">
                <a:latin typeface="Corbel" panose="020B0503020204020204" pitchFamily="34" charset="0"/>
              </a:rPr>
              <a:t>, magna sed pulvinar </a:t>
            </a:r>
            <a:r>
              <a:rPr lang="en-US" sz="1600" dirty="0" err="1">
                <a:latin typeface="Corbel" panose="020B0503020204020204" pitchFamily="34" charset="0"/>
              </a:rPr>
              <a:t>ultricies</a:t>
            </a:r>
            <a:r>
              <a:rPr lang="en-US" sz="1600" dirty="0">
                <a:latin typeface="Corbel" panose="020B0503020204020204" pitchFamily="34" charset="0"/>
              </a:rPr>
              <a:t>, </a:t>
            </a:r>
            <a:r>
              <a:rPr lang="en-US" sz="1600" dirty="0" err="1">
                <a:latin typeface="Corbel" panose="020B0503020204020204" pitchFamily="34" charset="0"/>
              </a:rPr>
              <a:t>purus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lectus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malesuada</a:t>
            </a:r>
            <a:r>
              <a:rPr lang="en-US" sz="1600" dirty="0">
                <a:latin typeface="Corbel" panose="020B0503020204020204" pitchFamily="34" charset="0"/>
              </a:rPr>
              <a:t> libero, sit </a:t>
            </a:r>
            <a:r>
              <a:rPr lang="en-US" sz="1600" dirty="0" err="1">
                <a:latin typeface="Corbel" panose="020B0503020204020204" pitchFamily="34" charset="0"/>
              </a:rPr>
              <a:t>amet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commodo</a:t>
            </a:r>
            <a:r>
              <a:rPr lang="en-US" sz="1600" dirty="0">
                <a:latin typeface="Corbel" panose="020B0503020204020204" pitchFamily="34" charset="0"/>
              </a:rPr>
              <a:t> magna eros </a:t>
            </a:r>
            <a:r>
              <a:rPr lang="en-US" sz="1600" dirty="0" err="1">
                <a:latin typeface="Corbel" panose="020B0503020204020204" pitchFamily="34" charset="0"/>
              </a:rPr>
              <a:t>quis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  <a:r>
              <a:rPr lang="en-US" sz="1600" dirty="0" err="1">
                <a:latin typeface="Corbel" panose="020B0503020204020204" pitchFamily="34" charset="0"/>
              </a:rPr>
              <a:t>urna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  <a:p>
            <a:endParaRPr lang="en-GB" dirty="0">
              <a:latin typeface="Corbel" panose="020B0503020204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94393F-B901-0B76-06EB-97410035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874D7-203A-370C-8A8A-26664265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F337C42-B78F-4D7B-7F77-6A0A15A6E0E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38D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apa de livro para 'Braçadas no Desenvolvimento: Navegando pelos Paradigmas da Programação'">
            <a:extLst>
              <a:ext uri="{FF2B5EF4-FFF2-40B4-BE49-F238E27FC236}">
                <a16:creationId xmlns:a16="http://schemas.microsoft.com/office/drawing/2014/main" id="{C8CBFCEB-DDAA-CD9A-4A96-F1A16FF9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6D00F0-B9EE-5912-7DFA-C268BA84A05C}"/>
              </a:ext>
            </a:extLst>
          </p:cNvPr>
          <p:cNvSpPr txBox="1"/>
          <p:nvPr/>
        </p:nvSpPr>
        <p:spPr>
          <a:xfrm>
            <a:off x="337227" y="313540"/>
            <a:ext cx="6215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NA ESTRADA DO DESENVOLVIMENTO</a:t>
            </a:r>
            <a:endParaRPr lang="en-GB" sz="44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37BC74-AD03-BDA9-2341-C6A973C4168A}"/>
              </a:ext>
            </a:extLst>
          </p:cNvPr>
          <p:cNvSpPr txBox="1"/>
          <p:nvPr/>
        </p:nvSpPr>
        <p:spPr>
          <a:xfrm>
            <a:off x="666345" y="2073630"/>
            <a:ext cx="55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Navegando pelos Paradigmas da Programação</a:t>
            </a:r>
            <a:endParaRPr lang="en-GB" sz="16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8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ED912C1-172A-D4AF-F689-0D116CB8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008429-0D03-E777-2B52-E19681D4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4</a:t>
            </a:fld>
            <a:endParaRPr lang="en-GB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DAED27-EB19-E87B-C41E-A271BF4B2827}"/>
              </a:ext>
            </a:extLst>
          </p:cNvPr>
          <p:cNvSpPr txBox="1"/>
          <p:nvPr/>
        </p:nvSpPr>
        <p:spPr>
          <a:xfrm>
            <a:off x="454310" y="2081170"/>
            <a:ext cx="552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INTRODUÇÃO</a:t>
            </a:r>
            <a:endParaRPr lang="en-GB" sz="48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3B12EC-65BB-2905-9561-BA295EA0DBD3}"/>
              </a:ext>
            </a:extLst>
          </p:cNvPr>
          <p:cNvSpPr txBox="1"/>
          <p:nvPr/>
        </p:nvSpPr>
        <p:spPr>
          <a:xfrm>
            <a:off x="573578" y="3919043"/>
            <a:ext cx="570795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Corbel" panose="020B0503020204020204" pitchFamily="34" charset="0"/>
              </a:rPr>
              <a:t>Neste ebook, vamos explorar os diferentes paradigmas de programação, entendendo seus principais pontos e vendo exemplos simples de códigos. Esta abordagem ajudará você a compreender como cada paradigma funciona e onde ele pode ser mais eficaz.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8F948E-7A87-42F7-2A65-57757DD3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FBAA332-A44D-1E74-352A-8671EE82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AF92FB-6AC2-8F0E-1A85-56A45EA8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5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BA3EAB-41A4-1EE9-8DF0-DEF2893903F4}"/>
              </a:ext>
            </a:extLst>
          </p:cNvPr>
          <p:cNvSpPr txBox="1"/>
          <p:nvPr/>
        </p:nvSpPr>
        <p:spPr>
          <a:xfrm>
            <a:off x="642026" y="1920824"/>
            <a:ext cx="5525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IMPERATIVO</a:t>
            </a:r>
            <a:endParaRPr lang="en-GB" sz="48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96E2A1-917E-78EE-9AE1-6DF496A10C22}"/>
              </a:ext>
            </a:extLst>
          </p:cNvPr>
          <p:cNvSpPr txBox="1"/>
          <p:nvPr/>
        </p:nvSpPr>
        <p:spPr>
          <a:xfrm>
            <a:off x="715431" y="4198523"/>
            <a:ext cx="552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O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Passo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a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Passo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do Código</a:t>
            </a:r>
            <a:endParaRPr lang="en-GB" sz="2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425DCB-4C43-6D96-F318-B26D4B21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36C8460-1826-D84B-E2D8-5614779E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0B3A3B9-4190-E25D-DF2A-387D9266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6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9FDDB6-1735-6518-7C0D-7FA86D6B9230}"/>
              </a:ext>
            </a:extLst>
          </p:cNvPr>
          <p:cNvSpPr txBox="1"/>
          <p:nvPr/>
        </p:nvSpPr>
        <p:spPr>
          <a:xfrm>
            <a:off x="634659" y="612956"/>
            <a:ext cx="5588681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Corbel" panose="020B0503020204020204" pitchFamily="34" charset="0"/>
              </a:rPr>
              <a:t>O paradigma imperativo é o mais tradicional e comum. Ele se baseia em comandos sequenciais para modificar o estado do programa. Isso significa que você escreve instruções que dizem ao computador o que fazer, passo a passo. Utiliza-se amplamente loops e condicionais para controlar o fluxo de execução do programa.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D8A795-4A94-5265-8FE9-09DD26015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3118218"/>
            <a:ext cx="5030646" cy="39257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0F23C5-BFDD-81CD-66B6-8DF3CA5E4CB3}"/>
              </a:ext>
            </a:extLst>
          </p:cNvPr>
          <p:cNvSpPr txBox="1"/>
          <p:nvPr/>
        </p:nvSpPr>
        <p:spPr>
          <a:xfrm>
            <a:off x="797832" y="7279096"/>
            <a:ext cx="55886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Neste exemplo, temos um loop que itera de 1 a 10, somando os valores em uma variável acumuladora chamada soma.</a:t>
            </a:r>
            <a:endParaRPr lang="en-GB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7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642026" y="1920824"/>
            <a:ext cx="5525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FUNCIONAL</a:t>
            </a:r>
            <a:endParaRPr lang="en-GB" sz="48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7282B-94C8-A2AF-CE0A-46CC23354093}"/>
              </a:ext>
            </a:extLst>
          </p:cNvPr>
          <p:cNvSpPr txBox="1"/>
          <p:nvPr/>
        </p:nvSpPr>
        <p:spPr>
          <a:xfrm>
            <a:off x="808195" y="4198523"/>
            <a:ext cx="552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Funçõse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Puras</a:t>
            </a:r>
            <a:r>
              <a:rPr lang="en-U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e </a:t>
            </a:r>
            <a:r>
              <a:rPr lang="en-U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Imutabilidade</a:t>
            </a:r>
            <a:endParaRPr lang="en-GB" sz="2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1D0A218-33BB-FD6E-1792-FBB8C11D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E8E062-BAB4-216C-454D-EE1C1718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8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76EC68-DD10-6C69-9F57-12625841A165}"/>
              </a:ext>
            </a:extLst>
          </p:cNvPr>
          <p:cNvSpPr txBox="1"/>
          <p:nvPr/>
        </p:nvSpPr>
        <p:spPr>
          <a:xfrm>
            <a:off x="666342" y="624260"/>
            <a:ext cx="558868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O paradigma funcional foca no uso de funções matemáticas e evita mudanças de estado e dados mutáveis. Isso significa que as funções não têm efeitos colaterais e sempre produzem o mesmo resultado para os mesmos argumentos. Este paradigma é ideal para programas que requerem alta confiabilidade e fácil paralelismo.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519BAB-2AAE-4DA0-5245-85FDB268F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5"/>
          <a:stretch/>
        </p:blipFill>
        <p:spPr>
          <a:xfrm>
            <a:off x="218977" y="3582121"/>
            <a:ext cx="6483409" cy="3924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87512C-9F2C-1228-DDD1-E92C52BA581E}"/>
              </a:ext>
            </a:extLst>
          </p:cNvPr>
          <p:cNvSpPr txBox="1"/>
          <p:nvPr/>
        </p:nvSpPr>
        <p:spPr>
          <a:xfrm>
            <a:off x="797832" y="7411618"/>
            <a:ext cx="558868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rbel" panose="020B0503020204020204" pitchFamily="34" charset="0"/>
              </a:rPr>
              <a:t>Aqui, a função sum recebe uma lista de números de 1 a 10 e retorna a soma deles. O código é conciso e expressa claramente a intenção do programador.</a:t>
            </a:r>
            <a:endParaRPr lang="en-GB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B2BCBE-C18D-C2A8-7213-EE54FFB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Braçadas no Desenvolvimento - Arthur dos Santos</a:t>
            </a:r>
            <a:endParaRPr lang="en-GB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58037-EC6F-7C46-407E-8B05979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ABE-B928-40C9-81D5-D9B8A2569D2F}" type="slidenum">
              <a:rPr lang="en-GB" smtClean="0"/>
              <a:t>9</a:t>
            </a:fld>
            <a:endParaRPr lang="en-GB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8F6B50-E3AA-F7EC-F1F1-BEC394C053DD}"/>
              </a:ext>
            </a:extLst>
          </p:cNvPr>
          <p:cNvSpPr txBox="1"/>
          <p:nvPr/>
        </p:nvSpPr>
        <p:spPr>
          <a:xfrm>
            <a:off x="642026" y="1920824"/>
            <a:ext cx="55253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3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PARADIGMA ORIENTADO A OBJETO</a:t>
            </a:r>
            <a:endParaRPr lang="en-GB" sz="4400" spc="3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7282B-94C8-A2AF-CE0A-46CC23354093}"/>
              </a:ext>
            </a:extLst>
          </p:cNvPr>
          <p:cNvSpPr txBox="1"/>
          <p:nvPr/>
        </p:nvSpPr>
        <p:spPr>
          <a:xfrm>
            <a:off x="715431" y="4437061"/>
            <a:ext cx="552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Organizando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o Código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em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Objetos</a:t>
            </a:r>
            <a:endParaRPr lang="en-GB" sz="2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AACE96-9209-CEAB-4AD7-3C273BF2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1" y="6874441"/>
            <a:ext cx="1900778" cy="19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50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</TotalTime>
  <Words>910</Words>
  <Application>Microsoft Office PowerPoint</Application>
  <PresentationFormat>Papel A4 (210 x 297 mm)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Cascadia Code Light</vt:lpstr>
      <vt:lpstr>Cascadia Code SemiBold</vt:lpstr>
      <vt:lpstr>Corbel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Oliveira</dc:creator>
  <cp:lastModifiedBy>Arthur Oliveira</cp:lastModifiedBy>
  <cp:revision>3</cp:revision>
  <dcterms:created xsi:type="dcterms:W3CDTF">2024-05-24T20:38:09Z</dcterms:created>
  <dcterms:modified xsi:type="dcterms:W3CDTF">2024-05-24T23:19:33Z</dcterms:modified>
</cp:coreProperties>
</file>