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7" r:id="rId3"/>
    <p:sldId id="258" r:id="rId4"/>
    <p:sldId id="259" r:id="rId5"/>
    <p:sldId id="296" r:id="rId6"/>
    <p:sldId id="260" r:id="rId7"/>
    <p:sldId id="297" r:id="rId8"/>
    <p:sldId id="298" r:id="rId9"/>
    <p:sldId id="299" r:id="rId10"/>
    <p:sldId id="300"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6" r:id="rId24"/>
    <p:sldId id="315" r:id="rId25"/>
    <p:sldId id="301" r:id="rId26"/>
    <p:sldId id="302" r:id="rId27"/>
    <p:sldId id="265" r:id="rId28"/>
  </p:sldIdLst>
  <p:sldSz cx="9144000" cy="5143500" type="screen16x9"/>
  <p:notesSz cx="6858000" cy="9144000"/>
  <p:embeddedFontLst>
    <p:embeddedFont>
      <p:font typeface="Raleway" panose="020B0604020202020204" charset="0"/>
      <p:regular r:id="rId30"/>
      <p:bold r:id="rId31"/>
      <p:italic r:id="rId32"/>
      <p:boldItalic r:id="rId33"/>
    </p:embeddedFont>
    <p:embeddedFont>
      <p:font typeface="Arial Narrow" panose="020B0606020202030204" pitchFamily="34" charset="0"/>
      <p:regular r:id="rId34"/>
      <p:bold r:id="rId35"/>
      <p:italic r:id="rId36"/>
      <p:boldItalic r:id="rId37"/>
    </p:embeddedFont>
    <p:embeddedFont>
      <p:font typeface="Alata" panose="020B0604020202020204" charset="0"/>
      <p:regular r:id="rId38"/>
    </p:embeddedFont>
    <p:embeddedFont>
      <p:font typeface="Assistant Medium" panose="020B0604020202020204" charset="-79"/>
      <p:regular r:id="rId39"/>
      <p:bold r:id="rId40"/>
    </p:embeddedFont>
    <p:embeddedFont>
      <p:font typeface="Assistant" panose="020B0604020202020204" charset="-79"/>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4826B9-E3CD-4E9D-8AE8-D9FE07B19560}">
  <a:tblStyle styleId="{BE4826B9-E3CD-4E9D-8AE8-D9FE07B195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157BB3-0140-4723-B6F9-0F7481FED85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999669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86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36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10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94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783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840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08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516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63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771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59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632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4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18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200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69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02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787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997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081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59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71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93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658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644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99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147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9700" y="1403599"/>
            <a:ext cx="6704700" cy="1828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a:latin typeface="Alata"/>
                <a:ea typeface="Alata"/>
                <a:cs typeface="Alata"/>
                <a:sym typeface="Alata"/>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86000" y="3156199"/>
            <a:ext cx="4572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2">
    <p:bg>
      <p:bgPr>
        <a:blipFill>
          <a:blip r:embed="rId2">
            <a:alphaModFix/>
          </a:blip>
          <a:stretch>
            <a:fillRect/>
          </a:stretch>
        </a:blip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100" y="2281576"/>
            <a:ext cx="7713900" cy="10059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6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3523662" y="763605"/>
            <a:ext cx="2097000" cy="1645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11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p:nvPr/>
        </p:nvSpPr>
        <p:spPr>
          <a:xfrm>
            <a:off x="222100" y="219400"/>
            <a:ext cx="8699700" cy="4704600"/>
          </a:xfrm>
          <a:prstGeom prst="roundRect">
            <a:avLst>
              <a:gd name="adj" fmla="val 5000"/>
            </a:avLst>
          </a:pr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152475"/>
            <a:ext cx="7704000" cy="365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7"/>
          <p:cNvSpPr/>
          <p:nvPr/>
        </p:nvSpPr>
        <p:spPr>
          <a:xfrm>
            <a:off x="222100" y="219400"/>
            <a:ext cx="8699700" cy="4704600"/>
          </a:xfrm>
          <a:prstGeom prst="roundRect">
            <a:avLst>
              <a:gd name="adj" fmla="val 5000"/>
            </a:avLst>
          </a:pr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title"/>
          </p:nvPr>
        </p:nvSpPr>
        <p:spPr>
          <a:xfrm>
            <a:off x="720000" y="697200"/>
            <a:ext cx="3383400" cy="146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1" name="Google Shape;31;p7"/>
          <p:cNvSpPr txBox="1">
            <a:spLocks noGrp="1"/>
          </p:cNvSpPr>
          <p:nvPr>
            <p:ph type="body" idx="1"/>
          </p:nvPr>
        </p:nvSpPr>
        <p:spPr>
          <a:xfrm>
            <a:off x="720000" y="2160300"/>
            <a:ext cx="3383400" cy="2286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32" name="Google Shape;32;p7"/>
          <p:cNvSpPr>
            <a:spLocks noGrp="1"/>
          </p:cNvSpPr>
          <p:nvPr>
            <p:ph type="pic" idx="2"/>
          </p:nvPr>
        </p:nvSpPr>
        <p:spPr>
          <a:xfrm>
            <a:off x="4236675" y="385050"/>
            <a:ext cx="4512900" cy="43734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1600250" y="1565685"/>
            <a:ext cx="59436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3" name="Google Shape;43;p11"/>
          <p:cNvSpPr txBox="1">
            <a:spLocks noGrp="1"/>
          </p:cNvSpPr>
          <p:nvPr>
            <p:ph type="subTitle" idx="1"/>
          </p:nvPr>
        </p:nvSpPr>
        <p:spPr>
          <a:xfrm>
            <a:off x="1600250" y="3000585"/>
            <a:ext cx="59436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3"/>
          <p:cNvSpPr/>
          <p:nvPr/>
        </p:nvSpPr>
        <p:spPr>
          <a:xfrm>
            <a:off x="222100" y="219400"/>
            <a:ext cx="8699700" cy="4704600"/>
          </a:xfrm>
          <a:prstGeom prst="roundRect">
            <a:avLst>
              <a:gd name="adj" fmla="val 5000"/>
            </a:avLst>
          </a:pr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13"/>
          <p:cNvSpPr txBox="1">
            <a:spLocks noGrp="1"/>
          </p:cNvSpPr>
          <p:nvPr>
            <p:ph type="title" idx="2" hasCustomPrompt="1"/>
          </p:nvPr>
        </p:nvSpPr>
        <p:spPr>
          <a:xfrm>
            <a:off x="720000" y="1404683"/>
            <a:ext cx="9144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title" idx="3" hasCustomPrompt="1"/>
          </p:nvPr>
        </p:nvSpPr>
        <p:spPr>
          <a:xfrm>
            <a:off x="720000" y="2990491"/>
            <a:ext cx="9144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4" hasCustomPrompt="1"/>
          </p:nvPr>
        </p:nvSpPr>
        <p:spPr>
          <a:xfrm>
            <a:off x="3190675" y="1404683"/>
            <a:ext cx="9144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5" hasCustomPrompt="1"/>
          </p:nvPr>
        </p:nvSpPr>
        <p:spPr>
          <a:xfrm>
            <a:off x="3190675" y="2990491"/>
            <a:ext cx="9144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title" idx="6" hasCustomPrompt="1"/>
          </p:nvPr>
        </p:nvSpPr>
        <p:spPr>
          <a:xfrm>
            <a:off x="5661350" y="1404683"/>
            <a:ext cx="9144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title" idx="7" hasCustomPrompt="1"/>
          </p:nvPr>
        </p:nvSpPr>
        <p:spPr>
          <a:xfrm>
            <a:off x="5661350" y="2990491"/>
            <a:ext cx="914400" cy="64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720000" y="1997675"/>
            <a:ext cx="20118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55" name="Google Shape;55;p13"/>
          <p:cNvSpPr txBox="1">
            <a:spLocks noGrp="1"/>
          </p:cNvSpPr>
          <p:nvPr>
            <p:ph type="subTitle" idx="8"/>
          </p:nvPr>
        </p:nvSpPr>
        <p:spPr>
          <a:xfrm>
            <a:off x="3190675" y="1997675"/>
            <a:ext cx="20118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56" name="Google Shape;56;p13"/>
          <p:cNvSpPr txBox="1">
            <a:spLocks noGrp="1"/>
          </p:cNvSpPr>
          <p:nvPr>
            <p:ph type="subTitle" idx="9"/>
          </p:nvPr>
        </p:nvSpPr>
        <p:spPr>
          <a:xfrm>
            <a:off x="5661350" y="1997675"/>
            <a:ext cx="20118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57" name="Google Shape;57;p13"/>
          <p:cNvSpPr txBox="1">
            <a:spLocks noGrp="1"/>
          </p:cNvSpPr>
          <p:nvPr>
            <p:ph type="subTitle" idx="13"/>
          </p:nvPr>
        </p:nvSpPr>
        <p:spPr>
          <a:xfrm>
            <a:off x="720000" y="3583550"/>
            <a:ext cx="20118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58" name="Google Shape;58;p13"/>
          <p:cNvSpPr txBox="1">
            <a:spLocks noGrp="1"/>
          </p:cNvSpPr>
          <p:nvPr>
            <p:ph type="subTitle" idx="14"/>
          </p:nvPr>
        </p:nvSpPr>
        <p:spPr>
          <a:xfrm>
            <a:off x="3190675" y="3583550"/>
            <a:ext cx="20118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59" name="Google Shape;59;p13"/>
          <p:cNvSpPr txBox="1">
            <a:spLocks noGrp="1"/>
          </p:cNvSpPr>
          <p:nvPr>
            <p:ph type="subTitle" idx="15"/>
          </p:nvPr>
        </p:nvSpPr>
        <p:spPr>
          <a:xfrm>
            <a:off x="5661350" y="3583550"/>
            <a:ext cx="2011800" cy="6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Alata"/>
                <a:ea typeface="Alata"/>
                <a:cs typeface="Alata"/>
                <a:sym typeface="Alata"/>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1pPr>
            <a:lvl2pPr lvl="1"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2pPr>
            <a:lvl3pPr lvl="2"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3pPr>
            <a:lvl4pPr lvl="3"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4pPr>
            <a:lvl5pPr lvl="4"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5pPr>
            <a:lvl6pPr lvl="5"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6pPr>
            <a:lvl7pPr lvl="6"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7pPr>
            <a:lvl8pPr lvl="7"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8pPr>
            <a:lvl9pPr lvl="8" rt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1pPr>
            <a:lvl2pPr marL="914400" lvl="1"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2pPr>
            <a:lvl3pPr marL="1371600" lvl="2"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3pPr>
            <a:lvl4pPr marL="1828800" lvl="3"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4pPr>
            <a:lvl5pPr marL="2286000" lvl="4"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5pPr>
            <a:lvl6pPr marL="2743200" lvl="5"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6pPr>
            <a:lvl7pPr marL="3200400" lvl="6"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7pPr>
            <a:lvl8pPr marL="3657600" lvl="7"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8pPr>
            <a:lvl9pPr marL="4114800" lvl="8" indent="-304800">
              <a:lnSpc>
                <a:spcPct val="100000"/>
              </a:lnSpc>
              <a:spcBef>
                <a:spcPts val="0"/>
              </a:spcBef>
              <a:spcAft>
                <a:spcPts val="0"/>
              </a:spcAft>
              <a:buClr>
                <a:schemeClr val="dk1"/>
              </a:buClr>
              <a:buSzPts val="1200"/>
              <a:buFont typeface="Assistant Medium"/>
              <a:buChar char="■"/>
              <a:defRPr sz="1200">
                <a:solidFill>
                  <a:schemeClr val="dk1"/>
                </a:solidFill>
                <a:latin typeface="Assistant Medium"/>
                <a:ea typeface="Assistant Medium"/>
                <a:cs typeface="Assistant Medium"/>
                <a:sym typeface="Assistan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8" r:id="rId10"/>
    <p:sldLayoutId id="2147483669"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034764" y="1347947"/>
            <a:ext cx="7102367" cy="182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Internship Program 2023</a:t>
            </a:r>
            <a:endParaRPr dirty="0">
              <a:latin typeface="Times New Roman" panose="02020603050405020304" pitchFamily="18" charset="0"/>
              <a:cs typeface="Times New Roman" panose="02020603050405020304" pitchFamily="18" charset="0"/>
            </a:endParaRPr>
          </a:p>
        </p:txBody>
      </p:sp>
      <p:sp>
        <p:nvSpPr>
          <p:cNvPr id="133" name="Google Shape;133;p28"/>
          <p:cNvSpPr txBox="1">
            <a:spLocks noGrp="1"/>
          </p:cNvSpPr>
          <p:nvPr>
            <p:ph type="subTitle" idx="1"/>
          </p:nvPr>
        </p:nvSpPr>
        <p:spPr>
          <a:xfrm>
            <a:off x="2371866" y="3295510"/>
            <a:ext cx="45720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latin typeface="Times New Roman" panose="02020603050405020304" pitchFamily="18" charset="0"/>
                <a:cs typeface="Times New Roman" panose="02020603050405020304" pitchFamily="18" charset="0"/>
              </a:rPr>
              <a:t>Netplus</a:t>
            </a:r>
            <a:r>
              <a:rPr lang="en-US" dirty="0" smtClean="0">
                <a:latin typeface="Times New Roman" panose="02020603050405020304" pitchFamily="18" charset="0"/>
                <a:cs typeface="Times New Roman" panose="02020603050405020304" pitchFamily="18" charset="0"/>
              </a:rPr>
              <a:t> IT Company Limited</a:t>
            </a:r>
            <a:endParaRPr dirty="0">
              <a:latin typeface="Times New Roman" panose="02020603050405020304" pitchFamily="18" charset="0"/>
              <a:cs typeface="Times New Roman" panose="02020603050405020304" pitchFamily="18" charset="0"/>
            </a:endParaRPr>
          </a:p>
        </p:txBody>
      </p:sp>
      <p:sp>
        <p:nvSpPr>
          <p:cNvPr id="4" name="Google Shape;133;p28"/>
          <p:cNvSpPr txBox="1">
            <a:spLocks/>
          </p:cNvSpPr>
          <p:nvPr/>
        </p:nvSpPr>
        <p:spPr>
          <a:xfrm>
            <a:off x="3650266" y="4161354"/>
            <a:ext cx="2015199" cy="40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ssistant Medium"/>
              <a:buNone/>
              <a:defRPr sz="1600" b="0" i="0" u="none" strike="noStrike" cap="none">
                <a:solidFill>
                  <a:schemeClr val="dk1"/>
                </a:solidFill>
                <a:latin typeface="Assistant"/>
                <a:ea typeface="Assistant"/>
                <a:cs typeface="Assistant"/>
                <a:sym typeface="Assistant"/>
              </a:defRPr>
            </a:lvl1pPr>
            <a:lvl2pPr marL="914400" marR="0" lvl="1"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2pPr>
            <a:lvl3pPr marL="1371600" marR="0" lvl="2"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3pPr>
            <a:lvl4pPr marL="1828800" marR="0" lvl="3"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4pPr>
            <a:lvl5pPr marL="2286000" marR="0" lvl="4"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5pPr>
            <a:lvl6pPr marL="2743200" marR="0" lvl="5"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6pPr>
            <a:lvl7pPr marL="3200400" marR="0" lvl="6"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7pPr>
            <a:lvl8pPr marL="3657600" marR="0" lvl="7"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8pPr>
            <a:lvl9pPr marL="4114800" marR="0" lvl="8" indent="-304800" algn="ctr" rtl="0">
              <a:lnSpc>
                <a:spcPct val="100000"/>
              </a:lnSpc>
              <a:spcBef>
                <a:spcPts val="0"/>
              </a:spcBef>
              <a:spcAft>
                <a:spcPts val="0"/>
              </a:spcAft>
              <a:buClr>
                <a:schemeClr val="dk1"/>
              </a:buClr>
              <a:buSzPts val="1800"/>
              <a:buFont typeface="Assistant Medium"/>
              <a:buNone/>
              <a:defRPr sz="1800" b="0" i="0" u="none" strike="noStrike" cap="none">
                <a:solidFill>
                  <a:schemeClr val="dk1"/>
                </a:solidFill>
                <a:latin typeface="Assistant Medium"/>
                <a:ea typeface="Assistant Medium"/>
                <a:cs typeface="Assistant Medium"/>
                <a:sym typeface="Assistant Medium"/>
              </a:defRPr>
            </a:lvl9pPr>
          </a:lstStyle>
          <a:p>
            <a:pPr marL="0" indent="0"/>
            <a:r>
              <a:rPr lang="en-US" dirty="0" smtClean="0">
                <a:latin typeface="Times New Roman" panose="02020603050405020304" pitchFamily="18" charset="0"/>
                <a:cs typeface="Times New Roman" panose="02020603050405020304" pitchFamily="18" charset="0"/>
              </a:rPr>
              <a:t>12.3.2024</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5" name="Title 1">
            <a:extLst>
              <a:ext uri="{FF2B5EF4-FFF2-40B4-BE49-F238E27FC236}">
                <a16:creationId xmlns="" xmlns:a16="http://schemas.microsoft.com/office/drawing/2014/main" id="{4F0DFD84-F91B-6FEF-920A-CCEB404B2CEE}"/>
              </a:ext>
            </a:extLst>
          </p:cNvPr>
          <p:cNvSpPr txBox="1">
            <a:spLocks/>
          </p:cNvSpPr>
          <p:nvPr/>
        </p:nvSpPr>
        <p:spPr>
          <a:xfrm>
            <a:off x="3611592" y="468636"/>
            <a:ext cx="2460436" cy="622751"/>
          </a:xfrm>
          <a:prstGeom prst="rect">
            <a:avLst/>
          </a:prstGeom>
          <a:noFill/>
          <a:ln>
            <a:noFill/>
          </a:ln>
        </p:spPr>
        <p:txBody>
          <a:bodyPr spcFirstLastPara="1" wrap="square" lIns="91425" tIns="91425" rIns="91425" bIns="91425"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4000" dirty="0" err="1" smtClean="0">
                <a:latin typeface="Times New Roman" panose="02020603050405020304" pitchFamily="18" charset="0"/>
                <a:cs typeface="Times New Roman" panose="02020603050405020304" pitchFamily="18" charset="0"/>
              </a:rPr>
              <a:t>WiFi</a:t>
            </a:r>
            <a:r>
              <a:rPr lang="en-US" sz="4000" dirty="0" smtClean="0">
                <a:latin typeface="Times New Roman" panose="02020603050405020304" pitchFamily="18" charset="0"/>
                <a:cs typeface="Times New Roman" panose="02020603050405020304" pitchFamily="18" charset="0"/>
              </a:rPr>
              <a:t> Cont’d</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B8E3D5EF-88E6-8FA7-19D2-309AEA593D58}"/>
              </a:ext>
            </a:extLst>
          </p:cNvPr>
          <p:cNvSpPr txBox="1"/>
          <p:nvPr/>
        </p:nvSpPr>
        <p:spPr>
          <a:xfrm>
            <a:off x="1071885" y="1167281"/>
            <a:ext cx="3680868" cy="110799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Networking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Switching:	Cisco SG 350,SG 500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Core Router:	</a:t>
            </a:r>
            <a:r>
              <a:rPr lang="en-US" dirty="0" err="1">
                <a:latin typeface="Times New Roman" panose="02020603050405020304" pitchFamily="18" charset="0"/>
                <a:cs typeface="Times New Roman" panose="02020603050405020304" pitchFamily="18" charset="0"/>
              </a:rPr>
              <a:t>Mikrotik</a:t>
            </a:r>
            <a:endParaRPr lang="en-US"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 xmlns:a16="http://schemas.microsoft.com/office/drawing/2014/main" id="{96B6A925-24F8-381C-D906-272B3F4336F3}"/>
              </a:ext>
            </a:extLst>
          </p:cNvPr>
          <p:cNvSpPr txBox="1"/>
          <p:nvPr/>
        </p:nvSpPr>
        <p:spPr>
          <a:xfrm>
            <a:off x="1071885" y="2232984"/>
            <a:ext cx="3939155" cy="400110"/>
          </a:xfrm>
          <a:prstGeom prst="rect">
            <a:avLst/>
          </a:prstGeom>
          <a:noFill/>
        </p:spPr>
        <p:txBody>
          <a:bodyPr wrap="none" rtlCol="0">
            <a:spAutoFit/>
          </a:bodyPr>
          <a:lstStyle/>
          <a:p>
            <a:r>
              <a:rPr lang="en-US" sz="2000" b="1" dirty="0" err="1">
                <a:latin typeface="Times New Roman" panose="02020603050405020304" pitchFamily="18" charset="0"/>
                <a:cs typeface="Times New Roman" panose="02020603050405020304" pitchFamily="18" charset="0"/>
              </a:rPr>
              <a:t>WiFi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Rujie</a:t>
            </a:r>
            <a:r>
              <a:rPr lang="en-US" sz="2000" b="1" dirty="0">
                <a:latin typeface="Times New Roman" panose="02020603050405020304" pitchFamily="18" charset="0"/>
                <a:cs typeface="Times New Roman" panose="02020603050405020304" pitchFamily="18" charset="0"/>
              </a:rPr>
              <a:t> Access Point 30+AP</a:t>
            </a:r>
          </a:p>
        </p:txBody>
      </p:sp>
      <p:sp>
        <p:nvSpPr>
          <p:cNvPr id="7" name="TextBox 6">
            <a:extLst>
              <a:ext uri="{FF2B5EF4-FFF2-40B4-BE49-F238E27FC236}">
                <a16:creationId xmlns="" xmlns:a16="http://schemas.microsoft.com/office/drawing/2014/main" id="{6C5BBEBA-DCFB-5692-5A1C-BA92FCC7F96D}"/>
              </a:ext>
            </a:extLst>
          </p:cNvPr>
          <p:cNvSpPr txBox="1"/>
          <p:nvPr/>
        </p:nvSpPr>
        <p:spPr>
          <a:xfrm>
            <a:off x="1071885" y="2784882"/>
            <a:ext cx="3191771" cy="235449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In Basement :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AP 04 Nos</a:t>
            </a:r>
          </a:p>
          <a:p>
            <a:pPr>
              <a:lnSpc>
                <a:spcPct val="150000"/>
              </a:lnSpc>
            </a:pPr>
            <a:r>
              <a:rPr lang="en-US" dirty="0">
                <a:latin typeface="Times New Roman" panose="02020603050405020304" pitchFamily="18" charset="0"/>
                <a:cs typeface="Times New Roman" panose="02020603050405020304" pitchFamily="18" charset="0"/>
              </a:rPr>
              <a:t>In Level1 :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AP 07 Nos</a:t>
            </a:r>
          </a:p>
          <a:p>
            <a:pPr>
              <a:lnSpc>
                <a:spcPct val="150000"/>
              </a:lnSpc>
            </a:pPr>
            <a:r>
              <a:rPr lang="en-US" dirty="0">
                <a:latin typeface="Times New Roman" panose="02020603050405020304" pitchFamily="18" charset="0"/>
                <a:cs typeface="Times New Roman" panose="02020603050405020304" pitchFamily="18" charset="0"/>
              </a:rPr>
              <a:t>In Level2 :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AP 08 Nos</a:t>
            </a:r>
          </a:p>
          <a:p>
            <a:pPr>
              <a:lnSpc>
                <a:spcPct val="150000"/>
              </a:lnSpc>
            </a:pPr>
            <a:r>
              <a:rPr lang="en-US" dirty="0">
                <a:latin typeface="Times New Roman" panose="02020603050405020304" pitchFamily="18" charset="0"/>
                <a:cs typeface="Times New Roman" panose="02020603050405020304" pitchFamily="18" charset="0"/>
              </a:rPr>
              <a:t>In Level3 :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AP 05 Nos</a:t>
            </a:r>
          </a:p>
          <a:p>
            <a:pPr>
              <a:lnSpc>
                <a:spcPct val="150000"/>
              </a:lnSpc>
            </a:pPr>
            <a:r>
              <a:rPr lang="en-US" dirty="0">
                <a:latin typeface="Times New Roman" panose="02020603050405020304" pitchFamily="18" charset="0"/>
                <a:cs typeface="Times New Roman" panose="02020603050405020304" pitchFamily="18" charset="0"/>
              </a:rPr>
              <a:t>In Level4 :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AP 04 Nos</a:t>
            </a:r>
          </a:p>
          <a:p>
            <a:endParaRPr lang="en-US" dirty="0"/>
          </a:p>
          <a:p>
            <a:endParaRPr lang="en-US" dirty="0"/>
          </a:p>
          <a:p>
            <a:endParaRPr lang="en-US" dirty="0"/>
          </a:p>
        </p:txBody>
      </p:sp>
      <p:pic>
        <p:nvPicPr>
          <p:cNvPr id="9" name="Picture 8">
            <a:extLst>
              <a:ext uri="{FF2B5EF4-FFF2-40B4-BE49-F238E27FC236}">
                <a16:creationId xmlns="" xmlns:a16="http://schemas.microsoft.com/office/drawing/2014/main" id="{01F33205-3539-294D-FB5A-FAD5B6E2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9010" y="1657402"/>
            <a:ext cx="3218267" cy="195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849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6" name="Title 1"/>
          <p:cNvSpPr txBox="1">
            <a:spLocks/>
          </p:cNvSpPr>
          <p:nvPr/>
        </p:nvSpPr>
        <p:spPr>
          <a:xfrm>
            <a:off x="3732027" y="422943"/>
            <a:ext cx="2422680" cy="5225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2400" dirty="0"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MATV, CATV</a:t>
            </a:r>
            <a:endParaRPr lang="en-US" sz="24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697394" y="1206715"/>
            <a:ext cx="3204754" cy="39519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pPr marL="152400" indent="0">
              <a:buNone/>
            </a:pPr>
            <a:r>
              <a:rPr lang="en-US" sz="1800" b="1" dirty="0" smtClean="0">
                <a:latin typeface="Times New Roman" panose="02020603050405020304" pitchFamily="18" charset="0"/>
                <a:cs typeface="Times New Roman" panose="02020603050405020304" pitchFamily="18" charset="0"/>
              </a:rPr>
              <a:t>What is MATV?</a:t>
            </a:r>
            <a:endParaRPr lang="en-US" sz="18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25" y="1863169"/>
            <a:ext cx="3451396" cy="1927725"/>
          </a:xfrm>
          <a:prstGeom prst="rect">
            <a:avLst/>
          </a:prstGeom>
        </p:spPr>
      </p:pic>
      <p:sp>
        <p:nvSpPr>
          <p:cNvPr id="9" name="TextBox 8"/>
          <p:cNvSpPr txBox="1"/>
          <p:nvPr/>
        </p:nvSpPr>
        <p:spPr>
          <a:xfrm>
            <a:off x="4534852" y="2165311"/>
            <a:ext cx="4080388" cy="132343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MATV </a:t>
            </a:r>
            <a:r>
              <a:rPr lang="en-US" sz="2000" dirty="0">
                <a:latin typeface="Times New Roman" panose="02020603050405020304" pitchFamily="18" charset="0"/>
                <a:cs typeface="Times New Roman" panose="02020603050405020304" pitchFamily="18" charset="0"/>
              </a:rPr>
              <a:t>stands for </a:t>
            </a:r>
            <a:r>
              <a:rPr lang="en-US" sz="2000" b="1" dirty="0">
                <a:solidFill>
                  <a:schemeClr val="accent1">
                    <a:lumMod val="50000"/>
                  </a:schemeClr>
                </a:solidFill>
                <a:latin typeface="Times New Roman" panose="02020603050405020304" pitchFamily="18" charset="0"/>
                <a:cs typeface="Times New Roman" panose="02020603050405020304" pitchFamily="18" charset="0"/>
              </a:rPr>
              <a:t>Master Antenna Television,</a:t>
            </a:r>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it refers to a system that distributes television signals to multiple receivers within a </a:t>
            </a:r>
            <a:r>
              <a:rPr lang="en-US" sz="2000" dirty="0" smtClean="0">
                <a:latin typeface="Times New Roman" panose="02020603050405020304" pitchFamily="18" charset="0"/>
                <a:cs typeface="Times New Roman" panose="02020603050405020304" pitchFamily="18" charset="0"/>
              </a:rPr>
              <a:t>building.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290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6" name="TextBox 5"/>
          <p:cNvSpPr txBox="1"/>
          <p:nvPr/>
        </p:nvSpPr>
        <p:spPr>
          <a:xfrm>
            <a:off x="470263" y="928188"/>
            <a:ext cx="867373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It's </a:t>
            </a:r>
            <a:r>
              <a:rPr lang="en-US" sz="1600" dirty="0">
                <a:latin typeface="Times New Roman" panose="02020603050405020304" pitchFamily="18" charset="0"/>
                <a:cs typeface="Times New Roman" panose="02020603050405020304" pitchFamily="18" charset="0"/>
              </a:rPr>
              <a:t>commonly used in </a:t>
            </a:r>
            <a:r>
              <a:rPr lang="en-US" sz="1600" b="1" dirty="0">
                <a:solidFill>
                  <a:schemeClr val="tx1"/>
                </a:solidFill>
                <a:latin typeface="Times New Roman" panose="02020603050405020304" pitchFamily="18" charset="0"/>
                <a:cs typeface="Times New Roman" panose="02020603050405020304" pitchFamily="18" charset="0"/>
              </a:rPr>
              <a:t>hotels, apartment buildings, hospitals, schools, </a:t>
            </a:r>
            <a:r>
              <a:rPr lang="en-US" sz="1600" b="1" dirty="0" smtClean="0">
                <a:solidFill>
                  <a:schemeClr val="tx1"/>
                </a:solidFill>
                <a:latin typeface="Times New Roman" panose="02020603050405020304" pitchFamily="18" charset="0"/>
                <a:cs typeface="Times New Roman" panose="02020603050405020304" pitchFamily="18" charset="0"/>
              </a:rPr>
              <a:t>and so on</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70263" y="1481378"/>
            <a:ext cx="7585488"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MATV </a:t>
            </a:r>
            <a:r>
              <a:rPr lang="en-US" sz="1600" dirty="0">
                <a:latin typeface="Times New Roman" panose="02020603050405020304" pitchFamily="18" charset="0"/>
                <a:cs typeface="Times New Roman" panose="02020603050405020304" pitchFamily="18" charset="0"/>
              </a:rPr>
              <a:t>systems are designed to provide </a:t>
            </a:r>
            <a:r>
              <a:rPr lang="en-US" sz="1600" dirty="0" smtClean="0">
                <a:latin typeface="Times New Roman" panose="02020603050405020304" pitchFamily="18" charset="0"/>
                <a:cs typeface="Times New Roman" panose="02020603050405020304" pitchFamily="18" charset="0"/>
              </a:rPr>
              <a:t>multiple </a:t>
            </a:r>
            <a:r>
              <a:rPr lang="en-US" sz="1600" dirty="0">
                <a:latin typeface="Times New Roman" panose="02020603050405020304" pitchFamily="18" charset="0"/>
                <a:cs typeface="Times New Roman" panose="02020603050405020304" pitchFamily="18" charset="0"/>
              </a:rPr>
              <a:t>users within a building </a:t>
            </a:r>
            <a:r>
              <a:rPr lang="en-US" sz="1600" b="1" dirty="0">
                <a:solidFill>
                  <a:schemeClr val="tx1"/>
                </a:solidFill>
                <a:latin typeface="Times New Roman" panose="02020603050405020304" pitchFamily="18" charset="0"/>
                <a:cs typeface="Times New Roman" panose="02020603050405020304" pitchFamily="18" charset="0"/>
              </a:rPr>
              <a:t>without the need for individual antennas or satellite dishes for each unit. </a:t>
            </a:r>
          </a:p>
        </p:txBody>
      </p:sp>
      <p:sp>
        <p:nvSpPr>
          <p:cNvPr id="8" name="TextBox 7"/>
          <p:cNvSpPr txBox="1"/>
          <p:nvPr/>
        </p:nvSpPr>
        <p:spPr>
          <a:xfrm>
            <a:off x="476262" y="2226382"/>
            <a:ext cx="5427103" cy="830997"/>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Apply these components: </a:t>
            </a:r>
            <a:r>
              <a:rPr lang="en-US" sz="1600" b="1" dirty="0" smtClean="0">
                <a:solidFill>
                  <a:schemeClr val="tx1"/>
                </a:solidFill>
                <a:latin typeface="Times New Roman" panose="02020603050405020304" pitchFamily="18" charset="0"/>
                <a:cs typeface="Times New Roman" panose="02020603050405020304" pitchFamily="18" charset="0"/>
              </a:rPr>
              <a:t>Antenna, </a:t>
            </a:r>
            <a:r>
              <a:rPr lang="en-US" sz="1600" b="1" dirty="0" err="1" smtClean="0">
                <a:solidFill>
                  <a:schemeClr val="tx1"/>
                </a:solidFill>
                <a:latin typeface="Times New Roman" panose="02020603050405020304" pitchFamily="18" charset="0"/>
                <a:cs typeface="Times New Roman" panose="02020603050405020304" pitchFamily="18" charset="0"/>
              </a:rPr>
              <a:t>Headend</a:t>
            </a:r>
            <a:r>
              <a:rPr lang="en-US" sz="1600" b="1" dirty="0" smtClean="0">
                <a:solidFill>
                  <a:schemeClr val="tx1"/>
                </a:solidFill>
                <a:latin typeface="Times New Roman" panose="02020603050405020304" pitchFamily="18" charset="0"/>
                <a:cs typeface="Times New Roman" panose="02020603050405020304" pitchFamily="18" charset="0"/>
              </a:rPr>
              <a:t> Equipment(</a:t>
            </a:r>
            <a:r>
              <a:rPr lang="en-US" sz="1600" b="1" dirty="0">
                <a:solidFill>
                  <a:schemeClr val="tx1"/>
                </a:solidFill>
                <a:latin typeface="Times New Roman" panose="02020603050405020304" pitchFamily="18" charset="0"/>
                <a:cs typeface="Times New Roman" panose="02020603050405020304" pitchFamily="18" charset="0"/>
              </a:rPr>
              <a:t>amplifiers, modulators, demodulators, </a:t>
            </a:r>
            <a:r>
              <a:rPr lang="en-US" sz="1600" b="1" dirty="0" smtClean="0">
                <a:solidFill>
                  <a:schemeClr val="tx1"/>
                </a:solidFill>
                <a:latin typeface="Times New Roman" panose="02020603050405020304" pitchFamily="18" charset="0"/>
                <a:cs typeface="Times New Roman" panose="02020603050405020304" pitchFamily="18" charset="0"/>
              </a:rPr>
              <a:t>multiplexers), </a:t>
            </a:r>
            <a:r>
              <a:rPr lang="en-US" sz="1600" b="1" dirty="0">
                <a:solidFill>
                  <a:schemeClr val="tx1"/>
                </a:solidFill>
                <a:latin typeface="Times New Roman" panose="02020603050405020304" pitchFamily="18" charset="0"/>
                <a:cs typeface="Times New Roman" panose="02020603050405020304" pitchFamily="18" charset="0"/>
              </a:rPr>
              <a:t>Distribution </a:t>
            </a:r>
            <a:r>
              <a:rPr lang="en-US" sz="1600" b="1" dirty="0" smtClean="0">
                <a:solidFill>
                  <a:schemeClr val="tx1"/>
                </a:solidFill>
                <a:latin typeface="Times New Roman" panose="02020603050405020304" pitchFamily="18" charset="0"/>
                <a:cs typeface="Times New Roman" panose="02020603050405020304" pitchFamily="18" charset="0"/>
              </a:rPr>
              <a:t>Network,</a:t>
            </a:r>
            <a:r>
              <a:rPr lang="en-US" sz="1600" b="1" dirty="0">
                <a:solidFill>
                  <a:schemeClr val="tx1"/>
                </a:solidFill>
                <a:latin typeface="Times New Roman" panose="02020603050405020304" pitchFamily="18" charset="0"/>
                <a:cs typeface="Times New Roman" panose="02020603050405020304" pitchFamily="18" charset="0"/>
              </a:rPr>
              <a:t> TV </a:t>
            </a:r>
            <a:r>
              <a:rPr lang="en-US" sz="1600" b="1" dirty="0" smtClean="0">
                <a:solidFill>
                  <a:schemeClr val="tx1"/>
                </a:solidFill>
                <a:latin typeface="Times New Roman" panose="02020603050405020304" pitchFamily="18" charset="0"/>
                <a:cs typeface="Times New Roman" panose="02020603050405020304" pitchFamily="18" charset="0"/>
              </a:rPr>
              <a:t>Receivers,</a:t>
            </a:r>
            <a:endParaRPr lang="en-US" sz="1600" b="1"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6304" r="5723"/>
          <a:stretch/>
        </p:blipFill>
        <p:spPr>
          <a:xfrm>
            <a:off x="1627413" y="3340898"/>
            <a:ext cx="2635594" cy="132401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2952" y="2414427"/>
            <a:ext cx="2590212" cy="2127191"/>
          </a:xfrm>
          <a:prstGeom prst="rect">
            <a:avLst/>
          </a:prstGeom>
        </p:spPr>
      </p:pic>
      <p:sp>
        <p:nvSpPr>
          <p:cNvPr id="11" name="Title 1"/>
          <p:cNvSpPr txBox="1">
            <a:spLocks/>
          </p:cNvSpPr>
          <p:nvPr/>
        </p:nvSpPr>
        <p:spPr>
          <a:xfrm>
            <a:off x="3732027" y="422943"/>
            <a:ext cx="2422680" cy="5225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2400" dirty="0"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MATV Cont’d</a:t>
            </a:r>
            <a:endParaRPr lang="en-US" sz="24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338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6" name="Title 1"/>
          <p:cNvSpPr txBox="1">
            <a:spLocks/>
          </p:cNvSpPr>
          <p:nvPr/>
        </p:nvSpPr>
        <p:spPr>
          <a:xfrm>
            <a:off x="3556880" y="294875"/>
            <a:ext cx="2402131" cy="5225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2400" dirty="0"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MATV, CATV</a:t>
            </a:r>
            <a:endParaRPr lang="en-US" sz="24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474633" y="1059958"/>
            <a:ext cx="2628163" cy="39519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r>
              <a:rPr lang="en-US" sz="1800" b="1" dirty="0" smtClean="0"/>
              <a:t>What is CATV?</a:t>
            </a:r>
            <a:endParaRPr lang="en-US" sz="1800" b="1" dirty="0"/>
          </a:p>
        </p:txBody>
      </p:sp>
      <p:sp>
        <p:nvSpPr>
          <p:cNvPr id="8" name="TextBox 7"/>
          <p:cNvSpPr txBox="1"/>
          <p:nvPr/>
        </p:nvSpPr>
        <p:spPr>
          <a:xfrm>
            <a:off x="677026" y="1697721"/>
            <a:ext cx="3833330" cy="181588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dirty="0"/>
              <a:t>CATV stands for Community Antenna Television, although it's often referred to as Cable Television</a:t>
            </a:r>
            <a:r>
              <a:rPr lang="en-US" dirty="0" smtClean="0"/>
              <a:t>.</a:t>
            </a:r>
          </a:p>
          <a:p>
            <a:pPr algn="just"/>
            <a:endParaRPr lang="en-US" dirty="0"/>
          </a:p>
          <a:p>
            <a:pPr algn="just"/>
            <a:r>
              <a:rPr lang="en-US" dirty="0" smtClean="0"/>
              <a:t> </a:t>
            </a:r>
            <a:r>
              <a:rPr lang="en-US" dirty="0"/>
              <a:t>CATV is a system that delivers television programming to consumers via </a:t>
            </a:r>
            <a:r>
              <a:rPr lang="en-US" b="1" dirty="0"/>
              <a:t>radio frequency </a:t>
            </a:r>
            <a:r>
              <a:rPr lang="en-US" dirty="0"/>
              <a:t>signals transmitted through coaxial cables or, in some cases, fiber-optic cables. </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065" t="23102" r="15567" b="14561"/>
          <a:stretch/>
        </p:blipFill>
        <p:spPr>
          <a:xfrm>
            <a:off x="4993240" y="1562280"/>
            <a:ext cx="3597509" cy="1951323"/>
          </a:xfrm>
          <a:prstGeom prst="rect">
            <a:avLst/>
          </a:prstGeom>
        </p:spPr>
      </p:pic>
    </p:spTree>
    <p:extLst>
      <p:ext uri="{BB962C8B-B14F-4D97-AF65-F5344CB8AC3E}">
        <p14:creationId xmlns:p14="http://schemas.microsoft.com/office/powerpoint/2010/main" val="2501249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699918" y="1886748"/>
            <a:ext cx="1926324" cy="1810639"/>
          </a:xfrm>
          <a:prstGeom prst="rect">
            <a:avLst/>
          </a:prstGeom>
        </p:spPr>
      </p:pic>
      <p:sp>
        <p:nvSpPr>
          <p:cNvPr id="7" name="Subtitle 2"/>
          <p:cNvSpPr txBox="1">
            <a:spLocks/>
          </p:cNvSpPr>
          <p:nvPr/>
        </p:nvSpPr>
        <p:spPr>
          <a:xfrm>
            <a:off x="617725" y="1234172"/>
            <a:ext cx="3204754" cy="3951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smtClean="0">
                <a:solidFill>
                  <a:schemeClr val="tx2">
                    <a:lumMod val="50000"/>
                  </a:schemeClr>
                </a:solidFill>
                <a:latin typeface="Times New Roman" panose="02020603050405020304" pitchFamily="18" charset="0"/>
                <a:cs typeface="Times New Roman" panose="02020603050405020304" pitchFamily="18" charset="0"/>
              </a:rPr>
              <a:t>MATV in Cheery Hospital</a:t>
            </a:r>
            <a:endParaRPr lang="en-US" sz="1800" b="1" dirty="0">
              <a:solidFill>
                <a:schemeClr val="tx2">
                  <a:lumMod val="50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2522" y="1886747"/>
            <a:ext cx="2414186" cy="181063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2989" y="1886748"/>
            <a:ext cx="2415346" cy="1811510"/>
          </a:xfrm>
          <a:prstGeom prst="rect">
            <a:avLst/>
          </a:prstGeom>
        </p:spPr>
      </p:pic>
      <p:sp>
        <p:nvSpPr>
          <p:cNvPr id="10" name="TextBox 9"/>
          <p:cNvSpPr txBox="1"/>
          <p:nvPr/>
        </p:nvSpPr>
        <p:spPr>
          <a:xfrm>
            <a:off x="5534758" y="1229258"/>
            <a:ext cx="3070031" cy="400110"/>
          </a:xfrm>
          <a:prstGeom prst="rect">
            <a:avLst/>
          </a:prstGeom>
          <a:noFill/>
        </p:spPr>
        <p:txBody>
          <a:bodyPr wrap="squar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a:t>
            </a:r>
            <a:r>
              <a:rPr lang="en-US" sz="1600" b="1" dirty="0" smtClean="0">
                <a:solidFill>
                  <a:schemeClr val="tx1"/>
                </a:solidFill>
                <a:latin typeface="Times New Roman" panose="02020603050405020304" pitchFamily="18" charset="0"/>
                <a:cs typeface="Times New Roman" panose="02020603050405020304" pitchFamily="18" charset="0"/>
              </a:rPr>
              <a:t>12 Channels for 80 Rooms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3732027" y="422943"/>
            <a:ext cx="2422680" cy="5225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24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a:t>
            </a:r>
            <a:r>
              <a:rPr lang="en-US" sz="2400" dirty="0"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ATV Cont’d</a:t>
            </a:r>
            <a:endParaRPr lang="en-US" sz="24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88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6" name="Title 1"/>
          <p:cNvSpPr txBox="1">
            <a:spLocks/>
          </p:cNvSpPr>
          <p:nvPr/>
        </p:nvSpPr>
        <p:spPr>
          <a:xfrm>
            <a:off x="925386" y="285327"/>
            <a:ext cx="4037034" cy="733331"/>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2400" dirty="0" smtClean="0">
                <a:latin typeface="Times New Roman" panose="02020603050405020304" pitchFamily="18" charset="0"/>
                <a:cs typeface="Times New Roman" panose="02020603050405020304" pitchFamily="18" charset="0"/>
              </a:rPr>
              <a:t>What is IP camera?</a:t>
            </a:r>
            <a:endParaRPr lang="en-US" sz="2400" dirty="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635638" y="1222021"/>
            <a:ext cx="7532317" cy="1801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pPr marL="152400" indent="0" algn="just">
              <a:buNone/>
            </a:pPr>
            <a:r>
              <a:rPr lang="en-US" sz="1400" dirty="0" smtClean="0">
                <a:latin typeface="Times New Roman" panose="02020603050405020304" pitchFamily="18" charset="0"/>
                <a:cs typeface="Times New Roman" panose="02020603050405020304" pitchFamily="18" charset="0"/>
              </a:rPr>
              <a:t>An IP camera (Internet Protocol Camera) is a type of security camera that receives video data and sends video footage via an IP network. It is also known as network camera or IP security camera, often used as remote monitoring and management tools in many sectors and environments to protect the property or monitor home, business, or public security. Connected with other devices such as network video recorders and displays via a network, IP cameras allow you to monitor specific areas from any remote location, bringing much convenience to our daily lives.</a:t>
            </a:r>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25386" y="2892112"/>
            <a:ext cx="4735675" cy="677108"/>
          </a:xfrm>
          <a:prstGeom prst="rect">
            <a:avLst/>
          </a:prstGeom>
          <a:noFill/>
        </p:spPr>
        <p:txBody>
          <a:bodyPr wrap="square" rtlCol="0">
            <a:spAutoFit/>
          </a:bodyPr>
          <a:lstStyle/>
          <a:p>
            <a:r>
              <a:rPr lang="en-US" sz="2400" b="1" dirty="0" smtClean="0">
                <a:solidFill>
                  <a:schemeClr val="tx1"/>
                </a:solidFill>
                <a:latin typeface="Times New Roman" panose="02020603050405020304" pitchFamily="18" charset="0"/>
                <a:cs typeface="Times New Roman" panose="02020603050405020304" pitchFamily="18" charset="0"/>
              </a:rPr>
              <a:t>How Does An IP Camera Work?</a:t>
            </a: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21933" y="3437405"/>
            <a:ext cx="7346022" cy="954107"/>
          </a:xfrm>
          <a:prstGeom prst="rect">
            <a:avLst/>
          </a:prstGeom>
          <a:noFill/>
        </p:spPr>
        <p:txBody>
          <a:bodyPr wrap="square" rtlCol="0">
            <a:sp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IP cameras work the same way as digital cameras to capture high-quality images. What sets them apart is the capability of IP cameras to compress those files and automatically transmit them to a network video recorder (NVR) via a network. Usually, IP cameras are connected to the network via ethernet cable with a broadband modem or router, or wirelessly via a Wi-Fi router.</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387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itle 1"/>
          <p:cNvSpPr>
            <a:spLocks noGrp="1"/>
          </p:cNvSpPr>
          <p:nvPr>
            <p:ph type="title"/>
          </p:nvPr>
        </p:nvSpPr>
        <p:spPr>
          <a:xfrm>
            <a:off x="757517" y="694735"/>
            <a:ext cx="7695366" cy="953312"/>
          </a:xfrm>
        </p:spPr>
        <p:txBody>
          <a:bodyPr>
            <a:noAutofit/>
          </a:bodyPr>
          <a:lstStyle/>
          <a:p>
            <a:pPr algn="ctr"/>
            <a:r>
              <a:rPr lang="en-US" sz="2400" b="1" dirty="0" smtClean="0">
                <a:latin typeface="Times New Roman" panose="02020603050405020304" pitchFamily="18" charset="0"/>
                <a:cs typeface="Times New Roman" panose="02020603050405020304" pitchFamily="18" charset="0"/>
              </a:rPr>
              <a:t>Difference between Dahua IPC-HDW1431T1-S4 and IPC-HFW4431T-S-S4</a:t>
            </a:r>
            <a:endParaRPr lang="en-US" sz="2400" b="1" dirty="0">
              <a:latin typeface="Times New Roman" panose="02020603050405020304" pitchFamily="18" charset="0"/>
              <a:cs typeface="Times New Roman" panose="02020603050405020304" pitchFamily="18" charset="0"/>
            </a:endParaRPr>
          </a:p>
        </p:txBody>
      </p:sp>
      <p:sp>
        <p:nvSpPr>
          <p:cNvPr id="3" name="Content Placeholder 8"/>
          <p:cNvSpPr txBox="1">
            <a:spLocks/>
          </p:cNvSpPr>
          <p:nvPr/>
        </p:nvSpPr>
        <p:spPr>
          <a:xfrm>
            <a:off x="1463278" y="2304091"/>
            <a:ext cx="6283843" cy="1874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pPr algn="just"/>
            <a:r>
              <a:rPr lang="en-US" sz="1800" dirty="0" smtClean="0">
                <a:latin typeface="Times New Roman" panose="02020603050405020304" pitchFamily="18" charset="0"/>
                <a:cs typeface="Times New Roman" panose="02020603050405020304" pitchFamily="18" charset="0"/>
              </a:rPr>
              <a:t> The IPC-HDW1431T1-S4 is a dome </a:t>
            </a:r>
            <a:r>
              <a:rPr lang="en-US" sz="1800" dirty="0" err="1" smtClean="0">
                <a:latin typeface="Times New Roman" panose="02020603050405020304" pitchFamily="18" charset="0"/>
                <a:cs typeface="Times New Roman" panose="02020603050405020304" pitchFamily="18" charset="0"/>
              </a:rPr>
              <a:t>camera,typically</a:t>
            </a:r>
            <a:r>
              <a:rPr lang="en-US" sz="1800" dirty="0" smtClean="0">
                <a:latin typeface="Times New Roman" panose="02020603050405020304" pitchFamily="18" charset="0"/>
                <a:cs typeface="Times New Roman" panose="02020603050405020304" pitchFamily="18" charset="0"/>
              </a:rPr>
              <a:t> used for indoor installations.</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IPC-HFW4431T-S-S4 is a bullet </a:t>
            </a:r>
            <a:r>
              <a:rPr lang="en-US" sz="1800" dirty="0" err="1" smtClean="0">
                <a:latin typeface="Times New Roman" panose="02020603050405020304" pitchFamily="18" charset="0"/>
                <a:cs typeface="Times New Roman" panose="02020603050405020304" pitchFamily="18" charset="0"/>
              </a:rPr>
              <a:t>camera,commonly</a:t>
            </a:r>
            <a:r>
              <a:rPr lang="en-US" sz="1800" dirty="0" smtClean="0">
                <a:latin typeface="Times New Roman" panose="02020603050405020304" pitchFamily="18" charset="0"/>
                <a:cs typeface="Times New Roman" panose="02020603050405020304" pitchFamily="18" charset="0"/>
              </a:rPr>
              <a:t> employed for outdoor surveillance.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143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itle 1"/>
          <p:cNvSpPr>
            <a:spLocks noGrp="1"/>
          </p:cNvSpPr>
          <p:nvPr>
            <p:ph type="title"/>
          </p:nvPr>
        </p:nvSpPr>
        <p:spPr>
          <a:xfrm>
            <a:off x="951216" y="406224"/>
            <a:ext cx="7658528" cy="656850"/>
          </a:xfrm>
        </p:spPr>
        <p:txBody>
          <a:bodyPr>
            <a:normAutofit/>
          </a:bodyPr>
          <a:lstStyle/>
          <a:p>
            <a:r>
              <a:rPr lang="en-US" sz="2400" dirty="0" smtClean="0">
                <a:latin typeface="Times New Roman" panose="02020603050405020304" pitchFamily="18" charset="0"/>
                <a:cs typeface="Times New Roman" panose="02020603050405020304" pitchFamily="18" charset="0"/>
              </a:rPr>
              <a:t>Type                    Dome Camera          Bullet Camera</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059" y="1243173"/>
            <a:ext cx="1685645" cy="125981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736" y="1325366"/>
            <a:ext cx="1527496" cy="1267685"/>
          </a:xfrm>
          <a:prstGeom prst="rect">
            <a:avLst/>
          </a:prstGeom>
        </p:spPr>
      </p:pic>
      <p:sp>
        <p:nvSpPr>
          <p:cNvPr id="7" name="TextBox 6"/>
          <p:cNvSpPr txBox="1"/>
          <p:nvPr/>
        </p:nvSpPr>
        <p:spPr>
          <a:xfrm>
            <a:off x="951216" y="1703805"/>
            <a:ext cx="1124164" cy="338554"/>
          </a:xfrm>
          <a:prstGeom prst="rect">
            <a:avLst/>
          </a:prstGeom>
          <a:noFill/>
        </p:spPr>
        <p:txBody>
          <a:bodyPr wrap="square" rtlCol="0">
            <a:spAutoFit/>
          </a:bodyPr>
          <a:lstStyle/>
          <a:p>
            <a:r>
              <a:rPr lang="en-US" sz="1600" dirty="0" smtClean="0">
                <a:solidFill>
                  <a:schemeClr val="tx1"/>
                </a:solidFill>
                <a:latin typeface="Times New Roman" panose="02020603050405020304" pitchFamily="18" charset="0"/>
                <a:cs typeface="Times New Roman" panose="02020603050405020304" pitchFamily="18" charset="0"/>
              </a:rPr>
              <a:t>Outlook</a:t>
            </a:r>
            <a:endParaRPr lang="en-US"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140009223"/>
              </p:ext>
            </p:extLst>
          </p:nvPr>
        </p:nvGraphicFramePr>
        <p:xfrm>
          <a:off x="879297" y="2763747"/>
          <a:ext cx="7391400" cy="1859280"/>
        </p:xfrm>
        <a:graphic>
          <a:graphicData uri="http://schemas.openxmlformats.org/drawingml/2006/table">
            <a:tbl>
              <a:tblPr firstRow="1" bandRow="1">
                <a:tableStyleId>{2D5ABB26-0587-4C30-8999-92F81FD0307C}</a:tableStyleId>
              </a:tblPr>
              <a:tblGrid>
                <a:gridCol w="2258317"/>
                <a:gridCol w="2518907"/>
                <a:gridCol w="2614176"/>
              </a:tblGrid>
              <a:tr h="253044">
                <a:tc>
                  <a:txBody>
                    <a:bodyPr/>
                    <a:lstStyle/>
                    <a:p>
                      <a:pPr marL="0" indent="0" algn="ctr">
                        <a:buNone/>
                      </a:pPr>
                      <a:r>
                        <a:rPr lang="en-US" sz="1600" dirty="0" smtClean="0">
                          <a:latin typeface="Times New Roman" panose="02020603050405020304" pitchFamily="18" charset="0"/>
                          <a:cs typeface="Times New Roman" panose="02020603050405020304" pitchFamily="18" charset="0"/>
                        </a:rPr>
                        <a:t>Installation         			</a:t>
                      </a:r>
                      <a:endParaRPr lang="en-US" sz="160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l">
                        <a:buNone/>
                      </a:pPr>
                      <a:r>
                        <a:rPr lang="en-US" sz="1600" dirty="0" smtClean="0">
                          <a:latin typeface="Times New Roman" panose="02020603050405020304" pitchFamily="18" charset="0"/>
                          <a:cs typeface="Times New Roman" panose="02020603050405020304" pitchFamily="18" charset="0"/>
                        </a:rPr>
                        <a:t> Mounted to ceiling         	</a:t>
                      </a:r>
                      <a:endParaRPr lang="en-US" sz="1600"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l">
                        <a:buNone/>
                      </a:pP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Mounted to walls/ceilings</a:t>
                      </a:r>
                      <a:endParaRPr lang="en-US" sz="1600" dirty="0" smtClean="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          Pros</a:t>
                      </a:r>
                      <a:endParaRPr lang="en-US" dirty="0">
                        <a:solidFill>
                          <a:schemeClr val="tx1"/>
                        </a:solidFill>
                        <a:latin typeface="Times New Roman" panose="02020603050405020304" pitchFamily="18" charset="0"/>
                        <a:cs typeface="Times New Roman" panose="02020603050405020304" pitchFamily="18" charset="0"/>
                      </a:endParaRPr>
                    </a:p>
                  </a:txBody>
                  <a:tcPr marL="0" marR="0" marT="0" marB="0" anchor="ctr"/>
                </a:tc>
                <a:tc>
                  <a:txBody>
                    <a:bodyPr/>
                    <a:lstStyle/>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Wide </a:t>
                      </a:r>
                      <a:r>
                        <a:rPr lang="en-US" dirty="0">
                          <a:latin typeface="Times New Roman" panose="02020603050405020304" pitchFamily="18" charset="0"/>
                          <a:cs typeface="Times New Roman" panose="02020603050405020304" pitchFamily="18" charset="0"/>
                        </a:rPr>
                        <a:t>field of view;</a:t>
                      </a: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Discrete </a:t>
                      </a:r>
                      <a:r>
                        <a:rPr lang="en-US" dirty="0">
                          <a:latin typeface="Times New Roman" panose="02020603050405020304" pitchFamily="18" charset="0"/>
                          <a:cs typeface="Times New Roman" panose="02020603050405020304" pitchFamily="18" charset="0"/>
                        </a:rPr>
                        <a:t>look;</a:t>
                      </a: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Less </a:t>
                      </a:r>
                      <a:r>
                        <a:rPr lang="en-US" dirty="0">
                          <a:latin typeface="Times New Roman" panose="02020603050405020304" pitchFamily="18" charset="0"/>
                          <a:cs typeface="Times New Roman" panose="02020603050405020304" pitchFamily="18" charset="0"/>
                        </a:rPr>
                        <a:t>intrusive than bullet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and turrent cameras; </a:t>
                      </a: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marL="0" marR="0" marT="0" marB="0" anchor="ctr"/>
                </a:tc>
                <a:tc>
                  <a:txBody>
                    <a:bodyPr/>
                    <a:lstStyle/>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Long-range vision;</a:t>
                      </a: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Easy to install or reposition;</a:t>
                      </a:r>
                    </a:p>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Less IR Bounce;</a:t>
                      </a: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More visible to scare off criminals;</a:t>
                      </a:r>
                    </a:p>
                    <a:p>
                      <a:pPr algn="just">
                        <a:buFont typeface="Arial" panose="020B0604020202020204" pitchFamily="34" charset="0"/>
                        <a:buNone/>
                      </a:pPr>
                      <a:endParaRPr lang="en-US" dirty="0">
                        <a:solidFill>
                          <a:schemeClr val="tx1"/>
                        </a:solidFill>
                        <a:latin typeface="Times New Roman" panose="02020603050405020304" pitchFamily="18"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223236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340341914"/>
              </p:ext>
            </p:extLst>
          </p:nvPr>
        </p:nvGraphicFramePr>
        <p:xfrm>
          <a:off x="838200" y="1478625"/>
          <a:ext cx="7752907" cy="1519755"/>
        </p:xfrm>
        <a:graphic>
          <a:graphicData uri="http://schemas.openxmlformats.org/drawingml/2006/table">
            <a:tbl>
              <a:tblPr/>
              <a:tblGrid>
                <a:gridCol w="2457893"/>
                <a:gridCol w="2552160"/>
                <a:gridCol w="2742854"/>
              </a:tblGrid>
              <a:tr h="1519755">
                <a:tc>
                  <a:txBody>
                    <a:bodyPr/>
                    <a:lstStyle/>
                    <a:p>
                      <a:r>
                        <a:rPr lang="en-US" dirty="0">
                          <a:latin typeface="Times New Roman" panose="02020603050405020304" pitchFamily="18" charset="0"/>
                          <a:cs typeface="Times New Roman" panose="02020603050405020304" pitchFamily="18" charset="0"/>
                        </a:rPr>
                        <a:t>Cons</a:t>
                      </a:r>
                    </a:p>
                  </a:txBody>
                  <a:tcPr marL="0" marR="0" marT="0" marB="0" anchor="ctr">
                    <a:lnL>
                      <a:noFill/>
                    </a:lnL>
                    <a:lnR>
                      <a:noFill/>
                    </a:lnR>
                    <a:lnT>
                      <a:noFill/>
                    </a:lnT>
                    <a:lnB>
                      <a:noFill/>
                    </a:lnB>
                  </a:tcPr>
                </a:tc>
                <a:tc>
                  <a:txBody>
                    <a:bodyPr/>
                    <a:lstStyle/>
                    <a:p>
                      <a:pPr>
                        <a:buFont typeface="Arial" panose="020B0604020202020204" pitchFamily="34" charset="0"/>
                        <a:buNone/>
                      </a:pPr>
                      <a:r>
                        <a:rPr lang="en-US" dirty="0">
                          <a:latin typeface="Times New Roman" panose="02020603050405020304" pitchFamily="18" charset="0"/>
                          <a:cs typeface="Times New Roman" panose="02020603050405020304" pitchFamily="18" charset="0"/>
                        </a:rPr>
                        <a:t>Difficult to reposition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installed;</a:t>
                      </a:r>
                    </a:p>
                    <a:p>
                      <a:pPr>
                        <a:buFont typeface="Arial" panose="020B0604020202020204" pitchFamily="34" charset="0"/>
                        <a:buNone/>
                      </a:pPr>
                      <a:r>
                        <a:rPr lang="en-US" dirty="0">
                          <a:latin typeface="Times New Roman" panose="02020603050405020304" pitchFamily="18" charset="0"/>
                          <a:cs typeface="Times New Roman" panose="02020603050405020304" pitchFamily="18" charset="0"/>
                        </a:rPr>
                        <a:t>Prone to IR bounce;</a:t>
                      </a:r>
                    </a:p>
                    <a:p>
                      <a:pPr>
                        <a:buFont typeface="Arial" panose="020B0604020202020204" pitchFamily="34" charset="0"/>
                        <a:buNone/>
                      </a:pPr>
                      <a:r>
                        <a:rPr lang="en-US" dirty="0">
                          <a:latin typeface="Times New Roman" panose="02020603050405020304" pitchFamily="18" charset="0"/>
                          <a:cs typeface="Times New Roman" panose="02020603050405020304" pitchFamily="18" charset="0"/>
                        </a:rPr>
                        <a:t>Easy to get dust or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fingerprints</a:t>
                      </a:r>
                      <a:r>
                        <a:rPr lang="en-US" dirty="0">
                          <a:latin typeface="Times New Roman" panose="02020603050405020304" pitchFamily="18" charset="0"/>
                          <a:cs typeface="Times New Roman" panose="02020603050405020304" pitchFamily="18" charset="0"/>
                        </a:rPr>
                        <a:t>;</a:t>
                      </a:r>
                    </a:p>
                  </a:txBody>
                  <a:tcPr marL="0" marR="0" marT="0" marB="0" anchor="ctr">
                    <a:lnL>
                      <a:noFill/>
                    </a:lnL>
                    <a:lnR>
                      <a:noFill/>
                    </a:lnR>
                    <a:lnT>
                      <a:noFill/>
                    </a:lnT>
                    <a:lnB>
                      <a:noFill/>
                    </a:lnB>
                  </a:tcPr>
                </a:tc>
                <a:tc>
                  <a:txBody>
                    <a:bodyPr/>
                    <a:lstStyle/>
                    <a:p>
                      <a:pPr>
                        <a:buFont typeface="Arial" panose="020B0604020202020204" pitchFamily="34" charset="0"/>
                        <a:buNone/>
                      </a:pPr>
                      <a:r>
                        <a:rPr lang="en-US" dirty="0">
                          <a:latin typeface="Times New Roman" panose="02020603050405020304" pitchFamily="18" charset="0"/>
                          <a:cs typeface="Times New Roman" panose="02020603050405020304" pitchFamily="18" charset="0"/>
                        </a:rPr>
                        <a:t>Easier to vandalize than dome and turret cameras;</a:t>
                      </a:r>
                    </a:p>
                    <a:p>
                      <a:pPr>
                        <a:buFont typeface="Arial" panose="020B0604020202020204" pitchFamily="34" charset="0"/>
                        <a:buNone/>
                      </a:pPr>
                      <a:r>
                        <a:rPr lang="en-US" dirty="0">
                          <a:latin typeface="Times New Roman" panose="02020603050405020304" pitchFamily="18" charset="0"/>
                          <a:cs typeface="Times New Roman" panose="02020603050405020304" pitchFamily="18" charset="0"/>
                        </a:rPr>
                        <a:t>Limited monitoring angle;</a:t>
                      </a:r>
                    </a:p>
                  </a:txBody>
                  <a:tcPr marL="0" marR="0" marT="0" marB="0" anchor="ctr">
                    <a:lnL>
                      <a:noFill/>
                    </a:lnL>
                    <a:lnR>
                      <a:noFill/>
                    </a:lnR>
                    <a:lnT>
                      <a:noFill/>
                    </a:lnT>
                    <a:lnB>
                      <a:noFill/>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02933955"/>
              </p:ext>
            </p:extLst>
          </p:nvPr>
        </p:nvGraphicFramePr>
        <p:xfrm>
          <a:off x="657447" y="3049931"/>
          <a:ext cx="7763538" cy="1107399"/>
        </p:xfrm>
        <a:graphic>
          <a:graphicData uri="http://schemas.openxmlformats.org/drawingml/2006/table">
            <a:tbl>
              <a:tblPr/>
              <a:tblGrid>
                <a:gridCol w="2587846"/>
                <a:gridCol w="2587846"/>
                <a:gridCol w="2587846"/>
              </a:tblGrid>
              <a:tr h="1107399">
                <a:tc>
                  <a:txBody>
                    <a:bodyPr/>
                    <a:lstStyle/>
                    <a:p>
                      <a:r>
                        <a:rPr lang="en-US" dirty="0">
                          <a:latin typeface="Times New Roman" panose="02020603050405020304" pitchFamily="18" charset="0"/>
                          <a:cs typeface="Times New Roman" panose="02020603050405020304" pitchFamily="18" charset="0"/>
                        </a:rPr>
                        <a:t>Application</a:t>
                      </a:r>
                    </a:p>
                  </a:txBody>
                  <a:tcPr marL="0" marR="0" marT="0" marB="0"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Schools, offices, homes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small shops.</a:t>
                      </a:r>
                    </a:p>
                  </a:txBody>
                  <a:tcPr marL="0" marR="0" marT="0" marB="0"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Schools, shops, industrial settings, traffic lights, and high crime areas</a:t>
                      </a:r>
                    </a:p>
                  </a:txBody>
                  <a:tcPr marL="0" marR="0" marT="0" marB="0" anchor="ctr">
                    <a:lnL>
                      <a:noFill/>
                    </a:lnL>
                    <a:lnR>
                      <a:noFill/>
                    </a:lnR>
                    <a:lnT>
                      <a:noFill/>
                    </a:lnT>
                    <a:lnB>
                      <a:noFill/>
                    </a:lnB>
                  </a:tcPr>
                </a:tc>
              </a:tr>
            </a:tbl>
          </a:graphicData>
        </a:graphic>
      </p:graphicFrame>
      <p:sp>
        <p:nvSpPr>
          <p:cNvPr id="4" name="Title 1"/>
          <p:cNvSpPr>
            <a:spLocks noGrp="1"/>
          </p:cNvSpPr>
          <p:nvPr>
            <p:ph type="title"/>
          </p:nvPr>
        </p:nvSpPr>
        <p:spPr>
          <a:xfrm>
            <a:off x="838200" y="365126"/>
            <a:ext cx="2798135" cy="846986"/>
          </a:xfrm>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83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itle 1"/>
          <p:cNvSpPr txBox="1">
            <a:spLocks/>
          </p:cNvSpPr>
          <p:nvPr/>
        </p:nvSpPr>
        <p:spPr>
          <a:xfrm>
            <a:off x="473367" y="274326"/>
            <a:ext cx="2156817" cy="5225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2400" dirty="0" err="1"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PABx</a:t>
            </a:r>
            <a:endParaRPr lang="en-US" sz="24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Subtitle 2"/>
          <p:cNvSpPr txBox="1">
            <a:spLocks/>
          </p:cNvSpPr>
          <p:nvPr/>
        </p:nvSpPr>
        <p:spPr>
          <a:xfrm>
            <a:off x="473367" y="901319"/>
            <a:ext cx="3204754" cy="39519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pPr marL="152400" indent="0">
              <a:buNone/>
            </a:pPr>
            <a:r>
              <a:rPr lang="en-US" sz="1800" b="1" dirty="0" smtClean="0">
                <a:latin typeface="Times New Roman" panose="02020603050405020304" pitchFamily="18" charset="0"/>
                <a:cs typeface="Times New Roman" panose="02020603050405020304" pitchFamily="18" charset="0"/>
              </a:rPr>
              <a:t>What is </a:t>
            </a:r>
            <a:r>
              <a:rPr lang="en-US" sz="1800" b="1" dirty="0" err="1" smtClean="0">
                <a:latin typeface="Times New Roman" panose="02020603050405020304" pitchFamily="18" charset="0"/>
                <a:cs typeface="Times New Roman" panose="02020603050405020304" pitchFamily="18" charset="0"/>
              </a:rPr>
              <a:t>PABx</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01" y="1823384"/>
            <a:ext cx="2939019" cy="1621089"/>
          </a:xfrm>
          <a:prstGeom prst="rect">
            <a:avLst/>
          </a:prstGeom>
        </p:spPr>
      </p:pic>
      <p:sp>
        <p:nvSpPr>
          <p:cNvPr id="5" name="TextBox 4"/>
          <p:cNvSpPr txBox="1"/>
          <p:nvPr/>
        </p:nvSpPr>
        <p:spPr>
          <a:xfrm>
            <a:off x="4207593" y="1679821"/>
            <a:ext cx="3733853" cy="954107"/>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dirty="0">
                <a:latin typeface="Times New Roman" panose="02020603050405020304" pitchFamily="18" charset="0"/>
                <a:cs typeface="Times New Roman" panose="02020603050405020304" pitchFamily="18" charset="0"/>
              </a:rPr>
              <a:t>PABX stands for </a:t>
            </a:r>
            <a:r>
              <a:rPr lang="en-US" b="1" dirty="0">
                <a:solidFill>
                  <a:schemeClr val="accent1">
                    <a:lumMod val="50000"/>
                  </a:schemeClr>
                </a:solidFill>
                <a:latin typeface="Times New Roman" panose="02020603050405020304" pitchFamily="18" charset="0"/>
                <a:cs typeface="Times New Roman" panose="02020603050405020304" pitchFamily="18" charset="0"/>
              </a:rPr>
              <a:t>Private Automatic Branch Exchange System</a:t>
            </a:r>
            <a:r>
              <a:rPr lang="en-US" dirty="0">
                <a:latin typeface="Times New Roman" panose="02020603050405020304" pitchFamily="18" charset="0"/>
                <a:cs typeface="Times New Roman" panose="02020603050405020304" pitchFamily="18" charset="0"/>
              </a:rPr>
              <a:t>. It is a business telephony system used for internal and external communication at a business. </a:t>
            </a:r>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1827" t="21612" r="17173" b="23336"/>
          <a:stretch/>
        </p:blipFill>
        <p:spPr>
          <a:xfrm>
            <a:off x="5749316" y="3023933"/>
            <a:ext cx="3024633" cy="1665026"/>
          </a:xfrm>
          <a:prstGeom prst="rect">
            <a:avLst/>
          </a:prstGeom>
        </p:spPr>
      </p:pic>
      <p:sp>
        <p:nvSpPr>
          <p:cNvPr id="8" name="TextBox 7"/>
          <p:cNvSpPr txBox="1"/>
          <p:nvPr/>
        </p:nvSpPr>
        <p:spPr>
          <a:xfrm>
            <a:off x="917025" y="3971342"/>
            <a:ext cx="4565261" cy="523220"/>
          </a:xfrm>
          <a:prstGeom prst="rect">
            <a:avLst/>
          </a:prstGeom>
          <a:noFill/>
        </p:spPr>
        <p:txBody>
          <a:bodyPr wrap="square" rtlCol="0">
            <a:spAutoFit/>
          </a:bodyPr>
          <a:lstStyle/>
          <a:p>
            <a:r>
              <a:rPr lang="fr-FR" b="1" dirty="0">
                <a:solidFill>
                  <a:schemeClr val="tx1"/>
                </a:solidFill>
                <a:latin typeface="Times New Roman" panose="02020603050405020304" pitchFamily="18" charset="0"/>
                <a:cs typeface="Times New Roman" panose="02020603050405020304" pitchFamily="18" charset="0"/>
              </a:rPr>
              <a:t>Panasonic KX-TES824</a:t>
            </a:r>
          </a:p>
          <a:p>
            <a:r>
              <a:rPr lang="fr-FR" dirty="0">
                <a:solidFill>
                  <a:schemeClr val="tx1"/>
                </a:solidFill>
                <a:latin typeface="Times New Roman" panose="02020603050405020304" pitchFamily="18" charset="0"/>
                <a:cs typeface="Times New Roman" panose="02020603050405020304" pitchFamily="18" charset="0"/>
              </a:rPr>
              <a:t>Maximum configuration – 8 Analogue CO / 24 Extensions</a:t>
            </a:r>
          </a:p>
        </p:txBody>
      </p:sp>
    </p:spTree>
    <p:extLst>
      <p:ext uri="{BB962C8B-B14F-4D97-AF65-F5344CB8AC3E}">
        <p14:creationId xmlns:p14="http://schemas.microsoft.com/office/powerpoint/2010/main" val="2250059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Member List</a:t>
            </a:r>
            <a:endParaRPr dirty="0">
              <a:latin typeface="Times New Roman" panose="02020603050405020304" pitchFamily="18" charset="0"/>
              <a:cs typeface="Times New Roman" panose="02020603050405020304" pitchFamily="18" charset="0"/>
            </a:endParaRPr>
          </a:p>
        </p:txBody>
      </p:sp>
      <p:graphicFrame>
        <p:nvGraphicFramePr>
          <p:cNvPr id="140" name="Google Shape;140;p29"/>
          <p:cNvGraphicFramePr/>
          <p:nvPr>
            <p:extLst>
              <p:ext uri="{D42A27DB-BD31-4B8C-83A1-F6EECF244321}">
                <p14:modId xmlns:p14="http://schemas.microsoft.com/office/powerpoint/2010/main" val="1624423880"/>
              </p:ext>
            </p:extLst>
          </p:nvPr>
        </p:nvGraphicFramePr>
        <p:xfrm>
          <a:off x="2312494" y="1552354"/>
          <a:ext cx="4643110" cy="2946528"/>
        </p:xfrm>
        <a:graphic>
          <a:graphicData uri="http://schemas.openxmlformats.org/drawingml/2006/table">
            <a:tbl>
              <a:tblPr>
                <a:noFill/>
                <a:tableStyleId>{BE4826B9-E3CD-4E9D-8AE8-D9FE07B19560}</a:tableStyleId>
              </a:tblPr>
              <a:tblGrid>
                <a:gridCol w="2373514"/>
                <a:gridCol w="2269596"/>
              </a:tblGrid>
              <a:tr h="429420">
                <a:tc>
                  <a:txBody>
                    <a:bodyPr/>
                    <a:lstStyle/>
                    <a:p>
                      <a:pPr marL="0" lvl="0" indent="0" algn="l" rtl="0">
                        <a:spcBef>
                          <a:spcPts val="0"/>
                        </a:spcBef>
                        <a:spcAft>
                          <a:spcPts val="0"/>
                        </a:spcAft>
                        <a:buNone/>
                      </a:pPr>
                      <a:r>
                        <a:rPr lang="en" sz="1800" b="1" u="none" dirty="0" smtClean="0">
                          <a:solidFill>
                            <a:schemeClr val="hlink"/>
                          </a:solidFill>
                          <a:latin typeface="Times New Roman" panose="02020603050405020304" pitchFamily="18" charset="0"/>
                          <a:ea typeface="Assistant"/>
                          <a:cs typeface="Times New Roman" panose="02020603050405020304" pitchFamily="18" charset="0"/>
                          <a:sym typeface="Assistant"/>
                        </a:rPr>
                        <a:t>Thwin</a:t>
                      </a:r>
                      <a:r>
                        <a:rPr lang="en" sz="1800" b="1" u="none" baseline="0" dirty="0" smtClean="0">
                          <a:solidFill>
                            <a:schemeClr val="hlink"/>
                          </a:solidFill>
                          <a:latin typeface="Times New Roman" panose="02020603050405020304" pitchFamily="18" charset="0"/>
                          <a:ea typeface="Assistant"/>
                          <a:cs typeface="Times New Roman" panose="02020603050405020304" pitchFamily="18" charset="0"/>
                          <a:sym typeface="Assistant"/>
                        </a:rPr>
                        <a:t> Htoo Aung</a:t>
                      </a:r>
                      <a:endParaRPr sz="1800" b="1" u="none"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800" b="1" dirty="0" smtClean="0">
                          <a:solidFill>
                            <a:schemeClr val="dk1"/>
                          </a:solidFill>
                          <a:latin typeface="Times New Roman" panose="02020603050405020304" pitchFamily="18" charset="0"/>
                          <a:ea typeface="Assistant Medium"/>
                          <a:cs typeface="Times New Roman" panose="02020603050405020304" pitchFamily="18" charset="0"/>
                          <a:sym typeface="Assistant Medium"/>
                        </a:rPr>
                        <a:t>6IST-1</a:t>
                      </a:r>
                      <a:endParaRPr sz="1800" b="1" dirty="0">
                        <a:solidFill>
                          <a:schemeClr val="dk1"/>
                        </a:solidFill>
                        <a:latin typeface="Times New Roman" panose="02020603050405020304" pitchFamily="18" charset="0"/>
                        <a:ea typeface="Assistant Medium"/>
                        <a:cs typeface="Times New Roman" panose="02020603050405020304" pitchFamily="18" charset="0"/>
                        <a:sym typeface="Assistant Medium"/>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r>
              <a:tr h="419518">
                <a:tc>
                  <a:txBody>
                    <a:bodyPr/>
                    <a:lstStyle/>
                    <a:p>
                      <a:pPr marL="0" lvl="0" indent="0" algn="l" rtl="0">
                        <a:spcBef>
                          <a:spcPts val="0"/>
                        </a:spcBef>
                        <a:spcAft>
                          <a:spcPts val="0"/>
                        </a:spcAft>
                        <a:buNone/>
                      </a:pPr>
                      <a:r>
                        <a:rPr lang="en-US" sz="1800" b="1" u="none" dirty="0" err="1" smtClean="0">
                          <a:solidFill>
                            <a:schemeClr val="dk1"/>
                          </a:solidFill>
                          <a:latin typeface="Times New Roman" panose="02020603050405020304" pitchFamily="18" charset="0"/>
                          <a:ea typeface="Assistant"/>
                          <a:cs typeface="Times New Roman" panose="02020603050405020304" pitchFamily="18" charset="0"/>
                          <a:sym typeface="Assistant"/>
                        </a:rPr>
                        <a:t>Myint</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Cho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Cho</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Kyaw</a:t>
                      </a:r>
                      <a:endParaRPr sz="1800" b="1" u="none"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US" sz="1800" b="1" dirty="0" smtClean="0">
                          <a:solidFill>
                            <a:schemeClr val="dk1"/>
                          </a:solidFill>
                          <a:latin typeface="Times New Roman" panose="02020603050405020304" pitchFamily="18" charset="0"/>
                          <a:ea typeface="Assistant Medium"/>
                          <a:cs typeface="Times New Roman" panose="02020603050405020304" pitchFamily="18" charset="0"/>
                          <a:sym typeface="Assistant Medium"/>
                        </a:rPr>
                        <a:t>6IST-4</a:t>
                      </a:r>
                      <a:endParaRPr sz="1800" b="1" dirty="0">
                        <a:solidFill>
                          <a:schemeClr val="dk1"/>
                        </a:solidFill>
                        <a:latin typeface="Times New Roman" panose="02020603050405020304" pitchFamily="18" charset="0"/>
                        <a:ea typeface="Assistant Medium"/>
                        <a:cs typeface="Times New Roman" panose="02020603050405020304" pitchFamily="18" charset="0"/>
                        <a:sym typeface="Assistant Medium"/>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19518">
                <a:tc>
                  <a:txBody>
                    <a:bodyPr/>
                    <a:lstStyle/>
                    <a:p>
                      <a:pPr marL="0" lvl="0" indent="0" algn="l" rtl="0">
                        <a:spcBef>
                          <a:spcPts val="0"/>
                        </a:spcBef>
                        <a:spcAft>
                          <a:spcPts val="0"/>
                        </a:spcAft>
                        <a:buNone/>
                      </a:pPr>
                      <a:r>
                        <a:rPr lang="en-US" sz="1800" b="1" u="none" dirty="0" smtClean="0">
                          <a:solidFill>
                            <a:schemeClr val="dk1"/>
                          </a:solidFill>
                          <a:latin typeface="Times New Roman" panose="02020603050405020304" pitchFamily="18" charset="0"/>
                          <a:ea typeface="Assistant"/>
                          <a:cs typeface="Times New Roman" panose="02020603050405020304" pitchFamily="18" charset="0"/>
                          <a:sym typeface="Assistant"/>
                        </a:rPr>
                        <a:t>Chan</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Min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Ko</a:t>
                      </a:r>
                      <a:endParaRPr sz="1800" b="1" u="none"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800" b="1" dirty="0" smtClean="0">
                          <a:solidFill>
                            <a:schemeClr val="dk1"/>
                          </a:solidFill>
                          <a:latin typeface="Times New Roman" panose="02020603050405020304" pitchFamily="18" charset="0"/>
                          <a:ea typeface="Assistant Medium"/>
                          <a:cs typeface="Times New Roman" panose="02020603050405020304" pitchFamily="18" charset="0"/>
                          <a:sym typeface="Assistant Medium"/>
                        </a:rPr>
                        <a:t>6IST-6</a:t>
                      </a:r>
                      <a:endParaRPr sz="1800" b="1" dirty="0">
                        <a:solidFill>
                          <a:schemeClr val="dk1"/>
                        </a:solidFill>
                        <a:latin typeface="Times New Roman" panose="02020603050405020304" pitchFamily="18" charset="0"/>
                        <a:ea typeface="Assistant Medium"/>
                        <a:cs typeface="Times New Roman" panose="02020603050405020304" pitchFamily="18" charset="0"/>
                        <a:sym typeface="Assistant Medium"/>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19518">
                <a:tc>
                  <a:txBody>
                    <a:bodyPr/>
                    <a:lstStyle/>
                    <a:p>
                      <a:pPr marL="0" lvl="0" indent="0" algn="l" rtl="0">
                        <a:spcBef>
                          <a:spcPts val="0"/>
                        </a:spcBef>
                        <a:spcAft>
                          <a:spcPts val="0"/>
                        </a:spcAft>
                        <a:buNone/>
                      </a:pPr>
                      <a:r>
                        <a:rPr lang="en-US" sz="1800" b="1" u="none" dirty="0" smtClean="0">
                          <a:solidFill>
                            <a:schemeClr val="dk1"/>
                          </a:solidFill>
                          <a:latin typeface="Times New Roman" panose="02020603050405020304" pitchFamily="18" charset="0"/>
                          <a:ea typeface="Assistant"/>
                          <a:cs typeface="Times New Roman" panose="02020603050405020304" pitchFamily="18" charset="0"/>
                          <a:sym typeface="Assistant"/>
                        </a:rPr>
                        <a:t>Than</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Than</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Soe</a:t>
                      </a:r>
                      <a:endParaRPr sz="1800" b="1" u="none"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800" b="1" dirty="0" smtClean="0">
                          <a:solidFill>
                            <a:schemeClr val="dk1"/>
                          </a:solidFill>
                          <a:latin typeface="Times New Roman" panose="02020603050405020304" pitchFamily="18" charset="0"/>
                          <a:ea typeface="Assistant Medium"/>
                          <a:cs typeface="Times New Roman" panose="02020603050405020304" pitchFamily="18" charset="0"/>
                          <a:sym typeface="Assistant Medium"/>
                        </a:rPr>
                        <a:t>6IST-11</a:t>
                      </a:r>
                      <a:endParaRPr sz="1800" b="1" dirty="0">
                        <a:solidFill>
                          <a:schemeClr val="dk1"/>
                        </a:solidFill>
                        <a:latin typeface="Times New Roman" panose="02020603050405020304" pitchFamily="18" charset="0"/>
                        <a:ea typeface="Assistant Medium"/>
                        <a:cs typeface="Times New Roman" panose="02020603050405020304" pitchFamily="18" charset="0"/>
                        <a:sym typeface="Assistant Medium"/>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19518">
                <a:tc>
                  <a:txBody>
                    <a:bodyPr/>
                    <a:lstStyle/>
                    <a:p>
                      <a:pPr marL="0" lvl="0" indent="0" algn="l" rtl="0">
                        <a:spcBef>
                          <a:spcPts val="0"/>
                        </a:spcBef>
                        <a:spcAft>
                          <a:spcPts val="0"/>
                        </a:spcAft>
                        <a:buNone/>
                      </a:pPr>
                      <a:r>
                        <a:rPr lang="en-US" sz="1800" b="1" u="none" dirty="0" err="1" smtClean="0">
                          <a:solidFill>
                            <a:schemeClr val="dk1"/>
                          </a:solidFill>
                          <a:latin typeface="Times New Roman" panose="02020603050405020304" pitchFamily="18" charset="0"/>
                          <a:ea typeface="Assistant"/>
                          <a:cs typeface="Times New Roman" panose="02020603050405020304" pitchFamily="18" charset="0"/>
                          <a:sym typeface="Assistant"/>
                        </a:rPr>
                        <a:t>Mabu</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Phong</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a:t>
                      </a:r>
                      <a:endParaRPr sz="1800" b="1" u="none"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800" b="1" dirty="0" smtClean="0">
                          <a:solidFill>
                            <a:schemeClr val="dk1"/>
                          </a:solidFill>
                          <a:latin typeface="Times New Roman" panose="02020603050405020304" pitchFamily="18" charset="0"/>
                          <a:ea typeface="Assistant Medium"/>
                          <a:cs typeface="Times New Roman" panose="02020603050405020304" pitchFamily="18" charset="0"/>
                          <a:sym typeface="Assistant Medium"/>
                        </a:rPr>
                        <a:t>6IST-21</a:t>
                      </a:r>
                      <a:endParaRPr sz="1800" b="1" dirty="0">
                        <a:solidFill>
                          <a:schemeClr val="dk1"/>
                        </a:solidFill>
                        <a:latin typeface="Times New Roman" panose="02020603050405020304" pitchFamily="18" charset="0"/>
                        <a:ea typeface="Assistant Medium"/>
                        <a:cs typeface="Times New Roman" panose="02020603050405020304" pitchFamily="18" charset="0"/>
                        <a:sym typeface="Assistant Medium"/>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419518">
                <a:tc>
                  <a:txBody>
                    <a:bodyPr/>
                    <a:lstStyle/>
                    <a:p>
                      <a:pPr marL="0" lvl="0" indent="0" algn="l" rtl="0">
                        <a:spcBef>
                          <a:spcPts val="0"/>
                        </a:spcBef>
                        <a:spcAft>
                          <a:spcPts val="0"/>
                        </a:spcAft>
                        <a:buNone/>
                      </a:pPr>
                      <a:r>
                        <a:rPr lang="en-US" sz="1800" b="1" u="none" dirty="0" smtClean="0">
                          <a:solidFill>
                            <a:schemeClr val="dk1"/>
                          </a:solidFill>
                          <a:latin typeface="Times New Roman" panose="02020603050405020304" pitchFamily="18" charset="0"/>
                          <a:ea typeface="Assistant"/>
                          <a:cs typeface="Times New Roman" panose="02020603050405020304" pitchFamily="18" charset="0"/>
                          <a:sym typeface="Assistant"/>
                        </a:rPr>
                        <a:t>Hein</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Htet</a:t>
                      </a:r>
                      <a:r>
                        <a:rPr lang="en-US" sz="1800" b="1" u="none" baseline="0"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baseline="0" dirty="0" err="1" smtClean="0">
                          <a:solidFill>
                            <a:schemeClr val="dk1"/>
                          </a:solidFill>
                          <a:latin typeface="Times New Roman" panose="02020603050405020304" pitchFamily="18" charset="0"/>
                          <a:ea typeface="Assistant"/>
                          <a:cs typeface="Times New Roman" panose="02020603050405020304" pitchFamily="18" charset="0"/>
                          <a:sym typeface="Assistant"/>
                        </a:rPr>
                        <a:t>Naung</a:t>
                      </a:r>
                      <a:endParaRPr sz="1800" b="1" u="none"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800" b="1" dirty="0" smtClean="0">
                          <a:solidFill>
                            <a:schemeClr val="dk1"/>
                          </a:solidFill>
                          <a:latin typeface="Times New Roman" panose="02020603050405020304" pitchFamily="18" charset="0"/>
                          <a:ea typeface="Assistant"/>
                          <a:cs typeface="Times New Roman" panose="02020603050405020304" pitchFamily="18" charset="0"/>
                          <a:sym typeface="Assistant"/>
                        </a:rPr>
                        <a:t>6IST-19</a:t>
                      </a:r>
                      <a:endParaRPr sz="1800" b="1"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r>
              <a:tr h="419518">
                <a:tc>
                  <a:txBody>
                    <a:bodyPr/>
                    <a:lstStyle/>
                    <a:p>
                      <a:pPr marL="0" lvl="0" indent="0" algn="l" rtl="0">
                        <a:spcBef>
                          <a:spcPts val="0"/>
                        </a:spcBef>
                        <a:spcAft>
                          <a:spcPts val="0"/>
                        </a:spcAft>
                        <a:buNone/>
                      </a:pPr>
                      <a:r>
                        <a:rPr lang="en-US" sz="1800" b="1" u="none" dirty="0" err="1" smtClean="0">
                          <a:solidFill>
                            <a:schemeClr val="dk1"/>
                          </a:solidFill>
                          <a:latin typeface="Times New Roman" panose="02020603050405020304" pitchFamily="18" charset="0"/>
                          <a:ea typeface="Assistant"/>
                          <a:cs typeface="Times New Roman" panose="02020603050405020304" pitchFamily="18" charset="0"/>
                          <a:sym typeface="Assistant"/>
                        </a:rPr>
                        <a:t>Bhone</a:t>
                      </a:r>
                      <a:r>
                        <a:rPr lang="en-US" sz="1800" b="1" u="none"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dirty="0" err="1" smtClean="0">
                          <a:solidFill>
                            <a:schemeClr val="dk1"/>
                          </a:solidFill>
                          <a:latin typeface="Times New Roman" panose="02020603050405020304" pitchFamily="18" charset="0"/>
                          <a:ea typeface="Assistant"/>
                          <a:cs typeface="Times New Roman" panose="02020603050405020304" pitchFamily="18" charset="0"/>
                          <a:sym typeface="Assistant"/>
                        </a:rPr>
                        <a:t>Pyae</a:t>
                      </a:r>
                      <a:r>
                        <a:rPr lang="en-US" sz="1800" b="1" u="none" dirty="0" smtClean="0">
                          <a:solidFill>
                            <a:schemeClr val="dk1"/>
                          </a:solidFill>
                          <a:latin typeface="Times New Roman" panose="02020603050405020304" pitchFamily="18" charset="0"/>
                          <a:ea typeface="Assistant"/>
                          <a:cs typeface="Times New Roman" panose="02020603050405020304" pitchFamily="18" charset="0"/>
                          <a:sym typeface="Assistant"/>
                        </a:rPr>
                        <a:t> </a:t>
                      </a:r>
                      <a:r>
                        <a:rPr lang="en-US" sz="1800" b="1" u="none" dirty="0" err="1" smtClean="0">
                          <a:solidFill>
                            <a:schemeClr val="dk1"/>
                          </a:solidFill>
                          <a:latin typeface="Times New Roman" panose="02020603050405020304" pitchFamily="18" charset="0"/>
                          <a:ea typeface="Assistant"/>
                          <a:cs typeface="Times New Roman" panose="02020603050405020304" pitchFamily="18" charset="0"/>
                          <a:sym typeface="Assistant"/>
                        </a:rPr>
                        <a:t>Kyaw</a:t>
                      </a:r>
                      <a:endParaRPr sz="1800" b="1" u="none"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800" b="1" dirty="0" smtClean="0">
                          <a:solidFill>
                            <a:schemeClr val="dk1"/>
                          </a:solidFill>
                          <a:latin typeface="Times New Roman" panose="02020603050405020304" pitchFamily="18" charset="0"/>
                          <a:ea typeface="Assistant"/>
                          <a:cs typeface="Times New Roman" panose="02020603050405020304" pitchFamily="18" charset="0"/>
                          <a:sym typeface="Assistant"/>
                        </a:rPr>
                        <a:t>6IST-32</a:t>
                      </a:r>
                      <a:endParaRPr sz="1800" b="1" dirty="0">
                        <a:solidFill>
                          <a:schemeClr val="dk1"/>
                        </a:solidFill>
                        <a:latin typeface="Times New Roman" panose="02020603050405020304" pitchFamily="18" charset="0"/>
                        <a:ea typeface="Assistant"/>
                        <a:cs typeface="Times New Roman" panose="02020603050405020304" pitchFamily="18" charset="0"/>
                        <a:sym typeface="Assistant"/>
                      </a:endParaRPr>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87522310"/>
              </p:ext>
            </p:extLst>
          </p:nvPr>
        </p:nvGraphicFramePr>
        <p:xfrm>
          <a:off x="2296750" y="1552352"/>
          <a:ext cx="4664469" cy="2925388"/>
        </p:xfrm>
        <a:graphic>
          <a:graphicData uri="http://schemas.openxmlformats.org/drawingml/2006/table">
            <a:tbl>
              <a:tblPr/>
              <a:tblGrid>
                <a:gridCol w="4664469"/>
              </a:tblGrid>
              <a:tr h="2925388">
                <a:tc>
                  <a:txBody>
                    <a:bodyPr/>
                    <a:lstStyle/>
                    <a:p>
                      <a:endParaRPr lang="en-US" sz="2400"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extBox 1"/>
          <p:cNvSpPr txBox="1"/>
          <p:nvPr/>
        </p:nvSpPr>
        <p:spPr>
          <a:xfrm>
            <a:off x="838200" y="1491099"/>
            <a:ext cx="7581982" cy="830997"/>
          </a:xfrm>
          <a:prstGeom prst="rect">
            <a:avLst/>
          </a:prstGeom>
          <a:noFill/>
        </p:spPr>
        <p:txBody>
          <a:bodyPr wrap="square" rtlCol="0">
            <a:spAutoFit/>
          </a:bodyPr>
          <a:lstStyle/>
          <a:p>
            <a:pPr algn="just"/>
            <a:r>
              <a:rPr lang="en-US" sz="1600" dirty="0" smtClean="0">
                <a:solidFill>
                  <a:schemeClr val="tx1"/>
                </a:solidFill>
                <a:latin typeface="Times New Roman" panose="02020603050405020304" pitchFamily="18" charset="0"/>
                <a:cs typeface="Times New Roman" panose="02020603050405020304" pitchFamily="18" charset="0"/>
              </a:rPr>
              <a:t>A </a:t>
            </a:r>
            <a:r>
              <a:rPr lang="en-US" sz="1600" dirty="0">
                <a:solidFill>
                  <a:schemeClr val="tx1"/>
                </a:solidFill>
                <a:latin typeface="Times New Roman" panose="02020603050405020304" pitchFamily="18" charset="0"/>
                <a:cs typeface="Times New Roman" panose="02020603050405020304" pitchFamily="18" charset="0"/>
              </a:rPr>
              <a:t>PABX system can </a:t>
            </a:r>
            <a:r>
              <a:rPr lang="en-US" sz="1600" b="1" dirty="0">
                <a:solidFill>
                  <a:schemeClr val="tx1"/>
                </a:solidFill>
                <a:latin typeface="Times New Roman" panose="02020603050405020304" pitchFamily="18" charset="0"/>
                <a:cs typeface="Times New Roman" panose="02020603050405020304" pitchFamily="18" charset="0"/>
              </a:rPr>
              <a:t>lower</a:t>
            </a:r>
            <a:r>
              <a:rPr lang="en-US" sz="1600" dirty="0">
                <a:solidFill>
                  <a:schemeClr val="tx1"/>
                </a:solidFill>
                <a:latin typeface="Times New Roman" panose="02020603050405020304" pitchFamily="18" charset="0"/>
                <a:cs typeface="Times New Roman" panose="02020603050405020304" pitchFamily="18" charset="0"/>
              </a:rPr>
              <a:t> the phone bill because many employees will be using the same phone line. Moreover, the employees will be able to make internal calls via short extension numbers.</a:t>
            </a:r>
          </a:p>
        </p:txBody>
      </p:sp>
      <p:sp>
        <p:nvSpPr>
          <p:cNvPr id="3" name="TextBox 2"/>
          <p:cNvSpPr txBox="1"/>
          <p:nvPr/>
        </p:nvSpPr>
        <p:spPr>
          <a:xfrm>
            <a:off x="838200" y="2580552"/>
            <a:ext cx="7585488" cy="584775"/>
          </a:xfrm>
          <a:prstGeom prst="rect">
            <a:avLst/>
          </a:prstGeom>
          <a:noFill/>
        </p:spPr>
        <p:txBody>
          <a:bodyPr wrap="square" rtlCol="0">
            <a:spAutoFit/>
          </a:bodyPr>
          <a:lstStyle/>
          <a:p>
            <a:r>
              <a:rPr lang="en-US" sz="1600" dirty="0" smtClean="0">
                <a:solidFill>
                  <a:schemeClr val="tx1"/>
                </a:solidFill>
                <a:latin typeface="Times New Roman" panose="02020603050405020304" pitchFamily="18" charset="0"/>
                <a:cs typeface="Times New Roman" panose="02020603050405020304" pitchFamily="18" charset="0"/>
              </a:rPr>
              <a:t>With </a:t>
            </a:r>
            <a:r>
              <a:rPr lang="en-US" sz="1600" dirty="0">
                <a:solidFill>
                  <a:schemeClr val="tx1"/>
                </a:solidFill>
                <a:latin typeface="Times New Roman" panose="02020603050405020304" pitchFamily="18" charset="0"/>
                <a:cs typeface="Times New Roman" panose="02020603050405020304" pitchFamily="18" charset="0"/>
              </a:rPr>
              <a:t>PABX, a company can run its own internal phone network using local extension numbers. </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3444314"/>
            <a:ext cx="7285970" cy="830997"/>
          </a:xfrm>
          <a:prstGeom prst="rect">
            <a:avLst/>
          </a:prstGeom>
          <a:noFill/>
        </p:spPr>
        <p:txBody>
          <a:bodyPr wrap="square" rtlCol="0">
            <a:spAutoFit/>
          </a:bodyPr>
          <a:lstStyle/>
          <a:p>
            <a:r>
              <a:rPr lang="en-US" sz="1600" dirty="0" smtClean="0">
                <a:solidFill>
                  <a:schemeClr val="tx1"/>
                </a:solidFill>
                <a:latin typeface="Times New Roman" panose="02020603050405020304" pitchFamily="18" charset="0"/>
                <a:cs typeface="Times New Roman" panose="02020603050405020304" pitchFamily="18" charset="0"/>
              </a:rPr>
              <a:t>For </a:t>
            </a:r>
            <a:r>
              <a:rPr lang="en-US" sz="1600" dirty="0">
                <a:solidFill>
                  <a:schemeClr val="tx1"/>
                </a:solidFill>
                <a:latin typeface="Times New Roman" panose="02020603050405020304" pitchFamily="18" charset="0"/>
                <a:cs typeface="Times New Roman" panose="02020603050405020304" pitchFamily="18" charset="0"/>
              </a:rPr>
              <a:t>outgoing calls, a PBX connects with the public telephone exchange. A traditional PBX has one or more external (trunk) lines. It has a fixed number of internal lines (extensions) connected to the trunk line.</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38200" y="365126"/>
            <a:ext cx="2798135" cy="846986"/>
          </a:xfrm>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200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itle 1"/>
          <p:cNvSpPr txBox="1">
            <a:spLocks/>
          </p:cNvSpPr>
          <p:nvPr/>
        </p:nvSpPr>
        <p:spPr>
          <a:xfrm>
            <a:off x="617205" y="479809"/>
            <a:ext cx="4399721" cy="5225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2400" dirty="0" smtClean="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 (Public Address System)</a:t>
            </a:r>
            <a:endParaRPr lang="en-US" sz="24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Subtitle 2"/>
          <p:cNvSpPr txBox="1">
            <a:spLocks/>
          </p:cNvSpPr>
          <p:nvPr/>
        </p:nvSpPr>
        <p:spPr>
          <a:xfrm>
            <a:off x="473367" y="1057778"/>
            <a:ext cx="3204754" cy="39519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pPr marL="152400" indent="0">
              <a:buNone/>
            </a:pPr>
            <a:r>
              <a:rPr lang="en-US" sz="1800" b="1" dirty="0" smtClean="0">
                <a:latin typeface="Times New Roman" panose="02020603050405020304" pitchFamily="18" charset="0"/>
                <a:cs typeface="Times New Roman" panose="02020603050405020304" pitchFamily="18" charset="0"/>
              </a:rPr>
              <a:t>What is PA?</a:t>
            </a:r>
            <a:endParaRPr lang="en-US" sz="1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48423" y="1609025"/>
            <a:ext cx="4468503" cy="1323439"/>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 public address system (PA system) is an electronic sound amplification and distribution system with a microphone, amplifier and loudspeakers, used to allow a person to speak to a large public.</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9923" y="1609025"/>
            <a:ext cx="2799677" cy="1323439"/>
          </a:xfrm>
          <a:prstGeom prst="rect">
            <a:avLst/>
          </a:prstGeom>
        </p:spPr>
      </p:pic>
      <p:sp>
        <p:nvSpPr>
          <p:cNvPr id="6" name="TextBox 5"/>
          <p:cNvSpPr txBox="1"/>
          <p:nvPr/>
        </p:nvSpPr>
        <p:spPr>
          <a:xfrm>
            <a:off x="1236792" y="3376191"/>
            <a:ext cx="6992808" cy="584775"/>
          </a:xfrm>
          <a:prstGeom prst="rect">
            <a:avLst/>
          </a:prstGeom>
          <a:noFill/>
        </p:spPr>
        <p:txBody>
          <a:bodyPr wrap="square" rtlCol="0">
            <a:spAutoFit/>
          </a:bodyPr>
          <a:lstStyle/>
          <a:p>
            <a:r>
              <a:rPr lang="en-US" sz="1600" dirty="0" smtClean="0">
                <a:solidFill>
                  <a:schemeClr val="tx1"/>
                </a:solidFill>
                <a:latin typeface="Times New Roman" panose="02020603050405020304" pitchFamily="18" charset="0"/>
                <a:cs typeface="Times New Roman" panose="02020603050405020304" pitchFamily="18" charset="0"/>
              </a:rPr>
              <a:t>It </a:t>
            </a:r>
            <a:r>
              <a:rPr lang="en-US" sz="1600" dirty="0">
                <a:solidFill>
                  <a:schemeClr val="tx1"/>
                </a:solidFill>
                <a:latin typeface="Times New Roman" panose="02020603050405020304" pitchFamily="18" charset="0"/>
                <a:cs typeface="Times New Roman" panose="02020603050405020304" pitchFamily="18" charset="0"/>
              </a:rPr>
              <a:t>amplifies the input voice or sound and transfers it to a number of speakers at various places, simultaneously.</a:t>
            </a:r>
          </a:p>
        </p:txBody>
      </p:sp>
    </p:spTree>
    <p:extLst>
      <p:ext uri="{BB962C8B-B14F-4D97-AF65-F5344CB8AC3E}">
        <p14:creationId xmlns:p14="http://schemas.microsoft.com/office/powerpoint/2010/main" val="193070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extBox 1"/>
          <p:cNvSpPr txBox="1"/>
          <p:nvPr/>
        </p:nvSpPr>
        <p:spPr>
          <a:xfrm>
            <a:off x="542260" y="1136790"/>
            <a:ext cx="4388277" cy="2308324"/>
          </a:xfrm>
          <a:prstGeom prst="rect">
            <a:avLst/>
          </a:prstGeom>
          <a:noFill/>
        </p:spPr>
        <p:txBody>
          <a:bodyPr wrap="square" rtlCol="0">
            <a:spAutoFit/>
          </a:bodyPr>
          <a:lstStyle/>
          <a:p>
            <a:r>
              <a:rPr lang="en-US" sz="1600" b="1" dirty="0" smtClean="0">
                <a:solidFill>
                  <a:schemeClr val="tx1"/>
                </a:solidFill>
                <a:latin typeface="Times New Roman" panose="02020603050405020304" pitchFamily="18" charset="0"/>
                <a:cs typeface="Times New Roman" panose="02020603050405020304" pitchFamily="18" charset="0"/>
              </a:rPr>
              <a:t>Hospital </a:t>
            </a:r>
            <a:r>
              <a:rPr lang="en-US" sz="1600" b="1" dirty="0">
                <a:solidFill>
                  <a:schemeClr val="tx1"/>
                </a:solidFill>
                <a:latin typeface="Times New Roman" panose="02020603050405020304" pitchFamily="18" charset="0"/>
                <a:cs typeface="Times New Roman" panose="02020603050405020304" pitchFamily="18" charset="0"/>
              </a:rPr>
              <a:t>PA system products related</a:t>
            </a:r>
            <a:r>
              <a:rPr lang="en-US" sz="1600" b="1" dirty="0" smtClean="0">
                <a:solidFill>
                  <a:schemeClr val="tx1"/>
                </a:solidFill>
                <a:latin typeface="Times New Roman" panose="02020603050405020304" pitchFamily="18" charset="0"/>
                <a:cs typeface="Times New Roman" panose="02020603050405020304" pitchFamily="18" charset="0"/>
              </a:rPr>
              <a:t>:</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MAG3210—Intelligent Public Address Center;</a:t>
            </a:r>
          </a:p>
          <a:p>
            <a:r>
              <a:rPr lang="en-US" sz="1600" dirty="0" smtClean="0">
                <a:solidFill>
                  <a:schemeClr val="tx1"/>
                </a:solidFill>
                <a:latin typeface="Times New Roman" panose="02020603050405020304" pitchFamily="18" charset="0"/>
                <a:cs typeface="Times New Roman" panose="02020603050405020304" pitchFamily="18" charset="0"/>
              </a:rPr>
              <a:t>MAG1488—Remote </a:t>
            </a:r>
            <a:r>
              <a:rPr lang="en-US" sz="1600" dirty="0">
                <a:solidFill>
                  <a:schemeClr val="tx1"/>
                </a:solidFill>
                <a:latin typeface="Times New Roman" panose="02020603050405020304" pitchFamily="18" charset="0"/>
                <a:cs typeface="Times New Roman" panose="02020603050405020304" pitchFamily="18" charset="0"/>
              </a:rPr>
              <a:t>Paging Selector;</a:t>
            </a:r>
          </a:p>
          <a:p>
            <a:r>
              <a:rPr lang="en-US" sz="1600" dirty="0" smtClean="0">
                <a:solidFill>
                  <a:schemeClr val="tx1"/>
                </a:solidFill>
                <a:latin typeface="Times New Roman" panose="02020603050405020304" pitchFamily="18" charset="0"/>
                <a:cs typeface="Times New Roman" panose="02020603050405020304" pitchFamily="18" charset="0"/>
              </a:rPr>
              <a:t>DSP6061—PA </a:t>
            </a:r>
            <a:r>
              <a:rPr lang="en-US" sz="1600" dirty="0">
                <a:solidFill>
                  <a:schemeClr val="tx1"/>
                </a:solidFill>
                <a:latin typeface="Times New Roman" panose="02020603050405020304" pitchFamily="18" charset="0"/>
                <a:cs typeface="Times New Roman" panose="02020603050405020304" pitchFamily="18" charset="0"/>
              </a:rPr>
              <a:t>Wall Mount Speaker;</a:t>
            </a:r>
          </a:p>
          <a:p>
            <a:r>
              <a:rPr lang="en-US" sz="1600" dirty="0">
                <a:solidFill>
                  <a:schemeClr val="tx1"/>
                </a:solidFill>
                <a:latin typeface="Times New Roman" panose="02020603050405020304" pitchFamily="18" charset="0"/>
                <a:cs typeface="Times New Roman" panose="02020603050405020304" pitchFamily="18" charset="0"/>
              </a:rPr>
              <a:t>DSP922—PA Ceiling Speaker;</a:t>
            </a:r>
          </a:p>
          <a:p>
            <a:r>
              <a:rPr lang="en-US" sz="1600" dirty="0">
                <a:solidFill>
                  <a:schemeClr val="tx1"/>
                </a:solidFill>
                <a:latin typeface="Times New Roman" panose="02020603050405020304" pitchFamily="18" charset="0"/>
                <a:cs typeface="Times New Roman" panose="02020603050405020304" pitchFamily="18" charset="0"/>
              </a:rPr>
              <a:t>DSP645—PA </a:t>
            </a:r>
            <a:r>
              <a:rPr lang="en-US" sz="1600" dirty="0" smtClean="0">
                <a:solidFill>
                  <a:schemeClr val="tx1"/>
                </a:solidFill>
                <a:latin typeface="Times New Roman" panose="02020603050405020304" pitchFamily="18" charset="0"/>
                <a:cs typeface="Times New Roman" panose="02020603050405020304" pitchFamily="18" charset="0"/>
              </a:rPr>
              <a:t>Balcony </a:t>
            </a:r>
            <a:r>
              <a:rPr lang="en-US" sz="1600" dirty="0">
                <a:solidFill>
                  <a:schemeClr val="tx1"/>
                </a:solidFill>
                <a:latin typeface="Times New Roman" panose="02020603050405020304" pitchFamily="18" charset="0"/>
                <a:cs typeface="Times New Roman" panose="02020603050405020304" pitchFamily="18" charset="0"/>
              </a:rPr>
              <a:t>Speaker;</a:t>
            </a:r>
          </a:p>
          <a:p>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endParaRPr lang="en-US" sz="16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33051" r="2872" b="33512"/>
          <a:stretch/>
        </p:blipFill>
        <p:spPr>
          <a:xfrm>
            <a:off x="542260" y="3198683"/>
            <a:ext cx="2009554" cy="69181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0378" y="2469565"/>
            <a:ext cx="1682602" cy="1752152"/>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1500" y="2549943"/>
            <a:ext cx="1671774" cy="1671774"/>
          </a:xfrm>
          <a:prstGeom prst="rect">
            <a:avLst/>
          </a:prstGeom>
        </p:spPr>
      </p:pic>
      <p:sp>
        <p:nvSpPr>
          <p:cNvPr id="6" name="TextBox 5"/>
          <p:cNvSpPr txBox="1"/>
          <p:nvPr/>
        </p:nvSpPr>
        <p:spPr>
          <a:xfrm>
            <a:off x="-164204" y="4037452"/>
            <a:ext cx="3745225" cy="523220"/>
          </a:xfrm>
          <a:prstGeom prst="rect">
            <a:avLst/>
          </a:prstGeom>
          <a:noFill/>
        </p:spPr>
        <p:txBody>
          <a:bodyPr wrap="square" rtlCol="0">
            <a:spAutoFit/>
          </a:bodyPr>
          <a:lstStyle/>
          <a:p>
            <a:pPr algn="ctr"/>
            <a:r>
              <a:rPr lang="fr-FR" sz="1600" b="1" dirty="0" smtClean="0">
                <a:solidFill>
                  <a:schemeClr val="tx1"/>
                </a:solidFill>
                <a:latin typeface="Times New Roman" panose="02020603050405020304" pitchFamily="18" charset="0"/>
                <a:cs typeface="Times New Roman" panose="02020603050405020304" pitchFamily="18" charset="0"/>
              </a:rPr>
              <a:t>MAG3210</a:t>
            </a:r>
            <a:endParaRPr lang="fr-FR" sz="1600" b="1" dirty="0">
              <a:solidFill>
                <a:schemeClr val="tx1"/>
              </a:solidFill>
              <a:latin typeface="Times New Roman" panose="02020603050405020304" pitchFamily="18" charset="0"/>
              <a:cs typeface="Times New Roman" panose="02020603050405020304" pitchFamily="18" charset="0"/>
            </a:endParaRPr>
          </a:p>
          <a:p>
            <a:pPr algn="ctr"/>
            <a:r>
              <a:rPr lang="fr-FR" sz="1200" dirty="0" smtClean="0">
                <a:solidFill>
                  <a:schemeClr val="tx1"/>
                </a:solidFill>
                <a:latin typeface="Times New Roman" panose="02020603050405020304" pitchFamily="18" charset="0"/>
                <a:cs typeface="Times New Roman" panose="02020603050405020304" pitchFamily="18" charset="0"/>
              </a:rPr>
              <a:t>Intelligent Public Address Center Host</a:t>
            </a:r>
            <a:endParaRPr lang="fr-FR" sz="12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450472" y="4037452"/>
            <a:ext cx="4565261" cy="523220"/>
          </a:xfrm>
          <a:prstGeom prst="rect">
            <a:avLst/>
          </a:prstGeom>
          <a:noFill/>
        </p:spPr>
        <p:txBody>
          <a:bodyPr wrap="square" rtlCol="0">
            <a:spAutoFit/>
          </a:bodyPr>
          <a:lstStyle/>
          <a:p>
            <a:pPr algn="ctr"/>
            <a:r>
              <a:rPr lang="fr-FR" b="1" dirty="0" smtClean="0">
                <a:solidFill>
                  <a:schemeClr val="tx1"/>
                </a:solidFill>
                <a:latin typeface="Times New Roman" panose="02020603050405020304" pitchFamily="18" charset="0"/>
                <a:cs typeface="Times New Roman" panose="02020603050405020304" pitchFamily="18" charset="0"/>
              </a:rPr>
              <a:t>MAG1488</a:t>
            </a:r>
            <a:endParaRPr lang="fr-FR" b="1" dirty="0">
              <a:solidFill>
                <a:schemeClr val="tx1"/>
              </a:solidFill>
              <a:latin typeface="Times New Roman" panose="02020603050405020304" pitchFamily="18" charset="0"/>
              <a:cs typeface="Times New Roman" panose="02020603050405020304" pitchFamily="18" charset="0"/>
            </a:endParaRPr>
          </a:p>
          <a:p>
            <a:pPr algn="ctr"/>
            <a:r>
              <a:rPr lang="fr-FR" dirty="0" smtClean="0">
                <a:solidFill>
                  <a:schemeClr val="tx1"/>
                </a:solidFill>
                <a:latin typeface="Times New Roman" panose="02020603050405020304" pitchFamily="18" charset="0"/>
                <a:cs typeface="Times New Roman" panose="02020603050405020304" pitchFamily="18" charset="0"/>
              </a:rPr>
              <a:t>Intelligent Public Address Center Host</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525070" y="4041916"/>
            <a:ext cx="2080040" cy="523220"/>
          </a:xfrm>
          <a:prstGeom prst="rect">
            <a:avLst/>
          </a:prstGeom>
          <a:noFill/>
        </p:spPr>
        <p:txBody>
          <a:bodyPr wrap="square" rtlCol="0">
            <a:spAutoFit/>
          </a:bodyPr>
          <a:lstStyle/>
          <a:p>
            <a:pPr algn="ctr"/>
            <a:r>
              <a:rPr lang="fr-FR" b="1" dirty="0" smtClean="0">
                <a:solidFill>
                  <a:schemeClr val="tx1"/>
                </a:solidFill>
                <a:latin typeface="Times New Roman" panose="02020603050405020304" pitchFamily="18" charset="0"/>
                <a:cs typeface="Times New Roman" panose="02020603050405020304" pitchFamily="18" charset="0"/>
              </a:rPr>
              <a:t>DSP6061</a:t>
            </a:r>
          </a:p>
          <a:p>
            <a:pPr algn="ctr"/>
            <a:r>
              <a:rPr lang="en-US" dirty="0" smtClean="0">
                <a:solidFill>
                  <a:schemeClr val="tx1"/>
                </a:solidFill>
                <a:latin typeface="Times New Roman" panose="02020603050405020304" pitchFamily="18" charset="0"/>
                <a:cs typeface="Times New Roman" panose="02020603050405020304" pitchFamily="18" charset="0"/>
              </a:rPr>
              <a:t>PA </a:t>
            </a:r>
            <a:r>
              <a:rPr lang="en-US" dirty="0">
                <a:solidFill>
                  <a:schemeClr val="tx1"/>
                </a:solidFill>
                <a:latin typeface="Times New Roman" panose="02020603050405020304" pitchFamily="18" charset="0"/>
                <a:cs typeface="Times New Roman" panose="02020603050405020304" pitchFamily="18" charset="0"/>
              </a:rPr>
              <a:t>Wall Mount Speaker;</a:t>
            </a:r>
          </a:p>
        </p:txBody>
      </p:sp>
      <p:sp>
        <p:nvSpPr>
          <p:cNvPr id="9" name="Title 1"/>
          <p:cNvSpPr>
            <a:spLocks noGrp="1"/>
          </p:cNvSpPr>
          <p:nvPr>
            <p:ph type="title"/>
          </p:nvPr>
        </p:nvSpPr>
        <p:spPr>
          <a:xfrm>
            <a:off x="542260" y="216325"/>
            <a:ext cx="2798135" cy="846986"/>
          </a:xfrm>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958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extBox 1">
            <a:extLst>
              <a:ext uri="{FF2B5EF4-FFF2-40B4-BE49-F238E27FC236}">
                <a16:creationId xmlns:a16="http://schemas.microsoft.com/office/drawing/2014/main" xmlns="" id="{29DF4A24-1705-49D4-A198-C920FB2C3028}"/>
              </a:ext>
            </a:extLst>
          </p:cNvPr>
          <p:cNvSpPr txBox="1"/>
          <p:nvPr/>
        </p:nvSpPr>
        <p:spPr>
          <a:xfrm>
            <a:off x="483093" y="289959"/>
            <a:ext cx="5517397"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What is Fire Alarm System?</a:t>
            </a:r>
          </a:p>
        </p:txBody>
      </p:sp>
      <p:sp>
        <p:nvSpPr>
          <p:cNvPr id="3" name="TextBox 2">
            <a:extLst>
              <a:ext uri="{FF2B5EF4-FFF2-40B4-BE49-F238E27FC236}">
                <a16:creationId xmlns:a16="http://schemas.microsoft.com/office/drawing/2014/main" xmlns="" id="{CB2C786E-6A94-4952-87BB-333B1A3E9A42}"/>
              </a:ext>
            </a:extLst>
          </p:cNvPr>
          <p:cNvSpPr txBox="1"/>
          <p:nvPr/>
        </p:nvSpPr>
        <p:spPr>
          <a:xfrm>
            <a:off x="734746" y="1077941"/>
            <a:ext cx="3658913" cy="1077218"/>
          </a:xfrm>
          <a:prstGeom prst="rect">
            <a:avLst/>
          </a:prstGeom>
          <a:noFill/>
        </p:spPr>
        <p:txBody>
          <a:bodyPr wrap="square" rtlCol="0">
            <a:spAutoFit/>
          </a:bodyPr>
          <a:lstStyle/>
          <a:p>
            <a:r>
              <a:rPr lang="en-US" sz="3600" b="0" i="0" dirty="0">
                <a:solidFill>
                  <a:schemeClr val="tx1"/>
                </a:solidFill>
                <a:effectLst/>
                <a:latin typeface="Century725 BdCn BT" panose="02040806070705020304" pitchFamily="18" charset="0"/>
                <a:cs typeface="Times New Roman" panose="02020603050405020304" pitchFamily="18" charset="0"/>
              </a:rPr>
              <a:t>F</a:t>
            </a:r>
            <a:r>
              <a:rPr lang="en-US" b="0" i="0" dirty="0">
                <a:solidFill>
                  <a:srgbClr val="000000"/>
                </a:solidFill>
                <a:effectLst/>
                <a:latin typeface="Times New Roman" panose="02020603050405020304" pitchFamily="18" charset="0"/>
                <a:cs typeface="Times New Roman" panose="02020603050405020304" pitchFamily="18" charset="0"/>
              </a:rPr>
              <a:t>ire Alarm System is designed to alert us to an emergency so that we can take action to protect ourselves, staff and the general public.</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24C0CF3D-7BC0-4CB3-A146-34179BD2B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544" y="823493"/>
            <a:ext cx="2778229" cy="1777522"/>
          </a:xfrm>
          <a:prstGeom prst="rect">
            <a:avLst/>
          </a:prstGeom>
        </p:spPr>
      </p:pic>
      <p:sp>
        <p:nvSpPr>
          <p:cNvPr id="5" name="TextBox 4">
            <a:extLst>
              <a:ext uri="{FF2B5EF4-FFF2-40B4-BE49-F238E27FC236}">
                <a16:creationId xmlns:a16="http://schemas.microsoft.com/office/drawing/2014/main" xmlns="" id="{DA299F95-0370-4FC5-9226-B17ADE9A29F1}"/>
              </a:ext>
            </a:extLst>
          </p:cNvPr>
          <p:cNvSpPr txBox="1"/>
          <p:nvPr/>
        </p:nvSpPr>
        <p:spPr>
          <a:xfrm>
            <a:off x="483093" y="2309047"/>
            <a:ext cx="451252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Two Common Fire Alarm Systems:</a:t>
            </a:r>
          </a:p>
        </p:txBody>
      </p:sp>
      <p:sp>
        <p:nvSpPr>
          <p:cNvPr id="6" name="TextBox 5">
            <a:extLst>
              <a:ext uri="{FF2B5EF4-FFF2-40B4-BE49-F238E27FC236}">
                <a16:creationId xmlns:a16="http://schemas.microsoft.com/office/drawing/2014/main" xmlns="" id="{4DBAD4B2-3A8A-429E-9A66-5E84178F5E7D}"/>
              </a:ext>
            </a:extLst>
          </p:cNvPr>
          <p:cNvSpPr txBox="1"/>
          <p:nvPr/>
        </p:nvSpPr>
        <p:spPr>
          <a:xfrm>
            <a:off x="645266" y="2863045"/>
            <a:ext cx="360077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Conventional system</a:t>
            </a:r>
          </a:p>
        </p:txBody>
      </p:sp>
      <p:sp>
        <p:nvSpPr>
          <p:cNvPr id="7" name="TextBox 6">
            <a:extLst>
              <a:ext uri="{FF2B5EF4-FFF2-40B4-BE49-F238E27FC236}">
                <a16:creationId xmlns:a16="http://schemas.microsoft.com/office/drawing/2014/main" xmlns="" id="{C18F1A34-DC9F-4EC3-ABB0-F4103626829E}"/>
              </a:ext>
            </a:extLst>
          </p:cNvPr>
          <p:cNvSpPr txBox="1"/>
          <p:nvPr/>
        </p:nvSpPr>
        <p:spPr>
          <a:xfrm>
            <a:off x="645266" y="3232377"/>
            <a:ext cx="4350348"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0" i="0" dirty="0">
                <a:solidFill>
                  <a:srgbClr val="0D0D0D"/>
                </a:solidFill>
                <a:effectLst/>
                <a:latin typeface="Söhne"/>
              </a:rPr>
              <a:t>detectors are grouped into zones</a:t>
            </a:r>
          </a:p>
          <a:p>
            <a:pPr marL="285750" indent="-285750">
              <a:lnSpc>
                <a:spcPct val="150000"/>
              </a:lnSpc>
              <a:buFont typeface="Wingdings" panose="05000000000000000000" pitchFamily="2" charset="2"/>
              <a:buChar char="§"/>
            </a:pPr>
            <a:r>
              <a:rPr lang="en-US" b="0" i="0" dirty="0">
                <a:solidFill>
                  <a:srgbClr val="0D0D0D"/>
                </a:solidFill>
                <a:effectLst/>
                <a:latin typeface="Söhne"/>
              </a:rPr>
              <a:t>indicate that there is a fire or fault within a zone.</a:t>
            </a:r>
          </a:p>
          <a:p>
            <a:pPr marL="285750" indent="-285750">
              <a:lnSpc>
                <a:spcPct val="150000"/>
              </a:lnSpc>
              <a:buFont typeface="Wingdings" panose="05000000000000000000" pitchFamily="2" charset="2"/>
              <a:buChar char="§"/>
            </a:pPr>
            <a:r>
              <a:rPr lang="en-US" b="0" i="0" dirty="0">
                <a:solidFill>
                  <a:srgbClr val="0D0D0D"/>
                </a:solidFill>
                <a:effectLst/>
                <a:latin typeface="Söhne"/>
              </a:rPr>
              <a:t>suitable for smaller buildings with simpler layouts.</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14CF366-B257-491B-8DB7-E266EC1AA090}"/>
              </a:ext>
            </a:extLst>
          </p:cNvPr>
          <p:cNvSpPr txBox="1"/>
          <p:nvPr/>
        </p:nvSpPr>
        <p:spPr>
          <a:xfrm>
            <a:off x="4995614" y="2863045"/>
            <a:ext cx="360077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Addressable System</a:t>
            </a:r>
          </a:p>
        </p:txBody>
      </p:sp>
      <p:sp>
        <p:nvSpPr>
          <p:cNvPr id="9" name="TextBox 8">
            <a:extLst>
              <a:ext uri="{FF2B5EF4-FFF2-40B4-BE49-F238E27FC236}">
                <a16:creationId xmlns:a16="http://schemas.microsoft.com/office/drawing/2014/main" xmlns="" id="{7180DC61-184C-4D4C-99AE-6B15AA191911}"/>
              </a:ext>
            </a:extLst>
          </p:cNvPr>
          <p:cNvSpPr txBox="1"/>
          <p:nvPr/>
        </p:nvSpPr>
        <p:spPr>
          <a:xfrm>
            <a:off x="4995614" y="3293932"/>
            <a:ext cx="4515174" cy="1139223"/>
          </a:xfrm>
          <a:prstGeom prst="rect">
            <a:avLst/>
          </a:prstGeom>
          <a:noFill/>
        </p:spPr>
        <p:txBody>
          <a:bodyPr wrap="square" rtlCol="0">
            <a:spAutoFit/>
          </a:bodyPr>
          <a:lstStyle/>
          <a:p>
            <a:pPr marL="285750" indent="-285750">
              <a:lnSpc>
                <a:spcPts val="2800"/>
              </a:lnSpc>
              <a:buFont typeface="Wingdings" panose="05000000000000000000" pitchFamily="2" charset="2"/>
              <a:buChar char="§"/>
            </a:pPr>
            <a:r>
              <a:rPr lang="en-US" dirty="0">
                <a:solidFill>
                  <a:srgbClr val="0D0D0D"/>
                </a:solidFill>
                <a:latin typeface="Söhne"/>
              </a:rPr>
              <a:t>e</a:t>
            </a:r>
            <a:r>
              <a:rPr lang="en-US" b="0" i="0" dirty="0">
                <a:solidFill>
                  <a:srgbClr val="0D0D0D"/>
                </a:solidFill>
                <a:effectLst/>
                <a:latin typeface="Söhne"/>
              </a:rPr>
              <a:t>ach has a unique address </a:t>
            </a:r>
          </a:p>
          <a:p>
            <a:pPr marL="285750" indent="-285750">
              <a:lnSpc>
                <a:spcPts val="2800"/>
              </a:lnSpc>
              <a:buFont typeface="Wingdings" panose="05000000000000000000" pitchFamily="2" charset="2"/>
              <a:buChar char="§"/>
            </a:pPr>
            <a:r>
              <a:rPr lang="en-US" b="0" i="0" dirty="0">
                <a:solidFill>
                  <a:srgbClr val="0D0D0D"/>
                </a:solidFill>
                <a:effectLst/>
                <a:latin typeface="Söhne"/>
              </a:rPr>
              <a:t>identify the exact location of the device</a:t>
            </a:r>
          </a:p>
          <a:p>
            <a:pPr marL="285750" indent="-285750">
              <a:lnSpc>
                <a:spcPts val="2800"/>
              </a:lnSpc>
              <a:buFont typeface="Wingdings" panose="05000000000000000000" pitchFamily="2" charset="2"/>
              <a:buChar char="§"/>
            </a:pPr>
            <a:r>
              <a:rPr lang="en-US" b="0" i="0" dirty="0">
                <a:solidFill>
                  <a:srgbClr val="0D0D0D"/>
                </a:solidFill>
                <a:effectLst/>
                <a:latin typeface="Söhne"/>
              </a:rPr>
              <a:t>more expensive than conventional system</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913205B6-E7E7-41E0-92DF-D4588B43E98B}"/>
              </a:ext>
            </a:extLst>
          </p:cNvPr>
          <p:cNvSpPr/>
          <p:nvPr/>
        </p:nvSpPr>
        <p:spPr>
          <a:xfrm>
            <a:off x="407352" y="797276"/>
            <a:ext cx="431370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342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2" name="TextBox 1">
            <a:extLst>
              <a:ext uri="{FF2B5EF4-FFF2-40B4-BE49-F238E27FC236}">
                <a16:creationId xmlns:a16="http://schemas.microsoft.com/office/drawing/2014/main" xmlns="" id="{979C6013-B67B-4E89-8274-3D0F6148B858}"/>
              </a:ext>
            </a:extLst>
          </p:cNvPr>
          <p:cNvSpPr txBox="1"/>
          <p:nvPr/>
        </p:nvSpPr>
        <p:spPr>
          <a:xfrm>
            <a:off x="760760" y="342804"/>
            <a:ext cx="4376320"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Conventional Fire Alarm System</a:t>
            </a:r>
          </a:p>
        </p:txBody>
      </p:sp>
      <p:sp>
        <p:nvSpPr>
          <p:cNvPr id="3" name="Rectangle 2">
            <a:extLst>
              <a:ext uri="{FF2B5EF4-FFF2-40B4-BE49-F238E27FC236}">
                <a16:creationId xmlns:a16="http://schemas.microsoft.com/office/drawing/2014/main" xmlns="" id="{913205B6-E7E7-41E0-92DF-D4588B43E98B}"/>
              </a:ext>
            </a:extLst>
          </p:cNvPr>
          <p:cNvSpPr/>
          <p:nvPr/>
        </p:nvSpPr>
        <p:spPr>
          <a:xfrm>
            <a:off x="823377" y="789080"/>
            <a:ext cx="431370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9">
            <a:extLst>
              <a:ext uri="{FF2B5EF4-FFF2-40B4-BE49-F238E27FC236}">
                <a16:creationId xmlns:a16="http://schemas.microsoft.com/office/drawing/2014/main" xmlns="" id="{7494BC7A-69A9-4E9B-84A5-5F232E3FF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087" y="1281075"/>
            <a:ext cx="7049387" cy="3093457"/>
          </a:xfrm>
          <a:prstGeom prst="rect">
            <a:avLst/>
          </a:prstGeom>
        </p:spPr>
      </p:pic>
      <p:sp>
        <p:nvSpPr>
          <p:cNvPr id="21" name="TextBox 20">
            <a:extLst>
              <a:ext uri="{FF2B5EF4-FFF2-40B4-BE49-F238E27FC236}">
                <a16:creationId xmlns:a16="http://schemas.microsoft.com/office/drawing/2014/main" xmlns="" id="{1A2AAD44-8462-4214-A7D2-697C32A2B02D}"/>
              </a:ext>
            </a:extLst>
          </p:cNvPr>
          <p:cNvSpPr txBox="1"/>
          <p:nvPr/>
        </p:nvSpPr>
        <p:spPr>
          <a:xfrm>
            <a:off x="5137080" y="1862048"/>
            <a:ext cx="1231822" cy="285729"/>
          </a:xfrm>
          <a:prstGeom prst="rect">
            <a:avLst/>
          </a:prstGeom>
          <a:solidFill>
            <a:srgbClr val="000000"/>
          </a:solidFill>
        </p:spPr>
        <p:txBody>
          <a:bodyPr wrap="square" rtlCol="0">
            <a:spAutoFit/>
          </a:bodyPr>
          <a:lstStyle/>
          <a:p>
            <a:pPr algn="ctr"/>
            <a:r>
              <a:rPr lang="en-US" sz="1200" b="1" dirty="0">
                <a:solidFill>
                  <a:schemeClr val="bg1"/>
                </a:solidFill>
                <a:latin typeface="Arial Narrow" panose="020B0606020202030204" pitchFamily="34" charset="0"/>
              </a:rPr>
              <a:t>Smoke Detector</a:t>
            </a:r>
          </a:p>
        </p:txBody>
      </p:sp>
      <p:sp>
        <p:nvSpPr>
          <p:cNvPr id="23" name="TextBox 22">
            <a:extLst>
              <a:ext uri="{FF2B5EF4-FFF2-40B4-BE49-F238E27FC236}">
                <a16:creationId xmlns:a16="http://schemas.microsoft.com/office/drawing/2014/main" xmlns="" id="{721C5111-9C5E-4C24-A0C2-D3A9064DC155}"/>
              </a:ext>
            </a:extLst>
          </p:cNvPr>
          <p:cNvSpPr txBox="1"/>
          <p:nvPr/>
        </p:nvSpPr>
        <p:spPr>
          <a:xfrm>
            <a:off x="6256595" y="1954381"/>
            <a:ext cx="166687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Zone 2</a:t>
            </a:r>
          </a:p>
        </p:txBody>
      </p:sp>
      <p:sp>
        <p:nvSpPr>
          <p:cNvPr id="24" name="Rectangle 23"/>
          <p:cNvSpPr/>
          <p:nvPr/>
        </p:nvSpPr>
        <p:spPr>
          <a:xfrm>
            <a:off x="4208720" y="1020726"/>
            <a:ext cx="4095749" cy="13029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3D70DD1D-5C08-4E08-8798-5339EED8B925}"/>
              </a:ext>
            </a:extLst>
          </p:cNvPr>
          <p:cNvSpPr txBox="1"/>
          <p:nvPr/>
        </p:nvSpPr>
        <p:spPr>
          <a:xfrm>
            <a:off x="3094516" y="1677382"/>
            <a:ext cx="838199" cy="276999"/>
          </a:xfrm>
          <a:prstGeom prst="rect">
            <a:avLst/>
          </a:prstGeom>
          <a:solidFill>
            <a:srgbClr val="000000"/>
          </a:solidFill>
        </p:spPr>
        <p:txBody>
          <a:bodyPr wrap="square" rtlCol="0">
            <a:spAutoFit/>
          </a:bodyPr>
          <a:lstStyle/>
          <a:p>
            <a:r>
              <a:rPr lang="en-US" sz="1200" b="1" dirty="0">
                <a:solidFill>
                  <a:schemeClr val="bg1"/>
                </a:solidFill>
                <a:latin typeface="Arial Narrow" panose="020B0606020202030204" pitchFamily="34" charset="0"/>
              </a:rPr>
              <a:t>Call Point</a:t>
            </a:r>
          </a:p>
        </p:txBody>
      </p:sp>
      <p:sp>
        <p:nvSpPr>
          <p:cNvPr id="26" name="Rectangle 25"/>
          <p:cNvSpPr/>
          <p:nvPr/>
        </p:nvSpPr>
        <p:spPr>
          <a:xfrm>
            <a:off x="2622255" y="1288875"/>
            <a:ext cx="1401725" cy="1175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xmlns="" id="{F330EF2E-35C1-4C50-8601-A73B1D12ABD6}"/>
              </a:ext>
            </a:extLst>
          </p:cNvPr>
          <p:cNvSpPr txBox="1"/>
          <p:nvPr/>
        </p:nvSpPr>
        <p:spPr>
          <a:xfrm>
            <a:off x="2622255" y="1328439"/>
            <a:ext cx="789244"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Zone 1</a:t>
            </a:r>
          </a:p>
        </p:txBody>
      </p:sp>
      <p:sp>
        <p:nvSpPr>
          <p:cNvPr id="28" name="TextBox 27">
            <a:extLst>
              <a:ext uri="{FF2B5EF4-FFF2-40B4-BE49-F238E27FC236}">
                <a16:creationId xmlns:a16="http://schemas.microsoft.com/office/drawing/2014/main" xmlns="" id="{4941A36C-49A6-469F-A363-CB31B09D0EA8}"/>
              </a:ext>
            </a:extLst>
          </p:cNvPr>
          <p:cNvSpPr txBox="1"/>
          <p:nvPr/>
        </p:nvSpPr>
        <p:spPr>
          <a:xfrm>
            <a:off x="2397972" y="4352302"/>
            <a:ext cx="1393088" cy="282579"/>
          </a:xfrm>
          <a:prstGeom prst="rect">
            <a:avLst/>
          </a:prstGeom>
          <a:solidFill>
            <a:schemeClr val="tx1">
              <a:lumMod val="75000"/>
              <a:lumOff val="25000"/>
            </a:schemeClr>
          </a:solidFill>
        </p:spPr>
        <p:txBody>
          <a:bodyPr wrap="square" rtlCol="0">
            <a:spAutoFit/>
          </a:bodyPr>
          <a:lstStyle/>
          <a:p>
            <a:pPr algn="ctr"/>
            <a:r>
              <a:rPr lang="en-US" sz="1200" b="1" dirty="0">
                <a:solidFill>
                  <a:schemeClr val="bg1"/>
                </a:solidFill>
                <a:latin typeface="Arial Narrow" panose="020B0606020202030204" pitchFamily="34" charset="0"/>
              </a:rPr>
              <a:t>Control </a:t>
            </a:r>
            <a:r>
              <a:rPr lang="en-US" sz="1200" b="1" dirty="0" err="1">
                <a:solidFill>
                  <a:schemeClr val="bg1"/>
                </a:solidFill>
                <a:latin typeface="Arial Narrow" panose="020B0606020202030204" pitchFamily="34" charset="0"/>
              </a:rPr>
              <a:t>Pannel</a:t>
            </a:r>
            <a:endParaRPr lang="en-US" sz="1200" b="1" dirty="0">
              <a:solidFill>
                <a:schemeClr val="bg1"/>
              </a:solidFill>
              <a:latin typeface="Arial Narrow" panose="020B0606020202030204" pitchFamily="34" charset="0"/>
            </a:endParaRPr>
          </a:p>
        </p:txBody>
      </p:sp>
      <p:sp>
        <p:nvSpPr>
          <p:cNvPr id="29" name="Rectangle 28"/>
          <p:cNvSpPr/>
          <p:nvPr/>
        </p:nvSpPr>
        <p:spPr>
          <a:xfrm>
            <a:off x="4082458" y="3524159"/>
            <a:ext cx="1171354" cy="942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C85D9275-8885-48EA-B65B-EE6C4C896E2B}"/>
              </a:ext>
            </a:extLst>
          </p:cNvPr>
          <p:cNvSpPr txBox="1"/>
          <p:nvPr/>
        </p:nvSpPr>
        <p:spPr>
          <a:xfrm>
            <a:off x="4251415" y="4105859"/>
            <a:ext cx="833439" cy="31484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Zone 3</a:t>
            </a:r>
          </a:p>
        </p:txBody>
      </p:sp>
    </p:spTree>
    <p:extLst>
      <p:ext uri="{BB962C8B-B14F-4D97-AF65-F5344CB8AC3E}">
        <p14:creationId xmlns:p14="http://schemas.microsoft.com/office/powerpoint/2010/main" val="1952953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4" name="Title 1"/>
          <p:cNvSpPr>
            <a:spLocks noGrp="1"/>
          </p:cNvSpPr>
          <p:nvPr>
            <p:ph type="title"/>
          </p:nvPr>
        </p:nvSpPr>
        <p:spPr>
          <a:xfrm>
            <a:off x="1906712" y="513709"/>
            <a:ext cx="4915328" cy="611901"/>
          </a:xfrm>
        </p:spPr>
        <p:txBody>
          <a:bodyPr/>
          <a:lstStyle/>
          <a:p>
            <a:r>
              <a:rPr lang="en-US" dirty="0" smtClean="0">
                <a:latin typeface="Times New Roman" panose="02020603050405020304" pitchFamily="18" charset="0"/>
                <a:cs typeface="Times New Roman" panose="02020603050405020304" pitchFamily="18" charset="0"/>
              </a:rPr>
              <a:t>Project Timeline &amp; Schedule</a:t>
            </a:r>
            <a:endParaRPr lang="en-US"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906712" y="1372190"/>
            <a:ext cx="5819454" cy="3158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pPr>
              <a:lnSpc>
                <a:spcPct val="150000"/>
              </a:lnSpc>
            </a:pPr>
            <a:r>
              <a:rPr lang="en-US" sz="2000" dirty="0" smtClean="0">
                <a:latin typeface="Times New Roman" panose="02020603050405020304" pitchFamily="18" charset="0"/>
                <a:cs typeface="Times New Roman" panose="02020603050405020304" pitchFamily="18" charset="0"/>
              </a:rPr>
              <a:t>Quotation and Proposal</a:t>
            </a:r>
          </a:p>
          <a:p>
            <a:pPr>
              <a:lnSpc>
                <a:spcPct val="150000"/>
              </a:lnSpc>
            </a:pPr>
            <a:r>
              <a:rPr lang="en-US" sz="2000" dirty="0" smtClean="0">
                <a:latin typeface="Times New Roman" panose="02020603050405020304" pitchFamily="18" charset="0"/>
                <a:cs typeface="Times New Roman" panose="02020603050405020304" pitchFamily="18" charset="0"/>
              </a:rPr>
              <a:t>Design</a:t>
            </a:r>
          </a:p>
          <a:p>
            <a:pPr>
              <a:lnSpc>
                <a:spcPct val="150000"/>
              </a:lnSpc>
            </a:pPr>
            <a:r>
              <a:rPr lang="en-US" sz="2000" dirty="0" smtClean="0">
                <a:latin typeface="Times New Roman" panose="02020603050405020304" pitchFamily="18" charset="0"/>
                <a:cs typeface="Times New Roman" panose="02020603050405020304" pitchFamily="18" charset="0"/>
              </a:rPr>
              <a:t>Piping and Cabling</a:t>
            </a:r>
          </a:p>
          <a:p>
            <a:pPr>
              <a:lnSpc>
                <a:spcPct val="150000"/>
              </a:lnSpc>
            </a:pPr>
            <a:r>
              <a:rPr lang="en-US" sz="2000" dirty="0" smtClean="0">
                <a:latin typeface="Times New Roman" panose="02020603050405020304" pitchFamily="18" charset="0"/>
                <a:cs typeface="Times New Roman" panose="02020603050405020304" pitchFamily="18" charset="0"/>
              </a:rPr>
              <a:t>Unit Mount and Devices Installation</a:t>
            </a:r>
          </a:p>
          <a:p>
            <a:pPr>
              <a:lnSpc>
                <a:spcPct val="150000"/>
              </a:lnSpc>
            </a:pPr>
            <a:r>
              <a:rPr lang="en-US" sz="2000" dirty="0" smtClean="0">
                <a:latin typeface="Times New Roman" panose="02020603050405020304" pitchFamily="18" charset="0"/>
                <a:cs typeface="Times New Roman" panose="02020603050405020304" pitchFamily="18" charset="0"/>
              </a:rPr>
              <a:t>Commissioning and Testing</a:t>
            </a:r>
          </a:p>
          <a:p>
            <a:pPr>
              <a:lnSpc>
                <a:spcPct val="150000"/>
              </a:lnSpc>
            </a:pPr>
            <a:r>
              <a:rPr lang="en-US" sz="2000" dirty="0" smtClean="0">
                <a:latin typeface="Times New Roman" panose="02020603050405020304" pitchFamily="18" charset="0"/>
                <a:cs typeface="Times New Roman" panose="02020603050405020304" pitchFamily="18" charset="0"/>
              </a:rPr>
              <a:t>Handover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604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5" name="Title 1"/>
          <p:cNvSpPr>
            <a:spLocks noGrp="1"/>
          </p:cNvSpPr>
          <p:nvPr>
            <p:ph type="title"/>
          </p:nvPr>
        </p:nvSpPr>
        <p:spPr>
          <a:xfrm>
            <a:off x="3622497" y="595901"/>
            <a:ext cx="2326240" cy="560531"/>
          </a:xfrm>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822789" y="1485204"/>
            <a:ext cx="8172236" cy="308679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1pPr>
            <a:lvl2pPr marL="914400" marR="0" lvl="1"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2pPr>
            <a:lvl3pPr marL="1371600" marR="0" lvl="2"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3pPr>
            <a:lvl4pPr marL="1828800" marR="0" lvl="3"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4pPr>
            <a:lvl5pPr marL="2286000" marR="0" lvl="4" indent="-304800" algn="l"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5pPr>
            <a:lvl6pPr marL="2743200" marR="0" lvl="5"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6pPr>
            <a:lvl7pPr marL="3200400" marR="0" lvl="6"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7pPr>
            <a:lvl8pPr marL="3657600" marR="0" lvl="7"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8pPr>
            <a:lvl9pPr marL="4114800" marR="0" lvl="8" indent="-304800" algn="l"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ssistant Medium"/>
                <a:ea typeface="Assistant Medium"/>
                <a:cs typeface="Assistant Medium"/>
                <a:sym typeface="Assistant Medium"/>
              </a:defRPr>
            </a:lvl9pPr>
          </a:lstStyle>
          <a:p>
            <a:pPr>
              <a:lnSpc>
                <a:spcPct val="150000"/>
              </a:lnSpc>
            </a:pPr>
            <a:r>
              <a:rPr lang="en-US" sz="2000" dirty="0" smtClean="0">
                <a:latin typeface="Times New Roman" panose="02020603050405020304" pitchFamily="18" charset="0"/>
                <a:cs typeface="Times New Roman" panose="02020603050405020304" pitchFamily="18" charset="0"/>
              </a:rPr>
              <a:t>Get new knowledge about ELV systems</a:t>
            </a:r>
          </a:p>
          <a:p>
            <a:pPr>
              <a:lnSpc>
                <a:spcPct val="150000"/>
              </a:lnSpc>
            </a:pPr>
            <a:r>
              <a:rPr lang="en-US" sz="2000" dirty="0" smtClean="0">
                <a:latin typeface="Times New Roman" panose="02020603050405020304" pitchFamily="18" charset="0"/>
                <a:cs typeface="Times New Roman" panose="02020603050405020304" pitchFamily="18" charset="0"/>
              </a:rPr>
              <a:t>ELV systems offer heightened energy efficiency, lower maintenance requirements, and reduced safety risks.</a:t>
            </a:r>
          </a:p>
          <a:p>
            <a:pPr>
              <a:lnSpc>
                <a:spcPct val="150000"/>
              </a:lnSpc>
            </a:pPr>
            <a:r>
              <a:rPr lang="en-US" sz="2000" dirty="0" smtClean="0">
                <a:latin typeface="Times New Roman" panose="02020603050405020304" pitchFamily="18" charset="0"/>
                <a:cs typeface="Times New Roman" panose="02020603050405020304" pitchFamily="18" charset="0"/>
              </a:rPr>
              <a:t>ELV systems are key to upgrading infrastructure and creating smarter.</a:t>
            </a:r>
          </a:p>
          <a:p>
            <a:pPr>
              <a:lnSpc>
                <a:spcPct val="150000"/>
              </a:lnSpc>
            </a:pPr>
            <a:r>
              <a:rPr lang="en-US" sz="2000" dirty="0" smtClean="0">
                <a:latin typeface="Times New Roman" panose="02020603050405020304" pitchFamily="18" charset="0"/>
                <a:cs typeface="Times New Roman" panose="02020603050405020304" pitchFamily="18" charset="0"/>
              </a:rPr>
              <a:t>ELV systems will become more common in the future.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156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6" name="Google Shape;486;p47"/>
          <p:cNvSpPr txBox="1">
            <a:spLocks/>
          </p:cNvSpPr>
          <p:nvPr/>
        </p:nvSpPr>
        <p:spPr>
          <a:xfrm>
            <a:off x="2161985" y="1525600"/>
            <a:ext cx="4634998" cy="1056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Alata"/>
              <a:buNone/>
              <a:defRPr sz="8000" b="1"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2pPr>
            <a:lvl3pPr marR="0" lvl="2"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3pPr>
            <a:lvl4pPr marR="0" lvl="3"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4pPr>
            <a:lvl5pPr marR="0" lvl="4"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5pPr>
            <a:lvl6pPr marR="0" lvl="5"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6pPr>
            <a:lvl7pPr marR="0" lvl="6"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7pPr>
            <a:lvl8pPr marR="0" lvl="7"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8pPr>
            <a:lvl9pPr marR="0" lvl="8"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9pPr>
          </a:lstStyle>
          <a:p>
            <a:r>
              <a:rPr lang="en-US" dirty="0" smtClean="0"/>
              <a:t>Thanks</a:t>
            </a:r>
          </a:p>
        </p:txBody>
      </p:sp>
      <p:sp>
        <p:nvSpPr>
          <p:cNvPr id="7" name="Google Shape;486;p47"/>
          <p:cNvSpPr txBox="1">
            <a:spLocks/>
          </p:cNvSpPr>
          <p:nvPr/>
        </p:nvSpPr>
        <p:spPr>
          <a:xfrm>
            <a:off x="2742451" y="2581900"/>
            <a:ext cx="3474066" cy="6866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Alata"/>
              <a:buNone/>
              <a:defRPr sz="8000" b="1"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2pPr>
            <a:lvl3pPr marR="0" lvl="2"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3pPr>
            <a:lvl4pPr marR="0" lvl="3"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4pPr>
            <a:lvl5pPr marR="0" lvl="4"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5pPr>
            <a:lvl6pPr marR="0" lvl="5"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6pPr>
            <a:lvl7pPr marR="0" lvl="6"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7pPr>
            <a:lvl8pPr marR="0" lvl="7"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8pPr>
            <a:lvl9pPr marR="0" lvl="8" algn="ctr" rtl="0">
              <a:lnSpc>
                <a:spcPct val="100000"/>
              </a:lnSpc>
              <a:spcBef>
                <a:spcPts val="0"/>
              </a:spcBef>
              <a:spcAft>
                <a:spcPts val="0"/>
              </a:spcAft>
              <a:buClr>
                <a:schemeClr val="dk1"/>
              </a:buClr>
              <a:buSzPts val="9600"/>
              <a:buFont typeface="Alata"/>
              <a:buNone/>
              <a:defRPr sz="9600" b="1" i="0" u="none" strike="noStrike" cap="none">
                <a:solidFill>
                  <a:schemeClr val="dk1"/>
                </a:solidFill>
                <a:latin typeface="Alata"/>
                <a:ea typeface="Alata"/>
                <a:cs typeface="Alata"/>
                <a:sym typeface="Alata"/>
              </a:defRPr>
            </a:lvl9pPr>
          </a:lstStyle>
          <a:p>
            <a:r>
              <a:rPr lang="en-US" sz="2600" dirty="0" smtClean="0"/>
              <a:t>For your attention</a:t>
            </a:r>
          </a:p>
        </p:txBody>
      </p:sp>
      <p:cxnSp>
        <p:nvCxnSpPr>
          <p:cNvPr id="5" name="Straight Connector 4"/>
          <p:cNvCxnSpPr/>
          <p:nvPr/>
        </p:nvCxnSpPr>
        <p:spPr>
          <a:xfrm flipV="1">
            <a:off x="3357697" y="2583444"/>
            <a:ext cx="2486346" cy="1746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148" name="Google Shape;148;p30"/>
          <p:cNvSpPr txBox="1">
            <a:spLocks noGrp="1"/>
          </p:cNvSpPr>
          <p:nvPr>
            <p:ph type="title" idx="2"/>
          </p:nvPr>
        </p:nvSpPr>
        <p:spPr>
          <a:xfrm>
            <a:off x="2301802" y="1384565"/>
            <a:ext cx="9144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149" name="Google Shape;149;p30"/>
          <p:cNvSpPr txBox="1">
            <a:spLocks noGrp="1"/>
          </p:cNvSpPr>
          <p:nvPr>
            <p:ph type="title" idx="3"/>
          </p:nvPr>
        </p:nvSpPr>
        <p:spPr>
          <a:xfrm>
            <a:off x="4746949" y="2809470"/>
            <a:ext cx="9144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150" name="Google Shape;150;p30"/>
          <p:cNvSpPr txBox="1">
            <a:spLocks noGrp="1"/>
          </p:cNvSpPr>
          <p:nvPr>
            <p:ph type="title" idx="4"/>
          </p:nvPr>
        </p:nvSpPr>
        <p:spPr>
          <a:xfrm>
            <a:off x="2274600" y="2809470"/>
            <a:ext cx="9144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152" name="Google Shape;152;p30"/>
          <p:cNvSpPr txBox="1">
            <a:spLocks noGrp="1"/>
          </p:cNvSpPr>
          <p:nvPr>
            <p:ph type="title" idx="6"/>
          </p:nvPr>
        </p:nvSpPr>
        <p:spPr>
          <a:xfrm>
            <a:off x="4838449" y="1384565"/>
            <a:ext cx="9144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154" name="Google Shape;154;p30"/>
          <p:cNvSpPr txBox="1">
            <a:spLocks noGrp="1"/>
          </p:cNvSpPr>
          <p:nvPr>
            <p:ph type="subTitle" idx="1"/>
          </p:nvPr>
        </p:nvSpPr>
        <p:spPr>
          <a:xfrm>
            <a:off x="1725900" y="1935465"/>
            <a:ext cx="2011800" cy="3927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About Company</a:t>
            </a:r>
            <a:endParaRPr dirty="0">
              <a:latin typeface="Times New Roman" panose="02020603050405020304" pitchFamily="18" charset="0"/>
              <a:cs typeface="Times New Roman" panose="02020603050405020304" pitchFamily="18" charset="0"/>
            </a:endParaRPr>
          </a:p>
        </p:txBody>
      </p:sp>
      <p:sp>
        <p:nvSpPr>
          <p:cNvPr id="155" name="Google Shape;155;p30"/>
          <p:cNvSpPr txBox="1">
            <a:spLocks noGrp="1"/>
          </p:cNvSpPr>
          <p:nvPr>
            <p:ph type="subTitle" idx="8"/>
          </p:nvPr>
        </p:nvSpPr>
        <p:spPr>
          <a:xfrm>
            <a:off x="1686679" y="3527829"/>
            <a:ext cx="2090242" cy="4030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Company Services</a:t>
            </a:r>
            <a:endParaRPr dirty="0">
              <a:latin typeface="Times New Roman" panose="02020603050405020304" pitchFamily="18" charset="0"/>
              <a:cs typeface="Times New Roman" panose="02020603050405020304" pitchFamily="18" charset="0"/>
            </a:endParaRPr>
          </a:p>
        </p:txBody>
      </p:sp>
      <p:sp>
        <p:nvSpPr>
          <p:cNvPr id="156" name="Google Shape;156;p30"/>
          <p:cNvSpPr txBox="1">
            <a:spLocks noGrp="1"/>
          </p:cNvSpPr>
          <p:nvPr>
            <p:ph type="subTitle" idx="9"/>
          </p:nvPr>
        </p:nvSpPr>
        <p:spPr>
          <a:xfrm>
            <a:off x="4746949" y="1953740"/>
            <a:ext cx="3071685" cy="3962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Systems What we learned</a:t>
            </a:r>
            <a:endParaRPr dirty="0">
              <a:latin typeface="Times New Roman" panose="02020603050405020304" pitchFamily="18" charset="0"/>
              <a:cs typeface="Times New Roman" panose="02020603050405020304" pitchFamily="18" charset="0"/>
            </a:endParaRPr>
          </a:p>
        </p:txBody>
      </p:sp>
      <p:sp>
        <p:nvSpPr>
          <p:cNvPr id="157" name="Google Shape;157;p30"/>
          <p:cNvSpPr txBox="1">
            <a:spLocks noGrp="1"/>
          </p:cNvSpPr>
          <p:nvPr>
            <p:ph type="subTitle" idx="13"/>
          </p:nvPr>
        </p:nvSpPr>
        <p:spPr>
          <a:xfrm>
            <a:off x="4746949" y="3527829"/>
            <a:ext cx="2537429" cy="4185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Internship Summary</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966290" y="1345915"/>
            <a:ext cx="7273583" cy="503434"/>
          </a:xfrm>
          <a:prstGeom prst="rect">
            <a:avLst/>
          </a:prstGeom>
        </p:spPr>
        <p:txBody>
          <a:bodyPr spcFirstLastPara="1" wrap="square" lIns="91425" tIns="91425" rIns="91425" bIns="91425" anchor="b" anchorCtr="0">
            <a:noAutofit/>
          </a:bodyPr>
          <a:lstStyle/>
          <a:p>
            <a:pPr algn="ctr"/>
            <a:r>
              <a:rPr lang="en-US" dirty="0">
                <a:latin typeface="Times New Roman" panose="02020603050405020304" pitchFamily="18" charset="0"/>
                <a:cs typeface="Times New Roman" panose="02020603050405020304" pitchFamily="18" charset="0"/>
              </a:rPr>
              <a:t>About Company</a:t>
            </a:r>
            <a:br>
              <a:rPr lang="en-US" dirty="0">
                <a:latin typeface="Times New Roman" panose="02020603050405020304" pitchFamily="18" charset="0"/>
                <a:cs typeface="Times New Roman" panose="02020603050405020304" pitchFamily="18" charset="0"/>
              </a:rPr>
            </a:br>
            <a:endParaRPr dirty="0"/>
          </a:p>
        </p:txBody>
      </p:sp>
      <p:sp>
        <p:nvSpPr>
          <p:cNvPr id="165" name="Google Shape;165;p31"/>
          <p:cNvSpPr txBox="1">
            <a:spLocks noGrp="1"/>
          </p:cNvSpPr>
          <p:nvPr>
            <p:ph type="body" idx="1"/>
          </p:nvPr>
        </p:nvSpPr>
        <p:spPr>
          <a:xfrm>
            <a:off x="1583028" y="1692552"/>
            <a:ext cx="5845188" cy="2286000"/>
          </a:xfrm>
          <a:prstGeom prst="rect">
            <a:avLst/>
          </a:prstGeom>
        </p:spPr>
        <p:txBody>
          <a:bodyPr spcFirstLastPara="1" wrap="square" lIns="91425" tIns="91425" rIns="91425" bIns="91425" anchor="t" anchorCtr="0">
            <a:noAutofit/>
          </a:bodyPr>
          <a:lstStyle/>
          <a:p>
            <a:r>
              <a:rPr lang="en-US" sz="1700" dirty="0">
                <a:latin typeface="Times New Roman" panose="02020603050405020304" pitchFamily="18" charset="0"/>
                <a:cs typeface="Times New Roman" panose="02020603050405020304" pitchFamily="18" charset="0"/>
              </a:rPr>
              <a:t>Company </a:t>
            </a:r>
            <a:r>
              <a:rPr lang="en-US" sz="1700" dirty="0" smtClean="0">
                <a:latin typeface="Times New Roman" panose="02020603050405020304" pitchFamily="18" charset="0"/>
                <a:cs typeface="Times New Roman" panose="02020603050405020304" pitchFamily="18" charset="0"/>
              </a:rPr>
              <a:t>name  - 	</a:t>
            </a:r>
            <a:r>
              <a:rPr lang="en-US" sz="1700" b="1" dirty="0" err="1" smtClean="0">
                <a:latin typeface="Times New Roman" panose="02020603050405020304" pitchFamily="18" charset="0"/>
                <a:cs typeface="Times New Roman" panose="02020603050405020304" pitchFamily="18" charset="0"/>
              </a:rPr>
              <a:t>Netplus</a:t>
            </a:r>
            <a:r>
              <a:rPr lang="en-US" sz="1700" b="1" dirty="0" smtClean="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IT Company limited</a:t>
            </a:r>
          </a:p>
          <a:p>
            <a:r>
              <a:rPr lang="en-US" sz="1700" dirty="0">
                <a:latin typeface="Times New Roman" panose="02020603050405020304" pitchFamily="18" charset="0"/>
                <a:cs typeface="Times New Roman" panose="02020603050405020304" pitchFamily="18" charset="0"/>
              </a:rPr>
              <a:t>CEO 	</a:t>
            </a:r>
            <a:r>
              <a:rPr lang="en-US" sz="1700" dirty="0" smtClean="0">
                <a:latin typeface="Times New Roman" panose="02020603050405020304" pitchFamily="18" charset="0"/>
                <a:cs typeface="Times New Roman" panose="02020603050405020304" pitchFamily="18" charset="0"/>
              </a:rPr>
              <a:t>  - 	U </a:t>
            </a:r>
            <a:r>
              <a:rPr lang="en-US" sz="1700" dirty="0">
                <a:latin typeface="Times New Roman" panose="02020603050405020304" pitchFamily="18" charset="0"/>
                <a:cs typeface="Times New Roman" panose="02020603050405020304" pitchFamily="18" charset="0"/>
              </a:rPr>
              <a:t>Win Cho </a:t>
            </a:r>
            <a:r>
              <a:rPr lang="en-US" sz="1700" dirty="0" err="1">
                <a:latin typeface="Times New Roman" panose="02020603050405020304" pitchFamily="18" charset="0"/>
                <a:cs typeface="Times New Roman" panose="02020603050405020304" pitchFamily="18" charset="0"/>
              </a:rPr>
              <a:t>Oo</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Location	</a:t>
            </a:r>
            <a:r>
              <a:rPr lang="en-US" sz="1700" dirty="0" smtClean="0">
                <a:latin typeface="Times New Roman" panose="02020603050405020304" pitchFamily="18" charset="0"/>
                <a:cs typeface="Times New Roman" panose="02020603050405020304" pitchFamily="18" charset="0"/>
              </a:rPr>
              <a:t>  -	Mandalay </a:t>
            </a: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This company mainly works IT and ELV </a:t>
            </a:r>
            <a:endParaRPr lang="en-US" sz="1700" dirty="0" smtClean="0">
              <a:latin typeface="Times New Roman" panose="02020603050405020304" pitchFamily="18" charset="0"/>
              <a:cs typeface="Times New Roman" panose="02020603050405020304" pitchFamily="18" charset="0"/>
            </a:endParaRPr>
          </a:p>
          <a:p>
            <a:pPr marL="152400" indent="0">
              <a:buNone/>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system </a:t>
            </a:r>
            <a:r>
              <a:rPr lang="en-US" sz="1700" dirty="0">
                <a:latin typeface="Times New Roman" panose="02020603050405020304" pitchFamily="18" charset="0"/>
                <a:cs typeface="Times New Roman" panose="02020603050405020304" pitchFamily="18" charset="0"/>
              </a:rPr>
              <a:t>solution services.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5" name="Google Shape;165;p31"/>
          <p:cNvSpPr txBox="1">
            <a:spLocks noGrp="1"/>
          </p:cNvSpPr>
          <p:nvPr>
            <p:ph type="body" idx="1"/>
          </p:nvPr>
        </p:nvSpPr>
        <p:spPr>
          <a:xfrm>
            <a:off x="1687234" y="1713100"/>
            <a:ext cx="6307525" cy="2286000"/>
          </a:xfrm>
          <a:prstGeom prst="rect">
            <a:avLst/>
          </a:prstGeom>
        </p:spPr>
        <p:txBody>
          <a:bodyPr spcFirstLastPara="1" wrap="square" lIns="91425" tIns="91425" rIns="91425" bIns="91425" anchor="t" anchorCtr="0">
            <a:noAutofit/>
          </a:bodyPr>
          <a:lstStyle/>
          <a:p>
            <a:pPr marL="342900" indent="-34290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Extra low voltage systems which operates in voltage not exceeding 35V (or 60V ripple free DC)</a:t>
            </a:r>
          </a:p>
          <a:p>
            <a:pPr marL="342900" indent="-34290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Include CCTV system, fire alarm system, PABX, MATV </a:t>
            </a:r>
            <a:r>
              <a:rPr lang="en-US" sz="1800" dirty="0" err="1">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ELV systems are essential to a building's physical security</a:t>
            </a:r>
          </a:p>
        </p:txBody>
      </p:sp>
      <p:sp>
        <p:nvSpPr>
          <p:cNvPr id="3" name="Rectangle 2"/>
          <p:cNvSpPr/>
          <p:nvPr/>
        </p:nvSpPr>
        <p:spPr>
          <a:xfrm>
            <a:off x="2479810" y="917836"/>
            <a:ext cx="4722375" cy="446276"/>
          </a:xfrm>
          <a:prstGeom prst="rect">
            <a:avLst/>
          </a:prstGeom>
        </p:spPr>
        <p:txBody>
          <a:bodyPr wrap="square">
            <a:spAutoFit/>
          </a:bodyPr>
          <a:lstStyle/>
          <a:p>
            <a:pPr algn="ctr"/>
            <a:r>
              <a:rPr lang="en-US" sz="2300" b="1" dirty="0">
                <a:solidFill>
                  <a:schemeClr val="tx1"/>
                </a:solidFill>
                <a:latin typeface="Times New Roman" panose="02020603050405020304" pitchFamily="18" charset="0"/>
                <a:cs typeface="Times New Roman" panose="02020603050405020304" pitchFamily="18" charset="0"/>
              </a:rPr>
              <a:t>What are ELV systems?</a:t>
            </a:r>
          </a:p>
        </p:txBody>
      </p:sp>
    </p:spTree>
    <p:extLst>
      <p:ext uri="{BB962C8B-B14F-4D97-AF65-F5344CB8AC3E}">
        <p14:creationId xmlns:p14="http://schemas.microsoft.com/office/powerpoint/2010/main" val="3050227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05" y="1330922"/>
            <a:ext cx="7592485" cy="3200847"/>
          </a:xfrm>
          <a:prstGeom prst="rect">
            <a:avLst/>
          </a:prstGeom>
        </p:spPr>
      </p:pic>
      <p:sp>
        <p:nvSpPr>
          <p:cNvPr id="8" name="Rectangle 7"/>
          <p:cNvSpPr/>
          <p:nvPr/>
        </p:nvSpPr>
        <p:spPr>
          <a:xfrm>
            <a:off x="2346246" y="517144"/>
            <a:ext cx="4722375" cy="446276"/>
          </a:xfrm>
          <a:prstGeom prst="rect">
            <a:avLst/>
          </a:prstGeom>
        </p:spPr>
        <p:txBody>
          <a:bodyPr wrap="square">
            <a:spAutoFit/>
          </a:bodyPr>
          <a:lstStyle/>
          <a:p>
            <a:pPr algn="ctr"/>
            <a:r>
              <a:rPr lang="en-US" sz="2300" b="1" dirty="0" smtClean="0">
                <a:solidFill>
                  <a:schemeClr val="tx1"/>
                </a:solidFill>
                <a:latin typeface="Times New Roman" panose="02020603050405020304" pitchFamily="18" charset="0"/>
                <a:cs typeface="Times New Roman" panose="02020603050405020304" pitchFamily="18" charset="0"/>
              </a:rPr>
              <a:t>ELV Systems</a:t>
            </a:r>
            <a:endParaRPr lang="en-US" sz="23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5" name="Google Shape;165;p31"/>
          <p:cNvSpPr txBox="1">
            <a:spLocks noGrp="1"/>
          </p:cNvSpPr>
          <p:nvPr>
            <p:ph type="body" idx="1"/>
          </p:nvPr>
        </p:nvSpPr>
        <p:spPr>
          <a:xfrm>
            <a:off x="1003597" y="1317856"/>
            <a:ext cx="7510408" cy="3418530"/>
          </a:xfrm>
          <a:prstGeom prst="rect">
            <a:avLst/>
          </a:prstGeom>
        </p:spPr>
        <p:txBody>
          <a:bodyPr spcFirstLastPara="1" wrap="square" lIns="91425" tIns="91425" rIns="91425" bIns="91425" anchor="t" anchorCtr="0">
            <a:noAutofit/>
          </a:bodyPr>
          <a:lstStyle/>
          <a:p>
            <a:pPr marL="342900" indent="-342900">
              <a:lnSpc>
                <a:spcPct val="16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This company had an impressive track record of successful projects and we did our internship in Cherry Land Hospital construction located in </a:t>
            </a:r>
            <a:r>
              <a:rPr lang="en-US" sz="1800" dirty="0" err="1">
                <a:latin typeface="Times New Roman" panose="02020603050405020304" pitchFamily="18" charset="0"/>
                <a:cs typeface="Times New Roman" panose="02020603050405020304" pitchFamily="18" charset="0"/>
              </a:rPr>
              <a:t>Pyin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Lwin</a:t>
            </a:r>
            <a:r>
              <a:rPr lang="en-US" sz="1800" dirty="0">
                <a:latin typeface="Times New Roman" panose="02020603050405020304" pitchFamily="18" charset="0"/>
                <a:cs typeface="Times New Roman" panose="02020603050405020304" pitchFamily="18" charset="0"/>
              </a:rPr>
              <a:t>.</a:t>
            </a:r>
          </a:p>
          <a:p>
            <a:pPr marL="342900" indent="-342900">
              <a:lnSpc>
                <a:spcPct val="16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hospital structure has four levels plus basement.</a:t>
            </a:r>
          </a:p>
          <a:p>
            <a:pPr marL="342900" indent="-342900">
              <a:lnSpc>
                <a:spcPct val="16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Our contributions included configuring essential systems such as fire alarms, CCTV, Wi-Fi, PABX, MATV, and PA systems, ensuring the hospital's operational efficiency and safety.</a:t>
            </a:r>
          </a:p>
          <a:p>
            <a:pPr marL="342900" indent="-342900">
              <a:lnSpc>
                <a:spcPct val="150000"/>
              </a:lnSpc>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2397614" y="660982"/>
            <a:ext cx="4722375" cy="461665"/>
          </a:xfrm>
          <a:prstGeom prst="rect">
            <a:avLst/>
          </a:prstGeom>
        </p:spPr>
        <p:txBody>
          <a:bodyPr wrap="square">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What have we learned?</a:t>
            </a:r>
          </a:p>
        </p:txBody>
      </p:sp>
    </p:spTree>
    <p:extLst>
      <p:ext uri="{BB962C8B-B14F-4D97-AF65-F5344CB8AC3E}">
        <p14:creationId xmlns:p14="http://schemas.microsoft.com/office/powerpoint/2010/main" val="116925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5" name="Title 1">
            <a:extLst>
              <a:ext uri="{FF2B5EF4-FFF2-40B4-BE49-F238E27FC236}">
                <a16:creationId xmlns="" xmlns:a16="http://schemas.microsoft.com/office/drawing/2014/main" id="{4F0DFD84-F91B-6FEF-920A-CCEB404B2CEE}"/>
              </a:ext>
            </a:extLst>
          </p:cNvPr>
          <p:cNvSpPr txBox="1">
            <a:spLocks/>
          </p:cNvSpPr>
          <p:nvPr/>
        </p:nvSpPr>
        <p:spPr>
          <a:xfrm>
            <a:off x="4104751" y="380144"/>
            <a:ext cx="2183034" cy="787137"/>
          </a:xfrm>
          <a:prstGeom prst="rect">
            <a:avLst/>
          </a:prstGeom>
          <a:noFill/>
          <a:ln>
            <a:noFill/>
          </a:ln>
        </p:spPr>
        <p:txBody>
          <a:bodyPr spcFirstLastPara="1" wrap="square" lIns="91425" tIns="91425" rIns="91425" bIns="91425" anchor="b"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4000" dirty="0" err="1" smtClean="0">
                <a:latin typeface="Times New Roman" panose="02020603050405020304" pitchFamily="18" charset="0"/>
                <a:cs typeface="Times New Roman" panose="02020603050405020304" pitchFamily="18" charset="0"/>
              </a:rPr>
              <a:t>WiFi</a:t>
            </a:r>
            <a:endParaRPr lang="en-US" sz="4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AD70DA3D-CDCC-102A-9EC2-737B1AE9AB17}"/>
              </a:ext>
            </a:extLst>
          </p:cNvPr>
          <p:cNvSpPr txBox="1"/>
          <p:nvPr/>
        </p:nvSpPr>
        <p:spPr>
          <a:xfrm>
            <a:off x="837044" y="1167281"/>
            <a:ext cx="7445720" cy="2962158"/>
          </a:xfrm>
          <a:prstGeom prst="rect">
            <a:avLst/>
          </a:prstGeom>
          <a:noFill/>
        </p:spPr>
        <p:txBody>
          <a:bodyPr wrap="square" rtlCol="0">
            <a:spAutoFit/>
          </a:bodyPr>
          <a:lstStyle/>
          <a:p>
            <a:pPr algn="just">
              <a:lnSpc>
                <a:spcPct val="150000"/>
              </a:lnSpc>
            </a:pPr>
            <a:r>
              <a:rPr lang="en-US" b="1" i="0" dirty="0">
                <a:solidFill>
                  <a:srgbClr val="052041"/>
                </a:solidFill>
                <a:effectLst/>
                <a:latin typeface="Times New Roman" panose="02020603050405020304" pitchFamily="18" charset="0"/>
                <a:cs typeface="Times New Roman" panose="02020603050405020304" pitchFamily="18" charset="0"/>
              </a:rPr>
              <a:t>How Construction </a:t>
            </a:r>
            <a:r>
              <a:rPr lang="en-US" b="1" i="0" dirty="0" err="1">
                <a:solidFill>
                  <a:srgbClr val="052041"/>
                </a:solidFill>
                <a:effectLst/>
                <a:latin typeface="Times New Roman" panose="02020603050405020304" pitchFamily="18" charset="0"/>
                <a:cs typeface="Times New Roman" panose="02020603050405020304" pitchFamily="18" charset="0"/>
              </a:rPr>
              <a:t>WiFi</a:t>
            </a:r>
            <a:r>
              <a:rPr lang="en-US" b="1" i="0" dirty="0">
                <a:solidFill>
                  <a:srgbClr val="052041"/>
                </a:solidFill>
                <a:effectLst/>
                <a:latin typeface="Times New Roman" panose="02020603050405020304" pitchFamily="18" charset="0"/>
                <a:cs typeface="Times New Roman" panose="02020603050405020304" pitchFamily="18" charset="0"/>
              </a:rPr>
              <a:t> Works</a:t>
            </a:r>
          </a:p>
          <a:p>
            <a:pPr marL="285750" indent="-285750" algn="just">
              <a:lnSpc>
                <a:spcPct val="150000"/>
              </a:lnSpc>
              <a:buFont typeface="Arial" panose="020B0604020202020204" pitchFamily="34" charset="0"/>
              <a:buChar char="•"/>
            </a:pPr>
            <a:r>
              <a:rPr lang="en-US" b="0" i="0" dirty="0">
                <a:solidFill>
                  <a:srgbClr val="171717"/>
                </a:solidFill>
                <a:effectLst/>
                <a:latin typeface="Times New Roman" panose="02020603050405020304" pitchFamily="18" charset="0"/>
                <a:cs typeface="Times New Roman" panose="02020603050405020304" pitchFamily="18" charset="0"/>
              </a:rPr>
              <a:t>Most people think “</a:t>
            </a:r>
            <a:r>
              <a:rPr lang="en-US" b="0" i="0" dirty="0" err="1">
                <a:solidFill>
                  <a:srgbClr val="171717"/>
                </a:solidFill>
                <a:effectLst/>
                <a:latin typeface="Times New Roman" panose="02020603050405020304" pitchFamily="18" charset="0"/>
                <a:cs typeface="Times New Roman" panose="02020603050405020304" pitchFamily="18" charset="0"/>
              </a:rPr>
              <a:t>WiFi</a:t>
            </a:r>
            <a:r>
              <a:rPr lang="en-US" b="0" i="0" dirty="0">
                <a:solidFill>
                  <a:srgbClr val="171717"/>
                </a:solidFill>
                <a:effectLst/>
                <a:latin typeface="Times New Roman" panose="02020603050405020304" pitchFamily="18" charset="0"/>
                <a:cs typeface="Times New Roman" panose="02020603050405020304" pitchFamily="18" charset="0"/>
              </a:rPr>
              <a:t>” and the “internet” are the same thing, but there is actually a difference between the two.</a:t>
            </a:r>
          </a:p>
          <a:p>
            <a:pPr marL="285750" indent="-285750" algn="just">
              <a:lnSpc>
                <a:spcPct val="150000"/>
              </a:lnSpc>
              <a:buFont typeface="Arial" panose="020B0604020202020204" pitchFamily="34" charset="0"/>
              <a:buChar char="•"/>
            </a:pPr>
            <a:r>
              <a:rPr lang="en-US" b="0" i="0" dirty="0" err="1">
                <a:solidFill>
                  <a:srgbClr val="171717"/>
                </a:solidFill>
                <a:effectLst/>
                <a:latin typeface="Times New Roman" panose="02020603050405020304" pitchFamily="18" charset="0"/>
                <a:cs typeface="Times New Roman" panose="02020603050405020304" pitchFamily="18" charset="0"/>
              </a:rPr>
              <a:t>WiFi</a:t>
            </a:r>
            <a:r>
              <a:rPr lang="en-US" b="0" i="0" dirty="0">
                <a:solidFill>
                  <a:srgbClr val="171717"/>
                </a:solidFill>
                <a:effectLst/>
                <a:latin typeface="Times New Roman" panose="02020603050405020304" pitchFamily="18" charset="0"/>
                <a:cs typeface="Times New Roman" panose="02020603050405020304" pitchFamily="18" charset="0"/>
              </a:rPr>
              <a:t> is a technology that connects things wirelessly, whereas the internet is the part that data is sent and received through.</a:t>
            </a:r>
          </a:p>
          <a:p>
            <a:pPr marL="285750" indent="-285750" algn="just">
              <a:lnSpc>
                <a:spcPct val="150000"/>
              </a:lnSpc>
              <a:buFont typeface="Arial" panose="020B0604020202020204" pitchFamily="34" charset="0"/>
              <a:buChar char="•"/>
            </a:pPr>
            <a:r>
              <a:rPr lang="en-US" dirty="0">
                <a:solidFill>
                  <a:srgbClr val="171717"/>
                </a:solidFill>
                <a:latin typeface="Times New Roman" panose="02020603050405020304" pitchFamily="18" charset="0"/>
                <a:cs typeface="Times New Roman" panose="02020603050405020304" pitchFamily="18" charset="0"/>
              </a:rPr>
              <a:t>I</a:t>
            </a:r>
            <a:r>
              <a:rPr lang="en-US" b="0" i="0" dirty="0">
                <a:solidFill>
                  <a:srgbClr val="171717"/>
                </a:solidFill>
                <a:effectLst/>
                <a:latin typeface="Times New Roman" panose="02020603050405020304" pitchFamily="18" charset="0"/>
                <a:cs typeface="Times New Roman" panose="02020603050405020304" pitchFamily="18" charset="0"/>
              </a:rPr>
              <a:t>n a construction site, there have a few different “access points”, which works like routers and are spread out around the site to make sure people can connect to the </a:t>
            </a:r>
            <a:r>
              <a:rPr lang="en-US" b="0" i="0" dirty="0" err="1">
                <a:solidFill>
                  <a:srgbClr val="171717"/>
                </a:solidFill>
                <a:effectLst/>
                <a:latin typeface="Times New Roman" panose="02020603050405020304" pitchFamily="18" charset="0"/>
                <a:cs typeface="Times New Roman" panose="02020603050405020304" pitchFamily="18" charset="0"/>
              </a:rPr>
              <a:t>WiFi</a:t>
            </a:r>
            <a:r>
              <a:rPr lang="en-US" b="0" i="0" dirty="0">
                <a:solidFill>
                  <a:srgbClr val="171717"/>
                </a:solidFill>
                <a:effectLst/>
                <a:latin typeface="Times New Roman" panose="02020603050405020304" pitchFamily="18" charset="0"/>
                <a:cs typeface="Times New Roman" panose="02020603050405020304" pitchFamily="18" charset="0"/>
              </a:rPr>
              <a:t> from any location.</a:t>
            </a:r>
          </a:p>
          <a:p>
            <a:pPr marL="285750" indent="-285750" algn="just">
              <a:lnSpc>
                <a:spcPct val="150000"/>
              </a:lnSpc>
              <a:buFont typeface="Arial" panose="020B0604020202020204" pitchFamily="34" charset="0"/>
              <a:buChar char="•"/>
            </a:pPr>
            <a:r>
              <a:rPr lang="en-US" b="0" i="0" dirty="0">
                <a:solidFill>
                  <a:srgbClr val="171717"/>
                </a:solidFill>
                <a:effectLst/>
                <a:latin typeface="Times New Roman" panose="02020603050405020304" pitchFamily="18" charset="0"/>
                <a:cs typeface="Times New Roman" panose="02020603050405020304" pitchFamily="18" charset="0"/>
              </a:rPr>
              <a:t>And there have a microwave internet connection coming in that those access points are connected to.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969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5" name="Title 1">
            <a:extLst>
              <a:ext uri="{FF2B5EF4-FFF2-40B4-BE49-F238E27FC236}">
                <a16:creationId xmlns="" xmlns:a16="http://schemas.microsoft.com/office/drawing/2014/main" id="{4F0DFD84-F91B-6FEF-920A-CCEB404B2CEE}"/>
              </a:ext>
            </a:extLst>
          </p:cNvPr>
          <p:cNvSpPr txBox="1">
            <a:spLocks/>
          </p:cNvSpPr>
          <p:nvPr/>
        </p:nvSpPr>
        <p:spPr>
          <a:xfrm>
            <a:off x="3504801" y="303218"/>
            <a:ext cx="2804249" cy="787137"/>
          </a:xfrm>
          <a:prstGeom prst="rect">
            <a:avLst/>
          </a:prstGeom>
          <a:noFill/>
          <a:ln>
            <a:noFill/>
          </a:ln>
        </p:spPr>
        <p:txBody>
          <a:bodyPr spcFirstLastPara="1" wrap="square" lIns="91425" tIns="91425" rIns="91425" bIns="91425" anchor="b"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9pPr>
          </a:lstStyle>
          <a:p>
            <a:r>
              <a:rPr lang="en-US" sz="4000" dirty="0" err="1" smtClean="0">
                <a:latin typeface="Times New Roman" panose="02020603050405020304" pitchFamily="18" charset="0"/>
                <a:cs typeface="Times New Roman" panose="02020603050405020304" pitchFamily="18" charset="0"/>
              </a:rPr>
              <a:t>WiFi</a:t>
            </a:r>
            <a:r>
              <a:rPr lang="en-US" sz="4000" dirty="0" smtClean="0">
                <a:latin typeface="Times New Roman" panose="02020603050405020304" pitchFamily="18" charset="0"/>
                <a:cs typeface="Times New Roman" panose="02020603050405020304" pitchFamily="18" charset="0"/>
              </a:rPr>
              <a:t> Cont’d</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083147B3-B66A-E383-E683-2F073E072233}"/>
              </a:ext>
            </a:extLst>
          </p:cNvPr>
          <p:cNvSpPr txBox="1"/>
          <p:nvPr/>
        </p:nvSpPr>
        <p:spPr>
          <a:xfrm>
            <a:off x="1379304" y="1247892"/>
            <a:ext cx="6276138" cy="954107"/>
          </a:xfrm>
          <a:prstGeom prst="rect">
            <a:avLst/>
          </a:prstGeom>
          <a:noFill/>
        </p:spPr>
        <p:txBody>
          <a:bodyPr wrap="square" rtlCol="0">
            <a:spAutoFit/>
          </a:bodyPr>
          <a:lstStyle/>
          <a:p>
            <a:r>
              <a:rPr lang="en-US" b="1" i="0" dirty="0">
                <a:solidFill>
                  <a:srgbClr val="052041"/>
                </a:solidFill>
                <a:effectLst/>
                <a:latin typeface="Times New Roman" panose="02020603050405020304" pitchFamily="18" charset="0"/>
                <a:cs typeface="Times New Roman" panose="02020603050405020304" pitchFamily="18" charset="0"/>
              </a:rPr>
              <a:t>Choosing The Internet Connection</a:t>
            </a:r>
          </a:p>
          <a:p>
            <a:pPr marL="285750" indent="-285750">
              <a:buFont typeface="Arial" panose="020B0604020202020204" pitchFamily="34" charset="0"/>
              <a:buChar char="•"/>
            </a:pPr>
            <a:r>
              <a:rPr lang="en-US" b="0" i="0" dirty="0">
                <a:solidFill>
                  <a:srgbClr val="171717"/>
                </a:solidFill>
                <a:effectLst/>
                <a:latin typeface="Times New Roman" panose="02020603050405020304" pitchFamily="18" charset="0"/>
                <a:cs typeface="Times New Roman" panose="02020603050405020304" pitchFamily="18" charset="0"/>
              </a:rPr>
              <a:t>Before installing access points to give a construction site </a:t>
            </a:r>
            <a:r>
              <a:rPr lang="en-US" b="0" i="0" dirty="0" err="1">
                <a:solidFill>
                  <a:srgbClr val="171717"/>
                </a:solidFill>
                <a:effectLst/>
                <a:latin typeface="Times New Roman" panose="02020603050405020304" pitchFamily="18" charset="0"/>
                <a:cs typeface="Times New Roman" panose="02020603050405020304" pitchFamily="18" charset="0"/>
              </a:rPr>
              <a:t>WiFi</a:t>
            </a:r>
            <a:r>
              <a:rPr lang="en-US" b="0" i="0" dirty="0">
                <a:solidFill>
                  <a:srgbClr val="171717"/>
                </a:solidFill>
                <a:effectLst/>
                <a:latin typeface="Times New Roman" panose="02020603050405020304" pitchFamily="18" charset="0"/>
                <a:cs typeface="Times New Roman" panose="02020603050405020304" pitchFamily="18" charset="0"/>
              </a:rPr>
              <a:t>, we need to first choose an internet connection.</a:t>
            </a:r>
            <a:endParaRPr lang="en-US" b="1" i="0" dirty="0">
              <a:solidFill>
                <a:srgbClr val="05204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2" descr="construction site wifi">
            <a:extLst>
              <a:ext uri="{FF2B5EF4-FFF2-40B4-BE49-F238E27FC236}">
                <a16:creationId xmlns="" xmlns:a16="http://schemas.microsoft.com/office/drawing/2014/main" id="{ECE7AA21-C685-E0A1-597F-4CFBBC34B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795" y="2319275"/>
            <a:ext cx="3939938" cy="17358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6DAEECA4-F728-4574-81F6-D4EBC588D72C}"/>
              </a:ext>
            </a:extLst>
          </p:cNvPr>
          <p:cNvSpPr txBox="1"/>
          <p:nvPr/>
        </p:nvSpPr>
        <p:spPr>
          <a:xfrm>
            <a:off x="2306708" y="4172414"/>
            <a:ext cx="1892056" cy="369332"/>
          </a:xfrm>
          <a:prstGeom prst="rect">
            <a:avLst/>
          </a:prstGeom>
          <a:noFill/>
        </p:spPr>
        <p:txBody>
          <a:bodyPr wrap="none" rtlCol="0">
            <a:spAutoFit/>
          </a:bodyPr>
          <a:lstStyle/>
          <a:p>
            <a:r>
              <a:rPr lang="en-US" dirty="0"/>
              <a:t>Fibre Leased Lines</a:t>
            </a:r>
          </a:p>
        </p:txBody>
      </p:sp>
      <p:sp>
        <p:nvSpPr>
          <p:cNvPr id="10" name="TextBox 9">
            <a:extLst>
              <a:ext uri="{FF2B5EF4-FFF2-40B4-BE49-F238E27FC236}">
                <a16:creationId xmlns="" xmlns:a16="http://schemas.microsoft.com/office/drawing/2014/main" id="{C76DF2C1-4AFB-20A0-6CBC-0774DAF39DD4}"/>
              </a:ext>
            </a:extLst>
          </p:cNvPr>
          <p:cNvSpPr txBox="1"/>
          <p:nvPr/>
        </p:nvSpPr>
        <p:spPr>
          <a:xfrm>
            <a:off x="4279199" y="4212675"/>
            <a:ext cx="2029851" cy="369332"/>
          </a:xfrm>
          <a:prstGeom prst="rect">
            <a:avLst/>
          </a:prstGeom>
          <a:noFill/>
        </p:spPr>
        <p:txBody>
          <a:bodyPr wrap="none" rtlCol="0">
            <a:spAutoFit/>
          </a:bodyPr>
          <a:lstStyle/>
          <a:p>
            <a:r>
              <a:rPr lang="en-US" dirty="0"/>
              <a:t>Microwave Internet</a:t>
            </a:r>
          </a:p>
        </p:txBody>
      </p:sp>
    </p:spTree>
    <p:extLst>
      <p:ext uri="{BB962C8B-B14F-4D97-AF65-F5344CB8AC3E}">
        <p14:creationId xmlns:p14="http://schemas.microsoft.com/office/powerpoint/2010/main" val="2339632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Backgrounds for Social Media by Slidesgo">
  <a:themeElements>
    <a:clrScheme name="Simple Light">
      <a:dk1>
        <a:srgbClr val="06343A"/>
      </a:dk1>
      <a:lt1>
        <a:srgbClr val="FFFFFF"/>
      </a:lt1>
      <a:dk2>
        <a:srgbClr val="CFEBF1"/>
      </a:dk2>
      <a:lt2>
        <a:srgbClr val="428B9B"/>
      </a:lt2>
      <a:accent1>
        <a:srgbClr val="FFFFFF"/>
      </a:accent1>
      <a:accent2>
        <a:srgbClr val="FFFFFF"/>
      </a:accent2>
      <a:accent3>
        <a:srgbClr val="FFFFFF"/>
      </a:accent3>
      <a:accent4>
        <a:srgbClr val="FFFFFF"/>
      </a:accent4>
      <a:accent5>
        <a:srgbClr val="FFFFFF"/>
      </a:accent5>
      <a:accent6>
        <a:srgbClr val="FFFFFF"/>
      </a:accent6>
      <a:hlink>
        <a:srgbClr val="0634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1276</Words>
  <Application>Microsoft Office PowerPoint</Application>
  <PresentationFormat>On-screen Show (16:9)</PresentationFormat>
  <Paragraphs>177</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Raleway</vt:lpstr>
      <vt:lpstr>Nunito Light</vt:lpstr>
      <vt:lpstr>Arial Narrow</vt:lpstr>
      <vt:lpstr>Söhne</vt:lpstr>
      <vt:lpstr>Times New Roman</vt:lpstr>
      <vt:lpstr>Wingdings</vt:lpstr>
      <vt:lpstr>Alata</vt:lpstr>
      <vt:lpstr>Century725 BdCn BT</vt:lpstr>
      <vt:lpstr>Arial</vt:lpstr>
      <vt:lpstr>Assistant Medium</vt:lpstr>
      <vt:lpstr>Assistant</vt:lpstr>
      <vt:lpstr>Sky Backgrounds for Social Media by Slidesgo</vt:lpstr>
      <vt:lpstr>Internship Program 2023</vt:lpstr>
      <vt:lpstr>Member List</vt:lpstr>
      <vt:lpstr>Table of contents</vt:lpstr>
      <vt:lpstr>About Company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Dahua IPC-HDW1431T1-S4 and IPC-HFW4431T-S-S4</vt:lpstr>
      <vt:lpstr>Type                    Dome Camera          Bullet Camera</vt:lpstr>
      <vt:lpstr>Cont’d</vt:lpstr>
      <vt:lpstr>PowerPoint Presentation</vt:lpstr>
      <vt:lpstr>Cont’d</vt:lpstr>
      <vt:lpstr>PowerPoint Presentation</vt:lpstr>
      <vt:lpstr>Cont’d</vt:lpstr>
      <vt:lpstr>PowerPoint Presentation</vt:lpstr>
      <vt:lpstr>PowerPoint Presentation</vt:lpstr>
      <vt:lpstr>Project Timeline &amp; Schedule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Program 2023</dc:title>
  <dc:creator>User</dc:creator>
  <cp:lastModifiedBy>Microsoft account</cp:lastModifiedBy>
  <cp:revision>22</cp:revision>
  <dcterms:modified xsi:type="dcterms:W3CDTF">2024-03-10T16:07:09Z</dcterms:modified>
</cp:coreProperties>
</file>