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14"/>
  </p:notesMasterIdLst>
  <p:handoutMasterIdLst>
    <p:handoutMasterId r:id="rId15"/>
  </p:handoutMasterIdLst>
  <p:sldIdLst>
    <p:sldId id="313" r:id="rId4"/>
    <p:sldId id="311" r:id="rId5"/>
    <p:sldId id="314" r:id="rId6"/>
    <p:sldId id="315" r:id="rId7"/>
    <p:sldId id="264" r:id="rId8"/>
    <p:sldId id="266" r:id="rId9"/>
    <p:sldId id="272" r:id="rId10"/>
    <p:sldId id="307" r:id="rId11"/>
    <p:sldId id="312" r:id="rId12"/>
    <p:sldId id="296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C2C6"/>
    <a:srgbClr val="24BFE4"/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8" autoAdjust="0"/>
    <p:restoredTop sz="94660"/>
  </p:normalViewPr>
  <p:slideViewPr>
    <p:cSldViewPr showGuides="1">
      <p:cViewPr varScale="1">
        <p:scale>
          <a:sx n="70" d="100"/>
          <a:sy n="70" d="100"/>
        </p:scale>
        <p:origin x="653" y="53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3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2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40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=""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384195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2" name="Rectangle 1"/>
          <p:cNvSpPr/>
          <p:nvPr/>
        </p:nvSpPr>
        <p:spPr>
          <a:xfrm>
            <a:off x="899592" y="483517"/>
            <a:ext cx="7344816" cy="4219111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43608" y="627534"/>
            <a:ext cx="7056784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04" y="824290"/>
            <a:ext cx="2749493" cy="2749493"/>
          </a:xfrm>
          <a:prstGeom prst="rect">
            <a:avLst/>
          </a:prstGeom>
        </p:spPr>
      </p:pic>
      <p:sp>
        <p:nvSpPr>
          <p:cNvPr id="6" name="Title 7"/>
          <p:cNvSpPr txBox="1">
            <a:spLocks/>
          </p:cNvSpPr>
          <p:nvPr/>
        </p:nvSpPr>
        <p:spPr>
          <a:xfrm>
            <a:off x="1691680" y="3363838"/>
            <a:ext cx="6156684" cy="540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b="1" dirty="0" smtClean="0">
                <a:solidFill>
                  <a:schemeClr val="accent4"/>
                </a:solidFill>
                <a:ea typeface="맑은 고딕" pitchFamily="50" charset="-127"/>
              </a:rPr>
              <a:t>Roll Call Attendance </a:t>
            </a:r>
            <a:r>
              <a:rPr lang="en-US" altLang="ko-KR" sz="3000" b="1" dirty="0" smtClean="0">
                <a:ea typeface="맑은 고딕" pitchFamily="50" charset="-127"/>
              </a:rPr>
              <a:t>Tool</a:t>
            </a:r>
            <a:endParaRPr lang="ko-KR" altLang="en-US" sz="3000" b="1" dirty="0"/>
          </a:p>
        </p:txBody>
      </p:sp>
      <p:sp>
        <p:nvSpPr>
          <p:cNvPr id="7" name="Text Placeholder 8"/>
          <p:cNvSpPr txBox="1">
            <a:spLocks/>
          </p:cNvSpPr>
          <p:nvPr/>
        </p:nvSpPr>
        <p:spPr>
          <a:xfrm>
            <a:off x="1691680" y="4011958"/>
            <a:ext cx="3489920" cy="43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ko-KR" sz="1300" b="1" dirty="0" smtClean="0">
                <a:latin typeface="Bell Gothic Std Black" panose="020B0706020202040204" pitchFamily="34" charset="0"/>
                <a:ea typeface="Adobe Fan Heiti Std B" panose="020B0700000000000000" pitchFamily="34" charset="-128"/>
              </a:rPr>
              <a:t>Fourth IST </a:t>
            </a:r>
            <a:r>
              <a:rPr lang="en-US" altLang="ko-KR" sz="1200" b="1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(</a:t>
            </a:r>
            <a:r>
              <a:rPr lang="en-US" altLang="ko-KR" sz="1200" b="1" dirty="0" smtClean="0">
                <a:solidFill>
                  <a:schemeClr val="accent4">
                    <a:lumMod val="7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Artificial Intelligence</a:t>
            </a:r>
            <a:r>
              <a:rPr lang="en-US" altLang="ko-KR" sz="1200" b="1" dirty="0" smtClean="0">
                <a:solidFill>
                  <a:srgbClr val="0070C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)</a:t>
            </a:r>
            <a:endParaRPr lang="en-US" altLang="ko-KR" sz="1200" b="1" dirty="0">
              <a:solidFill>
                <a:srgbClr val="0070C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4168" y="4022943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Date</a:t>
            </a:r>
            <a:r>
              <a:rPr lang="en-US" sz="1200" b="1" dirty="0" smtClean="0">
                <a:solidFill>
                  <a:schemeClr val="accent4">
                    <a:lumMod val="75000"/>
                  </a:schemeClr>
                </a:solidFill>
              </a:rPr>
              <a:t>:26/8/22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434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latin typeface="+mn-lt"/>
              </a:rPr>
              <a:t>For Your Attention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33254"/>
            <a:ext cx="8352928" cy="673807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/>
                </a:solidFill>
              </a:rPr>
              <a:t>Group</a:t>
            </a:r>
            <a:r>
              <a:rPr lang="en-US" dirty="0" smtClean="0"/>
              <a:t> </a:t>
            </a:r>
            <a:r>
              <a:rPr lang="en-US" sz="2400" dirty="0" smtClean="0"/>
              <a:t>Members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-252536" y="0"/>
            <a:ext cx="1800200" cy="51435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55423" y="1116320"/>
            <a:ext cx="3612097" cy="445084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/>
              <a:t>  Mg Thwin Htoo Aung (4IST-2)</a:t>
            </a:r>
            <a:endParaRPr lang="en-US" sz="1700" dirty="0"/>
          </a:p>
        </p:txBody>
      </p:sp>
      <p:sp>
        <p:nvSpPr>
          <p:cNvPr id="12" name="Rectangle 11"/>
          <p:cNvSpPr/>
          <p:nvPr/>
        </p:nvSpPr>
        <p:spPr>
          <a:xfrm>
            <a:off x="3170636" y="1707654"/>
            <a:ext cx="3612097" cy="445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>
                <a:solidFill>
                  <a:schemeClr val="accent4">
                    <a:lumMod val="50000"/>
                  </a:schemeClr>
                </a:solidFill>
              </a:rPr>
              <a:t>  Mg Hein Thant </a:t>
            </a:r>
            <a:r>
              <a:rPr lang="en-US" sz="1700" dirty="0" smtClean="0">
                <a:solidFill>
                  <a:schemeClr val="accent4">
                    <a:lumMod val="50000"/>
                  </a:schemeClr>
                </a:solidFill>
              </a:rPr>
              <a:t>Aung(4IST-21)</a:t>
            </a:r>
            <a:endParaRPr lang="en-US" sz="17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92151" y="2355726"/>
            <a:ext cx="3612097" cy="445084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smtClean="0"/>
              <a:t>  Mg </a:t>
            </a:r>
            <a:r>
              <a:rPr lang="en-US" sz="1700" dirty="0" err="1" smtClean="0"/>
              <a:t>Khaing</a:t>
            </a:r>
            <a:r>
              <a:rPr lang="en-US" sz="1700" dirty="0" smtClean="0"/>
              <a:t> </a:t>
            </a:r>
            <a:r>
              <a:rPr lang="en-US" sz="1700" dirty="0" err="1" smtClean="0"/>
              <a:t>Kyaw</a:t>
            </a:r>
            <a:r>
              <a:rPr lang="en-US" sz="1700" dirty="0" smtClean="0"/>
              <a:t> </a:t>
            </a:r>
            <a:r>
              <a:rPr lang="en-US" sz="1700" dirty="0" smtClean="0"/>
              <a:t>Lin(4IST-30)</a:t>
            </a:r>
            <a:endParaRPr lang="en-US" sz="1700" dirty="0"/>
          </a:p>
        </p:txBody>
      </p:sp>
      <p:sp>
        <p:nvSpPr>
          <p:cNvPr id="14" name="Rectangle 13"/>
          <p:cNvSpPr/>
          <p:nvPr/>
        </p:nvSpPr>
        <p:spPr>
          <a:xfrm>
            <a:off x="4355976" y="2990762"/>
            <a:ext cx="3612097" cy="4450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accent3">
                    <a:lumMod val="75000"/>
                  </a:schemeClr>
                </a:solidFill>
              </a:rPr>
              <a:t>Mg </a:t>
            </a:r>
            <a:r>
              <a:rPr lang="en-US" sz="1700" dirty="0" err="1" smtClean="0">
                <a:solidFill>
                  <a:schemeClr val="accent3">
                    <a:lumMod val="75000"/>
                  </a:schemeClr>
                </a:solidFill>
              </a:rPr>
              <a:t>Yel</a:t>
            </a:r>
            <a:r>
              <a:rPr lang="en-US" sz="1700" dirty="0" smtClean="0">
                <a:solidFill>
                  <a:schemeClr val="accent3">
                    <a:lumMod val="75000"/>
                  </a:schemeClr>
                </a:solidFill>
              </a:rPr>
              <a:t> Min </a:t>
            </a:r>
            <a:r>
              <a:rPr lang="en-US" sz="1700" dirty="0" err="1" smtClean="0">
                <a:solidFill>
                  <a:schemeClr val="accent3">
                    <a:lumMod val="75000"/>
                  </a:schemeClr>
                </a:solidFill>
              </a:rPr>
              <a:t>Htike</a:t>
            </a:r>
            <a:r>
              <a:rPr lang="en-US" sz="1700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sz="1700" dirty="0" smtClean="0">
                <a:solidFill>
                  <a:schemeClr val="accent3">
                    <a:lumMod val="75000"/>
                  </a:schemeClr>
                </a:solidFill>
              </a:rPr>
              <a:t>4IST-49</a:t>
            </a:r>
            <a:r>
              <a:rPr lang="en-US" sz="1700" dirty="0" smtClean="0">
                <a:solidFill>
                  <a:schemeClr val="tx1"/>
                </a:solidFill>
              </a:rPr>
              <a:t>)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71798" y="3625832"/>
            <a:ext cx="3612097" cy="445084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Mg </a:t>
            </a:r>
            <a:r>
              <a:rPr lang="en-US" sz="1700" dirty="0" err="1" smtClean="0"/>
              <a:t>Mabu</a:t>
            </a:r>
            <a:r>
              <a:rPr lang="en-US" sz="1700" dirty="0" smtClean="0"/>
              <a:t> </a:t>
            </a:r>
            <a:r>
              <a:rPr lang="en-US" sz="1700" dirty="0" err="1" smtClean="0"/>
              <a:t>Phong</a:t>
            </a:r>
            <a:r>
              <a:rPr lang="en-US" sz="1700" dirty="0" smtClean="0"/>
              <a:t> (</a:t>
            </a:r>
            <a:r>
              <a:rPr lang="en-US" sz="1700" dirty="0" smtClean="0"/>
              <a:t>4IST-40)</a:t>
            </a:r>
            <a:endParaRPr lang="en-US" sz="1700" dirty="0"/>
          </a:p>
        </p:txBody>
      </p:sp>
      <p:sp>
        <p:nvSpPr>
          <p:cNvPr id="16" name="Rectangle 15"/>
          <p:cNvSpPr/>
          <p:nvPr/>
        </p:nvSpPr>
        <p:spPr>
          <a:xfrm>
            <a:off x="4355976" y="4286906"/>
            <a:ext cx="3612097" cy="4450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accent4">
                    <a:lumMod val="50000"/>
                  </a:schemeClr>
                </a:solidFill>
              </a:rPr>
              <a:t>Mg </a:t>
            </a:r>
            <a:r>
              <a:rPr lang="en-US" sz="1700" dirty="0" smtClean="0">
                <a:solidFill>
                  <a:schemeClr val="accent4">
                    <a:lumMod val="50000"/>
                  </a:schemeClr>
                </a:solidFill>
              </a:rPr>
              <a:t>Htoo Aung </a:t>
            </a:r>
            <a:r>
              <a:rPr lang="en-US" sz="1700" dirty="0" err="1" smtClean="0">
                <a:solidFill>
                  <a:schemeClr val="accent4">
                    <a:lumMod val="50000"/>
                  </a:schemeClr>
                </a:solidFill>
              </a:rPr>
              <a:t>Lwin</a:t>
            </a:r>
            <a:r>
              <a:rPr lang="en-US" sz="1700" dirty="0" smtClean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en-US" sz="1700" dirty="0" smtClean="0">
                <a:solidFill>
                  <a:schemeClr val="accent4">
                    <a:lumMod val="50000"/>
                  </a:schemeClr>
                </a:solidFill>
              </a:rPr>
              <a:t>4IST-64)</a:t>
            </a:r>
            <a:endParaRPr lang="en-US" sz="17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555776" y="1102238"/>
            <a:ext cx="488075" cy="50139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ound Same Side Corner Rectangle 8">
            <a:extLst>
              <a:ext uri="{FF2B5EF4-FFF2-40B4-BE49-F238E27FC236}">
                <a16:creationId xmlns="" xmlns:a16="http://schemas.microsoft.com/office/drawing/2014/main" id="{391AF272-6D56-4A07-8A65-09B4D137C4BE}"/>
              </a:ext>
            </a:extLst>
          </p:cNvPr>
          <p:cNvSpPr/>
          <p:nvPr/>
        </p:nvSpPr>
        <p:spPr>
          <a:xfrm>
            <a:off x="2711583" y="953097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>
            <a:off x="2571757" y="1753624"/>
            <a:ext cx="488075" cy="50139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571757" y="2366644"/>
            <a:ext cx="488075" cy="50139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ound Same Side Corner Rectangle 8">
            <a:extLst>
              <a:ext uri="{FF2B5EF4-FFF2-40B4-BE49-F238E27FC236}">
                <a16:creationId xmlns="" xmlns:a16="http://schemas.microsoft.com/office/drawing/2014/main" id="{391AF272-6D56-4A07-8A65-09B4D137C4BE}"/>
              </a:ext>
            </a:extLst>
          </p:cNvPr>
          <p:cNvSpPr/>
          <p:nvPr/>
        </p:nvSpPr>
        <p:spPr>
          <a:xfrm>
            <a:off x="2745894" y="1641998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ound Same Side Corner Rectangle 8">
            <a:extLst>
              <a:ext uri="{FF2B5EF4-FFF2-40B4-BE49-F238E27FC236}">
                <a16:creationId xmlns="" xmlns:a16="http://schemas.microsoft.com/office/drawing/2014/main" id="{391AF272-6D56-4A07-8A65-09B4D137C4BE}"/>
              </a:ext>
            </a:extLst>
          </p:cNvPr>
          <p:cNvSpPr/>
          <p:nvPr/>
        </p:nvSpPr>
        <p:spPr>
          <a:xfrm>
            <a:off x="2745894" y="2286412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8118640" y="2938405"/>
            <a:ext cx="488075" cy="50139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118640" y="3625832"/>
            <a:ext cx="488075" cy="50139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118640" y="4286906"/>
            <a:ext cx="488075" cy="50139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 Same Side Corner Rectangle 8">
            <a:extLst>
              <a:ext uri="{FF2B5EF4-FFF2-40B4-BE49-F238E27FC236}">
                <a16:creationId xmlns="" xmlns:a16="http://schemas.microsoft.com/office/drawing/2014/main" id="{391AF272-6D56-4A07-8A65-09B4D137C4BE}"/>
              </a:ext>
            </a:extLst>
          </p:cNvPr>
          <p:cNvSpPr/>
          <p:nvPr/>
        </p:nvSpPr>
        <p:spPr>
          <a:xfrm>
            <a:off x="8274447" y="2827078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 Same Side Corner Rectangle 8">
            <a:extLst>
              <a:ext uri="{FF2B5EF4-FFF2-40B4-BE49-F238E27FC236}">
                <a16:creationId xmlns="" xmlns:a16="http://schemas.microsoft.com/office/drawing/2014/main" id="{391AF272-6D56-4A07-8A65-09B4D137C4BE}"/>
              </a:ext>
            </a:extLst>
          </p:cNvPr>
          <p:cNvSpPr/>
          <p:nvPr/>
        </p:nvSpPr>
        <p:spPr>
          <a:xfrm>
            <a:off x="8274447" y="3547158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ound Same Side Corner Rectangle 8">
            <a:extLst>
              <a:ext uri="{FF2B5EF4-FFF2-40B4-BE49-F238E27FC236}">
                <a16:creationId xmlns="" xmlns:a16="http://schemas.microsoft.com/office/drawing/2014/main" id="{391AF272-6D56-4A07-8A65-09B4D137C4BE}"/>
              </a:ext>
            </a:extLst>
          </p:cNvPr>
          <p:cNvSpPr/>
          <p:nvPr/>
        </p:nvSpPr>
        <p:spPr>
          <a:xfrm>
            <a:off x="8290070" y="4136988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216" y="-106948"/>
            <a:ext cx="1194784" cy="119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200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8172400" cy="529791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</a:rPr>
              <a:t>Attendance</a:t>
            </a:r>
            <a:r>
              <a:rPr lang="en-US" sz="3200" dirty="0" smtClean="0"/>
              <a:t> </a:t>
            </a:r>
            <a:r>
              <a:rPr lang="en-US" sz="2000" dirty="0" smtClean="0"/>
              <a:t>Requirement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441688"/>
            <a:ext cx="5040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 student must obtain a minimum of 75% 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attendance</a:t>
            </a:r>
          </a:p>
          <a:p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 each subject individually.</a:t>
            </a:r>
            <a:endParaRPr lang="ko-KR" alt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1600" y="2355727"/>
            <a:ext cx="4536504" cy="1512168"/>
          </a:xfrm>
          <a:prstGeom prst="roundRect">
            <a:avLst/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rgbClr val="FFFF00"/>
              </a:solidFill>
              <a:latin typeface="Clarendon Blk BT" panose="02040905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4155926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In 2013, </a:t>
            </a:r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178 students </a:t>
            </a: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got debarred in </a:t>
            </a:r>
          </a:p>
          <a:p>
            <a:pPr algn="ctr"/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University Of </a:t>
            </a:r>
            <a:r>
              <a:rPr lang="en-US" altLang="ko-KR" sz="1200" dirty="0" err="1" smtClean="0">
                <a:latin typeface="Arial" pitchFamily="34" charset="0"/>
                <a:cs typeface="Arial" pitchFamily="34" charset="0"/>
              </a:rPr>
              <a:t>Tehnology</a:t>
            </a:r>
            <a:r>
              <a:rPr lang="en-US" altLang="ko-KR" sz="1200" dirty="0" smtClean="0">
                <a:latin typeface="Arial" pitchFamily="34" charset="0"/>
                <a:cs typeface="Arial" pitchFamily="34" charset="0"/>
              </a:rPr>
              <a:t> (Yadanarpon Cyber City)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2571750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arendon Blk BT" panose="02040905050505020204" pitchFamily="18" charset="0"/>
              </a:rPr>
              <a:t>If he got debarred, he will not be</a:t>
            </a:r>
          </a:p>
          <a:p>
            <a:pPr algn="ctr"/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arendon Blk BT" panose="02040905050505020204" pitchFamily="18" charset="0"/>
              </a:rPr>
              <a:t> eligible to sit for </a:t>
            </a:r>
            <a:endParaRPr lang="en-US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larendon Blk BT" panose="02040905050505020204" pitchFamily="18" charset="0"/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arendon Blk BT" panose="02040905050505020204" pitchFamily="18" charset="0"/>
              </a:rPr>
              <a:t>end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larendon Blk BT" panose="02040905050505020204" pitchFamily="18" charset="0"/>
              </a:rPr>
              <a:t>semester exam!</a:t>
            </a:r>
          </a:p>
        </p:txBody>
      </p:sp>
      <p:sp>
        <p:nvSpPr>
          <p:cNvPr id="8" name="4-Point Star 7"/>
          <p:cNvSpPr/>
          <p:nvPr/>
        </p:nvSpPr>
        <p:spPr>
          <a:xfrm>
            <a:off x="611560" y="1502663"/>
            <a:ext cx="216024" cy="204991"/>
          </a:xfrm>
          <a:prstGeom prst="star4">
            <a:avLst/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" r="3675"/>
          <a:stretch/>
        </p:blipFill>
        <p:spPr>
          <a:xfrm>
            <a:off x="6012160" y="1543473"/>
            <a:ext cx="2736304" cy="2108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81860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8172400" cy="529791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/>
                </a:solidFill>
              </a:rPr>
              <a:t>Debarment </a:t>
            </a:r>
            <a:r>
              <a:rPr lang="en-US" sz="2100" dirty="0" smtClean="0">
                <a:solidFill>
                  <a:schemeClr val="tx1"/>
                </a:solidFill>
              </a:rPr>
              <a:t>Of Student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8" name="4-Point Star 7"/>
          <p:cNvSpPr/>
          <p:nvPr/>
        </p:nvSpPr>
        <p:spPr>
          <a:xfrm>
            <a:off x="611560" y="1059582"/>
            <a:ext cx="216024" cy="204991"/>
          </a:xfrm>
          <a:prstGeom prst="star4">
            <a:avLst/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47" y="138420"/>
            <a:ext cx="2921468" cy="49340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0" y="1820412"/>
            <a:ext cx="2551538" cy="2551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32" y="1491630"/>
            <a:ext cx="2396824" cy="307259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66164"/>
            <a:ext cx="2799845" cy="32198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" r="3675"/>
          <a:stretch/>
        </p:blipFill>
        <p:spPr>
          <a:xfrm>
            <a:off x="879064" y="3219822"/>
            <a:ext cx="2333547" cy="1798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496842" y="937052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no Pro Smbd Caption" panose="02020702040506020403" pitchFamily="18" charset="0"/>
                <a:cs typeface="Arial" pitchFamily="34" charset="0"/>
              </a:rPr>
              <a:t>In 2013, </a:t>
            </a:r>
            <a:r>
              <a:rPr lang="en-US" altLang="ko-KR" sz="1600" b="1" dirty="0">
                <a:solidFill>
                  <a:srgbClr val="FF0000"/>
                </a:solidFill>
                <a:latin typeface="Arno Pro Smbd Caption" panose="02020702040506020403" pitchFamily="18" charset="0"/>
                <a:cs typeface="Arial" pitchFamily="34" charset="0"/>
              </a:rPr>
              <a:t>178 students </a:t>
            </a:r>
            <a:r>
              <a:rPr lang="en-US" altLang="ko-KR" sz="1600" dirty="0">
                <a:latin typeface="Arno Pro Smbd Caption" panose="02020702040506020403" pitchFamily="18" charset="0"/>
                <a:cs typeface="Arial" pitchFamily="34" charset="0"/>
              </a:rPr>
              <a:t>got debarred in </a:t>
            </a:r>
            <a:r>
              <a:rPr lang="en-US" altLang="ko-KR" sz="1600" dirty="0" smtClean="0">
                <a:latin typeface="Arno Pro Smbd Caption" panose="02020702040506020403" pitchFamily="18" charset="0"/>
                <a:cs typeface="Arial" pitchFamily="34" charset="0"/>
              </a:rPr>
              <a:t>UT-YCC</a:t>
            </a:r>
            <a:endParaRPr lang="en-US" altLang="ko-KR" sz="1600" dirty="0">
              <a:latin typeface="Arno Pro Smbd Caption" panose="02020702040506020403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7678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36999"/>
            <a:ext cx="9144000" cy="601799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200" dirty="0" smtClean="0">
                <a:solidFill>
                  <a:schemeClr val="accent1"/>
                </a:solidFill>
              </a:rPr>
              <a:t>  </a:t>
            </a:r>
            <a:r>
              <a:rPr lang="en-US" altLang="ko-KR" sz="2600" dirty="0" smtClean="0">
                <a:solidFill>
                  <a:schemeClr val="accent1"/>
                </a:solidFill>
              </a:rPr>
              <a:t>     </a:t>
            </a:r>
            <a:r>
              <a:rPr lang="en-US" altLang="ko-KR" sz="2600" dirty="0" smtClean="0">
                <a:solidFill>
                  <a:srgbClr val="0CC2C6"/>
                </a:solidFill>
              </a:rPr>
              <a:t>Applied </a:t>
            </a:r>
            <a:r>
              <a:rPr lang="en-US" altLang="ko-KR" sz="2400" dirty="0" smtClean="0">
                <a:solidFill>
                  <a:schemeClr val="tx1"/>
                </a:solidFill>
              </a:rPr>
              <a:t>Theory/Software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24128" y="1338561"/>
            <a:ext cx="2816429" cy="552107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282492" y="4083918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Roll Call Attendance Tool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r="1474"/>
          <a:stretch>
            <a:fillRect/>
          </a:stretch>
        </p:blipFill>
        <p:spPr>
          <a:xfrm>
            <a:off x="1371083" y="1748838"/>
            <a:ext cx="2952328" cy="1905739"/>
          </a:xfrm>
        </p:spPr>
      </p:pic>
      <p:sp>
        <p:nvSpPr>
          <p:cNvPr id="19" name="TextBox 18"/>
          <p:cNvSpPr txBox="1"/>
          <p:nvPr/>
        </p:nvSpPr>
        <p:spPr>
          <a:xfrm>
            <a:off x="5957052" y="1438625"/>
            <a:ext cx="26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Prolog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98988" y="1341672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508104" y="1451662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ectangle 23"/>
          <p:cNvSpPr/>
          <p:nvPr/>
        </p:nvSpPr>
        <p:spPr>
          <a:xfrm>
            <a:off x="5724128" y="2246627"/>
            <a:ext cx="2816429" cy="541147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5383102" y="224662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Oval 21"/>
          <p:cNvSpPr>
            <a:spLocks noChangeAspect="1"/>
          </p:cNvSpPr>
          <p:nvPr/>
        </p:nvSpPr>
        <p:spPr>
          <a:xfrm>
            <a:off x="5508104" y="2348768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5761236" y="3220627"/>
            <a:ext cx="2779321" cy="548996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364088" y="322062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Oval 21"/>
          <p:cNvSpPr>
            <a:spLocks noChangeAspect="1"/>
          </p:cNvSpPr>
          <p:nvPr/>
        </p:nvSpPr>
        <p:spPr>
          <a:xfrm>
            <a:off x="5473204" y="3330617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12719" y="2339960"/>
            <a:ext cx="26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Knowledge Base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02124" y="3291830"/>
            <a:ext cx="26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cs typeface="Arial" pitchFamily="34" charset="0"/>
              </a:rPr>
              <a:t>Artificial Intelligence 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>
            <a:spLocks/>
          </p:cNvSpPr>
          <p:nvPr/>
        </p:nvSpPr>
        <p:spPr>
          <a:xfrm>
            <a:off x="1056316" y="1203598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Debarment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dirty="0" smtClean="0">
                <a:solidFill>
                  <a:schemeClr val="accent1"/>
                </a:solidFill>
                <a:latin typeface="Blackoak Std" panose="04050907060602020202" pitchFamily="82" charset="0"/>
                <a:cs typeface="Arial" pitchFamily="34" charset="0"/>
              </a:rPr>
              <a:t>Of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Student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0760" y="2384504"/>
            <a:ext cx="1619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make it easy to compile the lists of subjects having attendance less than 75%. 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 For teachers ]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6948264" y="1749260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Calculation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dirty="0" smtClean="0">
                <a:solidFill>
                  <a:schemeClr val="accent2"/>
                </a:solidFill>
                <a:latin typeface="Blackoak Std" panose="04050907060602020202" pitchFamily="82" charset="0"/>
                <a:cs typeface="Arial" pitchFamily="34" charset="0"/>
              </a:rPr>
              <a:t>Of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Absence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2689" y="2926495"/>
            <a:ext cx="1619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 be able to know Roll-Call Attendance and to calculate periods of absence.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[For Students]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55041" y="110792"/>
            <a:ext cx="8352928" cy="67380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accent1"/>
                </a:solidFill>
              </a:rPr>
              <a:t>Project</a:t>
            </a:r>
            <a:r>
              <a:rPr lang="en-US" dirty="0" smtClean="0"/>
              <a:t> </a:t>
            </a:r>
            <a:r>
              <a:rPr lang="en-US" sz="2400" dirty="0" smtClean="0"/>
              <a:t>Objective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90489" y="1267400"/>
            <a:ext cx="681111" cy="656277"/>
            <a:chOff x="4298598" y="1406129"/>
            <a:chExt cx="538036" cy="538036"/>
          </a:xfrm>
        </p:grpSpPr>
        <p:sp>
          <p:nvSpPr>
            <p:cNvPr id="10" name="Oval 9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82167" y="1846058"/>
            <a:ext cx="633442" cy="656578"/>
            <a:chOff x="4298598" y="2241725"/>
            <a:chExt cx="538036" cy="538036"/>
          </a:xfrm>
        </p:grpSpPr>
        <p:sp>
          <p:nvSpPr>
            <p:cNvPr id="17" name="Oval 16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latin typeface="Arial" pitchFamily="34" charset="0"/>
                  <a:cs typeface="Arial" pitchFamily="34" charset="0"/>
                </a:rPr>
                <a:t>2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3429480" y="1717681"/>
            <a:ext cx="1872208" cy="182955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27" y="1948995"/>
            <a:ext cx="1394514" cy="1394514"/>
          </a:xfrm>
          <a:prstGeom prst="rect">
            <a:avLst/>
          </a:prstGeom>
        </p:spPr>
      </p:pic>
      <p:sp>
        <p:nvSpPr>
          <p:cNvPr id="2" name="4-Point Star 1"/>
          <p:cNvSpPr/>
          <p:nvPr/>
        </p:nvSpPr>
        <p:spPr>
          <a:xfrm>
            <a:off x="755576" y="2427734"/>
            <a:ext cx="103359" cy="129821"/>
          </a:xfrm>
          <a:prstGeom prst="star4">
            <a:avLst/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-Point Star 20"/>
          <p:cNvSpPr/>
          <p:nvPr/>
        </p:nvSpPr>
        <p:spPr>
          <a:xfrm>
            <a:off x="6804248" y="3003798"/>
            <a:ext cx="103359" cy="129821"/>
          </a:xfrm>
          <a:prstGeom prst="star4">
            <a:avLst/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642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2715" y="3828985"/>
            <a:ext cx="7380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English              E-42011                                 Image             ISCE-42054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Math                 ISCE-42014	        SE                   IS-42061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AI                      ISCE-42071	        UML	          IS-42117</a:t>
            </a: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Networking        ISCE-42043	        HSS 	          HSS-42001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자유형 8"/>
          <p:cNvSpPr/>
          <p:nvPr/>
        </p:nvSpPr>
        <p:spPr>
          <a:xfrm flipV="1">
            <a:off x="792943" y="3678159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9"/>
          <p:cNvSpPr/>
          <p:nvPr/>
        </p:nvSpPr>
        <p:spPr>
          <a:xfrm>
            <a:off x="792199" y="4758279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       </a:t>
            </a:r>
            <a:r>
              <a:rPr lang="en-US" sz="2400" dirty="0" smtClean="0">
                <a:solidFill>
                  <a:srgbClr val="24BFE4"/>
                </a:solidFill>
              </a:rPr>
              <a:t>Time Table </a:t>
            </a:r>
            <a:r>
              <a:rPr lang="en-US" sz="2000" dirty="0" smtClean="0"/>
              <a:t>for </a:t>
            </a:r>
            <a:r>
              <a:rPr lang="en-US" sz="2000" dirty="0"/>
              <a:t>fourth </a:t>
            </a:r>
            <a:r>
              <a:rPr lang="en-US" sz="2000" dirty="0" smtClean="0"/>
              <a:t>Year </a:t>
            </a:r>
            <a:r>
              <a:rPr lang="en-US" sz="2000" dirty="0"/>
              <a:t>IST (Second Semester)</a:t>
            </a:r>
            <a:endParaRPr lang="ko-KR" altLang="en-US" sz="20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858712"/>
              </p:ext>
            </p:extLst>
          </p:nvPr>
        </p:nvGraphicFramePr>
        <p:xfrm>
          <a:off x="683568" y="1203598"/>
          <a:ext cx="7982275" cy="17373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40325"/>
                <a:gridCol w="1140325"/>
                <a:gridCol w="1140325"/>
                <a:gridCol w="1140325"/>
                <a:gridCol w="1140325"/>
                <a:gridCol w="1140325"/>
                <a:gridCol w="1140325"/>
              </a:tblGrid>
              <a:tr h="2683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Day/Time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2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3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4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5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6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83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Monday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English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English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Image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Math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Math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Image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83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Tuesday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Math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Math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Image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Image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Networking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Networking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83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Wednesday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HSS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HSS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English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SE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UML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UML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83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Thursday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Networking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Networking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Networking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SE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HSS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HSS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8370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Friday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UML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UML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SE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AI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AI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AI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6968" y="3317828"/>
            <a:ext cx="215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Subject Name    </a:t>
            </a:r>
            <a:r>
              <a:rPr lang="en-US" altLang="ko-KR" sz="1200" b="1" dirty="0" smtClean="0">
                <a:cs typeface="Arial" pitchFamily="34" charset="0"/>
              </a:rPr>
              <a:t>Code</a:t>
            </a:r>
            <a:endParaRPr lang="en-US" altLang="ko-KR" sz="1200" b="1" dirty="0"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23928" y="3317828"/>
            <a:ext cx="215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Subject Name    </a:t>
            </a:r>
            <a:r>
              <a:rPr lang="en-US" altLang="ko-KR" sz="1200" b="1" dirty="0" smtClean="0">
                <a:cs typeface="Arial" pitchFamily="34" charset="0"/>
              </a:rPr>
              <a:t>Code</a:t>
            </a:r>
            <a:endParaRPr lang="en-US" altLang="ko-KR" sz="1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01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1803" y="3867894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can calculate our attendance percentage by each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individual absence day.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this purpose, our project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propose the prolog method-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testDay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({</a:t>
            </a:r>
            <a:r>
              <a:rPr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name_of_day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},{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total_count_of_absence})</a:t>
            </a:r>
          </a:p>
        </p:txBody>
      </p:sp>
      <p:sp>
        <p:nvSpPr>
          <p:cNvPr id="5" name="자유형 8"/>
          <p:cNvSpPr/>
          <p:nvPr/>
        </p:nvSpPr>
        <p:spPr>
          <a:xfrm flipV="1">
            <a:off x="792199" y="37958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9"/>
          <p:cNvSpPr/>
          <p:nvPr/>
        </p:nvSpPr>
        <p:spPr>
          <a:xfrm>
            <a:off x="792199" y="4587974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396552" y="0"/>
            <a:ext cx="9144000" cy="77653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           Total Lecture </a:t>
            </a:r>
            <a:r>
              <a:rPr lang="en-US" sz="1800" dirty="0" smtClean="0">
                <a:solidFill>
                  <a:schemeClr val="tx1"/>
                </a:solidFill>
              </a:rPr>
              <a:t>By Each Day [ May12 – August31 ]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064925"/>
              </p:ext>
            </p:extLst>
          </p:nvPr>
        </p:nvGraphicFramePr>
        <p:xfrm>
          <a:off x="2969492" y="1059583"/>
          <a:ext cx="2826644" cy="252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769"/>
                <a:gridCol w="1588875"/>
              </a:tblGrid>
              <a:tr h="415239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Day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Total  Counts</a:t>
                      </a:r>
                      <a:endParaRPr lang="en-US" sz="1500" dirty="0"/>
                    </a:p>
                  </a:txBody>
                  <a:tcPr/>
                </a:tc>
              </a:tr>
              <a:tr h="42100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Monday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16 Days</a:t>
                      </a:r>
                      <a:endParaRPr lang="en-US" sz="1300" dirty="0"/>
                    </a:p>
                  </a:txBody>
                  <a:tcPr/>
                </a:tc>
              </a:tr>
              <a:tr h="42100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Tuesday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16 Days</a:t>
                      </a:r>
                      <a:endParaRPr lang="en-US" sz="1300" dirty="0"/>
                    </a:p>
                  </a:txBody>
                  <a:tcPr/>
                </a:tc>
              </a:tr>
              <a:tr h="42100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Wednesday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16 Days</a:t>
                      </a:r>
                      <a:endParaRPr lang="en-US" sz="1300" dirty="0"/>
                    </a:p>
                  </a:txBody>
                  <a:tcPr/>
                </a:tc>
              </a:tr>
              <a:tr h="42100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Thursday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16 Days</a:t>
                      </a:r>
                      <a:endParaRPr lang="en-US" sz="1300" dirty="0"/>
                    </a:p>
                  </a:txBody>
                  <a:tcPr/>
                </a:tc>
              </a:tr>
              <a:tr h="421008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Friday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16 Days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269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429994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can calculate our attendance percentage by each individual subject name. For this purpose, our project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propose the prolog method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- testSubject({name_of_subject},{total_count_of_absence})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자유형 8"/>
          <p:cNvSpPr/>
          <p:nvPr/>
        </p:nvSpPr>
        <p:spPr>
          <a:xfrm flipV="1">
            <a:off x="792199" y="4227934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9"/>
          <p:cNvSpPr/>
          <p:nvPr/>
        </p:nvSpPr>
        <p:spPr>
          <a:xfrm>
            <a:off x="792199" y="4948014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396552" y="0"/>
            <a:ext cx="9001000" cy="771550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           Total Lecture </a:t>
            </a:r>
            <a:r>
              <a:rPr lang="en-US" sz="1800" dirty="0" smtClean="0">
                <a:solidFill>
                  <a:schemeClr val="tx1"/>
                </a:solidFill>
              </a:rPr>
              <a:t>By Each Subject [ May12 – August31 ]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24150"/>
              </p:ext>
            </p:extLst>
          </p:nvPr>
        </p:nvGraphicFramePr>
        <p:xfrm>
          <a:off x="1475656" y="988151"/>
          <a:ext cx="5976664" cy="316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332"/>
                <a:gridCol w="2988332"/>
              </a:tblGrid>
              <a:tr h="351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Total Counts</a:t>
                      </a:r>
                      <a:endParaRPr lang="en-US" sz="1600" dirty="0"/>
                    </a:p>
                  </a:txBody>
                  <a:tcPr/>
                </a:tc>
              </a:tr>
              <a:tr h="351975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English                         (E-42011)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48</a:t>
                      </a:r>
                      <a:endParaRPr lang="en-US" sz="1300" dirty="0"/>
                    </a:p>
                  </a:txBody>
                  <a:tcPr/>
                </a:tc>
              </a:tr>
              <a:tr h="351975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Mathematics                (ISCE-42014)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64</a:t>
                      </a:r>
                      <a:endParaRPr lang="en-US" sz="1300" dirty="0"/>
                    </a:p>
                  </a:txBody>
                  <a:tcPr/>
                </a:tc>
              </a:tr>
              <a:tr h="351975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Artificial</a:t>
                      </a:r>
                      <a:r>
                        <a:rPr lang="en-US" sz="1300" baseline="0" dirty="0" smtClean="0"/>
                        <a:t> Intelligence    (ISCE-42071)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48</a:t>
                      </a:r>
                    </a:p>
                  </a:txBody>
                  <a:tcPr/>
                </a:tc>
              </a:tr>
              <a:tr h="351975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Networking                  (ISCE-42043)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80</a:t>
                      </a:r>
                      <a:endParaRPr lang="en-US" sz="1300" dirty="0"/>
                    </a:p>
                  </a:txBody>
                  <a:tcPr/>
                </a:tc>
              </a:tr>
              <a:tr h="351975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Image Processing       (ISCE-42054)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64</a:t>
                      </a:r>
                      <a:endParaRPr lang="en-US" sz="1300" dirty="0"/>
                    </a:p>
                  </a:txBody>
                  <a:tcPr/>
                </a:tc>
              </a:tr>
              <a:tr h="351975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Software Engineering 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(IS-42061)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48</a:t>
                      </a:r>
                      <a:endParaRPr lang="en-US" sz="1300" dirty="0"/>
                    </a:p>
                  </a:txBody>
                  <a:tcPr/>
                </a:tc>
              </a:tr>
              <a:tr h="351975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UML                            (IS-42117)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64</a:t>
                      </a:r>
                      <a:endParaRPr lang="en-US" sz="1300" dirty="0"/>
                    </a:p>
                  </a:txBody>
                  <a:tcPr/>
                </a:tc>
              </a:tr>
              <a:tr h="351975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HSS                            (HSS-42001)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64</a:t>
                      </a:r>
                      <a:endParaRPr 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4002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398</Words>
  <Application>Microsoft Office PowerPoint</Application>
  <PresentationFormat>On-screen Show (16:9)</PresentationFormat>
  <Paragraphs>130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Adobe Fan Heiti Std B</vt:lpstr>
      <vt:lpstr>Arial Unicode MS</vt:lpstr>
      <vt:lpstr>맑은 고딕</vt:lpstr>
      <vt:lpstr>Arial</vt:lpstr>
      <vt:lpstr>Arno Pro Smbd Caption</vt:lpstr>
      <vt:lpstr>Bell Gothic Std Black</vt:lpstr>
      <vt:lpstr>Blackoak Std</vt:lpstr>
      <vt:lpstr>Clarendon Blk BT</vt:lpstr>
      <vt:lpstr>Times New Roman</vt:lpstr>
      <vt:lpstr>Cover and End Slide Master</vt:lpstr>
      <vt:lpstr>Contents Slide Master</vt:lpstr>
      <vt:lpstr>Section Break Slide Master</vt:lpstr>
      <vt:lpstr>PowerPoint Presentation</vt:lpstr>
      <vt:lpstr>Group Members</vt:lpstr>
      <vt:lpstr>Attendance Requirement</vt:lpstr>
      <vt:lpstr>Debarment Of Student</vt:lpstr>
      <vt:lpstr>       Applied Theory/Software</vt:lpstr>
      <vt:lpstr>PowerPoint Presentation</vt:lpstr>
      <vt:lpstr>        Time Table for fourth Year IST (Second Semester)</vt:lpstr>
      <vt:lpstr>            Total Lecture By Each Day [ May12 – August31 ]</vt:lpstr>
      <vt:lpstr>            Total Lecture By Each Subject [ May12 – August31 ]</vt:lpstr>
      <vt:lpstr>Thank you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Thwin Htoo Aung</cp:lastModifiedBy>
  <cp:revision>165</cp:revision>
  <dcterms:created xsi:type="dcterms:W3CDTF">2016-11-07T07:00:36Z</dcterms:created>
  <dcterms:modified xsi:type="dcterms:W3CDTF">2022-08-26T05:26:09Z</dcterms:modified>
</cp:coreProperties>
</file>