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222.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06.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22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22.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20.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3.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 id="477" r:id="rId227"/>
    <p:sldId id="478" r:id="rId228"/>
  </p:sldIdLst>
  <p:sldSz cy="5143500" cx="9144000"/>
  <p:notesSz cx="6858000" cy="9144000"/>
  <p:embeddedFontLst>
    <p:embeddedFont>
      <p:font typeface="Montserrat"/>
      <p:regular r:id="rId229"/>
      <p:bold r:id="rId230"/>
      <p:italic r:id="rId231"/>
      <p:boldItalic r:id="rId232"/>
    </p:embeddedFont>
    <p:embeddedFont>
      <p:font typeface="Overpass"/>
      <p:regular r:id="rId233"/>
      <p:bold r:id="rId234"/>
      <p:italic r:id="rId235"/>
      <p:boldItalic r:id="rId2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1E137DD-B343-4C0E-AAF0-B1615046D2D4}">
  <a:tblStyle styleId="{21E137DD-B343-4C0E-AAF0-B1615046D2D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36" Type="http://schemas.openxmlformats.org/officeDocument/2006/relationships/slide" Target="slides/slide31.xml"/><Relationship Id="rId175" Type="http://schemas.openxmlformats.org/officeDocument/2006/relationships/slide" Target="slides/slide170.xml"/><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07" Type="http://schemas.openxmlformats.org/officeDocument/2006/relationships/slide" Target="slides/slide102.xml"/><Relationship Id="rId228" Type="http://schemas.openxmlformats.org/officeDocument/2006/relationships/slide" Target="slides/slide223.xml"/><Relationship Id="rId106" Type="http://schemas.openxmlformats.org/officeDocument/2006/relationships/slide" Target="slides/slide101.xml"/><Relationship Id="rId227" Type="http://schemas.openxmlformats.org/officeDocument/2006/relationships/slide" Target="slides/slide222.xml"/><Relationship Id="rId105" Type="http://schemas.openxmlformats.org/officeDocument/2006/relationships/slide" Target="slides/slide100.xml"/><Relationship Id="rId226" Type="http://schemas.openxmlformats.org/officeDocument/2006/relationships/slide" Target="slides/slide221.xml"/><Relationship Id="rId104" Type="http://schemas.openxmlformats.org/officeDocument/2006/relationships/slide" Target="slides/slide99.xml"/><Relationship Id="rId225" Type="http://schemas.openxmlformats.org/officeDocument/2006/relationships/slide" Target="slides/slide220.xml"/><Relationship Id="rId109" Type="http://schemas.openxmlformats.org/officeDocument/2006/relationships/slide" Target="slides/slide104.xml"/><Relationship Id="rId108" Type="http://schemas.openxmlformats.org/officeDocument/2006/relationships/slide" Target="slides/slide103.xml"/><Relationship Id="rId229" Type="http://schemas.openxmlformats.org/officeDocument/2006/relationships/font" Target="fonts/Montserrat-regular.fntdata"/><Relationship Id="rId220" Type="http://schemas.openxmlformats.org/officeDocument/2006/relationships/slide" Target="slides/slide215.xml"/><Relationship Id="rId103" Type="http://schemas.openxmlformats.org/officeDocument/2006/relationships/slide" Target="slides/slide98.xml"/><Relationship Id="rId224" Type="http://schemas.openxmlformats.org/officeDocument/2006/relationships/slide" Target="slides/slide219.xml"/><Relationship Id="rId102" Type="http://schemas.openxmlformats.org/officeDocument/2006/relationships/slide" Target="slides/slide97.xml"/><Relationship Id="rId223" Type="http://schemas.openxmlformats.org/officeDocument/2006/relationships/slide" Target="slides/slide218.xml"/><Relationship Id="rId101" Type="http://schemas.openxmlformats.org/officeDocument/2006/relationships/slide" Target="slides/slide96.xml"/><Relationship Id="rId222" Type="http://schemas.openxmlformats.org/officeDocument/2006/relationships/slide" Target="slides/slide217.xml"/><Relationship Id="rId100" Type="http://schemas.openxmlformats.org/officeDocument/2006/relationships/slide" Target="slides/slide95.xml"/><Relationship Id="rId221" Type="http://schemas.openxmlformats.org/officeDocument/2006/relationships/slide" Target="slides/slide216.xml"/><Relationship Id="rId217" Type="http://schemas.openxmlformats.org/officeDocument/2006/relationships/slide" Target="slides/slide212.xml"/><Relationship Id="rId216" Type="http://schemas.openxmlformats.org/officeDocument/2006/relationships/slide" Target="slides/slide211.xml"/><Relationship Id="rId215" Type="http://schemas.openxmlformats.org/officeDocument/2006/relationships/slide" Target="slides/slide210.xml"/><Relationship Id="rId214" Type="http://schemas.openxmlformats.org/officeDocument/2006/relationships/slide" Target="slides/slide209.xml"/><Relationship Id="rId219" Type="http://schemas.openxmlformats.org/officeDocument/2006/relationships/slide" Target="slides/slide214.xml"/><Relationship Id="rId218" Type="http://schemas.openxmlformats.org/officeDocument/2006/relationships/slide" Target="slides/slide213.xml"/><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1" Type="http://schemas.openxmlformats.org/officeDocument/2006/relationships/slide" Target="slides/slide116.xml"/><Relationship Id="rId120" Type="http://schemas.openxmlformats.org/officeDocument/2006/relationships/slide" Target="slides/slide115.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236" Type="http://schemas.openxmlformats.org/officeDocument/2006/relationships/font" Target="fonts/Overpass-boldItalic.fntdata"/><Relationship Id="rId119" Type="http://schemas.openxmlformats.org/officeDocument/2006/relationships/slide" Target="slides/slide114.xml"/><Relationship Id="rId110" Type="http://schemas.openxmlformats.org/officeDocument/2006/relationships/slide" Target="slides/slide105.xml"/><Relationship Id="rId231" Type="http://schemas.openxmlformats.org/officeDocument/2006/relationships/font" Target="fonts/Montserrat-italic.fntdata"/><Relationship Id="rId230" Type="http://schemas.openxmlformats.org/officeDocument/2006/relationships/font" Target="fonts/Montserrat-bold.fntdata"/><Relationship Id="rId114" Type="http://schemas.openxmlformats.org/officeDocument/2006/relationships/slide" Target="slides/slide109.xml"/><Relationship Id="rId235" Type="http://schemas.openxmlformats.org/officeDocument/2006/relationships/font" Target="fonts/Overpass-italic.fntdata"/><Relationship Id="rId113" Type="http://schemas.openxmlformats.org/officeDocument/2006/relationships/slide" Target="slides/slide108.xml"/><Relationship Id="rId234" Type="http://schemas.openxmlformats.org/officeDocument/2006/relationships/font" Target="fonts/Overpass-bold.fntdata"/><Relationship Id="rId112" Type="http://schemas.openxmlformats.org/officeDocument/2006/relationships/slide" Target="slides/slide107.xml"/><Relationship Id="rId233" Type="http://schemas.openxmlformats.org/officeDocument/2006/relationships/font" Target="fonts/Overpass-regular.fntdata"/><Relationship Id="rId111" Type="http://schemas.openxmlformats.org/officeDocument/2006/relationships/slide" Target="slides/slide106.xml"/><Relationship Id="rId232" Type="http://schemas.openxmlformats.org/officeDocument/2006/relationships/font" Target="fonts/Montserrat-boldItalic.fntdata"/><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 name="Shape 26"/>
        <p:cNvGrpSpPr/>
        <p:nvPr/>
      </p:nvGrpSpPr>
      <p:grpSpPr>
        <a:xfrm>
          <a:off x="0" y="0"/>
          <a:ext cx="0" cy="0"/>
          <a:chOff x="0" y="0"/>
          <a:chExt cx="0" cy="0"/>
        </a:xfrm>
      </p:grpSpPr>
      <p:sp>
        <p:nvSpPr>
          <p:cNvPr id="27" name="Google Shape;27;g73ebe5de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 name="Google Shape;28;g73ebe5de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73ebe5deb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3ebe5deb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2" name="Shape 1402"/>
        <p:cNvGrpSpPr/>
        <p:nvPr/>
      </p:nvGrpSpPr>
      <p:grpSpPr>
        <a:xfrm>
          <a:off x="0" y="0"/>
          <a:ext cx="0" cy="0"/>
          <a:chOff x="0" y="0"/>
          <a:chExt cx="0" cy="0"/>
        </a:xfrm>
      </p:grpSpPr>
      <p:sp>
        <p:nvSpPr>
          <p:cNvPr id="1403" name="Google Shape;1403;g73ebe5debd_0_1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4" name="Google Shape;1404;g73ebe5debd_0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g73ebe5debd_0_1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1" name="Google Shape;1411;g73ebe5debd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5" name="Shape 1415"/>
        <p:cNvGrpSpPr/>
        <p:nvPr/>
      </p:nvGrpSpPr>
      <p:grpSpPr>
        <a:xfrm>
          <a:off x="0" y="0"/>
          <a:ext cx="0" cy="0"/>
          <a:chOff x="0" y="0"/>
          <a:chExt cx="0" cy="0"/>
        </a:xfrm>
      </p:grpSpPr>
      <p:sp>
        <p:nvSpPr>
          <p:cNvPr id="1416" name="Google Shape;1416;g73ebe5debd_0_1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7" name="Google Shape;1417;g73ebe5debd_0_1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g73ebe5debd_0_1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3" name="Google Shape;1423;g73ebe5debd_0_1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7" name="Shape 1427"/>
        <p:cNvGrpSpPr/>
        <p:nvPr/>
      </p:nvGrpSpPr>
      <p:grpSpPr>
        <a:xfrm>
          <a:off x="0" y="0"/>
          <a:ext cx="0" cy="0"/>
          <a:chOff x="0" y="0"/>
          <a:chExt cx="0" cy="0"/>
        </a:xfrm>
      </p:grpSpPr>
      <p:sp>
        <p:nvSpPr>
          <p:cNvPr id="1428" name="Google Shape;1428;g73ebe5debd_0_1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9" name="Google Shape;1429;g73ebe5debd_0_1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3" name="Shape 1433"/>
        <p:cNvGrpSpPr/>
        <p:nvPr/>
      </p:nvGrpSpPr>
      <p:grpSpPr>
        <a:xfrm>
          <a:off x="0" y="0"/>
          <a:ext cx="0" cy="0"/>
          <a:chOff x="0" y="0"/>
          <a:chExt cx="0" cy="0"/>
        </a:xfrm>
      </p:grpSpPr>
      <p:sp>
        <p:nvSpPr>
          <p:cNvPr id="1434" name="Google Shape;1434;g73ebe5debd_0_1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5" name="Google Shape;1435;g73ebe5debd_0_1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9" name="Shape 1439"/>
        <p:cNvGrpSpPr/>
        <p:nvPr/>
      </p:nvGrpSpPr>
      <p:grpSpPr>
        <a:xfrm>
          <a:off x="0" y="0"/>
          <a:ext cx="0" cy="0"/>
          <a:chOff x="0" y="0"/>
          <a:chExt cx="0" cy="0"/>
        </a:xfrm>
      </p:grpSpPr>
      <p:sp>
        <p:nvSpPr>
          <p:cNvPr id="1440" name="Google Shape;1440;g73ebe5debd_0_1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1" name="Google Shape;1441;g73ebe5debd_0_1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4" name="Shape 1444"/>
        <p:cNvGrpSpPr/>
        <p:nvPr/>
      </p:nvGrpSpPr>
      <p:grpSpPr>
        <a:xfrm>
          <a:off x="0" y="0"/>
          <a:ext cx="0" cy="0"/>
          <a:chOff x="0" y="0"/>
          <a:chExt cx="0" cy="0"/>
        </a:xfrm>
      </p:grpSpPr>
      <p:sp>
        <p:nvSpPr>
          <p:cNvPr id="1445" name="Google Shape;1445;g73ebe5debd_0_1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6" name="Google Shape;1446;g73ebe5debd_0_1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0" name="Shape 1450"/>
        <p:cNvGrpSpPr/>
        <p:nvPr/>
      </p:nvGrpSpPr>
      <p:grpSpPr>
        <a:xfrm>
          <a:off x="0" y="0"/>
          <a:ext cx="0" cy="0"/>
          <a:chOff x="0" y="0"/>
          <a:chExt cx="0" cy="0"/>
        </a:xfrm>
      </p:grpSpPr>
      <p:sp>
        <p:nvSpPr>
          <p:cNvPr id="1451" name="Google Shape;1451;g73ebe5debd_0_1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2" name="Google Shape;1452;g73ebe5debd_0_1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6" name="Shape 1456"/>
        <p:cNvGrpSpPr/>
        <p:nvPr/>
      </p:nvGrpSpPr>
      <p:grpSpPr>
        <a:xfrm>
          <a:off x="0" y="0"/>
          <a:ext cx="0" cy="0"/>
          <a:chOff x="0" y="0"/>
          <a:chExt cx="0" cy="0"/>
        </a:xfrm>
      </p:grpSpPr>
      <p:sp>
        <p:nvSpPr>
          <p:cNvPr id="1457" name="Google Shape;1457;g73ebe5debd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8" name="Google Shape;1458;g73ebe5debd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73ebe5deb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3ebe5deb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2" name="Shape 1462"/>
        <p:cNvGrpSpPr/>
        <p:nvPr/>
      </p:nvGrpSpPr>
      <p:grpSpPr>
        <a:xfrm>
          <a:off x="0" y="0"/>
          <a:ext cx="0" cy="0"/>
          <a:chOff x="0" y="0"/>
          <a:chExt cx="0" cy="0"/>
        </a:xfrm>
      </p:grpSpPr>
      <p:sp>
        <p:nvSpPr>
          <p:cNvPr id="1463" name="Google Shape;1463;g73ebe5debd_0_1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4" name="Google Shape;1464;g73ebe5debd_0_1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8" name="Shape 1468"/>
        <p:cNvGrpSpPr/>
        <p:nvPr/>
      </p:nvGrpSpPr>
      <p:grpSpPr>
        <a:xfrm>
          <a:off x="0" y="0"/>
          <a:ext cx="0" cy="0"/>
          <a:chOff x="0" y="0"/>
          <a:chExt cx="0" cy="0"/>
        </a:xfrm>
      </p:grpSpPr>
      <p:sp>
        <p:nvSpPr>
          <p:cNvPr id="1469" name="Google Shape;1469;g73ebe5debd_0_1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0" name="Google Shape;1470;g73ebe5debd_0_1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4" name="Shape 1474"/>
        <p:cNvGrpSpPr/>
        <p:nvPr/>
      </p:nvGrpSpPr>
      <p:grpSpPr>
        <a:xfrm>
          <a:off x="0" y="0"/>
          <a:ext cx="0" cy="0"/>
          <a:chOff x="0" y="0"/>
          <a:chExt cx="0" cy="0"/>
        </a:xfrm>
      </p:grpSpPr>
      <p:sp>
        <p:nvSpPr>
          <p:cNvPr id="1475" name="Google Shape;1475;g73ebe5debd_0_1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6" name="Google Shape;1476;g73ebe5debd_0_1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1" name="Shape 1481"/>
        <p:cNvGrpSpPr/>
        <p:nvPr/>
      </p:nvGrpSpPr>
      <p:grpSpPr>
        <a:xfrm>
          <a:off x="0" y="0"/>
          <a:ext cx="0" cy="0"/>
          <a:chOff x="0" y="0"/>
          <a:chExt cx="0" cy="0"/>
        </a:xfrm>
      </p:grpSpPr>
      <p:sp>
        <p:nvSpPr>
          <p:cNvPr id="1482" name="Google Shape;1482;g73ebe5debd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3" name="Google Shape;1483;g73ebe5debd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9" name="Shape 1489"/>
        <p:cNvGrpSpPr/>
        <p:nvPr/>
      </p:nvGrpSpPr>
      <p:grpSpPr>
        <a:xfrm>
          <a:off x="0" y="0"/>
          <a:ext cx="0" cy="0"/>
          <a:chOff x="0" y="0"/>
          <a:chExt cx="0" cy="0"/>
        </a:xfrm>
      </p:grpSpPr>
      <p:sp>
        <p:nvSpPr>
          <p:cNvPr id="1490" name="Google Shape;1490;g73ebe5debd_0_1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1" name="Google Shape;1491;g73ebe5debd_0_1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7" name="Shape 1497"/>
        <p:cNvGrpSpPr/>
        <p:nvPr/>
      </p:nvGrpSpPr>
      <p:grpSpPr>
        <a:xfrm>
          <a:off x="0" y="0"/>
          <a:ext cx="0" cy="0"/>
          <a:chOff x="0" y="0"/>
          <a:chExt cx="0" cy="0"/>
        </a:xfrm>
      </p:grpSpPr>
      <p:sp>
        <p:nvSpPr>
          <p:cNvPr id="1498" name="Google Shape;1498;g73ebe5debd_0_1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9" name="Google Shape;1499;g73ebe5debd_0_1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5" name="Shape 1505"/>
        <p:cNvGrpSpPr/>
        <p:nvPr/>
      </p:nvGrpSpPr>
      <p:grpSpPr>
        <a:xfrm>
          <a:off x="0" y="0"/>
          <a:ext cx="0" cy="0"/>
          <a:chOff x="0" y="0"/>
          <a:chExt cx="0" cy="0"/>
        </a:xfrm>
      </p:grpSpPr>
      <p:sp>
        <p:nvSpPr>
          <p:cNvPr id="1506" name="Google Shape;1506;g73ebe5debd_0_1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7" name="Google Shape;1507;g73ebe5debd_0_1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2" name="Shape 1512"/>
        <p:cNvGrpSpPr/>
        <p:nvPr/>
      </p:nvGrpSpPr>
      <p:grpSpPr>
        <a:xfrm>
          <a:off x="0" y="0"/>
          <a:ext cx="0" cy="0"/>
          <a:chOff x="0" y="0"/>
          <a:chExt cx="0" cy="0"/>
        </a:xfrm>
      </p:grpSpPr>
      <p:sp>
        <p:nvSpPr>
          <p:cNvPr id="1513" name="Google Shape;1513;g73ebe5debd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4" name="Google Shape;1514;g73ebe5debd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9" name="Shape 1519"/>
        <p:cNvGrpSpPr/>
        <p:nvPr/>
      </p:nvGrpSpPr>
      <p:grpSpPr>
        <a:xfrm>
          <a:off x="0" y="0"/>
          <a:ext cx="0" cy="0"/>
          <a:chOff x="0" y="0"/>
          <a:chExt cx="0" cy="0"/>
        </a:xfrm>
      </p:grpSpPr>
      <p:sp>
        <p:nvSpPr>
          <p:cNvPr id="1520" name="Google Shape;1520;g73ebe5debd_0_1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1" name="Google Shape;1521;g73ebe5debd_0_1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7" name="Shape 1527"/>
        <p:cNvGrpSpPr/>
        <p:nvPr/>
      </p:nvGrpSpPr>
      <p:grpSpPr>
        <a:xfrm>
          <a:off x="0" y="0"/>
          <a:ext cx="0" cy="0"/>
          <a:chOff x="0" y="0"/>
          <a:chExt cx="0" cy="0"/>
        </a:xfrm>
      </p:grpSpPr>
      <p:sp>
        <p:nvSpPr>
          <p:cNvPr id="1528" name="Google Shape;1528;g73ebe5debd_0_1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9" name="Google Shape;1529;g73ebe5debd_0_1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73ebe5deb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3ebe5deb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4" name="Shape 1534"/>
        <p:cNvGrpSpPr/>
        <p:nvPr/>
      </p:nvGrpSpPr>
      <p:grpSpPr>
        <a:xfrm>
          <a:off x="0" y="0"/>
          <a:ext cx="0" cy="0"/>
          <a:chOff x="0" y="0"/>
          <a:chExt cx="0" cy="0"/>
        </a:xfrm>
      </p:grpSpPr>
      <p:sp>
        <p:nvSpPr>
          <p:cNvPr id="1535" name="Google Shape;1535;g73ebe5debd_0_1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6" name="Google Shape;1536;g73ebe5debd_0_1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1" name="Shape 1541"/>
        <p:cNvGrpSpPr/>
        <p:nvPr/>
      </p:nvGrpSpPr>
      <p:grpSpPr>
        <a:xfrm>
          <a:off x="0" y="0"/>
          <a:ext cx="0" cy="0"/>
          <a:chOff x="0" y="0"/>
          <a:chExt cx="0" cy="0"/>
        </a:xfrm>
      </p:grpSpPr>
      <p:sp>
        <p:nvSpPr>
          <p:cNvPr id="1542" name="Google Shape;1542;g73ebe5debd_0_1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3" name="Google Shape;1543;g73ebe5debd_0_1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8" name="Shape 1548"/>
        <p:cNvGrpSpPr/>
        <p:nvPr/>
      </p:nvGrpSpPr>
      <p:grpSpPr>
        <a:xfrm>
          <a:off x="0" y="0"/>
          <a:ext cx="0" cy="0"/>
          <a:chOff x="0" y="0"/>
          <a:chExt cx="0" cy="0"/>
        </a:xfrm>
      </p:grpSpPr>
      <p:sp>
        <p:nvSpPr>
          <p:cNvPr id="1549" name="Google Shape;1549;g73ebe5debd_0_1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0" name="Google Shape;1550;g73ebe5debd_0_1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4" name="Shape 1554"/>
        <p:cNvGrpSpPr/>
        <p:nvPr/>
      </p:nvGrpSpPr>
      <p:grpSpPr>
        <a:xfrm>
          <a:off x="0" y="0"/>
          <a:ext cx="0" cy="0"/>
          <a:chOff x="0" y="0"/>
          <a:chExt cx="0" cy="0"/>
        </a:xfrm>
      </p:grpSpPr>
      <p:sp>
        <p:nvSpPr>
          <p:cNvPr id="1555" name="Google Shape;1555;g73ebe5debd_0_1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6" name="Google Shape;1556;g73ebe5debd_0_1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0" name="Shape 1560"/>
        <p:cNvGrpSpPr/>
        <p:nvPr/>
      </p:nvGrpSpPr>
      <p:grpSpPr>
        <a:xfrm>
          <a:off x="0" y="0"/>
          <a:ext cx="0" cy="0"/>
          <a:chOff x="0" y="0"/>
          <a:chExt cx="0" cy="0"/>
        </a:xfrm>
      </p:grpSpPr>
      <p:sp>
        <p:nvSpPr>
          <p:cNvPr id="1561" name="Google Shape;1561;g73ebe5debd_0_1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2" name="Google Shape;1562;g73ebe5debd_0_1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1" name="Shape 1571"/>
        <p:cNvGrpSpPr/>
        <p:nvPr/>
      </p:nvGrpSpPr>
      <p:grpSpPr>
        <a:xfrm>
          <a:off x="0" y="0"/>
          <a:ext cx="0" cy="0"/>
          <a:chOff x="0" y="0"/>
          <a:chExt cx="0" cy="0"/>
        </a:xfrm>
      </p:grpSpPr>
      <p:sp>
        <p:nvSpPr>
          <p:cNvPr id="1572" name="Google Shape;1572;g73ebe5debd_0_1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3" name="Google Shape;1573;g73ebe5debd_0_1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2" name="Shape 1582"/>
        <p:cNvGrpSpPr/>
        <p:nvPr/>
      </p:nvGrpSpPr>
      <p:grpSpPr>
        <a:xfrm>
          <a:off x="0" y="0"/>
          <a:ext cx="0" cy="0"/>
          <a:chOff x="0" y="0"/>
          <a:chExt cx="0" cy="0"/>
        </a:xfrm>
      </p:grpSpPr>
      <p:sp>
        <p:nvSpPr>
          <p:cNvPr id="1583" name="Google Shape;1583;g73ebe5debd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4" name="Google Shape;1584;g73ebe5debd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4" name="Shape 1594"/>
        <p:cNvGrpSpPr/>
        <p:nvPr/>
      </p:nvGrpSpPr>
      <p:grpSpPr>
        <a:xfrm>
          <a:off x="0" y="0"/>
          <a:ext cx="0" cy="0"/>
          <a:chOff x="0" y="0"/>
          <a:chExt cx="0" cy="0"/>
        </a:xfrm>
      </p:grpSpPr>
      <p:sp>
        <p:nvSpPr>
          <p:cNvPr id="1595" name="Google Shape;1595;g73ebe5debd_0_1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6" name="Google Shape;1596;g73ebe5debd_0_1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7" name="Shape 1607"/>
        <p:cNvGrpSpPr/>
        <p:nvPr/>
      </p:nvGrpSpPr>
      <p:grpSpPr>
        <a:xfrm>
          <a:off x="0" y="0"/>
          <a:ext cx="0" cy="0"/>
          <a:chOff x="0" y="0"/>
          <a:chExt cx="0" cy="0"/>
        </a:xfrm>
      </p:grpSpPr>
      <p:sp>
        <p:nvSpPr>
          <p:cNvPr id="1608" name="Google Shape;1608;g73ebe5debd_0_1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9" name="Google Shape;1609;g73ebe5debd_0_1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0" name="Shape 1620"/>
        <p:cNvGrpSpPr/>
        <p:nvPr/>
      </p:nvGrpSpPr>
      <p:grpSpPr>
        <a:xfrm>
          <a:off x="0" y="0"/>
          <a:ext cx="0" cy="0"/>
          <a:chOff x="0" y="0"/>
          <a:chExt cx="0" cy="0"/>
        </a:xfrm>
      </p:grpSpPr>
      <p:sp>
        <p:nvSpPr>
          <p:cNvPr id="1621" name="Google Shape;1621;g73ebe5debd_0_1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2" name="Google Shape;1622;g73ebe5debd_0_1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3ebe5deb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3ebe5deb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1" name="Shape 1631"/>
        <p:cNvGrpSpPr/>
        <p:nvPr/>
      </p:nvGrpSpPr>
      <p:grpSpPr>
        <a:xfrm>
          <a:off x="0" y="0"/>
          <a:ext cx="0" cy="0"/>
          <a:chOff x="0" y="0"/>
          <a:chExt cx="0" cy="0"/>
        </a:xfrm>
      </p:grpSpPr>
      <p:sp>
        <p:nvSpPr>
          <p:cNvPr id="1632" name="Google Shape;1632;g73ebe5debd_0_1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3" name="Google Shape;1633;g73ebe5debd_0_1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2" name="Shape 1642"/>
        <p:cNvGrpSpPr/>
        <p:nvPr/>
      </p:nvGrpSpPr>
      <p:grpSpPr>
        <a:xfrm>
          <a:off x="0" y="0"/>
          <a:ext cx="0" cy="0"/>
          <a:chOff x="0" y="0"/>
          <a:chExt cx="0" cy="0"/>
        </a:xfrm>
      </p:grpSpPr>
      <p:sp>
        <p:nvSpPr>
          <p:cNvPr id="1643" name="Google Shape;1643;g73ebe5debd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4" name="Google Shape;1644;g73ebe5debd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3" name="Shape 1653"/>
        <p:cNvGrpSpPr/>
        <p:nvPr/>
      </p:nvGrpSpPr>
      <p:grpSpPr>
        <a:xfrm>
          <a:off x="0" y="0"/>
          <a:ext cx="0" cy="0"/>
          <a:chOff x="0" y="0"/>
          <a:chExt cx="0" cy="0"/>
        </a:xfrm>
      </p:grpSpPr>
      <p:sp>
        <p:nvSpPr>
          <p:cNvPr id="1654" name="Google Shape;1654;g73ebe5debd_0_1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5" name="Google Shape;1655;g73ebe5debd_0_1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4" name="Shape 1664"/>
        <p:cNvGrpSpPr/>
        <p:nvPr/>
      </p:nvGrpSpPr>
      <p:grpSpPr>
        <a:xfrm>
          <a:off x="0" y="0"/>
          <a:ext cx="0" cy="0"/>
          <a:chOff x="0" y="0"/>
          <a:chExt cx="0" cy="0"/>
        </a:xfrm>
      </p:grpSpPr>
      <p:sp>
        <p:nvSpPr>
          <p:cNvPr id="1665" name="Google Shape;1665;g73ebe5debd_0_1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6" name="Google Shape;1666;g73ebe5debd_0_1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7" name="Shape 1677"/>
        <p:cNvGrpSpPr/>
        <p:nvPr/>
      </p:nvGrpSpPr>
      <p:grpSpPr>
        <a:xfrm>
          <a:off x="0" y="0"/>
          <a:ext cx="0" cy="0"/>
          <a:chOff x="0" y="0"/>
          <a:chExt cx="0" cy="0"/>
        </a:xfrm>
      </p:grpSpPr>
      <p:sp>
        <p:nvSpPr>
          <p:cNvPr id="1678" name="Google Shape;1678;g73ebe5debd_0_1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9" name="Google Shape;1679;g73ebe5debd_0_1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1" name="Shape 1691"/>
        <p:cNvGrpSpPr/>
        <p:nvPr/>
      </p:nvGrpSpPr>
      <p:grpSpPr>
        <a:xfrm>
          <a:off x="0" y="0"/>
          <a:ext cx="0" cy="0"/>
          <a:chOff x="0" y="0"/>
          <a:chExt cx="0" cy="0"/>
        </a:xfrm>
      </p:grpSpPr>
      <p:sp>
        <p:nvSpPr>
          <p:cNvPr id="1692" name="Google Shape;1692;g73ebe5debd_0_1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3" name="Google Shape;1693;g73ebe5debd_0_1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6" name="Shape 1706"/>
        <p:cNvGrpSpPr/>
        <p:nvPr/>
      </p:nvGrpSpPr>
      <p:grpSpPr>
        <a:xfrm>
          <a:off x="0" y="0"/>
          <a:ext cx="0" cy="0"/>
          <a:chOff x="0" y="0"/>
          <a:chExt cx="0" cy="0"/>
        </a:xfrm>
      </p:grpSpPr>
      <p:sp>
        <p:nvSpPr>
          <p:cNvPr id="1707" name="Google Shape;1707;g73ebe5debd_0_1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8" name="Google Shape;1708;g73ebe5debd_0_1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1" name="Shape 1721"/>
        <p:cNvGrpSpPr/>
        <p:nvPr/>
      </p:nvGrpSpPr>
      <p:grpSpPr>
        <a:xfrm>
          <a:off x="0" y="0"/>
          <a:ext cx="0" cy="0"/>
          <a:chOff x="0" y="0"/>
          <a:chExt cx="0" cy="0"/>
        </a:xfrm>
      </p:grpSpPr>
      <p:sp>
        <p:nvSpPr>
          <p:cNvPr id="1722" name="Google Shape;1722;g73ebe5debd_0_1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3" name="Google Shape;1723;g73ebe5debd_0_1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6" name="Shape 1736"/>
        <p:cNvGrpSpPr/>
        <p:nvPr/>
      </p:nvGrpSpPr>
      <p:grpSpPr>
        <a:xfrm>
          <a:off x="0" y="0"/>
          <a:ext cx="0" cy="0"/>
          <a:chOff x="0" y="0"/>
          <a:chExt cx="0" cy="0"/>
        </a:xfrm>
      </p:grpSpPr>
      <p:sp>
        <p:nvSpPr>
          <p:cNvPr id="1737" name="Google Shape;1737;g73ebe5debd_0_1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8" name="Google Shape;1738;g73ebe5debd_0_1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1" name="Shape 1751"/>
        <p:cNvGrpSpPr/>
        <p:nvPr/>
      </p:nvGrpSpPr>
      <p:grpSpPr>
        <a:xfrm>
          <a:off x="0" y="0"/>
          <a:ext cx="0" cy="0"/>
          <a:chOff x="0" y="0"/>
          <a:chExt cx="0" cy="0"/>
        </a:xfrm>
      </p:grpSpPr>
      <p:sp>
        <p:nvSpPr>
          <p:cNvPr id="1752" name="Google Shape;1752;g73ebe5debd_0_1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3" name="Google Shape;1753;g73ebe5debd_0_1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3ebe5deb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3ebe5deb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6" name="Shape 1766"/>
        <p:cNvGrpSpPr/>
        <p:nvPr/>
      </p:nvGrpSpPr>
      <p:grpSpPr>
        <a:xfrm>
          <a:off x="0" y="0"/>
          <a:ext cx="0" cy="0"/>
          <a:chOff x="0" y="0"/>
          <a:chExt cx="0" cy="0"/>
        </a:xfrm>
      </p:grpSpPr>
      <p:sp>
        <p:nvSpPr>
          <p:cNvPr id="1767" name="Google Shape;1767;g73ebe5debd_0_1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8" name="Google Shape;1768;g73ebe5debd_0_1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9" name="Shape 1779"/>
        <p:cNvGrpSpPr/>
        <p:nvPr/>
      </p:nvGrpSpPr>
      <p:grpSpPr>
        <a:xfrm>
          <a:off x="0" y="0"/>
          <a:ext cx="0" cy="0"/>
          <a:chOff x="0" y="0"/>
          <a:chExt cx="0" cy="0"/>
        </a:xfrm>
      </p:grpSpPr>
      <p:sp>
        <p:nvSpPr>
          <p:cNvPr id="1780" name="Google Shape;1780;g73ebe5debd_0_1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1" name="Google Shape;1781;g73ebe5debd_0_1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7" name="Shape 1797"/>
        <p:cNvGrpSpPr/>
        <p:nvPr/>
      </p:nvGrpSpPr>
      <p:grpSpPr>
        <a:xfrm>
          <a:off x="0" y="0"/>
          <a:ext cx="0" cy="0"/>
          <a:chOff x="0" y="0"/>
          <a:chExt cx="0" cy="0"/>
        </a:xfrm>
      </p:grpSpPr>
      <p:sp>
        <p:nvSpPr>
          <p:cNvPr id="1798" name="Google Shape;1798;g73ebe5debd_0_1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9" name="Google Shape;1799;g73ebe5debd_0_1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8" name="Shape 1818"/>
        <p:cNvGrpSpPr/>
        <p:nvPr/>
      </p:nvGrpSpPr>
      <p:grpSpPr>
        <a:xfrm>
          <a:off x="0" y="0"/>
          <a:ext cx="0" cy="0"/>
          <a:chOff x="0" y="0"/>
          <a:chExt cx="0" cy="0"/>
        </a:xfrm>
      </p:grpSpPr>
      <p:sp>
        <p:nvSpPr>
          <p:cNvPr id="1819" name="Google Shape;1819;g73ebe5debd_0_1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0" name="Google Shape;1820;g73ebe5debd_0_1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6" name="Shape 1836"/>
        <p:cNvGrpSpPr/>
        <p:nvPr/>
      </p:nvGrpSpPr>
      <p:grpSpPr>
        <a:xfrm>
          <a:off x="0" y="0"/>
          <a:ext cx="0" cy="0"/>
          <a:chOff x="0" y="0"/>
          <a:chExt cx="0" cy="0"/>
        </a:xfrm>
      </p:grpSpPr>
      <p:sp>
        <p:nvSpPr>
          <p:cNvPr id="1837" name="Google Shape;1837;g73ebe5debd_0_1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8" name="Google Shape;1838;g73ebe5debd_0_1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4" name="Shape 1854"/>
        <p:cNvGrpSpPr/>
        <p:nvPr/>
      </p:nvGrpSpPr>
      <p:grpSpPr>
        <a:xfrm>
          <a:off x="0" y="0"/>
          <a:ext cx="0" cy="0"/>
          <a:chOff x="0" y="0"/>
          <a:chExt cx="0" cy="0"/>
        </a:xfrm>
      </p:grpSpPr>
      <p:sp>
        <p:nvSpPr>
          <p:cNvPr id="1855" name="Google Shape;1855;g73ebe5debd_0_1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6" name="Google Shape;1856;g73ebe5debd_0_1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0" name="Shape 1860"/>
        <p:cNvGrpSpPr/>
        <p:nvPr/>
      </p:nvGrpSpPr>
      <p:grpSpPr>
        <a:xfrm>
          <a:off x="0" y="0"/>
          <a:ext cx="0" cy="0"/>
          <a:chOff x="0" y="0"/>
          <a:chExt cx="0" cy="0"/>
        </a:xfrm>
      </p:grpSpPr>
      <p:sp>
        <p:nvSpPr>
          <p:cNvPr id="1861" name="Google Shape;1861;g73ebe5debd_0_1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2" name="Google Shape;1862;g73ebe5debd_0_1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6" name="Shape 1866"/>
        <p:cNvGrpSpPr/>
        <p:nvPr/>
      </p:nvGrpSpPr>
      <p:grpSpPr>
        <a:xfrm>
          <a:off x="0" y="0"/>
          <a:ext cx="0" cy="0"/>
          <a:chOff x="0" y="0"/>
          <a:chExt cx="0" cy="0"/>
        </a:xfrm>
      </p:grpSpPr>
      <p:sp>
        <p:nvSpPr>
          <p:cNvPr id="1867" name="Google Shape;1867;g73ebe5debd_0_1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8" name="Google Shape;1868;g73ebe5debd_0_1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2" name="Shape 1872"/>
        <p:cNvGrpSpPr/>
        <p:nvPr/>
      </p:nvGrpSpPr>
      <p:grpSpPr>
        <a:xfrm>
          <a:off x="0" y="0"/>
          <a:ext cx="0" cy="0"/>
          <a:chOff x="0" y="0"/>
          <a:chExt cx="0" cy="0"/>
        </a:xfrm>
      </p:grpSpPr>
      <p:sp>
        <p:nvSpPr>
          <p:cNvPr id="1873" name="Google Shape;1873;g73ebe5debd_0_1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4" name="Google Shape;1874;g73ebe5debd_0_1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9" name="Shape 1879"/>
        <p:cNvGrpSpPr/>
        <p:nvPr/>
      </p:nvGrpSpPr>
      <p:grpSpPr>
        <a:xfrm>
          <a:off x="0" y="0"/>
          <a:ext cx="0" cy="0"/>
          <a:chOff x="0" y="0"/>
          <a:chExt cx="0" cy="0"/>
        </a:xfrm>
      </p:grpSpPr>
      <p:sp>
        <p:nvSpPr>
          <p:cNvPr id="1880" name="Google Shape;1880;g73ebe5debd_0_2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1" name="Google Shape;1881;g73ebe5debd_0_2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73ebe5deb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3ebe5deb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6" name="Shape 1886"/>
        <p:cNvGrpSpPr/>
        <p:nvPr/>
      </p:nvGrpSpPr>
      <p:grpSpPr>
        <a:xfrm>
          <a:off x="0" y="0"/>
          <a:ext cx="0" cy="0"/>
          <a:chOff x="0" y="0"/>
          <a:chExt cx="0" cy="0"/>
        </a:xfrm>
      </p:grpSpPr>
      <p:sp>
        <p:nvSpPr>
          <p:cNvPr id="1887" name="Google Shape;1887;g73ebe5debd_0_2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8" name="Google Shape;1888;g73ebe5debd_0_2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2" name="Shape 1892"/>
        <p:cNvGrpSpPr/>
        <p:nvPr/>
      </p:nvGrpSpPr>
      <p:grpSpPr>
        <a:xfrm>
          <a:off x="0" y="0"/>
          <a:ext cx="0" cy="0"/>
          <a:chOff x="0" y="0"/>
          <a:chExt cx="0" cy="0"/>
        </a:xfrm>
      </p:grpSpPr>
      <p:sp>
        <p:nvSpPr>
          <p:cNvPr id="1893" name="Google Shape;1893;g73ebe5debd_0_2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4" name="Google Shape;1894;g73ebe5debd_0_2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8" name="Shape 1898"/>
        <p:cNvGrpSpPr/>
        <p:nvPr/>
      </p:nvGrpSpPr>
      <p:grpSpPr>
        <a:xfrm>
          <a:off x="0" y="0"/>
          <a:ext cx="0" cy="0"/>
          <a:chOff x="0" y="0"/>
          <a:chExt cx="0" cy="0"/>
        </a:xfrm>
      </p:grpSpPr>
      <p:sp>
        <p:nvSpPr>
          <p:cNvPr id="1899" name="Google Shape;1899;g73ebe5debd_0_2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0" name="Google Shape;1900;g73ebe5debd_0_2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6" name="Shape 1906"/>
        <p:cNvGrpSpPr/>
        <p:nvPr/>
      </p:nvGrpSpPr>
      <p:grpSpPr>
        <a:xfrm>
          <a:off x="0" y="0"/>
          <a:ext cx="0" cy="0"/>
          <a:chOff x="0" y="0"/>
          <a:chExt cx="0" cy="0"/>
        </a:xfrm>
      </p:grpSpPr>
      <p:sp>
        <p:nvSpPr>
          <p:cNvPr id="1907" name="Google Shape;1907;g73ebe5debd_0_2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8" name="Google Shape;1908;g73ebe5debd_0_2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2" name="Shape 1912"/>
        <p:cNvGrpSpPr/>
        <p:nvPr/>
      </p:nvGrpSpPr>
      <p:grpSpPr>
        <a:xfrm>
          <a:off x="0" y="0"/>
          <a:ext cx="0" cy="0"/>
          <a:chOff x="0" y="0"/>
          <a:chExt cx="0" cy="0"/>
        </a:xfrm>
      </p:grpSpPr>
      <p:sp>
        <p:nvSpPr>
          <p:cNvPr id="1913" name="Google Shape;1913;g73ebe5debd_0_2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4" name="Google Shape;1914;g73ebe5debd_0_2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8" name="Shape 1918"/>
        <p:cNvGrpSpPr/>
        <p:nvPr/>
      </p:nvGrpSpPr>
      <p:grpSpPr>
        <a:xfrm>
          <a:off x="0" y="0"/>
          <a:ext cx="0" cy="0"/>
          <a:chOff x="0" y="0"/>
          <a:chExt cx="0" cy="0"/>
        </a:xfrm>
      </p:grpSpPr>
      <p:sp>
        <p:nvSpPr>
          <p:cNvPr id="1919" name="Google Shape;1919;g73ebe5debd_0_2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0" name="Google Shape;1920;g73ebe5debd_0_2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4" name="Shape 1924"/>
        <p:cNvGrpSpPr/>
        <p:nvPr/>
      </p:nvGrpSpPr>
      <p:grpSpPr>
        <a:xfrm>
          <a:off x="0" y="0"/>
          <a:ext cx="0" cy="0"/>
          <a:chOff x="0" y="0"/>
          <a:chExt cx="0" cy="0"/>
        </a:xfrm>
      </p:grpSpPr>
      <p:sp>
        <p:nvSpPr>
          <p:cNvPr id="1925" name="Google Shape;1925;g73ebe5debd_0_2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6" name="Google Shape;1926;g73ebe5debd_0_2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9" name="Shape 1929"/>
        <p:cNvGrpSpPr/>
        <p:nvPr/>
      </p:nvGrpSpPr>
      <p:grpSpPr>
        <a:xfrm>
          <a:off x="0" y="0"/>
          <a:ext cx="0" cy="0"/>
          <a:chOff x="0" y="0"/>
          <a:chExt cx="0" cy="0"/>
        </a:xfrm>
      </p:grpSpPr>
      <p:sp>
        <p:nvSpPr>
          <p:cNvPr id="1930" name="Google Shape;1930;g73ebe5debd_0_2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1" name="Google Shape;1931;g73ebe5debd_0_2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5" name="Shape 1935"/>
        <p:cNvGrpSpPr/>
        <p:nvPr/>
      </p:nvGrpSpPr>
      <p:grpSpPr>
        <a:xfrm>
          <a:off x="0" y="0"/>
          <a:ext cx="0" cy="0"/>
          <a:chOff x="0" y="0"/>
          <a:chExt cx="0" cy="0"/>
        </a:xfrm>
      </p:grpSpPr>
      <p:sp>
        <p:nvSpPr>
          <p:cNvPr id="1936" name="Google Shape;1936;g73ebe5debd_0_2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7" name="Google Shape;1937;g73ebe5debd_0_2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1" name="Shape 1941"/>
        <p:cNvGrpSpPr/>
        <p:nvPr/>
      </p:nvGrpSpPr>
      <p:grpSpPr>
        <a:xfrm>
          <a:off x="0" y="0"/>
          <a:ext cx="0" cy="0"/>
          <a:chOff x="0" y="0"/>
          <a:chExt cx="0" cy="0"/>
        </a:xfrm>
      </p:grpSpPr>
      <p:sp>
        <p:nvSpPr>
          <p:cNvPr id="1942" name="Google Shape;1942;g73ebe5debd_0_2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3" name="Google Shape;1943;g73ebe5debd_0_2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73ebe5deb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3ebe5deb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4" name="Shape 1954"/>
        <p:cNvGrpSpPr/>
        <p:nvPr/>
      </p:nvGrpSpPr>
      <p:grpSpPr>
        <a:xfrm>
          <a:off x="0" y="0"/>
          <a:ext cx="0" cy="0"/>
          <a:chOff x="0" y="0"/>
          <a:chExt cx="0" cy="0"/>
        </a:xfrm>
      </p:grpSpPr>
      <p:sp>
        <p:nvSpPr>
          <p:cNvPr id="1955" name="Google Shape;1955;g73ebe5debd_0_2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6" name="Google Shape;1956;g73ebe5debd_0_2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0" name="Shape 1970"/>
        <p:cNvGrpSpPr/>
        <p:nvPr/>
      </p:nvGrpSpPr>
      <p:grpSpPr>
        <a:xfrm>
          <a:off x="0" y="0"/>
          <a:ext cx="0" cy="0"/>
          <a:chOff x="0" y="0"/>
          <a:chExt cx="0" cy="0"/>
        </a:xfrm>
      </p:grpSpPr>
      <p:sp>
        <p:nvSpPr>
          <p:cNvPr id="1971" name="Google Shape;1971;g73ebe5debd_0_2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2" name="Google Shape;1972;g73ebe5debd_0_2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6" name="Shape 1986"/>
        <p:cNvGrpSpPr/>
        <p:nvPr/>
      </p:nvGrpSpPr>
      <p:grpSpPr>
        <a:xfrm>
          <a:off x="0" y="0"/>
          <a:ext cx="0" cy="0"/>
          <a:chOff x="0" y="0"/>
          <a:chExt cx="0" cy="0"/>
        </a:xfrm>
      </p:grpSpPr>
      <p:sp>
        <p:nvSpPr>
          <p:cNvPr id="1987" name="Google Shape;1987;g73ebe5debd_0_2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8" name="Google Shape;1988;g73ebe5debd_0_2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2" name="Shape 2002"/>
        <p:cNvGrpSpPr/>
        <p:nvPr/>
      </p:nvGrpSpPr>
      <p:grpSpPr>
        <a:xfrm>
          <a:off x="0" y="0"/>
          <a:ext cx="0" cy="0"/>
          <a:chOff x="0" y="0"/>
          <a:chExt cx="0" cy="0"/>
        </a:xfrm>
      </p:grpSpPr>
      <p:sp>
        <p:nvSpPr>
          <p:cNvPr id="2003" name="Google Shape;2003;g73ebe5debd_0_2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4" name="Google Shape;2004;g73ebe5debd_0_2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9" name="Shape 2019"/>
        <p:cNvGrpSpPr/>
        <p:nvPr/>
      </p:nvGrpSpPr>
      <p:grpSpPr>
        <a:xfrm>
          <a:off x="0" y="0"/>
          <a:ext cx="0" cy="0"/>
          <a:chOff x="0" y="0"/>
          <a:chExt cx="0" cy="0"/>
        </a:xfrm>
      </p:grpSpPr>
      <p:sp>
        <p:nvSpPr>
          <p:cNvPr id="2020" name="Google Shape;2020;g73ebe5debd_0_2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1" name="Google Shape;2021;g73ebe5debd_0_2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1" name="Shape 2031"/>
        <p:cNvGrpSpPr/>
        <p:nvPr/>
      </p:nvGrpSpPr>
      <p:grpSpPr>
        <a:xfrm>
          <a:off x="0" y="0"/>
          <a:ext cx="0" cy="0"/>
          <a:chOff x="0" y="0"/>
          <a:chExt cx="0" cy="0"/>
        </a:xfrm>
      </p:grpSpPr>
      <p:sp>
        <p:nvSpPr>
          <p:cNvPr id="2032" name="Google Shape;2032;g73ebe5debd_0_2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3" name="Google Shape;2033;g73ebe5debd_0_2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3" name="Shape 2043"/>
        <p:cNvGrpSpPr/>
        <p:nvPr/>
      </p:nvGrpSpPr>
      <p:grpSpPr>
        <a:xfrm>
          <a:off x="0" y="0"/>
          <a:ext cx="0" cy="0"/>
          <a:chOff x="0" y="0"/>
          <a:chExt cx="0" cy="0"/>
        </a:xfrm>
      </p:grpSpPr>
      <p:sp>
        <p:nvSpPr>
          <p:cNvPr id="2044" name="Google Shape;2044;g73ebe5debd_0_2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5" name="Google Shape;2045;g73ebe5debd_0_2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5" name="Shape 2055"/>
        <p:cNvGrpSpPr/>
        <p:nvPr/>
      </p:nvGrpSpPr>
      <p:grpSpPr>
        <a:xfrm>
          <a:off x="0" y="0"/>
          <a:ext cx="0" cy="0"/>
          <a:chOff x="0" y="0"/>
          <a:chExt cx="0" cy="0"/>
        </a:xfrm>
      </p:grpSpPr>
      <p:sp>
        <p:nvSpPr>
          <p:cNvPr id="2056" name="Google Shape;2056;g73ebe5debd_0_2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7" name="Google Shape;2057;g73ebe5debd_0_2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7" name="Shape 2067"/>
        <p:cNvGrpSpPr/>
        <p:nvPr/>
      </p:nvGrpSpPr>
      <p:grpSpPr>
        <a:xfrm>
          <a:off x="0" y="0"/>
          <a:ext cx="0" cy="0"/>
          <a:chOff x="0" y="0"/>
          <a:chExt cx="0" cy="0"/>
        </a:xfrm>
      </p:grpSpPr>
      <p:sp>
        <p:nvSpPr>
          <p:cNvPr id="2068" name="Google Shape;2068;g73ebe5debd_0_2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9" name="Google Shape;2069;g73ebe5debd_0_2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0" name="Shape 2080"/>
        <p:cNvGrpSpPr/>
        <p:nvPr/>
      </p:nvGrpSpPr>
      <p:grpSpPr>
        <a:xfrm>
          <a:off x="0" y="0"/>
          <a:ext cx="0" cy="0"/>
          <a:chOff x="0" y="0"/>
          <a:chExt cx="0" cy="0"/>
        </a:xfrm>
      </p:grpSpPr>
      <p:sp>
        <p:nvSpPr>
          <p:cNvPr id="2081" name="Google Shape;2081;g73ebe5debd_0_2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2" name="Google Shape;2082;g73ebe5debd_0_2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73ebe5deb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3ebe5deb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3" name="Shape 2093"/>
        <p:cNvGrpSpPr/>
        <p:nvPr/>
      </p:nvGrpSpPr>
      <p:grpSpPr>
        <a:xfrm>
          <a:off x="0" y="0"/>
          <a:ext cx="0" cy="0"/>
          <a:chOff x="0" y="0"/>
          <a:chExt cx="0" cy="0"/>
        </a:xfrm>
      </p:grpSpPr>
      <p:sp>
        <p:nvSpPr>
          <p:cNvPr id="2094" name="Google Shape;2094;g73ebe5debd_0_2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5" name="Google Shape;2095;g73ebe5debd_0_2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7" name="Shape 2107"/>
        <p:cNvGrpSpPr/>
        <p:nvPr/>
      </p:nvGrpSpPr>
      <p:grpSpPr>
        <a:xfrm>
          <a:off x="0" y="0"/>
          <a:ext cx="0" cy="0"/>
          <a:chOff x="0" y="0"/>
          <a:chExt cx="0" cy="0"/>
        </a:xfrm>
      </p:grpSpPr>
      <p:sp>
        <p:nvSpPr>
          <p:cNvPr id="2108" name="Google Shape;2108;g73ebe5debd_0_2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9" name="Google Shape;2109;g73ebe5debd_0_2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3" name="Shape 2113"/>
        <p:cNvGrpSpPr/>
        <p:nvPr/>
      </p:nvGrpSpPr>
      <p:grpSpPr>
        <a:xfrm>
          <a:off x="0" y="0"/>
          <a:ext cx="0" cy="0"/>
          <a:chOff x="0" y="0"/>
          <a:chExt cx="0" cy="0"/>
        </a:xfrm>
      </p:grpSpPr>
      <p:sp>
        <p:nvSpPr>
          <p:cNvPr id="2114" name="Google Shape;2114;g73ebe5debd_0_2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5" name="Google Shape;2115;g73ebe5debd_0_2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0" name="Shape 2120"/>
        <p:cNvGrpSpPr/>
        <p:nvPr/>
      </p:nvGrpSpPr>
      <p:grpSpPr>
        <a:xfrm>
          <a:off x="0" y="0"/>
          <a:ext cx="0" cy="0"/>
          <a:chOff x="0" y="0"/>
          <a:chExt cx="0" cy="0"/>
        </a:xfrm>
      </p:grpSpPr>
      <p:sp>
        <p:nvSpPr>
          <p:cNvPr id="2121" name="Google Shape;2121;g73ebe5debd_0_2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2" name="Google Shape;2122;g73ebe5debd_0_2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6" name="Shape 2126"/>
        <p:cNvGrpSpPr/>
        <p:nvPr/>
      </p:nvGrpSpPr>
      <p:grpSpPr>
        <a:xfrm>
          <a:off x="0" y="0"/>
          <a:ext cx="0" cy="0"/>
          <a:chOff x="0" y="0"/>
          <a:chExt cx="0" cy="0"/>
        </a:xfrm>
      </p:grpSpPr>
      <p:sp>
        <p:nvSpPr>
          <p:cNvPr id="2127" name="Google Shape;2127;g73ebe5debd_0_2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8" name="Google Shape;2128;g73ebe5debd_0_2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2" name="Shape 2132"/>
        <p:cNvGrpSpPr/>
        <p:nvPr/>
      </p:nvGrpSpPr>
      <p:grpSpPr>
        <a:xfrm>
          <a:off x="0" y="0"/>
          <a:ext cx="0" cy="0"/>
          <a:chOff x="0" y="0"/>
          <a:chExt cx="0" cy="0"/>
        </a:xfrm>
      </p:grpSpPr>
      <p:sp>
        <p:nvSpPr>
          <p:cNvPr id="2133" name="Google Shape;2133;g73ebe5debd_0_2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4" name="Google Shape;2134;g73ebe5debd_0_2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8" name="Shape 2138"/>
        <p:cNvGrpSpPr/>
        <p:nvPr/>
      </p:nvGrpSpPr>
      <p:grpSpPr>
        <a:xfrm>
          <a:off x="0" y="0"/>
          <a:ext cx="0" cy="0"/>
          <a:chOff x="0" y="0"/>
          <a:chExt cx="0" cy="0"/>
        </a:xfrm>
      </p:grpSpPr>
      <p:sp>
        <p:nvSpPr>
          <p:cNvPr id="2139" name="Google Shape;2139;g73ebe5debd_0_2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0" name="Google Shape;2140;g73ebe5debd_0_2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4" name="Shape 2144"/>
        <p:cNvGrpSpPr/>
        <p:nvPr/>
      </p:nvGrpSpPr>
      <p:grpSpPr>
        <a:xfrm>
          <a:off x="0" y="0"/>
          <a:ext cx="0" cy="0"/>
          <a:chOff x="0" y="0"/>
          <a:chExt cx="0" cy="0"/>
        </a:xfrm>
      </p:grpSpPr>
      <p:sp>
        <p:nvSpPr>
          <p:cNvPr id="2145" name="Google Shape;2145;g73ebe5debd_0_2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6" name="Google Shape;2146;g73ebe5debd_0_2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1" name="Shape 2151"/>
        <p:cNvGrpSpPr/>
        <p:nvPr/>
      </p:nvGrpSpPr>
      <p:grpSpPr>
        <a:xfrm>
          <a:off x="0" y="0"/>
          <a:ext cx="0" cy="0"/>
          <a:chOff x="0" y="0"/>
          <a:chExt cx="0" cy="0"/>
        </a:xfrm>
      </p:grpSpPr>
      <p:sp>
        <p:nvSpPr>
          <p:cNvPr id="2152" name="Google Shape;2152;g73ebe5debd_0_2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3" name="Google Shape;2153;g73ebe5debd_0_2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7" name="Shape 2157"/>
        <p:cNvGrpSpPr/>
        <p:nvPr/>
      </p:nvGrpSpPr>
      <p:grpSpPr>
        <a:xfrm>
          <a:off x="0" y="0"/>
          <a:ext cx="0" cy="0"/>
          <a:chOff x="0" y="0"/>
          <a:chExt cx="0" cy="0"/>
        </a:xfrm>
      </p:grpSpPr>
      <p:sp>
        <p:nvSpPr>
          <p:cNvPr id="2158" name="Google Shape;2158;g73ebe5debd_0_2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9" name="Google Shape;2159;g73ebe5debd_0_2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73ebe5deb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3ebe5deb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3" name="Shape 2163"/>
        <p:cNvGrpSpPr/>
        <p:nvPr/>
      </p:nvGrpSpPr>
      <p:grpSpPr>
        <a:xfrm>
          <a:off x="0" y="0"/>
          <a:ext cx="0" cy="0"/>
          <a:chOff x="0" y="0"/>
          <a:chExt cx="0" cy="0"/>
        </a:xfrm>
      </p:grpSpPr>
      <p:sp>
        <p:nvSpPr>
          <p:cNvPr id="2164" name="Google Shape;2164;g73ebe5debd_0_2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5" name="Google Shape;2165;g73ebe5debd_0_2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9" name="Shape 2169"/>
        <p:cNvGrpSpPr/>
        <p:nvPr/>
      </p:nvGrpSpPr>
      <p:grpSpPr>
        <a:xfrm>
          <a:off x="0" y="0"/>
          <a:ext cx="0" cy="0"/>
          <a:chOff x="0" y="0"/>
          <a:chExt cx="0" cy="0"/>
        </a:xfrm>
      </p:grpSpPr>
      <p:sp>
        <p:nvSpPr>
          <p:cNvPr id="2170" name="Google Shape;2170;g73ebe5debd_0_2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1" name="Google Shape;2171;g73ebe5debd_0_2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5" name="Shape 2175"/>
        <p:cNvGrpSpPr/>
        <p:nvPr/>
      </p:nvGrpSpPr>
      <p:grpSpPr>
        <a:xfrm>
          <a:off x="0" y="0"/>
          <a:ext cx="0" cy="0"/>
          <a:chOff x="0" y="0"/>
          <a:chExt cx="0" cy="0"/>
        </a:xfrm>
      </p:grpSpPr>
      <p:sp>
        <p:nvSpPr>
          <p:cNvPr id="2176" name="Google Shape;2176;g73ebe5debd_0_2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7" name="Google Shape;2177;g73ebe5debd_0_2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1" name="Shape 2181"/>
        <p:cNvGrpSpPr/>
        <p:nvPr/>
      </p:nvGrpSpPr>
      <p:grpSpPr>
        <a:xfrm>
          <a:off x="0" y="0"/>
          <a:ext cx="0" cy="0"/>
          <a:chOff x="0" y="0"/>
          <a:chExt cx="0" cy="0"/>
        </a:xfrm>
      </p:grpSpPr>
      <p:sp>
        <p:nvSpPr>
          <p:cNvPr id="2182" name="Google Shape;2182;g73ebe5debd_0_2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3" name="Google Shape;2183;g73ebe5debd_0_2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7" name="Shape 2187"/>
        <p:cNvGrpSpPr/>
        <p:nvPr/>
      </p:nvGrpSpPr>
      <p:grpSpPr>
        <a:xfrm>
          <a:off x="0" y="0"/>
          <a:ext cx="0" cy="0"/>
          <a:chOff x="0" y="0"/>
          <a:chExt cx="0" cy="0"/>
        </a:xfrm>
      </p:grpSpPr>
      <p:sp>
        <p:nvSpPr>
          <p:cNvPr id="2188" name="Google Shape;2188;g73ebe5debd_0_2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9" name="Google Shape;2189;g73ebe5debd_0_2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5" name="Shape 2195"/>
        <p:cNvGrpSpPr/>
        <p:nvPr/>
      </p:nvGrpSpPr>
      <p:grpSpPr>
        <a:xfrm>
          <a:off x="0" y="0"/>
          <a:ext cx="0" cy="0"/>
          <a:chOff x="0" y="0"/>
          <a:chExt cx="0" cy="0"/>
        </a:xfrm>
      </p:grpSpPr>
      <p:sp>
        <p:nvSpPr>
          <p:cNvPr id="2196" name="Google Shape;2196;g73ebe5debd_0_2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7" name="Google Shape;2197;g73ebe5debd_0_2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1" name="Shape 2201"/>
        <p:cNvGrpSpPr/>
        <p:nvPr/>
      </p:nvGrpSpPr>
      <p:grpSpPr>
        <a:xfrm>
          <a:off x="0" y="0"/>
          <a:ext cx="0" cy="0"/>
          <a:chOff x="0" y="0"/>
          <a:chExt cx="0" cy="0"/>
        </a:xfrm>
      </p:grpSpPr>
      <p:sp>
        <p:nvSpPr>
          <p:cNvPr id="2202" name="Google Shape;2202;g6ae82da9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3" name="Google Shape;2203;g6ae82da9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6" name="Shape 2206"/>
        <p:cNvGrpSpPr/>
        <p:nvPr/>
      </p:nvGrpSpPr>
      <p:grpSpPr>
        <a:xfrm>
          <a:off x="0" y="0"/>
          <a:ext cx="0" cy="0"/>
          <a:chOff x="0" y="0"/>
          <a:chExt cx="0" cy="0"/>
        </a:xfrm>
      </p:grpSpPr>
      <p:sp>
        <p:nvSpPr>
          <p:cNvPr id="2207" name="Google Shape;2207;g6ae82da9e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8" name="Google Shape;2208;g6ae82da9e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2" name="Shape 2212"/>
        <p:cNvGrpSpPr/>
        <p:nvPr/>
      </p:nvGrpSpPr>
      <p:grpSpPr>
        <a:xfrm>
          <a:off x="0" y="0"/>
          <a:ext cx="0" cy="0"/>
          <a:chOff x="0" y="0"/>
          <a:chExt cx="0" cy="0"/>
        </a:xfrm>
      </p:grpSpPr>
      <p:sp>
        <p:nvSpPr>
          <p:cNvPr id="2213" name="Google Shape;2213;g6b0b0701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4" name="Google Shape;2214;g6b0b0701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8" name="Shape 2218"/>
        <p:cNvGrpSpPr/>
        <p:nvPr/>
      </p:nvGrpSpPr>
      <p:grpSpPr>
        <a:xfrm>
          <a:off x="0" y="0"/>
          <a:ext cx="0" cy="0"/>
          <a:chOff x="0" y="0"/>
          <a:chExt cx="0" cy="0"/>
        </a:xfrm>
      </p:grpSpPr>
      <p:sp>
        <p:nvSpPr>
          <p:cNvPr id="2219" name="Google Shape;2219;g6b0b07010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0" name="Google Shape;2220;g6b0b07010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73ebe5deb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3ebe5deb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4" name="Shape 2224"/>
        <p:cNvGrpSpPr/>
        <p:nvPr/>
      </p:nvGrpSpPr>
      <p:grpSpPr>
        <a:xfrm>
          <a:off x="0" y="0"/>
          <a:ext cx="0" cy="0"/>
          <a:chOff x="0" y="0"/>
          <a:chExt cx="0" cy="0"/>
        </a:xfrm>
      </p:grpSpPr>
      <p:sp>
        <p:nvSpPr>
          <p:cNvPr id="2225" name="Google Shape;2225;g6b0b07010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6" name="Google Shape;2226;g6b0b07010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0" name="Shape 2230"/>
        <p:cNvGrpSpPr/>
        <p:nvPr/>
      </p:nvGrpSpPr>
      <p:grpSpPr>
        <a:xfrm>
          <a:off x="0" y="0"/>
          <a:ext cx="0" cy="0"/>
          <a:chOff x="0" y="0"/>
          <a:chExt cx="0" cy="0"/>
        </a:xfrm>
      </p:grpSpPr>
      <p:sp>
        <p:nvSpPr>
          <p:cNvPr id="2231" name="Google Shape;2231;g6b0b07010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2" name="Google Shape;2232;g6b0b07010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6" name="Shape 2236"/>
        <p:cNvGrpSpPr/>
        <p:nvPr/>
      </p:nvGrpSpPr>
      <p:grpSpPr>
        <a:xfrm>
          <a:off x="0" y="0"/>
          <a:ext cx="0" cy="0"/>
          <a:chOff x="0" y="0"/>
          <a:chExt cx="0" cy="0"/>
        </a:xfrm>
      </p:grpSpPr>
      <p:sp>
        <p:nvSpPr>
          <p:cNvPr id="2237" name="Google Shape;2237;g6b0b07010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8" name="Google Shape;2238;g6b0b07010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2" name="Shape 2242"/>
        <p:cNvGrpSpPr/>
        <p:nvPr/>
      </p:nvGrpSpPr>
      <p:grpSpPr>
        <a:xfrm>
          <a:off x="0" y="0"/>
          <a:ext cx="0" cy="0"/>
          <a:chOff x="0" y="0"/>
          <a:chExt cx="0" cy="0"/>
        </a:xfrm>
      </p:grpSpPr>
      <p:sp>
        <p:nvSpPr>
          <p:cNvPr id="2243" name="Google Shape;2243;g6b0b07010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4" name="Google Shape;2244;g6b0b07010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8" name="Shape 2248"/>
        <p:cNvGrpSpPr/>
        <p:nvPr/>
      </p:nvGrpSpPr>
      <p:grpSpPr>
        <a:xfrm>
          <a:off x="0" y="0"/>
          <a:ext cx="0" cy="0"/>
          <a:chOff x="0" y="0"/>
          <a:chExt cx="0" cy="0"/>
        </a:xfrm>
      </p:grpSpPr>
      <p:sp>
        <p:nvSpPr>
          <p:cNvPr id="2249" name="Google Shape;2249;g6b0b07010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0" name="Google Shape;2250;g6b0b07010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3" name="Shape 2253"/>
        <p:cNvGrpSpPr/>
        <p:nvPr/>
      </p:nvGrpSpPr>
      <p:grpSpPr>
        <a:xfrm>
          <a:off x="0" y="0"/>
          <a:ext cx="0" cy="0"/>
          <a:chOff x="0" y="0"/>
          <a:chExt cx="0" cy="0"/>
        </a:xfrm>
      </p:grpSpPr>
      <p:sp>
        <p:nvSpPr>
          <p:cNvPr id="2254" name="Google Shape;2254;g8da4b546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5" name="Google Shape;2255;g8da4b546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9" name="Shape 2259"/>
        <p:cNvGrpSpPr/>
        <p:nvPr/>
      </p:nvGrpSpPr>
      <p:grpSpPr>
        <a:xfrm>
          <a:off x="0" y="0"/>
          <a:ext cx="0" cy="0"/>
          <a:chOff x="0" y="0"/>
          <a:chExt cx="0" cy="0"/>
        </a:xfrm>
      </p:grpSpPr>
      <p:sp>
        <p:nvSpPr>
          <p:cNvPr id="2260" name="Google Shape;2260;g8c604eb8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1" name="Google Shape;2261;g8c604eb8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5" name="Shape 2265"/>
        <p:cNvGrpSpPr/>
        <p:nvPr/>
      </p:nvGrpSpPr>
      <p:grpSpPr>
        <a:xfrm>
          <a:off x="0" y="0"/>
          <a:ext cx="0" cy="0"/>
          <a:chOff x="0" y="0"/>
          <a:chExt cx="0" cy="0"/>
        </a:xfrm>
      </p:grpSpPr>
      <p:sp>
        <p:nvSpPr>
          <p:cNvPr id="2266" name="Google Shape;2266;g8d903b3e0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7" name="Google Shape;2267;g8d903b3e0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1" name="Shape 2271"/>
        <p:cNvGrpSpPr/>
        <p:nvPr/>
      </p:nvGrpSpPr>
      <p:grpSpPr>
        <a:xfrm>
          <a:off x="0" y="0"/>
          <a:ext cx="0" cy="0"/>
          <a:chOff x="0" y="0"/>
          <a:chExt cx="0" cy="0"/>
        </a:xfrm>
      </p:grpSpPr>
      <p:sp>
        <p:nvSpPr>
          <p:cNvPr id="2272" name="Google Shape;2272;g8c604eb81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3" name="Google Shape;2273;g8c604eb81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7" name="Shape 2277"/>
        <p:cNvGrpSpPr/>
        <p:nvPr/>
      </p:nvGrpSpPr>
      <p:grpSpPr>
        <a:xfrm>
          <a:off x="0" y="0"/>
          <a:ext cx="0" cy="0"/>
          <a:chOff x="0" y="0"/>
          <a:chExt cx="0" cy="0"/>
        </a:xfrm>
      </p:grpSpPr>
      <p:sp>
        <p:nvSpPr>
          <p:cNvPr id="2278" name="Google Shape;2278;g8c604eb81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9" name="Google Shape;2279;g8c604eb81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g73ebe5deb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 name="Google Shape;33;g73ebe5deb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3ebe5deb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3ebe5deb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3" name="Shape 2283"/>
        <p:cNvGrpSpPr/>
        <p:nvPr/>
      </p:nvGrpSpPr>
      <p:grpSpPr>
        <a:xfrm>
          <a:off x="0" y="0"/>
          <a:ext cx="0" cy="0"/>
          <a:chOff x="0" y="0"/>
          <a:chExt cx="0" cy="0"/>
        </a:xfrm>
      </p:grpSpPr>
      <p:sp>
        <p:nvSpPr>
          <p:cNvPr id="2284" name="Google Shape;2284;g8c604eb81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5" name="Google Shape;2285;g8c604eb81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9" name="Shape 2289"/>
        <p:cNvGrpSpPr/>
        <p:nvPr/>
      </p:nvGrpSpPr>
      <p:grpSpPr>
        <a:xfrm>
          <a:off x="0" y="0"/>
          <a:ext cx="0" cy="0"/>
          <a:chOff x="0" y="0"/>
          <a:chExt cx="0" cy="0"/>
        </a:xfrm>
      </p:grpSpPr>
      <p:sp>
        <p:nvSpPr>
          <p:cNvPr id="2290" name="Google Shape;2290;g6b0b07010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1" name="Google Shape;2291;g6b0b07010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5" name="Shape 2295"/>
        <p:cNvGrpSpPr/>
        <p:nvPr/>
      </p:nvGrpSpPr>
      <p:grpSpPr>
        <a:xfrm>
          <a:off x="0" y="0"/>
          <a:ext cx="0" cy="0"/>
          <a:chOff x="0" y="0"/>
          <a:chExt cx="0" cy="0"/>
        </a:xfrm>
      </p:grpSpPr>
      <p:sp>
        <p:nvSpPr>
          <p:cNvPr id="2296" name="Google Shape;2296;g6b0b07010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7" name="Google Shape;2297;g6b0b07010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1" name="Shape 2301"/>
        <p:cNvGrpSpPr/>
        <p:nvPr/>
      </p:nvGrpSpPr>
      <p:grpSpPr>
        <a:xfrm>
          <a:off x="0" y="0"/>
          <a:ext cx="0" cy="0"/>
          <a:chOff x="0" y="0"/>
          <a:chExt cx="0" cy="0"/>
        </a:xfrm>
      </p:grpSpPr>
      <p:sp>
        <p:nvSpPr>
          <p:cNvPr id="2302" name="Google Shape;2302;g6b0b07010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3" name="Google Shape;2303;g6b0b07010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7" name="Shape 2307"/>
        <p:cNvGrpSpPr/>
        <p:nvPr/>
      </p:nvGrpSpPr>
      <p:grpSpPr>
        <a:xfrm>
          <a:off x="0" y="0"/>
          <a:ext cx="0" cy="0"/>
          <a:chOff x="0" y="0"/>
          <a:chExt cx="0" cy="0"/>
        </a:xfrm>
      </p:grpSpPr>
      <p:sp>
        <p:nvSpPr>
          <p:cNvPr id="2308" name="Google Shape;2308;g6b1971c6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9" name="Google Shape;2309;g6b1971c6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3" name="Shape 2313"/>
        <p:cNvGrpSpPr/>
        <p:nvPr/>
      </p:nvGrpSpPr>
      <p:grpSpPr>
        <a:xfrm>
          <a:off x="0" y="0"/>
          <a:ext cx="0" cy="0"/>
          <a:chOff x="0" y="0"/>
          <a:chExt cx="0" cy="0"/>
        </a:xfrm>
      </p:grpSpPr>
      <p:sp>
        <p:nvSpPr>
          <p:cNvPr id="2314" name="Google Shape;2314;g8c604eb81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5" name="Google Shape;2315;g8c604eb81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9" name="Shape 2319"/>
        <p:cNvGrpSpPr/>
        <p:nvPr/>
      </p:nvGrpSpPr>
      <p:grpSpPr>
        <a:xfrm>
          <a:off x="0" y="0"/>
          <a:ext cx="0" cy="0"/>
          <a:chOff x="0" y="0"/>
          <a:chExt cx="0" cy="0"/>
        </a:xfrm>
      </p:grpSpPr>
      <p:sp>
        <p:nvSpPr>
          <p:cNvPr id="2320" name="Google Shape;2320;g6b1971c65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1" name="Google Shape;2321;g6b1971c65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4" name="Shape 2324"/>
        <p:cNvGrpSpPr/>
        <p:nvPr/>
      </p:nvGrpSpPr>
      <p:grpSpPr>
        <a:xfrm>
          <a:off x="0" y="0"/>
          <a:ext cx="0" cy="0"/>
          <a:chOff x="0" y="0"/>
          <a:chExt cx="0" cy="0"/>
        </a:xfrm>
      </p:grpSpPr>
      <p:sp>
        <p:nvSpPr>
          <p:cNvPr id="2325" name="Google Shape;2325;g6b1971c6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6" name="Google Shape;2326;g6b1971c6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0" name="Shape 2330"/>
        <p:cNvGrpSpPr/>
        <p:nvPr/>
      </p:nvGrpSpPr>
      <p:grpSpPr>
        <a:xfrm>
          <a:off x="0" y="0"/>
          <a:ext cx="0" cy="0"/>
          <a:chOff x="0" y="0"/>
          <a:chExt cx="0" cy="0"/>
        </a:xfrm>
      </p:grpSpPr>
      <p:sp>
        <p:nvSpPr>
          <p:cNvPr id="2331" name="Google Shape;2331;g6b1971c65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2" name="Google Shape;2332;g6b1971c65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6" name="Shape 2336"/>
        <p:cNvGrpSpPr/>
        <p:nvPr/>
      </p:nvGrpSpPr>
      <p:grpSpPr>
        <a:xfrm>
          <a:off x="0" y="0"/>
          <a:ext cx="0" cy="0"/>
          <a:chOff x="0" y="0"/>
          <a:chExt cx="0" cy="0"/>
        </a:xfrm>
      </p:grpSpPr>
      <p:sp>
        <p:nvSpPr>
          <p:cNvPr id="2337" name="Google Shape;2337;g6b1971c65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8" name="Google Shape;2338;g6b1971c65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73ebe5deb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3ebe5deb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2" name="Shape 2342"/>
        <p:cNvGrpSpPr/>
        <p:nvPr/>
      </p:nvGrpSpPr>
      <p:grpSpPr>
        <a:xfrm>
          <a:off x="0" y="0"/>
          <a:ext cx="0" cy="0"/>
          <a:chOff x="0" y="0"/>
          <a:chExt cx="0" cy="0"/>
        </a:xfrm>
      </p:grpSpPr>
      <p:sp>
        <p:nvSpPr>
          <p:cNvPr id="2343" name="Google Shape;2343;g6b1971c65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4" name="Google Shape;2344;g6b1971c65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8" name="Shape 2348"/>
        <p:cNvGrpSpPr/>
        <p:nvPr/>
      </p:nvGrpSpPr>
      <p:grpSpPr>
        <a:xfrm>
          <a:off x="0" y="0"/>
          <a:ext cx="0" cy="0"/>
          <a:chOff x="0" y="0"/>
          <a:chExt cx="0" cy="0"/>
        </a:xfrm>
      </p:grpSpPr>
      <p:sp>
        <p:nvSpPr>
          <p:cNvPr id="2349" name="Google Shape;2349;g6b1971c65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0" name="Google Shape;2350;g6b1971c65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4" name="Shape 2354"/>
        <p:cNvGrpSpPr/>
        <p:nvPr/>
      </p:nvGrpSpPr>
      <p:grpSpPr>
        <a:xfrm>
          <a:off x="0" y="0"/>
          <a:ext cx="0" cy="0"/>
          <a:chOff x="0" y="0"/>
          <a:chExt cx="0" cy="0"/>
        </a:xfrm>
      </p:grpSpPr>
      <p:sp>
        <p:nvSpPr>
          <p:cNvPr id="2355" name="Google Shape;2355;g6b1971c65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6" name="Google Shape;2356;g6b1971c65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0" name="Shape 2360"/>
        <p:cNvGrpSpPr/>
        <p:nvPr/>
      </p:nvGrpSpPr>
      <p:grpSpPr>
        <a:xfrm>
          <a:off x="0" y="0"/>
          <a:ext cx="0" cy="0"/>
          <a:chOff x="0" y="0"/>
          <a:chExt cx="0" cy="0"/>
        </a:xfrm>
      </p:grpSpPr>
      <p:sp>
        <p:nvSpPr>
          <p:cNvPr id="2361" name="Google Shape;2361;g6b1971c65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2" name="Google Shape;2362;g6b1971c65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5" name="Shape 2365"/>
        <p:cNvGrpSpPr/>
        <p:nvPr/>
      </p:nvGrpSpPr>
      <p:grpSpPr>
        <a:xfrm>
          <a:off x="0" y="0"/>
          <a:ext cx="0" cy="0"/>
          <a:chOff x="0" y="0"/>
          <a:chExt cx="0" cy="0"/>
        </a:xfrm>
      </p:grpSpPr>
      <p:sp>
        <p:nvSpPr>
          <p:cNvPr id="2366" name="Google Shape;2366;g8fde7468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7" name="Google Shape;2367;g8fde7468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1" name="Shape 2371"/>
        <p:cNvGrpSpPr/>
        <p:nvPr/>
      </p:nvGrpSpPr>
      <p:grpSpPr>
        <a:xfrm>
          <a:off x="0" y="0"/>
          <a:ext cx="0" cy="0"/>
          <a:chOff x="0" y="0"/>
          <a:chExt cx="0" cy="0"/>
        </a:xfrm>
      </p:grpSpPr>
      <p:sp>
        <p:nvSpPr>
          <p:cNvPr id="2372" name="Google Shape;2372;g6b1971c65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3" name="Google Shape;2373;g6b1971c65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7" name="Shape 2377"/>
        <p:cNvGrpSpPr/>
        <p:nvPr/>
      </p:nvGrpSpPr>
      <p:grpSpPr>
        <a:xfrm>
          <a:off x="0" y="0"/>
          <a:ext cx="0" cy="0"/>
          <a:chOff x="0" y="0"/>
          <a:chExt cx="0" cy="0"/>
        </a:xfrm>
      </p:grpSpPr>
      <p:sp>
        <p:nvSpPr>
          <p:cNvPr id="2378" name="Google Shape;2378;g6b1971c65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9" name="Google Shape;2379;g6b1971c65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3" name="Shape 2383"/>
        <p:cNvGrpSpPr/>
        <p:nvPr/>
      </p:nvGrpSpPr>
      <p:grpSpPr>
        <a:xfrm>
          <a:off x="0" y="0"/>
          <a:ext cx="0" cy="0"/>
          <a:chOff x="0" y="0"/>
          <a:chExt cx="0" cy="0"/>
        </a:xfrm>
      </p:grpSpPr>
      <p:sp>
        <p:nvSpPr>
          <p:cNvPr id="2384" name="Google Shape;2384;g6b1971c65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5" name="Google Shape;2385;g6b1971c65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9" name="Shape 2389"/>
        <p:cNvGrpSpPr/>
        <p:nvPr/>
      </p:nvGrpSpPr>
      <p:grpSpPr>
        <a:xfrm>
          <a:off x="0" y="0"/>
          <a:ext cx="0" cy="0"/>
          <a:chOff x="0" y="0"/>
          <a:chExt cx="0" cy="0"/>
        </a:xfrm>
      </p:grpSpPr>
      <p:sp>
        <p:nvSpPr>
          <p:cNvPr id="2390" name="Google Shape;2390;g6b1971c65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1" name="Google Shape;2391;g6b1971c65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5" name="Shape 2395"/>
        <p:cNvGrpSpPr/>
        <p:nvPr/>
      </p:nvGrpSpPr>
      <p:grpSpPr>
        <a:xfrm>
          <a:off x="0" y="0"/>
          <a:ext cx="0" cy="0"/>
          <a:chOff x="0" y="0"/>
          <a:chExt cx="0" cy="0"/>
        </a:xfrm>
      </p:grpSpPr>
      <p:sp>
        <p:nvSpPr>
          <p:cNvPr id="2396" name="Google Shape;2396;g6b1971c65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7" name="Google Shape;2397;g6b1971c65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3ebe5deb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3ebe5deb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1" name="Shape 2401"/>
        <p:cNvGrpSpPr/>
        <p:nvPr/>
      </p:nvGrpSpPr>
      <p:grpSpPr>
        <a:xfrm>
          <a:off x="0" y="0"/>
          <a:ext cx="0" cy="0"/>
          <a:chOff x="0" y="0"/>
          <a:chExt cx="0" cy="0"/>
        </a:xfrm>
      </p:grpSpPr>
      <p:sp>
        <p:nvSpPr>
          <p:cNvPr id="2402" name="Google Shape;2402;g6b1971c65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3" name="Google Shape;2403;g6b1971c65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6" name="Shape 2406"/>
        <p:cNvGrpSpPr/>
        <p:nvPr/>
      </p:nvGrpSpPr>
      <p:grpSpPr>
        <a:xfrm>
          <a:off x="0" y="0"/>
          <a:ext cx="0" cy="0"/>
          <a:chOff x="0" y="0"/>
          <a:chExt cx="0" cy="0"/>
        </a:xfrm>
      </p:grpSpPr>
      <p:sp>
        <p:nvSpPr>
          <p:cNvPr id="2407" name="Google Shape;2407;g6b1971c65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8" name="Google Shape;2408;g6b1971c65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2" name="Shape 2412"/>
        <p:cNvGrpSpPr/>
        <p:nvPr/>
      </p:nvGrpSpPr>
      <p:grpSpPr>
        <a:xfrm>
          <a:off x="0" y="0"/>
          <a:ext cx="0" cy="0"/>
          <a:chOff x="0" y="0"/>
          <a:chExt cx="0" cy="0"/>
        </a:xfrm>
      </p:grpSpPr>
      <p:sp>
        <p:nvSpPr>
          <p:cNvPr id="2413" name="Google Shape;2413;g6b1971c65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4" name="Google Shape;2414;g6b1971c65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8" name="Shape 2418"/>
        <p:cNvGrpSpPr/>
        <p:nvPr/>
      </p:nvGrpSpPr>
      <p:grpSpPr>
        <a:xfrm>
          <a:off x="0" y="0"/>
          <a:ext cx="0" cy="0"/>
          <a:chOff x="0" y="0"/>
          <a:chExt cx="0" cy="0"/>
        </a:xfrm>
      </p:grpSpPr>
      <p:sp>
        <p:nvSpPr>
          <p:cNvPr id="2419" name="Google Shape;2419;g6b1971c65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0" name="Google Shape;2420;g6b1971c65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73ebe5deb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3ebe5deb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73ebe5deb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3ebe5deb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73ebe5deb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3ebe5deb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73ebe5deb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3ebe5deb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73ebe5debd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73ebe5debd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73ebe5deb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73ebe5deb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73ebe5debd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73ebe5debd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g73ebe5deb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 name="Google Shape;39;g73ebe5deb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73ebe5debd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73ebe5deb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73ebe5debd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73ebe5debd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73ebe5deb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73ebe5deb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73ebe5debd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73ebe5deb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73ebe5deb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3ebe5deb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73ebe5debd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73ebe5debd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73ebe5debd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73ebe5debd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73ebe5debd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73ebe5debd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73ebe5debd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73ebe5debd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73ebe5debd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73ebe5debd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73ebe5deb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 name="Google Shape;45;g73ebe5deb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73ebe5debd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73ebe5debd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73ebe5debd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73ebe5debd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73ebe5debd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73ebe5debd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73ebe5debd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73ebe5debd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73ebe5debd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73ebe5debd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73ebe5debd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73ebe5debd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73ebe5debd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73ebe5debd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73ebe5debd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73ebe5debd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73ebe5debd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73ebe5debd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73ebe5debd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73ebe5debd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73ebe5deb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73ebe5deb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73ebe5debd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73ebe5debd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73ebe5debd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73ebe5debd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73ebe5debd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73ebe5debd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73ebe5debd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73ebe5debd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73ebe5debd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73ebe5debd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73ebe5debd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73ebe5debd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73ebe5debd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73ebe5debd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73ebe5debd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73ebe5debd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73ebe5debd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73ebe5debd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73ebe5debd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73ebe5debd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73ebe5deb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73ebe5deb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73ebe5debd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73ebe5debd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73ebe5debd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73ebe5debd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73ebe5debd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73ebe5debd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73ebe5debd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73ebe5debd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73ebe5debd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73ebe5debd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73ebe5debd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73ebe5debd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73ebe5debd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73ebe5debd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73ebe5debd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73ebe5debd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73ebe5debd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73ebe5debd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73ebe5debd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73ebe5debd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73ebe5deb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73ebe5deb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73ebe5debd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73ebe5debd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g73ebe5debd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6" name="Google Shape;916;g73ebe5debd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73ebe5debd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73ebe5debd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g73ebe5debd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4" name="Google Shape;944;g73ebe5debd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73ebe5debd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73ebe5debd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73ebe5debd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1" name="Google Shape;971;g73ebe5debd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73ebe5debd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73ebe5debd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g73ebe5debd_0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3" name="Google Shape;983;g73ebe5debd_0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73ebe5debd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73ebe5debd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g73ebe5debd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4" name="Google Shape;994;g73ebe5debd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73ebe5deb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3ebe5deb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g73ebe5debd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0" name="Google Shape;1000;g73ebe5debd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g73ebe5debd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6" name="Google Shape;1006;g73ebe5debd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73ebe5debd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73ebe5debd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g73ebe5debd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8" name="Google Shape;1018;g73ebe5debd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g73ebe5debd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8" name="Google Shape;1048;g73ebe5debd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g73ebe5debd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8" name="Google Shape;1078;g73ebe5debd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g73ebe5debd_0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8" name="Google Shape;1108;g73ebe5debd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73ebe5debd_0_1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73ebe5debd_0_1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5" name="Shape 1185"/>
        <p:cNvGrpSpPr/>
        <p:nvPr/>
      </p:nvGrpSpPr>
      <p:grpSpPr>
        <a:xfrm>
          <a:off x="0" y="0"/>
          <a:ext cx="0" cy="0"/>
          <a:chOff x="0" y="0"/>
          <a:chExt cx="0" cy="0"/>
        </a:xfrm>
      </p:grpSpPr>
      <p:sp>
        <p:nvSpPr>
          <p:cNvPr id="1186" name="Google Shape;1186;g73ebe5debd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7" name="Google Shape;1187;g73ebe5debd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g73ebe5debd_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3" name="Google Shape;1193;g73ebe5debd_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73ebe5deb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3ebe5deb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g73ebe5debd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9" name="Google Shape;1199;g73ebe5debd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5" name="Shape 1205"/>
        <p:cNvGrpSpPr/>
        <p:nvPr/>
      </p:nvGrpSpPr>
      <p:grpSpPr>
        <a:xfrm>
          <a:off x="0" y="0"/>
          <a:ext cx="0" cy="0"/>
          <a:chOff x="0" y="0"/>
          <a:chExt cx="0" cy="0"/>
        </a:xfrm>
      </p:grpSpPr>
      <p:sp>
        <p:nvSpPr>
          <p:cNvPr id="1206" name="Google Shape;1206;g73ebe5debd_0_1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7" name="Google Shape;1207;g73ebe5debd_0_1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5" name="Shape 1215"/>
        <p:cNvGrpSpPr/>
        <p:nvPr/>
      </p:nvGrpSpPr>
      <p:grpSpPr>
        <a:xfrm>
          <a:off x="0" y="0"/>
          <a:ext cx="0" cy="0"/>
          <a:chOff x="0" y="0"/>
          <a:chExt cx="0" cy="0"/>
        </a:xfrm>
      </p:grpSpPr>
      <p:sp>
        <p:nvSpPr>
          <p:cNvPr id="1216" name="Google Shape;1216;g73ebe5debd_0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7" name="Google Shape;1217;g73ebe5debd_0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5" name="Shape 1225"/>
        <p:cNvGrpSpPr/>
        <p:nvPr/>
      </p:nvGrpSpPr>
      <p:grpSpPr>
        <a:xfrm>
          <a:off x="0" y="0"/>
          <a:ext cx="0" cy="0"/>
          <a:chOff x="0" y="0"/>
          <a:chExt cx="0" cy="0"/>
        </a:xfrm>
      </p:grpSpPr>
      <p:sp>
        <p:nvSpPr>
          <p:cNvPr id="1226" name="Google Shape;1226;g73ebe5debd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7" name="Google Shape;1227;g73ebe5debd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1" name="Shape 1231"/>
        <p:cNvGrpSpPr/>
        <p:nvPr/>
      </p:nvGrpSpPr>
      <p:grpSpPr>
        <a:xfrm>
          <a:off x="0" y="0"/>
          <a:ext cx="0" cy="0"/>
          <a:chOff x="0" y="0"/>
          <a:chExt cx="0" cy="0"/>
        </a:xfrm>
      </p:grpSpPr>
      <p:sp>
        <p:nvSpPr>
          <p:cNvPr id="1232" name="Google Shape;1232;g73ebe5debd_0_1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3" name="Google Shape;1233;g73ebe5debd_0_1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7" name="Shape 1237"/>
        <p:cNvGrpSpPr/>
        <p:nvPr/>
      </p:nvGrpSpPr>
      <p:grpSpPr>
        <a:xfrm>
          <a:off x="0" y="0"/>
          <a:ext cx="0" cy="0"/>
          <a:chOff x="0" y="0"/>
          <a:chExt cx="0" cy="0"/>
        </a:xfrm>
      </p:grpSpPr>
      <p:sp>
        <p:nvSpPr>
          <p:cNvPr id="1238" name="Google Shape;1238;g73ebe5debd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9" name="Google Shape;1239;g73ebe5debd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8" name="Shape 1278"/>
        <p:cNvGrpSpPr/>
        <p:nvPr/>
      </p:nvGrpSpPr>
      <p:grpSpPr>
        <a:xfrm>
          <a:off x="0" y="0"/>
          <a:ext cx="0" cy="0"/>
          <a:chOff x="0" y="0"/>
          <a:chExt cx="0" cy="0"/>
        </a:xfrm>
      </p:grpSpPr>
      <p:sp>
        <p:nvSpPr>
          <p:cNvPr id="1279" name="Google Shape;1279;g73ebe5debd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0" name="Google Shape;1280;g73ebe5debd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4" name="Shape 1334"/>
        <p:cNvGrpSpPr/>
        <p:nvPr/>
      </p:nvGrpSpPr>
      <p:grpSpPr>
        <a:xfrm>
          <a:off x="0" y="0"/>
          <a:ext cx="0" cy="0"/>
          <a:chOff x="0" y="0"/>
          <a:chExt cx="0" cy="0"/>
        </a:xfrm>
      </p:grpSpPr>
      <p:sp>
        <p:nvSpPr>
          <p:cNvPr id="1335" name="Google Shape;1335;g73ebe5debd_0_1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6" name="Google Shape;1336;g73ebe5debd_0_1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0" name="Shape 1390"/>
        <p:cNvGrpSpPr/>
        <p:nvPr/>
      </p:nvGrpSpPr>
      <p:grpSpPr>
        <a:xfrm>
          <a:off x="0" y="0"/>
          <a:ext cx="0" cy="0"/>
          <a:chOff x="0" y="0"/>
          <a:chExt cx="0" cy="0"/>
        </a:xfrm>
      </p:grpSpPr>
      <p:sp>
        <p:nvSpPr>
          <p:cNvPr id="1391" name="Google Shape;1391;g73ebe5debd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2" name="Google Shape;1392;g73ebe5debd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6" name="Shape 1396"/>
        <p:cNvGrpSpPr/>
        <p:nvPr/>
      </p:nvGrpSpPr>
      <p:grpSpPr>
        <a:xfrm>
          <a:off x="0" y="0"/>
          <a:ext cx="0" cy="0"/>
          <a:chOff x="0" y="0"/>
          <a:chExt cx="0" cy="0"/>
        </a:xfrm>
      </p:grpSpPr>
      <p:sp>
        <p:nvSpPr>
          <p:cNvPr id="1397" name="Google Shape;1397;g73ebe5debd_0_1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8" name="Google Shape;1398;g73ebe5debd_0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2"/>
          <p:cNvSpPr txBox="1"/>
          <p:nvPr>
            <p:ph type="title"/>
          </p:nvPr>
        </p:nvSpPr>
        <p:spPr>
          <a:xfrm>
            <a:off x="1079000" y="261800"/>
            <a:ext cx="7753200" cy="572700"/>
          </a:xfrm>
          <a:prstGeom prst="rect">
            <a:avLst/>
          </a:prstGeom>
        </p:spPr>
        <p:txBody>
          <a:bodyPr anchorCtr="0" anchor="t" bIns="91425" lIns="91425" spcFirstLastPara="1" rIns="91425" wrap="square" tIns="91425">
            <a:normAutofit/>
          </a:bodyPr>
          <a:lstStyle>
            <a:lvl1pPr lvl="0">
              <a:spcBef>
                <a:spcPts val="0"/>
              </a:spcBef>
              <a:spcAft>
                <a:spcPts val="0"/>
              </a:spcAft>
              <a:buClr>
                <a:srgbClr val="153C4F"/>
              </a:buClr>
              <a:buSzPts val="2500"/>
              <a:buNone/>
              <a:defRPr sz="2500">
                <a:solidFill>
                  <a:srgbClr val="153C4F"/>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 name="Google Shape;11;p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311703" y="164737"/>
            <a:ext cx="767301" cy="766837"/>
          </a:xfrm>
          <a:prstGeom prst="rect">
            <a:avLst/>
          </a:prstGeom>
          <a:noFill/>
          <a:ln>
            <a:noFill/>
          </a:ln>
        </p:spPr>
      </p:pic>
      <p:pic>
        <p:nvPicPr>
          <p:cNvPr id="14" name="Google Shape;14;p2"/>
          <p:cNvPicPr preferRelativeResize="0"/>
          <p:nvPr/>
        </p:nvPicPr>
        <p:blipFill>
          <a:blip r:embed="rId3">
            <a:alphaModFix/>
          </a:blip>
          <a:stretch>
            <a:fillRect/>
          </a:stretch>
        </p:blipFill>
        <p:spPr>
          <a:xfrm>
            <a:off x="7086274" y="4573676"/>
            <a:ext cx="2057718" cy="5727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st parti !">
  <p:cSld name="CUSTOM">
    <p:bg>
      <p:bgPr>
        <a:solidFill>
          <a:schemeClr val="lt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366150" y="2285400"/>
            <a:ext cx="8520600" cy="572700"/>
          </a:xfrm>
          <a:prstGeom prst="rect">
            <a:avLst/>
          </a:prstGeom>
        </p:spPr>
        <p:txBody>
          <a:bodyPr anchorCtr="0" anchor="t" bIns="91425" lIns="91425" spcFirstLastPara="1" rIns="91425" wrap="square" tIns="91425">
            <a:normAutofit/>
          </a:bodyPr>
          <a:lstStyle>
            <a:lvl1pPr lvl="0" algn="ctr">
              <a:spcBef>
                <a:spcPts val="0"/>
              </a:spcBef>
              <a:spcAft>
                <a:spcPts val="0"/>
              </a:spcAft>
              <a:buClr>
                <a:srgbClr val="153C4F"/>
              </a:buClr>
              <a:buSzPts val="4800"/>
              <a:buFont typeface="Montserrat"/>
              <a:buNone/>
              <a:defRPr b="1" sz="4800">
                <a:solidFill>
                  <a:srgbClr val="153C4F"/>
                </a:solidFill>
                <a:latin typeface="Montserrat"/>
                <a:ea typeface="Montserrat"/>
                <a:cs typeface="Montserrat"/>
                <a:sym typeface="Montserra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blank">
  <p:cSld name="BLANK">
    <p:bg>
      <p:bgPr>
        <a:blipFill>
          <a:blip r:embed="rId2">
            <a:alphaModFix/>
          </a:blip>
          <a:stretch>
            <a:fillRect/>
          </a:stretch>
        </a:blipFill>
      </p:bgPr>
    </p:bg>
    <p:spTree>
      <p:nvGrpSpPr>
        <p:cNvPr id="17" name="Shape 17"/>
        <p:cNvGrpSpPr/>
        <p:nvPr/>
      </p:nvGrpSpPr>
      <p:grpSpPr>
        <a:xfrm>
          <a:off x="0" y="0"/>
          <a:ext cx="0" cy="0"/>
          <a:chOff x="0" y="0"/>
          <a:chExt cx="0" cy="0"/>
        </a:xfrm>
      </p:grpSpPr>
      <p:pic>
        <p:nvPicPr>
          <p:cNvPr id="18" name="Google Shape;18;p4"/>
          <p:cNvPicPr preferRelativeResize="0"/>
          <p:nvPr/>
        </p:nvPicPr>
        <p:blipFill>
          <a:blip r:embed="rId3">
            <a:alphaModFix/>
          </a:blip>
          <a:stretch>
            <a:fillRect/>
          </a:stretch>
        </p:blipFill>
        <p:spPr>
          <a:xfrm>
            <a:off x="6207001" y="0"/>
            <a:ext cx="2937000" cy="5143499"/>
          </a:xfrm>
          <a:prstGeom prst="rect">
            <a:avLst/>
          </a:prstGeom>
          <a:noFill/>
          <a:ln>
            <a:noFill/>
          </a:ln>
        </p:spPr>
      </p:pic>
      <p:pic>
        <p:nvPicPr>
          <p:cNvPr id="19" name="Google Shape;19;p4"/>
          <p:cNvPicPr preferRelativeResize="0"/>
          <p:nvPr/>
        </p:nvPicPr>
        <p:blipFill>
          <a:blip r:embed="rId4">
            <a:alphaModFix/>
          </a:blip>
          <a:stretch>
            <a:fillRect/>
          </a:stretch>
        </p:blipFill>
        <p:spPr>
          <a:xfrm>
            <a:off x="0" y="4331950"/>
            <a:ext cx="2921001" cy="811550"/>
          </a:xfrm>
          <a:prstGeom prst="rect">
            <a:avLst/>
          </a:prstGeom>
          <a:noFill/>
          <a:ln>
            <a:noFill/>
          </a:ln>
        </p:spPr>
      </p:pic>
      <p:sp>
        <p:nvSpPr>
          <p:cNvPr id="20" name="Google Shape;20;p4"/>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Font typeface="Montserrat"/>
              <a:buNone/>
              <a:defRPr b="1" sz="4200">
                <a:solidFill>
                  <a:schemeClr val="lt1"/>
                </a:solidFill>
                <a:latin typeface="Montserrat"/>
                <a:ea typeface="Montserrat"/>
                <a:cs typeface="Montserrat"/>
                <a:sym typeface="Montserrat"/>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1" name="Google Shape;21;p4"/>
          <p:cNvSpPr txBox="1"/>
          <p:nvPr>
            <p:ph idx="1" type="subTitle"/>
          </p:nvPr>
        </p:nvSpPr>
        <p:spPr>
          <a:xfrm>
            <a:off x="311700" y="2822450"/>
            <a:ext cx="6657300" cy="792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rgbClr val="41AFB4"/>
              </a:buClr>
              <a:buSzPts val="2000"/>
              <a:buFont typeface="Montserrat"/>
              <a:buNone/>
              <a:defRPr b="1" sz="2000">
                <a:solidFill>
                  <a:srgbClr val="41AFB4"/>
                </a:solidFill>
                <a:latin typeface="Montserrat"/>
                <a:ea typeface="Montserrat"/>
                <a:cs typeface="Montserrat"/>
                <a:sym typeface="Montserrat"/>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1" type="title">
  <p:cSld name="TITLE">
    <p:spTree>
      <p:nvGrpSpPr>
        <p:cNvPr id="22" name="Shape 22"/>
        <p:cNvGrpSpPr/>
        <p:nvPr/>
      </p:nvGrpSpPr>
      <p:grpSpPr>
        <a:xfrm>
          <a:off x="0" y="0"/>
          <a:ext cx="0" cy="0"/>
          <a:chOff x="0" y="0"/>
          <a:chExt cx="0" cy="0"/>
        </a:xfrm>
      </p:grpSpPr>
      <p:sp>
        <p:nvSpPr>
          <p:cNvPr id="23" name="Google Shape;23;p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4" name="Google Shape;24;p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 Id="rId3" Type="http://schemas.openxmlformats.org/officeDocument/2006/relationships/image" Target="../media/image13.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2.xml"/><Relationship Id="rId3" Type="http://schemas.openxmlformats.org/officeDocument/2006/relationships/image" Target="../media/image12.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3.xml"/><Relationship Id="rId3" Type="http://schemas.openxmlformats.org/officeDocument/2006/relationships/image" Target="../media/image12.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4.xml"/><Relationship Id="rId3" Type="http://schemas.openxmlformats.org/officeDocument/2006/relationships/image" Target="../media/image12.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5.xml"/><Relationship Id="rId3" Type="http://schemas.openxmlformats.org/officeDocument/2006/relationships/image" Target="../media/image12.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6.xml"/><Relationship Id="rId3" Type="http://schemas.openxmlformats.org/officeDocument/2006/relationships/image" Target="../media/image14.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Relationship Id="rId3" Type="http://schemas.openxmlformats.org/officeDocument/2006/relationships/image" Target="../media/image14.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8.xml"/><Relationship Id="rId3" Type="http://schemas.openxmlformats.org/officeDocument/2006/relationships/image" Target="../media/image12.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9.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0.xml"/><Relationship Id="rId3" Type="http://schemas.openxmlformats.org/officeDocument/2006/relationships/image" Target="../media/image16.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1.xml"/><Relationship Id="rId3" Type="http://schemas.openxmlformats.org/officeDocument/2006/relationships/image" Target="../media/image16.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8.xml"/><Relationship Id="rId3" Type="http://schemas.openxmlformats.org/officeDocument/2006/relationships/image" Target="../media/image17.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9.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2.xml"/><Relationship Id="rId3" Type="http://schemas.openxmlformats.org/officeDocument/2006/relationships/image" Target="../media/image20.png"/><Relationship Id="rId4" Type="http://schemas.openxmlformats.org/officeDocument/2006/relationships/image" Target="../media/image18.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8.xml"/><Relationship Id="rId3" Type="http://schemas.openxmlformats.org/officeDocument/2006/relationships/image" Target="../media/image19.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9.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0.xml"/><Relationship Id="rId3" Type="http://schemas.openxmlformats.org/officeDocument/2006/relationships/image" Target="../media/image25.png"/><Relationship Id="rId4" Type="http://schemas.openxmlformats.org/officeDocument/2006/relationships/image" Target="../media/image22.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2.xml"/><Relationship Id="rId3" Type="http://schemas.openxmlformats.org/officeDocument/2006/relationships/image" Target="../media/image2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4.xml"/><Relationship Id="rId3" Type="http://schemas.openxmlformats.org/officeDocument/2006/relationships/image" Target="../media/image24.png"/><Relationship Id="rId4" Type="http://schemas.openxmlformats.org/officeDocument/2006/relationships/image" Target="../media/image23.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8.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0.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5.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8.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3.xml"/><Relationship Id="rId3" Type="http://schemas.openxmlformats.org/officeDocument/2006/relationships/hyperlink" Target="https://www.tensorflow.org/tensorboard/tensorboard_in_notebook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1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1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 name="Shape 29"/>
        <p:cNvGrpSpPr/>
        <p:nvPr/>
      </p:nvGrpSpPr>
      <p:grpSpPr>
        <a:xfrm>
          <a:off x="0" y="0"/>
          <a:ext cx="0" cy="0"/>
          <a:chOff x="0" y="0"/>
          <a:chExt cx="0" cy="0"/>
        </a:xfrm>
      </p:grpSpPr>
      <p:sp>
        <p:nvSpPr>
          <p:cNvPr id="30" name="Google Shape;30;p6"/>
          <p:cNvSpPr txBox="1"/>
          <p:nvPr>
            <p:ph type="ctrTitle"/>
          </p:nvPr>
        </p:nvSpPr>
        <p:spPr>
          <a:xfrm>
            <a:off x="311700" y="769850"/>
            <a:ext cx="5895300" cy="205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Compréhension des Réseaux de Neurones Artificiels (ANNs)</a:t>
            </a:r>
            <a:endParaRPr b="1">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Modèle Perceptron</a:t>
            </a:r>
            <a:endParaRPr>
              <a:latin typeface="Montserrat"/>
              <a:ea typeface="Montserrat"/>
              <a:cs typeface="Montserrat"/>
              <a:sym typeface="Montserrat"/>
            </a:endParaRPr>
          </a:p>
        </p:txBody>
      </p:sp>
      <p:sp>
        <p:nvSpPr>
          <p:cNvPr id="82" name="Google Shape;82;p15"/>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Neurones colorés dans le cortex cérébral</a:t>
            </a:r>
            <a:endParaRPr sz="2900">
              <a:solidFill>
                <a:srgbClr val="434343"/>
              </a:solidFill>
              <a:latin typeface="Montserrat"/>
              <a:ea typeface="Montserrat"/>
              <a:cs typeface="Montserrat"/>
              <a:sym typeface="Montserrat"/>
            </a:endParaRPr>
          </a:p>
        </p:txBody>
      </p:sp>
      <p:pic>
        <p:nvPicPr>
          <p:cNvPr id="83" name="Google Shape;83;p15"/>
          <p:cNvPicPr preferRelativeResize="0"/>
          <p:nvPr/>
        </p:nvPicPr>
        <p:blipFill>
          <a:blip r:embed="rId3">
            <a:alphaModFix/>
          </a:blip>
          <a:stretch>
            <a:fillRect/>
          </a:stretch>
        </p:blipFill>
        <p:spPr>
          <a:xfrm>
            <a:off x="2877025" y="1743375"/>
            <a:ext cx="3578249" cy="2963575"/>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5" name="Shape 1405"/>
        <p:cNvGrpSpPr/>
        <p:nvPr/>
      </p:nvGrpSpPr>
      <p:grpSpPr>
        <a:xfrm>
          <a:off x="0" y="0"/>
          <a:ext cx="0" cy="0"/>
          <a:chOff x="0" y="0"/>
          <a:chExt cx="0" cy="0"/>
        </a:xfrm>
      </p:grpSpPr>
      <p:sp>
        <p:nvSpPr>
          <p:cNvPr id="1406" name="Google Shape;1406;p105"/>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07" name="Google Shape;1407;p105"/>
          <p:cNvSpPr txBox="1"/>
          <p:nvPr>
            <p:ph idx="1" type="body"/>
          </p:nvPr>
        </p:nvSpPr>
        <p:spPr>
          <a:xfrm>
            <a:off x="311700" y="1152475"/>
            <a:ext cx="8832300" cy="1133700"/>
          </a:xfrm>
          <a:prstGeom prst="rect">
            <a:avLst/>
          </a:prstGeom>
        </p:spPr>
        <p:txBody>
          <a:bodyPr anchorCtr="0" anchor="t" bIns="91425" lIns="91425" spcFirstLastPara="1" rIns="91425" wrap="square" tIns="91425">
            <a:normAutofit fontScale="85000" lnSpcReduction="20000"/>
          </a:bodyPr>
          <a:lstStyle/>
          <a:p>
            <a:pPr indent="-390525" lvl="0" marL="457200" marR="0" rtl="0" algn="l">
              <a:lnSpc>
                <a:spcPct val="115000"/>
              </a:lnSpc>
              <a:spcBef>
                <a:spcPts val="0"/>
              </a:spcBef>
              <a:spcAft>
                <a:spcPts val="0"/>
              </a:spcAft>
              <a:buClr>
                <a:srgbClr val="434343"/>
              </a:buClr>
              <a:buSzPct val="100000"/>
              <a:buFont typeface="Montserrat"/>
              <a:buChar char="●"/>
            </a:pPr>
            <a:r>
              <a:rPr lang="en" sz="3000">
                <a:solidFill>
                  <a:srgbClr val="434343"/>
                </a:solidFill>
                <a:latin typeface="Montserrat"/>
                <a:ea typeface="Montserrat"/>
                <a:cs typeface="Montserrat"/>
                <a:sym typeface="Montserrat"/>
              </a:rPr>
              <a:t>Fonction Softmax</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id="1408" name="Google Shape;1408;p105"/>
          <p:cNvPicPr preferRelativeResize="0"/>
          <p:nvPr/>
        </p:nvPicPr>
        <p:blipFill>
          <a:blip r:embed="rId3">
            <a:alphaModFix/>
          </a:blip>
          <a:stretch>
            <a:fillRect/>
          </a:stretch>
        </p:blipFill>
        <p:spPr>
          <a:xfrm>
            <a:off x="1240275" y="2171375"/>
            <a:ext cx="6838950" cy="1762125"/>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sp>
        <p:nvSpPr>
          <p:cNvPr id="1413" name="Google Shape;1413;p106"/>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14" name="Google Shape;1414;p106"/>
          <p:cNvSpPr txBox="1"/>
          <p:nvPr>
            <p:ph idx="1" type="body"/>
          </p:nvPr>
        </p:nvSpPr>
        <p:spPr>
          <a:xfrm>
            <a:off x="311700" y="1152475"/>
            <a:ext cx="8832300" cy="1133700"/>
          </a:xfrm>
          <a:prstGeom prst="rect">
            <a:avLst/>
          </a:prstGeom>
        </p:spPr>
        <p:txBody>
          <a:bodyPr anchorCtr="0" anchor="t" bIns="91425" lIns="91425" spcFirstLastPara="1" rIns="91425" wrap="square" tIns="91425">
            <a:normAutofit fontScale="47500" lnSpcReduction="20000"/>
          </a:bodyPr>
          <a:lstStyle/>
          <a:p>
            <a:pPr indent="-310038" lvl="0" marL="457200" marR="0" rtl="0" algn="l">
              <a:lnSpc>
                <a:spcPct val="115000"/>
              </a:lnSpc>
              <a:spcBef>
                <a:spcPts val="0"/>
              </a:spcBef>
              <a:spcAft>
                <a:spcPts val="0"/>
              </a:spcAft>
              <a:buClr>
                <a:srgbClr val="434343"/>
              </a:buClr>
              <a:buSzPct val="100000"/>
              <a:buFont typeface="Montserrat"/>
              <a:buChar char="●"/>
            </a:pPr>
            <a:r>
              <a:rPr lang="en" sz="2700">
                <a:solidFill>
                  <a:srgbClr val="434343"/>
                </a:solidFill>
                <a:latin typeface="Montserrat"/>
                <a:ea typeface="Montserrat"/>
                <a:cs typeface="Montserrat"/>
                <a:sym typeface="Montserrat"/>
              </a:rPr>
              <a:t>Classes mutuellement exclusives</a:t>
            </a:r>
            <a:endParaRPr sz="2700">
              <a:solidFill>
                <a:srgbClr val="434343"/>
              </a:solidFill>
              <a:latin typeface="Montserrat"/>
              <a:ea typeface="Montserrat"/>
              <a:cs typeface="Montserrat"/>
              <a:sym typeface="Montserrat"/>
            </a:endParaRPr>
          </a:p>
          <a:p>
            <a:pPr indent="-310038" lvl="1" marL="914400" marR="0" rtl="0" algn="l">
              <a:lnSpc>
                <a:spcPct val="115000"/>
              </a:lnSpc>
              <a:spcBef>
                <a:spcPts val="0"/>
              </a:spcBef>
              <a:spcAft>
                <a:spcPts val="0"/>
              </a:spcAft>
              <a:buClr>
                <a:srgbClr val="434343"/>
              </a:buClr>
              <a:buSzPct val="100000"/>
              <a:buFont typeface="Montserrat"/>
              <a:buChar char="○"/>
            </a:pPr>
            <a:r>
              <a:rPr lang="en" sz="2700">
                <a:solidFill>
                  <a:srgbClr val="434343"/>
                </a:solidFill>
                <a:latin typeface="Montserrat"/>
                <a:ea typeface="Montserrat"/>
                <a:cs typeface="Montserrat"/>
                <a:sym typeface="Montserrat"/>
              </a:rPr>
              <a:t>La fonction Softmax calcule la distribution des probabilités de l'événement sur </a:t>
            </a:r>
            <a:r>
              <a:rPr b="1" lang="en" sz="2700">
                <a:solidFill>
                  <a:srgbClr val="434343"/>
                </a:solidFill>
                <a:latin typeface="Montserrat"/>
                <a:ea typeface="Montserrat"/>
                <a:cs typeface="Montserrat"/>
                <a:sym typeface="Montserrat"/>
              </a:rPr>
              <a:t>K</a:t>
            </a:r>
            <a:r>
              <a:rPr lang="en" sz="2700">
                <a:solidFill>
                  <a:srgbClr val="434343"/>
                </a:solidFill>
                <a:latin typeface="Montserrat"/>
                <a:ea typeface="Montserrat"/>
                <a:cs typeface="Montserrat"/>
                <a:sym typeface="Montserrat"/>
              </a:rPr>
              <a:t> événements différents.</a:t>
            </a:r>
            <a:endParaRPr sz="2700">
              <a:solidFill>
                <a:srgbClr val="434343"/>
              </a:solidFill>
              <a:latin typeface="Montserrat"/>
              <a:ea typeface="Montserrat"/>
              <a:cs typeface="Montserrat"/>
              <a:sym typeface="Montserrat"/>
            </a:endParaRPr>
          </a:p>
          <a:p>
            <a:pPr indent="-310038" lvl="1" marL="914400" marR="0" rtl="0" algn="l">
              <a:lnSpc>
                <a:spcPct val="115000"/>
              </a:lnSpc>
              <a:spcBef>
                <a:spcPts val="0"/>
              </a:spcBef>
              <a:spcAft>
                <a:spcPts val="0"/>
              </a:spcAft>
              <a:buClr>
                <a:srgbClr val="434343"/>
              </a:buClr>
              <a:buSzPct val="100000"/>
              <a:buFont typeface="Montserrat"/>
              <a:buChar char="○"/>
            </a:pPr>
            <a:r>
              <a:rPr lang="en" sz="2700">
                <a:solidFill>
                  <a:srgbClr val="434343"/>
                </a:solidFill>
                <a:latin typeface="Montserrat"/>
                <a:ea typeface="Montserrat"/>
                <a:cs typeface="Montserrat"/>
                <a:sym typeface="Montserrat"/>
              </a:rPr>
              <a:t>Cette fonction calcule les probabilités de chaque classe de cible sur toutes les classes de cibles possibles.</a:t>
            </a:r>
            <a:endParaRPr sz="2700">
              <a:solidFill>
                <a:srgbClr val="434343"/>
              </a:solidFill>
              <a:latin typeface="Montserrat"/>
              <a:ea typeface="Montserrat"/>
              <a:cs typeface="Montserrat"/>
              <a:sym typeface="Montserrat"/>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8" name="Shape 1418"/>
        <p:cNvGrpSpPr/>
        <p:nvPr/>
      </p:nvGrpSpPr>
      <p:grpSpPr>
        <a:xfrm>
          <a:off x="0" y="0"/>
          <a:ext cx="0" cy="0"/>
          <a:chOff x="0" y="0"/>
          <a:chExt cx="0" cy="0"/>
        </a:xfrm>
      </p:grpSpPr>
      <p:sp>
        <p:nvSpPr>
          <p:cNvPr id="1419" name="Google Shape;1419;p107"/>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20" name="Google Shape;1420;p107"/>
          <p:cNvSpPr txBox="1"/>
          <p:nvPr>
            <p:ph idx="1" type="body"/>
          </p:nvPr>
        </p:nvSpPr>
        <p:spPr>
          <a:xfrm>
            <a:off x="311700" y="1152475"/>
            <a:ext cx="8832300" cy="1133700"/>
          </a:xfrm>
          <a:prstGeom prst="rect">
            <a:avLst/>
          </a:prstGeom>
        </p:spPr>
        <p:txBody>
          <a:bodyPr anchorCtr="0" anchor="t" bIns="91425" lIns="91425" spcFirstLastPara="1" rIns="91425" wrap="square" tIns="91425">
            <a:normAutofit fontScale="47500"/>
          </a:bodyPr>
          <a:lstStyle/>
          <a:p>
            <a:pPr indent="-316071" lvl="0" marL="457200" marR="0" rtl="0" algn="l">
              <a:lnSpc>
                <a:spcPct val="115000"/>
              </a:lnSpc>
              <a:spcBef>
                <a:spcPts val="0"/>
              </a:spcBef>
              <a:spcAft>
                <a:spcPts val="0"/>
              </a:spcAft>
              <a:buClr>
                <a:srgbClr val="434343"/>
              </a:buClr>
              <a:buSzPct val="100000"/>
              <a:buFont typeface="Montserrat"/>
              <a:buChar char="●"/>
            </a:pPr>
            <a:r>
              <a:rPr lang="en" sz="2900">
                <a:solidFill>
                  <a:srgbClr val="434343"/>
                </a:solidFill>
                <a:latin typeface="Montserrat"/>
                <a:ea typeface="Montserrat"/>
                <a:cs typeface="Montserrat"/>
                <a:sym typeface="Montserrat"/>
              </a:rPr>
              <a:t>Classes mutuellement exclusives</a:t>
            </a:r>
            <a:endParaRPr sz="2900">
              <a:solidFill>
                <a:srgbClr val="434343"/>
              </a:solidFill>
              <a:latin typeface="Montserrat"/>
              <a:ea typeface="Montserrat"/>
              <a:cs typeface="Montserrat"/>
              <a:sym typeface="Montserrat"/>
            </a:endParaRPr>
          </a:p>
          <a:p>
            <a:pPr indent="-316071" lvl="1" marL="914400" marR="0" rtl="0" algn="l">
              <a:lnSpc>
                <a:spcPct val="115000"/>
              </a:lnSpc>
              <a:spcBef>
                <a:spcPts val="0"/>
              </a:spcBef>
              <a:spcAft>
                <a:spcPts val="0"/>
              </a:spcAft>
              <a:buClr>
                <a:srgbClr val="434343"/>
              </a:buClr>
              <a:buSzPct val="100000"/>
              <a:buFont typeface="Montserrat"/>
              <a:buChar char="○"/>
            </a:pPr>
            <a:r>
              <a:rPr lang="en" sz="2900">
                <a:solidFill>
                  <a:srgbClr val="434343"/>
                </a:solidFill>
                <a:latin typeface="Montserrat"/>
                <a:ea typeface="Montserrat"/>
                <a:cs typeface="Montserrat"/>
                <a:sym typeface="Montserrat"/>
              </a:rPr>
              <a:t>L'intervalle sera de 0 à 1, et </a:t>
            </a:r>
            <a:r>
              <a:rPr b="1" lang="en" sz="2900">
                <a:solidFill>
                  <a:srgbClr val="434343"/>
                </a:solidFill>
                <a:latin typeface="Montserrat"/>
                <a:ea typeface="Montserrat"/>
                <a:cs typeface="Montserrat"/>
                <a:sym typeface="Montserrat"/>
              </a:rPr>
              <a:t>la somme de toutes les probabilités sera égale à un</a:t>
            </a:r>
            <a:r>
              <a:rPr lang="en" sz="2900">
                <a:solidFill>
                  <a:srgbClr val="434343"/>
                </a:solidFill>
                <a:latin typeface="Montserrat"/>
                <a:ea typeface="Montserrat"/>
                <a:cs typeface="Montserrat"/>
                <a:sym typeface="Montserrat"/>
              </a:rPr>
              <a:t>.</a:t>
            </a:r>
            <a:r>
              <a:rPr b="1"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316071" lvl="1" marL="914400" marR="0" rtl="0" algn="l">
              <a:lnSpc>
                <a:spcPct val="115000"/>
              </a:lnSpc>
              <a:spcBef>
                <a:spcPts val="0"/>
              </a:spcBef>
              <a:spcAft>
                <a:spcPts val="0"/>
              </a:spcAft>
              <a:buClr>
                <a:srgbClr val="434343"/>
              </a:buClr>
              <a:buSzPct val="100000"/>
              <a:buFont typeface="Montserrat"/>
              <a:buChar char="○"/>
            </a:pPr>
            <a:r>
              <a:rPr lang="en" sz="2900">
                <a:solidFill>
                  <a:srgbClr val="434343"/>
                </a:solidFill>
                <a:latin typeface="Montserrat"/>
                <a:ea typeface="Montserrat"/>
                <a:cs typeface="Montserrat"/>
                <a:sym typeface="Montserrat"/>
              </a:rPr>
              <a:t>Le modèle retourne les probabilités de chaque classe et la classe cible choisie aura la probabilité la plus élevée.</a:t>
            </a:r>
            <a:endParaRPr sz="2900">
              <a:solidFill>
                <a:srgbClr val="434343"/>
              </a:solidFill>
              <a:latin typeface="Montserrat"/>
              <a:ea typeface="Montserrat"/>
              <a:cs typeface="Montserrat"/>
              <a:sym typeface="Montserrat"/>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4" name="Shape 1424"/>
        <p:cNvGrpSpPr/>
        <p:nvPr/>
      </p:nvGrpSpPr>
      <p:grpSpPr>
        <a:xfrm>
          <a:off x="0" y="0"/>
          <a:ext cx="0" cy="0"/>
          <a:chOff x="0" y="0"/>
          <a:chExt cx="0" cy="0"/>
        </a:xfrm>
      </p:grpSpPr>
      <p:sp>
        <p:nvSpPr>
          <p:cNvPr id="1425" name="Google Shape;1425;p108"/>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26" name="Google Shape;1426;p108"/>
          <p:cNvSpPr txBox="1"/>
          <p:nvPr>
            <p:ph idx="1" type="body"/>
          </p:nvPr>
        </p:nvSpPr>
        <p:spPr>
          <a:xfrm>
            <a:off x="311700" y="1152475"/>
            <a:ext cx="8832300" cy="1133700"/>
          </a:xfrm>
          <a:prstGeom prst="rect">
            <a:avLst/>
          </a:prstGeom>
        </p:spPr>
        <p:txBody>
          <a:bodyPr anchorCtr="0" anchor="t" bIns="91425" lIns="91425" spcFirstLastPara="1" rIns="91425" wrap="square" tIns="91425">
            <a:normAutofit fontScale="47500" lnSpcReduction="20000"/>
          </a:bodyPr>
          <a:lstStyle/>
          <a:p>
            <a:pPr indent="-310038" lvl="0" marL="457200" marR="0" rtl="0" algn="l">
              <a:lnSpc>
                <a:spcPct val="115000"/>
              </a:lnSpc>
              <a:spcBef>
                <a:spcPts val="0"/>
              </a:spcBef>
              <a:spcAft>
                <a:spcPts val="0"/>
              </a:spcAft>
              <a:buClr>
                <a:srgbClr val="434343"/>
              </a:buClr>
              <a:buSzPct val="100000"/>
              <a:buFont typeface="Montserrat"/>
              <a:buChar char="●"/>
            </a:pPr>
            <a:r>
              <a:rPr lang="en" sz="2700">
                <a:solidFill>
                  <a:srgbClr val="434343"/>
                </a:solidFill>
                <a:latin typeface="Montserrat"/>
                <a:ea typeface="Montserrat"/>
                <a:cs typeface="Montserrat"/>
                <a:sym typeface="Montserrat"/>
              </a:rPr>
              <a:t>Classes mutuellement exclusives</a:t>
            </a:r>
            <a:endParaRPr sz="2700">
              <a:solidFill>
                <a:srgbClr val="434343"/>
              </a:solidFill>
              <a:latin typeface="Montserrat"/>
              <a:ea typeface="Montserrat"/>
              <a:cs typeface="Montserrat"/>
              <a:sym typeface="Montserrat"/>
            </a:endParaRPr>
          </a:p>
          <a:p>
            <a:pPr indent="-310038" lvl="1" marL="914400" marR="0" rtl="0" algn="l">
              <a:lnSpc>
                <a:spcPct val="115000"/>
              </a:lnSpc>
              <a:spcBef>
                <a:spcPts val="0"/>
              </a:spcBef>
              <a:spcAft>
                <a:spcPts val="0"/>
              </a:spcAft>
              <a:buClr>
                <a:srgbClr val="434343"/>
              </a:buClr>
              <a:buSzPct val="100000"/>
              <a:buFont typeface="Montserrat"/>
              <a:buChar char="○"/>
            </a:pPr>
            <a:r>
              <a:rPr lang="en" sz="2700">
                <a:solidFill>
                  <a:srgbClr val="434343"/>
                </a:solidFill>
                <a:latin typeface="Montserrat"/>
                <a:ea typeface="Montserrat"/>
                <a:cs typeface="Montserrat"/>
                <a:sym typeface="Montserrat"/>
              </a:rPr>
              <a:t>La chose principale à garder à l'esprit est que si vous utilisez softmax pour des problèmes multi-classes, vous obtenez ce genre de résultat :</a:t>
            </a:r>
            <a:endParaRPr sz="2700">
              <a:solidFill>
                <a:srgbClr val="434343"/>
              </a:solidFill>
              <a:latin typeface="Montserrat"/>
              <a:ea typeface="Montserrat"/>
              <a:cs typeface="Montserrat"/>
              <a:sym typeface="Montserrat"/>
            </a:endParaRPr>
          </a:p>
          <a:p>
            <a:pPr indent="-310038" lvl="2" marL="1371600" marR="0" rtl="0" algn="l">
              <a:lnSpc>
                <a:spcPct val="115000"/>
              </a:lnSpc>
              <a:spcBef>
                <a:spcPts val="0"/>
              </a:spcBef>
              <a:spcAft>
                <a:spcPts val="0"/>
              </a:spcAft>
              <a:buClr>
                <a:srgbClr val="434343"/>
              </a:buClr>
              <a:buSzPct val="100000"/>
              <a:buFont typeface="Montserrat"/>
              <a:buChar char="■"/>
            </a:pPr>
            <a:r>
              <a:rPr lang="en" sz="2700">
                <a:solidFill>
                  <a:srgbClr val="434343"/>
                </a:solidFill>
                <a:latin typeface="Montserrat"/>
                <a:ea typeface="Montserrat"/>
                <a:cs typeface="Montserrat"/>
                <a:sym typeface="Montserrat"/>
              </a:rPr>
              <a:t>[Red , Green , Blue]</a:t>
            </a:r>
            <a:endParaRPr sz="2700">
              <a:solidFill>
                <a:srgbClr val="434343"/>
              </a:solidFill>
              <a:latin typeface="Montserrat"/>
              <a:ea typeface="Montserrat"/>
              <a:cs typeface="Montserrat"/>
              <a:sym typeface="Montserrat"/>
            </a:endParaRPr>
          </a:p>
          <a:p>
            <a:pPr indent="-310038" lvl="2" marL="1371600" marR="0" rtl="0" algn="l">
              <a:lnSpc>
                <a:spcPct val="115000"/>
              </a:lnSpc>
              <a:spcBef>
                <a:spcPts val="0"/>
              </a:spcBef>
              <a:spcAft>
                <a:spcPts val="0"/>
              </a:spcAft>
              <a:buClr>
                <a:srgbClr val="434343"/>
              </a:buClr>
              <a:buSzPct val="100000"/>
              <a:buFont typeface="Montserrat"/>
              <a:buChar char="■"/>
            </a:pPr>
            <a:r>
              <a:rPr lang="en" sz="2700">
                <a:solidFill>
                  <a:srgbClr val="434343"/>
                </a:solidFill>
                <a:latin typeface="Montserrat"/>
                <a:ea typeface="Montserrat"/>
                <a:cs typeface="Montserrat"/>
                <a:sym typeface="Montserrat"/>
              </a:rPr>
              <a:t>[ 0.1   ,     0.6   ,  0.3  ]</a:t>
            </a:r>
            <a:endParaRPr sz="2700">
              <a:solidFill>
                <a:srgbClr val="434343"/>
              </a:solidFill>
              <a:latin typeface="Montserrat"/>
              <a:ea typeface="Montserrat"/>
              <a:cs typeface="Montserrat"/>
              <a:sym typeface="Montserrat"/>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0" name="Shape 1430"/>
        <p:cNvGrpSpPr/>
        <p:nvPr/>
      </p:nvGrpSpPr>
      <p:grpSpPr>
        <a:xfrm>
          <a:off x="0" y="0"/>
          <a:ext cx="0" cy="0"/>
          <a:chOff x="0" y="0"/>
          <a:chExt cx="0" cy="0"/>
        </a:xfrm>
      </p:grpSpPr>
      <p:sp>
        <p:nvSpPr>
          <p:cNvPr id="1431" name="Google Shape;1431;p109"/>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32" name="Google Shape;1432;p109"/>
          <p:cNvSpPr txBox="1"/>
          <p:nvPr>
            <p:ph idx="1" type="body"/>
          </p:nvPr>
        </p:nvSpPr>
        <p:spPr>
          <a:xfrm>
            <a:off x="311700" y="1152475"/>
            <a:ext cx="8832300" cy="1133700"/>
          </a:xfrm>
          <a:prstGeom prst="rect">
            <a:avLst/>
          </a:prstGeom>
        </p:spPr>
        <p:txBody>
          <a:bodyPr anchorCtr="0" anchor="t" bIns="91425" lIns="91425" spcFirstLastPara="1" rIns="91425" wrap="square" tIns="91425">
            <a:normAutofit fontScale="47500" lnSpcReduction="20000"/>
          </a:bodyPr>
          <a:lstStyle/>
          <a:p>
            <a:pPr indent="-310038" lvl="0" marL="457200" marR="0" rtl="0" algn="l">
              <a:lnSpc>
                <a:spcPct val="115000"/>
              </a:lnSpc>
              <a:spcBef>
                <a:spcPts val="0"/>
              </a:spcBef>
              <a:spcAft>
                <a:spcPts val="0"/>
              </a:spcAft>
              <a:buClr>
                <a:srgbClr val="434343"/>
              </a:buClr>
              <a:buSzPct val="100000"/>
              <a:buFont typeface="Montserrat"/>
              <a:buChar char="●"/>
            </a:pPr>
            <a:r>
              <a:rPr lang="en" sz="2700">
                <a:solidFill>
                  <a:srgbClr val="434343"/>
                </a:solidFill>
                <a:latin typeface="Montserrat"/>
                <a:ea typeface="Montserrat"/>
                <a:cs typeface="Montserrat"/>
                <a:sym typeface="Montserrat"/>
              </a:rPr>
              <a:t>Classes mutuellement exclusives</a:t>
            </a:r>
            <a:endParaRPr sz="2700">
              <a:solidFill>
                <a:srgbClr val="434343"/>
              </a:solidFill>
              <a:latin typeface="Montserrat"/>
              <a:ea typeface="Montserrat"/>
              <a:cs typeface="Montserrat"/>
              <a:sym typeface="Montserrat"/>
            </a:endParaRPr>
          </a:p>
          <a:p>
            <a:pPr indent="-310038" lvl="1" marL="914400" marR="0" rtl="0" algn="l">
              <a:lnSpc>
                <a:spcPct val="115000"/>
              </a:lnSpc>
              <a:spcBef>
                <a:spcPts val="0"/>
              </a:spcBef>
              <a:spcAft>
                <a:spcPts val="0"/>
              </a:spcAft>
              <a:buClr>
                <a:srgbClr val="434343"/>
              </a:buClr>
              <a:buSzPct val="100000"/>
              <a:buFont typeface="Montserrat"/>
              <a:buChar char="○"/>
            </a:pPr>
            <a:r>
              <a:rPr lang="en" sz="2700">
                <a:solidFill>
                  <a:srgbClr val="434343"/>
                </a:solidFill>
                <a:latin typeface="Montserrat"/>
                <a:ea typeface="Montserrat"/>
                <a:cs typeface="Montserrat"/>
                <a:sym typeface="Montserrat"/>
              </a:rPr>
              <a:t>Les probabilités pour chaque classe s'élèvent toutes à 1. Nous choisissons la probabilité la plus élevée pour notre mission.</a:t>
            </a:r>
            <a:endParaRPr sz="2700">
              <a:solidFill>
                <a:srgbClr val="434343"/>
              </a:solidFill>
              <a:latin typeface="Montserrat"/>
              <a:ea typeface="Montserrat"/>
              <a:cs typeface="Montserrat"/>
              <a:sym typeface="Montserrat"/>
            </a:endParaRPr>
          </a:p>
          <a:p>
            <a:pPr indent="-310038" lvl="2" marL="1371600" marR="0" rtl="0" algn="l">
              <a:lnSpc>
                <a:spcPct val="115000"/>
              </a:lnSpc>
              <a:spcBef>
                <a:spcPts val="0"/>
              </a:spcBef>
              <a:spcAft>
                <a:spcPts val="0"/>
              </a:spcAft>
              <a:buClr>
                <a:srgbClr val="434343"/>
              </a:buClr>
              <a:buSzPct val="100000"/>
              <a:buFont typeface="Montserrat"/>
              <a:buChar char="■"/>
            </a:pPr>
            <a:r>
              <a:rPr lang="en" sz="2700">
                <a:solidFill>
                  <a:srgbClr val="434343"/>
                </a:solidFill>
                <a:latin typeface="Montserrat"/>
                <a:ea typeface="Montserrat"/>
                <a:cs typeface="Montserrat"/>
                <a:sym typeface="Montserrat"/>
              </a:rPr>
              <a:t>[Red , Green , Blue]</a:t>
            </a:r>
            <a:endParaRPr sz="2700">
              <a:solidFill>
                <a:srgbClr val="434343"/>
              </a:solidFill>
              <a:latin typeface="Montserrat"/>
              <a:ea typeface="Montserrat"/>
              <a:cs typeface="Montserrat"/>
              <a:sym typeface="Montserrat"/>
            </a:endParaRPr>
          </a:p>
          <a:p>
            <a:pPr indent="-310038" lvl="2" marL="1371600" marR="0" rtl="0" algn="l">
              <a:lnSpc>
                <a:spcPct val="115000"/>
              </a:lnSpc>
              <a:spcBef>
                <a:spcPts val="0"/>
              </a:spcBef>
              <a:spcAft>
                <a:spcPts val="0"/>
              </a:spcAft>
              <a:buClr>
                <a:srgbClr val="434343"/>
              </a:buClr>
              <a:buSzPct val="100000"/>
              <a:buFont typeface="Montserrat"/>
              <a:buChar char="■"/>
            </a:pPr>
            <a:r>
              <a:rPr lang="en" sz="2700">
                <a:solidFill>
                  <a:srgbClr val="434343"/>
                </a:solidFill>
                <a:latin typeface="Montserrat"/>
                <a:ea typeface="Montserrat"/>
                <a:cs typeface="Montserrat"/>
                <a:sym typeface="Montserrat"/>
              </a:rPr>
              <a:t>[ 0.1   ,     0.6   ,  0.3  ]</a:t>
            </a:r>
            <a:endParaRPr sz="2700">
              <a:solidFill>
                <a:srgbClr val="434343"/>
              </a:solidFill>
              <a:latin typeface="Montserrat"/>
              <a:ea typeface="Montserrat"/>
              <a:cs typeface="Montserrat"/>
              <a:sym typeface="Montserrat"/>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6" name="Shape 1436"/>
        <p:cNvGrpSpPr/>
        <p:nvPr/>
      </p:nvGrpSpPr>
      <p:grpSpPr>
        <a:xfrm>
          <a:off x="0" y="0"/>
          <a:ext cx="0" cy="0"/>
          <a:chOff x="0" y="0"/>
          <a:chExt cx="0" cy="0"/>
        </a:xfrm>
      </p:grpSpPr>
      <p:sp>
        <p:nvSpPr>
          <p:cNvPr id="1437" name="Google Shape;1437;p110"/>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38" name="Google Shape;1438;p110"/>
          <p:cNvSpPr txBox="1"/>
          <p:nvPr>
            <p:ph idx="1" type="body"/>
          </p:nvPr>
        </p:nvSpPr>
        <p:spPr>
          <a:xfrm>
            <a:off x="311700" y="1152475"/>
            <a:ext cx="8832300" cy="1133700"/>
          </a:xfrm>
          <a:prstGeom prst="rect">
            <a:avLst/>
          </a:prstGeom>
        </p:spPr>
        <p:txBody>
          <a:bodyPr anchorCtr="0" anchor="t" bIns="91425" lIns="91425" spcFirstLastPara="1" rIns="91425" wrap="square" tIns="91425">
            <a:normAutofit fontScale="40000" lnSpcReduction="10000"/>
          </a:bodyPr>
          <a:lstStyle/>
          <a:p>
            <a:pPr indent="-302260" lvl="0" marL="457200" marR="0" rtl="0" algn="l">
              <a:lnSpc>
                <a:spcPct val="115000"/>
              </a:lnSpc>
              <a:spcBef>
                <a:spcPts val="0"/>
              </a:spcBef>
              <a:spcAft>
                <a:spcPts val="0"/>
              </a:spcAft>
              <a:buClr>
                <a:srgbClr val="434343"/>
              </a:buClr>
              <a:buSzPct val="100000"/>
              <a:buFont typeface="Montserrat"/>
              <a:buChar char="●"/>
            </a:pPr>
            <a:r>
              <a:rPr lang="en" sz="2900">
                <a:solidFill>
                  <a:srgbClr val="434343"/>
                </a:solidFill>
                <a:latin typeface="Montserrat"/>
                <a:ea typeface="Montserrat"/>
                <a:cs typeface="Montserrat"/>
                <a:sym typeface="Montserrat"/>
              </a:rPr>
              <a:t>Récap</a:t>
            </a:r>
            <a:endParaRPr sz="2900">
              <a:solidFill>
                <a:srgbClr val="434343"/>
              </a:solidFill>
              <a:latin typeface="Montserrat"/>
              <a:ea typeface="Montserrat"/>
              <a:cs typeface="Montserrat"/>
              <a:sym typeface="Montserrat"/>
            </a:endParaRPr>
          </a:p>
          <a:p>
            <a:pPr indent="-302260" lvl="1" marL="914400" marR="0" rtl="0" algn="l">
              <a:lnSpc>
                <a:spcPct val="115000"/>
              </a:lnSpc>
              <a:spcBef>
                <a:spcPts val="0"/>
              </a:spcBef>
              <a:spcAft>
                <a:spcPts val="0"/>
              </a:spcAft>
              <a:buClr>
                <a:srgbClr val="434343"/>
              </a:buClr>
              <a:buSzPct val="100000"/>
              <a:buFont typeface="Montserrat"/>
              <a:buChar char="○"/>
            </a:pPr>
            <a:r>
              <a:rPr lang="en" sz="2900">
                <a:solidFill>
                  <a:srgbClr val="434343"/>
                </a:solidFill>
                <a:latin typeface="Montserrat"/>
                <a:ea typeface="Montserrat"/>
                <a:cs typeface="Montserrat"/>
                <a:sym typeface="Montserrat"/>
              </a:rPr>
              <a:t>Les perceptrons étendus au modèle de réseau de neurones</a:t>
            </a:r>
            <a:endParaRPr sz="2900">
              <a:solidFill>
                <a:srgbClr val="434343"/>
              </a:solidFill>
              <a:latin typeface="Montserrat"/>
              <a:ea typeface="Montserrat"/>
              <a:cs typeface="Montserrat"/>
              <a:sym typeface="Montserrat"/>
            </a:endParaRPr>
          </a:p>
          <a:p>
            <a:pPr indent="-302260" lvl="1" marL="914400" marR="0" rtl="0" algn="l">
              <a:lnSpc>
                <a:spcPct val="115000"/>
              </a:lnSpc>
              <a:spcBef>
                <a:spcPts val="0"/>
              </a:spcBef>
              <a:spcAft>
                <a:spcPts val="0"/>
              </a:spcAft>
              <a:buClr>
                <a:srgbClr val="434343"/>
              </a:buClr>
              <a:buSzPct val="100000"/>
              <a:buFont typeface="Montserrat"/>
              <a:buChar char="○"/>
            </a:pPr>
            <a:r>
              <a:rPr lang="en" sz="2900">
                <a:solidFill>
                  <a:srgbClr val="434343"/>
                </a:solidFill>
                <a:latin typeface="Montserrat"/>
                <a:ea typeface="Montserrat"/>
                <a:cs typeface="Montserrat"/>
                <a:sym typeface="Montserrat"/>
              </a:rPr>
              <a:t>Poids et Biais</a:t>
            </a:r>
            <a:endParaRPr sz="2900">
              <a:solidFill>
                <a:srgbClr val="434343"/>
              </a:solidFill>
              <a:latin typeface="Montserrat"/>
              <a:ea typeface="Montserrat"/>
              <a:cs typeface="Montserrat"/>
              <a:sym typeface="Montserrat"/>
            </a:endParaRPr>
          </a:p>
          <a:p>
            <a:pPr indent="-302260" lvl="1" marL="914400" marR="0" rtl="0" algn="l">
              <a:lnSpc>
                <a:spcPct val="115000"/>
              </a:lnSpc>
              <a:spcBef>
                <a:spcPts val="0"/>
              </a:spcBef>
              <a:spcAft>
                <a:spcPts val="0"/>
              </a:spcAft>
              <a:buClr>
                <a:srgbClr val="434343"/>
              </a:buClr>
              <a:buSzPct val="100000"/>
              <a:buFont typeface="Montserrat"/>
              <a:buChar char="○"/>
            </a:pPr>
            <a:r>
              <a:rPr lang="en" sz="2900">
                <a:solidFill>
                  <a:srgbClr val="434343"/>
                </a:solidFill>
                <a:latin typeface="Montserrat"/>
                <a:ea typeface="Montserrat"/>
                <a:cs typeface="Montserrat"/>
                <a:sym typeface="Montserrat"/>
              </a:rPr>
              <a:t>Fonctions d'Activation</a:t>
            </a:r>
            <a:endParaRPr sz="2900">
              <a:solidFill>
                <a:srgbClr val="434343"/>
              </a:solidFill>
              <a:latin typeface="Montserrat"/>
              <a:ea typeface="Montserrat"/>
              <a:cs typeface="Montserrat"/>
              <a:sym typeface="Montserrat"/>
            </a:endParaRPr>
          </a:p>
          <a:p>
            <a:pPr indent="-302260" lvl="1" marL="914400" marR="0" rtl="0" algn="l">
              <a:lnSpc>
                <a:spcPct val="115000"/>
              </a:lnSpc>
              <a:spcBef>
                <a:spcPts val="0"/>
              </a:spcBef>
              <a:spcAft>
                <a:spcPts val="0"/>
              </a:spcAft>
              <a:buClr>
                <a:srgbClr val="434343"/>
              </a:buClr>
              <a:buSzPct val="100000"/>
              <a:buFont typeface="Montserrat"/>
              <a:buChar char="○"/>
            </a:pPr>
            <a:r>
              <a:rPr lang="en" sz="2900">
                <a:solidFill>
                  <a:srgbClr val="434343"/>
                </a:solidFill>
                <a:latin typeface="Montserrat"/>
                <a:ea typeface="Montserrat"/>
                <a:cs typeface="Montserrat"/>
                <a:sym typeface="Montserrat"/>
              </a:rPr>
              <a:t>Il est temps de voir les fonctions de Coût d’erreur (Cost) !</a:t>
            </a:r>
            <a:endParaRPr sz="2900">
              <a:solidFill>
                <a:srgbClr val="434343"/>
              </a:solidFill>
              <a:latin typeface="Montserrat"/>
              <a:ea typeface="Montserrat"/>
              <a:cs typeface="Montserrat"/>
              <a:sym typeface="Montserrat"/>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2" name="Shape 1442"/>
        <p:cNvGrpSpPr/>
        <p:nvPr/>
      </p:nvGrpSpPr>
      <p:grpSpPr>
        <a:xfrm>
          <a:off x="0" y="0"/>
          <a:ext cx="0" cy="0"/>
          <a:chOff x="0" y="0"/>
          <a:chExt cx="0" cy="0"/>
        </a:xfrm>
      </p:grpSpPr>
      <p:sp>
        <p:nvSpPr>
          <p:cNvPr id="1443" name="Google Shape;1443;p111"/>
          <p:cNvSpPr txBox="1"/>
          <p:nvPr>
            <p:ph type="ctrTitle"/>
          </p:nvPr>
        </p:nvSpPr>
        <p:spPr>
          <a:xfrm>
            <a:off x="311700" y="769850"/>
            <a:ext cx="5895300" cy="205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Fonctions de Coût et Descente de Gradient</a:t>
            </a:r>
            <a:endParaRPr b="1">
              <a:latin typeface="Montserrat"/>
              <a:ea typeface="Montserrat"/>
              <a:cs typeface="Montserrat"/>
              <a:sym typeface="Montserrat"/>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7" name="Shape 1447"/>
        <p:cNvGrpSpPr/>
        <p:nvPr/>
      </p:nvGrpSpPr>
      <p:grpSpPr>
        <a:xfrm>
          <a:off x="0" y="0"/>
          <a:ext cx="0" cy="0"/>
          <a:chOff x="0" y="0"/>
          <a:chExt cx="0" cy="0"/>
        </a:xfrm>
      </p:grpSpPr>
      <p:sp>
        <p:nvSpPr>
          <p:cNvPr id="1448" name="Google Shape;1448;p112"/>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449" name="Google Shape;1449;p11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Nous comprenons maintenant que les réseaux de neurones absorbent des données, les multiplient par des poids et leur ajoutent des biais.</a:t>
            </a:r>
            <a:endParaRPr sz="2800">
              <a:solidFill>
                <a:srgbClr val="43434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Ce résultat passe ensuite par une fonction d'activation qui, à la fin de toutes les couches, mène à une sortie.</a:t>
            </a:r>
            <a:endParaRPr sz="2800">
              <a:solidFill>
                <a:srgbClr val="434343"/>
              </a:solidFill>
              <a:latin typeface="Montserrat"/>
              <a:ea typeface="Montserrat"/>
              <a:cs typeface="Montserrat"/>
              <a:sym typeface="Montserrat"/>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3" name="Shape 1453"/>
        <p:cNvGrpSpPr/>
        <p:nvPr/>
      </p:nvGrpSpPr>
      <p:grpSpPr>
        <a:xfrm>
          <a:off x="0" y="0"/>
          <a:ext cx="0" cy="0"/>
          <a:chOff x="0" y="0"/>
          <a:chExt cx="0" cy="0"/>
        </a:xfrm>
      </p:grpSpPr>
      <p:sp>
        <p:nvSpPr>
          <p:cNvPr id="1454" name="Google Shape;1454;p113"/>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455" name="Google Shape;1455;p1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Cette sortie (output)</a:t>
            </a:r>
            <a:r>
              <a:rPr lang="en" sz="2700">
                <a:solidFill>
                  <a:srgbClr val="434343"/>
                </a:solidFill>
                <a:latin typeface="Montserrat"/>
                <a:ea typeface="Montserrat"/>
                <a:cs typeface="Montserrat"/>
                <a:sym typeface="Montserrat"/>
              </a:rPr>
              <a:t> </a:t>
            </a:r>
            <a:r>
              <a:rPr b="1" lang="en" sz="2700">
                <a:solidFill>
                  <a:srgbClr val="434343"/>
                </a:solidFill>
                <a:latin typeface="Montserrat"/>
                <a:ea typeface="Montserrat"/>
                <a:cs typeface="Montserrat"/>
                <a:sym typeface="Montserrat"/>
              </a:rPr>
              <a:t>ŷ </a:t>
            </a:r>
            <a:r>
              <a:rPr lang="en" sz="2700">
                <a:solidFill>
                  <a:srgbClr val="434343"/>
                </a:solidFill>
                <a:latin typeface="Montserrat"/>
                <a:ea typeface="Montserrat"/>
                <a:cs typeface="Montserrat"/>
                <a:sym typeface="Montserrat"/>
              </a:rPr>
              <a:t>est l'estimation du modèle de ce qu’il prédit pour l’étiquette (label).</a:t>
            </a:r>
            <a:endParaRPr sz="2700">
              <a:solidFill>
                <a:srgbClr val="434343"/>
              </a:solidFill>
              <a:latin typeface="Montserrat"/>
              <a:ea typeface="Montserrat"/>
              <a:cs typeface="Montserrat"/>
              <a:sym typeface="Montserrat"/>
            </a:endParaRPr>
          </a:p>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Donc, une fois que le réseau a créé sa prédiction, comment l'évaluer ?</a:t>
            </a:r>
            <a:endParaRPr sz="2700">
              <a:solidFill>
                <a:srgbClr val="434343"/>
              </a:solidFill>
              <a:latin typeface="Montserrat"/>
              <a:ea typeface="Montserrat"/>
              <a:cs typeface="Montserrat"/>
              <a:sym typeface="Montserrat"/>
            </a:endParaRPr>
          </a:p>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Et après l'évaluation, comment pouvons-nous actualiser les poids et les biais du réseau ?</a:t>
            </a:r>
            <a:endParaRPr sz="2700">
              <a:solidFill>
                <a:srgbClr val="434343"/>
              </a:solidFill>
              <a:latin typeface="Montserrat"/>
              <a:ea typeface="Montserrat"/>
              <a:cs typeface="Montserrat"/>
              <a:sym typeface="Montserrat"/>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9" name="Shape 1459"/>
        <p:cNvGrpSpPr/>
        <p:nvPr/>
      </p:nvGrpSpPr>
      <p:grpSpPr>
        <a:xfrm>
          <a:off x="0" y="0"/>
          <a:ext cx="0" cy="0"/>
          <a:chOff x="0" y="0"/>
          <a:chExt cx="0" cy="0"/>
        </a:xfrm>
      </p:grpSpPr>
      <p:sp>
        <p:nvSpPr>
          <p:cNvPr id="1460" name="Google Shape;1460;p114"/>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461" name="Google Shape;1461;p1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Nous devons prendre les résultats estimés du réseau et les comparer ensuite aux valeurs réelles du label.</a:t>
            </a:r>
            <a:endParaRPr sz="2800">
              <a:solidFill>
                <a:srgbClr val="43434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Gardez à l'esprit qu'il s'agit d'utiliser l'ensemble des données d’entraînement pendant l'ajustement/entraînement du modèle.</a:t>
            </a:r>
            <a:endParaRPr sz="2800">
              <a:solidFill>
                <a:srgbClr val="434343"/>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6"/>
          <p:cNvPicPr preferRelativeResize="0"/>
          <p:nvPr/>
        </p:nvPicPr>
        <p:blipFill>
          <a:blip r:embed="rId3">
            <a:alphaModFix/>
          </a:blip>
          <a:stretch>
            <a:fillRect/>
          </a:stretch>
        </p:blipFill>
        <p:spPr>
          <a:xfrm>
            <a:off x="1921625" y="1415325"/>
            <a:ext cx="5781998" cy="3728175"/>
          </a:xfrm>
          <a:prstGeom prst="rect">
            <a:avLst/>
          </a:prstGeom>
          <a:noFill/>
          <a:ln>
            <a:noFill/>
          </a:ln>
        </p:spPr>
      </p:pic>
      <p:sp>
        <p:nvSpPr>
          <p:cNvPr id="89" name="Google Shape;89;p16"/>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Modèle Perceptron</a:t>
            </a:r>
            <a:endParaRPr>
              <a:latin typeface="Montserrat"/>
              <a:ea typeface="Montserrat"/>
              <a:cs typeface="Montserrat"/>
              <a:sym typeface="Montserrat"/>
            </a:endParaRPr>
          </a:p>
        </p:txBody>
      </p:sp>
      <p:sp>
        <p:nvSpPr>
          <p:cNvPr id="90" name="Google Shape;90;p16"/>
          <p:cNvSpPr txBox="1"/>
          <p:nvPr>
            <p:ph idx="1" type="body"/>
          </p:nvPr>
        </p:nvSpPr>
        <p:spPr>
          <a:xfrm>
            <a:off x="311700" y="9238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des neurones biologiques</a:t>
            </a:r>
            <a:endParaRPr sz="2900">
              <a:solidFill>
                <a:srgbClr val="434343"/>
              </a:solidFill>
              <a:latin typeface="Montserrat"/>
              <a:ea typeface="Montserrat"/>
              <a:cs typeface="Montserrat"/>
              <a:sym typeface="Montserrat"/>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5" name="Shape 1465"/>
        <p:cNvGrpSpPr/>
        <p:nvPr/>
      </p:nvGrpSpPr>
      <p:grpSpPr>
        <a:xfrm>
          <a:off x="0" y="0"/>
          <a:ext cx="0" cy="0"/>
          <a:chOff x="0" y="0"/>
          <a:chExt cx="0" cy="0"/>
        </a:xfrm>
      </p:grpSpPr>
      <p:sp>
        <p:nvSpPr>
          <p:cNvPr id="1466" name="Google Shape;1466;p115"/>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467" name="Google Shape;1467;p1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La fonction de coût, souvent appelée fonction de perte (loss) doit être une moyenne afin de pouvoir produire une valeur unique.</a:t>
            </a:r>
            <a:endParaRPr sz="2800">
              <a:solidFill>
                <a:srgbClr val="43434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Nous pouvons suivre nos pertes/coûts pendant l'entraînement pour contrôler les performances du réseau.</a:t>
            </a:r>
            <a:endParaRPr sz="2800">
              <a:solidFill>
                <a:srgbClr val="434343"/>
              </a:solidFill>
              <a:latin typeface="Montserrat"/>
              <a:ea typeface="Montserrat"/>
              <a:cs typeface="Montserrat"/>
              <a:sym typeface="Montserrat"/>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1" name="Shape 1471"/>
        <p:cNvGrpSpPr/>
        <p:nvPr/>
      </p:nvGrpSpPr>
      <p:grpSpPr>
        <a:xfrm>
          <a:off x="0" y="0"/>
          <a:ext cx="0" cy="0"/>
          <a:chOff x="0" y="0"/>
          <a:chExt cx="0" cy="0"/>
        </a:xfrm>
      </p:grpSpPr>
      <p:sp>
        <p:nvSpPr>
          <p:cNvPr id="1472" name="Google Shape;1472;p116"/>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473" name="Google Shape;1473;p116"/>
          <p:cNvSpPr txBox="1"/>
          <p:nvPr>
            <p:ph idx="1" type="body"/>
          </p:nvPr>
        </p:nvSpPr>
        <p:spPr>
          <a:xfrm>
            <a:off x="311700" y="1152475"/>
            <a:ext cx="8749800" cy="3416400"/>
          </a:xfrm>
          <a:prstGeom prst="rect">
            <a:avLst/>
          </a:prstGeom>
        </p:spPr>
        <p:txBody>
          <a:bodyPr anchorCtr="0" anchor="t" bIns="91425" lIns="91425" spcFirstLastPara="1" rIns="91425" wrap="square" tIns="91425">
            <a:normAutofit lnSpcReduction="10000"/>
          </a:bodyPr>
          <a:lstStyle/>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Nous utiliserons les variables suivantes :</a:t>
            </a:r>
            <a:endParaRPr sz="2700">
              <a:solidFill>
                <a:srgbClr val="434343"/>
              </a:solidFill>
              <a:latin typeface="Montserrat"/>
              <a:ea typeface="Montserrat"/>
              <a:cs typeface="Montserrat"/>
              <a:sym typeface="Montserrat"/>
            </a:endParaRPr>
          </a:p>
          <a:p>
            <a:pPr indent="-400050" lvl="1" marL="1371600" marR="0" rtl="0" algn="l">
              <a:lnSpc>
                <a:spcPct val="115000"/>
              </a:lnSpc>
              <a:spcBef>
                <a:spcPts val="0"/>
              </a:spcBef>
              <a:spcAft>
                <a:spcPts val="0"/>
              </a:spcAft>
              <a:buClr>
                <a:srgbClr val="434343"/>
              </a:buClr>
              <a:buSzPts val="2700"/>
              <a:buFont typeface="Montserrat"/>
              <a:buChar char="○"/>
            </a:pPr>
            <a:r>
              <a:rPr b="1" lang="en" sz="2700">
                <a:solidFill>
                  <a:srgbClr val="434343"/>
                </a:solidFill>
                <a:latin typeface="Montserrat"/>
                <a:ea typeface="Montserrat"/>
                <a:cs typeface="Montserrat"/>
                <a:sym typeface="Montserrat"/>
              </a:rPr>
              <a:t>y</a:t>
            </a:r>
            <a:r>
              <a:rPr lang="en" sz="2700">
                <a:solidFill>
                  <a:srgbClr val="434343"/>
                </a:solidFill>
                <a:latin typeface="Montserrat"/>
                <a:ea typeface="Montserrat"/>
                <a:cs typeface="Montserrat"/>
                <a:sym typeface="Montserrat"/>
              </a:rPr>
              <a:t> pour représenter la valeur réelle</a:t>
            </a:r>
            <a:endParaRPr sz="2700">
              <a:solidFill>
                <a:srgbClr val="434343"/>
              </a:solidFill>
              <a:latin typeface="Montserrat"/>
              <a:ea typeface="Montserrat"/>
              <a:cs typeface="Montserrat"/>
              <a:sym typeface="Montserrat"/>
            </a:endParaRPr>
          </a:p>
          <a:p>
            <a:pPr indent="-400050" lvl="1" marL="1371600" marR="0" rtl="0" algn="l">
              <a:lnSpc>
                <a:spcPct val="115000"/>
              </a:lnSpc>
              <a:spcBef>
                <a:spcPts val="0"/>
              </a:spcBef>
              <a:spcAft>
                <a:spcPts val="0"/>
              </a:spcAft>
              <a:buClr>
                <a:srgbClr val="434343"/>
              </a:buClr>
              <a:buSzPts val="2700"/>
              <a:buFont typeface="Montserrat"/>
              <a:buChar char="○"/>
            </a:pPr>
            <a:r>
              <a:rPr b="1" lang="en" sz="2700">
                <a:solidFill>
                  <a:srgbClr val="434343"/>
                </a:solidFill>
                <a:latin typeface="Montserrat"/>
                <a:ea typeface="Montserrat"/>
                <a:cs typeface="Montserrat"/>
                <a:sym typeface="Montserrat"/>
              </a:rPr>
              <a:t>a</a:t>
            </a:r>
            <a:r>
              <a:rPr lang="en" sz="2700">
                <a:solidFill>
                  <a:srgbClr val="434343"/>
                </a:solidFill>
                <a:latin typeface="Montserrat"/>
                <a:ea typeface="Montserrat"/>
                <a:cs typeface="Montserrat"/>
                <a:sym typeface="Montserrat"/>
              </a:rPr>
              <a:t> pour représenter la prédiction du neurone</a:t>
            </a:r>
            <a:endParaRPr sz="2700">
              <a:solidFill>
                <a:srgbClr val="434343"/>
              </a:solidFill>
              <a:latin typeface="Montserrat"/>
              <a:ea typeface="Montserrat"/>
              <a:cs typeface="Montserrat"/>
              <a:sym typeface="Montserrat"/>
            </a:endParaRPr>
          </a:p>
          <a:p>
            <a:pPr indent="-400050" lvl="0" marL="9144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En termes de poids et de biais :</a:t>
            </a:r>
            <a:endParaRPr sz="2700">
              <a:solidFill>
                <a:srgbClr val="434343"/>
              </a:solidFill>
              <a:latin typeface="Montserrat"/>
              <a:ea typeface="Montserrat"/>
              <a:cs typeface="Montserrat"/>
              <a:sym typeface="Montserrat"/>
            </a:endParaRPr>
          </a:p>
          <a:p>
            <a:pPr indent="-400050" lvl="1" marL="13716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w*x + b = z</a:t>
            </a:r>
            <a:endParaRPr sz="27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2700">
                <a:solidFill>
                  <a:srgbClr val="434343"/>
                </a:solidFill>
                <a:latin typeface="Montserrat"/>
                <a:ea typeface="Montserrat"/>
                <a:cs typeface="Montserrat"/>
                <a:sym typeface="Montserrat"/>
              </a:rPr>
              <a:t>Passez z en fonction d'activation</a:t>
            </a:r>
            <a:r>
              <a:rPr lang="en" sz="2700">
                <a:solidFill>
                  <a:srgbClr val="434343"/>
                </a:solidFill>
                <a:latin typeface="Montserrat"/>
                <a:ea typeface="Montserrat"/>
                <a:cs typeface="Montserrat"/>
                <a:sym typeface="Montserrat"/>
              </a:rPr>
              <a:t> σ(z) = a</a:t>
            </a: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7" name="Shape 1477"/>
        <p:cNvGrpSpPr/>
        <p:nvPr/>
      </p:nvGrpSpPr>
      <p:grpSpPr>
        <a:xfrm>
          <a:off x="0" y="0"/>
          <a:ext cx="0" cy="0"/>
          <a:chOff x="0" y="0"/>
          <a:chExt cx="0" cy="0"/>
        </a:xfrm>
      </p:grpSpPr>
      <p:sp>
        <p:nvSpPr>
          <p:cNvPr id="1478" name="Google Shape;1478;p117"/>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479" name="Google Shape;1479;p1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Une fonction de coût très courante est la fonction de coût quadratique :</a:t>
            </a:r>
            <a:endParaRPr sz="3000">
              <a:solidFill>
                <a:srgbClr val="434343"/>
              </a:solidFill>
              <a:latin typeface="Montserrat"/>
              <a:ea typeface="Montserrat"/>
              <a:cs typeface="Montserrat"/>
              <a:sym typeface="Montserrat"/>
            </a:endParaRPr>
          </a:p>
        </p:txBody>
      </p:sp>
      <p:pic>
        <p:nvPicPr>
          <p:cNvPr id="1480" name="Google Shape;1480;p117"/>
          <p:cNvPicPr preferRelativeResize="0"/>
          <p:nvPr/>
        </p:nvPicPr>
        <p:blipFill>
          <a:blip r:embed="rId3">
            <a:alphaModFix/>
          </a:blip>
          <a:stretch>
            <a:fillRect/>
          </a:stretch>
        </p:blipFill>
        <p:spPr>
          <a:xfrm>
            <a:off x="1699197" y="2545175"/>
            <a:ext cx="5745600" cy="1759900"/>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4" name="Shape 1484"/>
        <p:cNvGrpSpPr/>
        <p:nvPr/>
      </p:nvGrpSpPr>
      <p:grpSpPr>
        <a:xfrm>
          <a:off x="0" y="0"/>
          <a:ext cx="0" cy="0"/>
          <a:chOff x="0" y="0"/>
          <a:chExt cx="0" cy="0"/>
        </a:xfrm>
      </p:grpSpPr>
      <p:sp>
        <p:nvSpPr>
          <p:cNvPr id="1485" name="Google Shape;1485;p118"/>
          <p:cNvSpPr/>
          <p:nvPr/>
        </p:nvSpPr>
        <p:spPr>
          <a:xfrm>
            <a:off x="7190625" y="4656775"/>
            <a:ext cx="1953300" cy="486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86" name="Google Shape;1486;p118"/>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487" name="Google Shape;1487;p118"/>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488" name="Google Shape;1488;p118"/>
          <p:cNvSpPr txBox="1"/>
          <p:nvPr>
            <p:ph idx="1" type="body"/>
          </p:nvPr>
        </p:nvSpPr>
        <p:spPr>
          <a:xfrm>
            <a:off x="311700" y="1152475"/>
            <a:ext cx="8520600" cy="28386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Nous calculons simplement la différence entre les valeurs réelles y(x) et nos valeurs prédites</a:t>
            </a:r>
            <a:r>
              <a:rPr lang="en" sz="3000">
                <a:solidFill>
                  <a:srgbClr val="434343"/>
                </a:solidFill>
                <a:latin typeface="Montserrat"/>
                <a:ea typeface="Montserrat"/>
                <a:cs typeface="Montserrat"/>
                <a:sym typeface="Montserrat"/>
              </a:rPr>
              <a:t> a(x).</a:t>
            </a:r>
            <a:endParaRPr sz="3000">
              <a:solidFill>
                <a:srgbClr val="434343"/>
              </a:solidFill>
              <a:latin typeface="Montserrat"/>
              <a:ea typeface="Montserrat"/>
              <a:cs typeface="Montserrat"/>
              <a:sym typeface="Montserrat"/>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2" name="Shape 1492"/>
        <p:cNvGrpSpPr/>
        <p:nvPr/>
      </p:nvGrpSpPr>
      <p:grpSpPr>
        <a:xfrm>
          <a:off x="0" y="0"/>
          <a:ext cx="0" cy="0"/>
          <a:chOff x="0" y="0"/>
          <a:chExt cx="0" cy="0"/>
        </a:xfrm>
      </p:grpSpPr>
      <p:sp>
        <p:nvSpPr>
          <p:cNvPr id="1493" name="Google Shape;1493;p119"/>
          <p:cNvSpPr/>
          <p:nvPr/>
        </p:nvSpPr>
        <p:spPr>
          <a:xfrm>
            <a:off x="7190625" y="4656775"/>
            <a:ext cx="1953300" cy="486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94" name="Google Shape;1494;p119"/>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495" name="Google Shape;1495;p119"/>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496" name="Google Shape;1496;p119"/>
          <p:cNvSpPr txBox="1"/>
          <p:nvPr>
            <p:ph idx="1" type="body"/>
          </p:nvPr>
        </p:nvSpPr>
        <p:spPr>
          <a:xfrm>
            <a:off x="311700" y="1152475"/>
            <a:ext cx="8520600" cy="2838600"/>
          </a:xfrm>
          <a:prstGeom prst="rect">
            <a:avLst/>
          </a:prstGeom>
        </p:spPr>
        <p:txBody>
          <a:bodyPr anchorCtr="0" anchor="t" bIns="91425" lIns="91425" spcFirstLastPara="1" rIns="91425" wrap="square" tIns="91425">
            <a:normAutofit/>
          </a:bodyPr>
          <a:lstStyle/>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Note : La notation indiquée ici correspond aux entrées et sorties de vecteurs,</a:t>
            </a:r>
            <a:r>
              <a:rPr lang="en" sz="2700">
                <a:solidFill>
                  <a:srgbClr val="434343"/>
                </a:solidFill>
                <a:latin typeface="Montserrat"/>
                <a:ea typeface="Montserrat"/>
                <a:cs typeface="Montserrat"/>
                <a:sym typeface="Montserrat"/>
              </a:rPr>
              <a:t> </a:t>
            </a:r>
            <a:r>
              <a:rPr lang="en" sz="2700">
                <a:solidFill>
                  <a:srgbClr val="434343"/>
                </a:solidFill>
                <a:latin typeface="Montserrat"/>
                <a:ea typeface="Montserrat"/>
                <a:cs typeface="Montserrat"/>
                <a:sym typeface="Montserrat"/>
              </a:rPr>
              <a:t>puisque nous aurons affaire à un </a:t>
            </a:r>
            <a:r>
              <a:rPr b="1" lang="en" sz="2700">
                <a:solidFill>
                  <a:srgbClr val="434343"/>
                </a:solidFill>
                <a:latin typeface="Montserrat"/>
                <a:ea typeface="Montserrat"/>
                <a:cs typeface="Montserrat"/>
                <a:sym typeface="Montserrat"/>
              </a:rPr>
              <a:t>batch</a:t>
            </a:r>
            <a:r>
              <a:rPr lang="en" sz="2700">
                <a:solidFill>
                  <a:srgbClr val="434343"/>
                </a:solidFill>
                <a:latin typeface="Montserrat"/>
                <a:ea typeface="Montserrat"/>
                <a:cs typeface="Montserrat"/>
                <a:sym typeface="Montserrat"/>
              </a:rPr>
              <a:t> de points d'entraînement et de prédictions.</a:t>
            </a:r>
            <a:endParaRPr sz="2700">
              <a:solidFill>
                <a:srgbClr val="434343"/>
              </a:solidFill>
              <a:latin typeface="Montserrat"/>
              <a:ea typeface="Montserrat"/>
              <a:cs typeface="Montserrat"/>
              <a:sym typeface="Montserrat"/>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0" name="Shape 1500"/>
        <p:cNvGrpSpPr/>
        <p:nvPr/>
      </p:nvGrpSpPr>
      <p:grpSpPr>
        <a:xfrm>
          <a:off x="0" y="0"/>
          <a:ext cx="0" cy="0"/>
          <a:chOff x="0" y="0"/>
          <a:chExt cx="0" cy="0"/>
        </a:xfrm>
      </p:grpSpPr>
      <p:sp>
        <p:nvSpPr>
          <p:cNvPr id="1501" name="Google Shape;1501;p120"/>
          <p:cNvSpPr/>
          <p:nvPr/>
        </p:nvSpPr>
        <p:spPr>
          <a:xfrm>
            <a:off x="7190625" y="4656775"/>
            <a:ext cx="1953300" cy="486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02" name="Google Shape;1502;p120"/>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503" name="Google Shape;1503;p120"/>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504" name="Google Shape;1504;p120"/>
          <p:cNvSpPr txBox="1"/>
          <p:nvPr>
            <p:ph idx="1" type="body"/>
          </p:nvPr>
        </p:nvSpPr>
        <p:spPr>
          <a:xfrm>
            <a:off x="311700" y="1152475"/>
            <a:ext cx="8520600" cy="28386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Remarquez comme le carré de tout ça fait 2 choses utiles pour nous, garde tout positif et </a:t>
            </a:r>
            <a:r>
              <a:rPr b="1" lang="en" sz="3000">
                <a:solidFill>
                  <a:srgbClr val="434343"/>
                </a:solidFill>
                <a:latin typeface="Montserrat"/>
                <a:ea typeface="Montserrat"/>
                <a:cs typeface="Montserrat"/>
                <a:sym typeface="Montserrat"/>
              </a:rPr>
              <a:t>punit</a:t>
            </a:r>
            <a:r>
              <a:rPr lang="en" sz="3000">
                <a:solidFill>
                  <a:srgbClr val="434343"/>
                </a:solidFill>
                <a:latin typeface="Montserrat"/>
                <a:ea typeface="Montserrat"/>
                <a:cs typeface="Montserrat"/>
                <a:sym typeface="Montserrat"/>
              </a:rPr>
              <a:t> les grosses erreurs !</a:t>
            </a:r>
            <a:endParaRPr sz="3000">
              <a:solidFill>
                <a:srgbClr val="434343"/>
              </a:solidFill>
              <a:latin typeface="Montserrat"/>
              <a:ea typeface="Montserrat"/>
              <a:cs typeface="Montserrat"/>
              <a:sym typeface="Montserrat"/>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8" name="Shape 1508"/>
        <p:cNvGrpSpPr/>
        <p:nvPr/>
      </p:nvGrpSpPr>
      <p:grpSpPr>
        <a:xfrm>
          <a:off x="0" y="0"/>
          <a:ext cx="0" cy="0"/>
          <a:chOff x="0" y="0"/>
          <a:chExt cx="0" cy="0"/>
        </a:xfrm>
      </p:grpSpPr>
      <p:sp>
        <p:nvSpPr>
          <p:cNvPr id="1509" name="Google Shape;1509;p121"/>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510" name="Google Shape;1510;p121"/>
          <p:cNvSpPr txBox="1"/>
          <p:nvPr>
            <p:ph idx="1" type="body"/>
          </p:nvPr>
        </p:nvSpPr>
        <p:spPr>
          <a:xfrm>
            <a:off x="311700" y="1152475"/>
            <a:ext cx="8520600" cy="28386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 peut considérer la fonction de coût comme :</a:t>
            </a:r>
            <a:endParaRPr sz="3000">
              <a:solidFill>
                <a:srgbClr val="434343"/>
              </a:solidFill>
              <a:latin typeface="Montserrat"/>
              <a:ea typeface="Montserrat"/>
              <a:cs typeface="Montserrat"/>
              <a:sym typeface="Montserrat"/>
            </a:endParaRPr>
          </a:p>
        </p:txBody>
      </p:sp>
      <p:pic>
        <p:nvPicPr>
          <p:cNvPr id="1511" name="Google Shape;1511;p121"/>
          <p:cNvPicPr preferRelativeResize="0"/>
          <p:nvPr/>
        </p:nvPicPr>
        <p:blipFill>
          <a:blip r:embed="rId3">
            <a:alphaModFix/>
          </a:blip>
          <a:stretch>
            <a:fillRect/>
          </a:stretch>
        </p:blipFill>
        <p:spPr>
          <a:xfrm>
            <a:off x="3295571" y="1786625"/>
            <a:ext cx="3283519" cy="847625"/>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5" name="Shape 1515"/>
        <p:cNvGrpSpPr/>
        <p:nvPr/>
      </p:nvGrpSpPr>
      <p:grpSpPr>
        <a:xfrm>
          <a:off x="0" y="0"/>
          <a:ext cx="0" cy="0"/>
          <a:chOff x="0" y="0"/>
          <a:chExt cx="0" cy="0"/>
        </a:xfrm>
      </p:grpSpPr>
      <p:sp>
        <p:nvSpPr>
          <p:cNvPr id="1516" name="Google Shape;1516;p122"/>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517" name="Google Shape;1517;p122"/>
          <p:cNvSpPr txBox="1"/>
          <p:nvPr>
            <p:ph idx="1" type="body"/>
          </p:nvPr>
        </p:nvSpPr>
        <p:spPr>
          <a:xfrm>
            <a:off x="311700" y="1152475"/>
            <a:ext cx="8520600" cy="2838600"/>
          </a:xfrm>
          <a:prstGeom prst="rect">
            <a:avLst/>
          </a:prstGeom>
        </p:spPr>
        <p:txBody>
          <a:bodyPr anchorCtr="0" anchor="t" bIns="91425" lIns="91425" spcFirstLastPara="1" rIns="91425" wrap="square" tIns="91425">
            <a:normAutofit/>
          </a:bodyPr>
          <a:lstStyle/>
          <a:p>
            <a:pPr indent="-400050" lvl="0" marL="457200" marR="0" rtl="0" algn="l">
              <a:lnSpc>
                <a:spcPct val="115000"/>
              </a:lnSpc>
              <a:spcBef>
                <a:spcPts val="0"/>
              </a:spcBef>
              <a:spcAft>
                <a:spcPts val="0"/>
              </a:spcAft>
              <a:buClr>
                <a:srgbClr val="434343"/>
              </a:buClr>
              <a:buSzPts val="2700"/>
              <a:buFont typeface="Montserrat"/>
              <a:buChar char="●"/>
            </a:pPr>
            <a:r>
              <a:rPr b="1" lang="en" sz="2700">
                <a:solidFill>
                  <a:srgbClr val="434343"/>
                </a:solidFill>
                <a:latin typeface="Montserrat"/>
                <a:ea typeface="Montserrat"/>
                <a:cs typeface="Montserrat"/>
                <a:sym typeface="Montserrat"/>
              </a:rPr>
              <a:t>W</a:t>
            </a:r>
            <a:r>
              <a:rPr lang="en" sz="2700">
                <a:solidFill>
                  <a:srgbClr val="434343"/>
                </a:solidFill>
                <a:latin typeface="Montserrat"/>
                <a:ea typeface="Montserrat"/>
                <a:cs typeface="Montserrat"/>
                <a:sym typeface="Montserrat"/>
              </a:rPr>
              <a:t> </a:t>
            </a:r>
            <a:r>
              <a:rPr lang="en" sz="2700">
                <a:solidFill>
                  <a:srgbClr val="434343"/>
                </a:solidFill>
                <a:latin typeface="Montserrat"/>
                <a:ea typeface="Montserrat"/>
                <a:cs typeface="Montserrat"/>
                <a:sym typeface="Montserrat"/>
              </a:rPr>
              <a:t>est le poids de notre réseau de neurones</a:t>
            </a:r>
            <a:r>
              <a:rPr lang="en" sz="2700">
                <a:solidFill>
                  <a:srgbClr val="434343"/>
                </a:solidFill>
                <a:latin typeface="Montserrat"/>
                <a:ea typeface="Montserrat"/>
                <a:cs typeface="Montserrat"/>
                <a:sym typeface="Montserrat"/>
              </a:rPr>
              <a:t>, </a:t>
            </a:r>
            <a:r>
              <a:rPr b="1" lang="en" sz="2700">
                <a:solidFill>
                  <a:srgbClr val="434343"/>
                </a:solidFill>
                <a:latin typeface="Montserrat"/>
                <a:ea typeface="Montserrat"/>
                <a:cs typeface="Montserrat"/>
                <a:sym typeface="Montserrat"/>
              </a:rPr>
              <a:t>B</a:t>
            </a:r>
            <a:r>
              <a:rPr lang="en" sz="2700">
                <a:solidFill>
                  <a:srgbClr val="434343"/>
                </a:solidFill>
                <a:latin typeface="Montserrat"/>
                <a:ea typeface="Montserrat"/>
                <a:cs typeface="Montserrat"/>
                <a:sym typeface="Montserrat"/>
              </a:rPr>
              <a:t> </a:t>
            </a:r>
            <a:r>
              <a:rPr lang="en" sz="2700">
                <a:solidFill>
                  <a:srgbClr val="434343"/>
                </a:solidFill>
                <a:latin typeface="Montserrat"/>
                <a:ea typeface="Montserrat"/>
                <a:cs typeface="Montserrat"/>
                <a:sym typeface="Montserrat"/>
              </a:rPr>
              <a:t>est le biais de notre réseau de neurones</a:t>
            </a:r>
            <a:r>
              <a:rPr lang="en" sz="2700">
                <a:solidFill>
                  <a:srgbClr val="434343"/>
                </a:solidFill>
                <a:latin typeface="Montserrat"/>
                <a:ea typeface="Montserrat"/>
                <a:cs typeface="Montserrat"/>
                <a:sym typeface="Montserrat"/>
              </a:rPr>
              <a:t>, </a:t>
            </a:r>
            <a:r>
              <a:rPr b="1" lang="en" sz="2700">
                <a:solidFill>
                  <a:srgbClr val="434343"/>
                </a:solidFill>
                <a:latin typeface="Montserrat"/>
                <a:ea typeface="Montserrat"/>
                <a:cs typeface="Montserrat"/>
                <a:sym typeface="Montserrat"/>
              </a:rPr>
              <a:t>S</a:t>
            </a:r>
            <a:r>
              <a:rPr b="1" baseline="30000" lang="en" sz="2700">
                <a:solidFill>
                  <a:srgbClr val="434343"/>
                </a:solidFill>
                <a:latin typeface="Montserrat"/>
                <a:ea typeface="Montserrat"/>
                <a:cs typeface="Montserrat"/>
                <a:sym typeface="Montserrat"/>
              </a:rPr>
              <a:t>r</a:t>
            </a:r>
            <a:r>
              <a:rPr lang="en" sz="2700">
                <a:solidFill>
                  <a:srgbClr val="434343"/>
                </a:solidFill>
                <a:latin typeface="Montserrat"/>
                <a:ea typeface="Montserrat"/>
                <a:cs typeface="Montserrat"/>
                <a:sym typeface="Montserrat"/>
              </a:rPr>
              <a:t> </a:t>
            </a:r>
            <a:r>
              <a:rPr lang="en" sz="2700">
                <a:solidFill>
                  <a:srgbClr val="434343"/>
                </a:solidFill>
                <a:latin typeface="Montserrat"/>
                <a:ea typeface="Montserrat"/>
                <a:cs typeface="Montserrat"/>
                <a:sym typeface="Montserrat"/>
              </a:rPr>
              <a:t>est l'apport d'un seul échantillon d’entraînement en entrée</a:t>
            </a:r>
            <a:r>
              <a:rPr lang="en" sz="2700">
                <a:solidFill>
                  <a:srgbClr val="434343"/>
                </a:solidFill>
                <a:latin typeface="Montserrat"/>
                <a:ea typeface="Montserrat"/>
                <a:cs typeface="Montserrat"/>
                <a:sym typeface="Montserrat"/>
              </a:rPr>
              <a:t>, et </a:t>
            </a:r>
            <a:r>
              <a:rPr b="1" lang="en" sz="2700">
                <a:solidFill>
                  <a:srgbClr val="434343"/>
                </a:solidFill>
                <a:latin typeface="Montserrat"/>
                <a:ea typeface="Montserrat"/>
                <a:cs typeface="Montserrat"/>
                <a:sym typeface="Montserrat"/>
              </a:rPr>
              <a:t>E</a:t>
            </a:r>
            <a:r>
              <a:rPr b="1" baseline="30000" lang="en" sz="2700">
                <a:solidFill>
                  <a:srgbClr val="434343"/>
                </a:solidFill>
                <a:latin typeface="Montserrat"/>
                <a:ea typeface="Montserrat"/>
                <a:cs typeface="Montserrat"/>
                <a:sym typeface="Montserrat"/>
              </a:rPr>
              <a:t>r</a:t>
            </a:r>
            <a:r>
              <a:rPr lang="en" sz="2700">
                <a:solidFill>
                  <a:srgbClr val="434343"/>
                </a:solidFill>
                <a:latin typeface="Montserrat"/>
                <a:ea typeface="Montserrat"/>
                <a:cs typeface="Montserrat"/>
                <a:sym typeface="Montserrat"/>
              </a:rPr>
              <a:t> </a:t>
            </a:r>
            <a:r>
              <a:rPr lang="en" sz="2700">
                <a:solidFill>
                  <a:srgbClr val="434343"/>
                </a:solidFill>
                <a:latin typeface="Montserrat"/>
                <a:ea typeface="Montserrat"/>
                <a:cs typeface="Montserrat"/>
                <a:sym typeface="Montserrat"/>
              </a:rPr>
              <a:t>est le résultat souhaité en sortie de cet échantillon d’entraînement.</a:t>
            </a:r>
            <a:r>
              <a:rPr lang="en" sz="2700">
                <a:solidFill>
                  <a:srgbClr val="434343"/>
                </a:solidFill>
                <a:latin typeface="Montserrat"/>
                <a:ea typeface="Montserrat"/>
                <a:cs typeface="Montserrat"/>
                <a:sym typeface="Montserrat"/>
              </a:rPr>
              <a:t> </a:t>
            </a:r>
            <a:endParaRPr sz="2700">
              <a:solidFill>
                <a:srgbClr val="434343"/>
              </a:solidFill>
              <a:latin typeface="Montserrat"/>
              <a:ea typeface="Montserrat"/>
              <a:cs typeface="Montserrat"/>
              <a:sym typeface="Montserrat"/>
            </a:endParaRPr>
          </a:p>
        </p:txBody>
      </p:sp>
      <p:pic>
        <p:nvPicPr>
          <p:cNvPr id="1518" name="Google Shape;1518;p122"/>
          <p:cNvPicPr preferRelativeResize="0"/>
          <p:nvPr/>
        </p:nvPicPr>
        <p:blipFill>
          <a:blip r:embed="rId3">
            <a:alphaModFix/>
          </a:blip>
          <a:stretch>
            <a:fillRect/>
          </a:stretch>
        </p:blipFill>
        <p:spPr>
          <a:xfrm>
            <a:off x="3338071" y="3817575"/>
            <a:ext cx="3283519" cy="847625"/>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2" name="Shape 1522"/>
        <p:cNvGrpSpPr/>
        <p:nvPr/>
      </p:nvGrpSpPr>
      <p:grpSpPr>
        <a:xfrm>
          <a:off x="0" y="0"/>
          <a:ext cx="0" cy="0"/>
          <a:chOff x="0" y="0"/>
          <a:chExt cx="0" cy="0"/>
        </a:xfrm>
      </p:grpSpPr>
      <p:sp>
        <p:nvSpPr>
          <p:cNvPr id="1523" name="Google Shape;1523;p123"/>
          <p:cNvSpPr/>
          <p:nvPr/>
        </p:nvSpPr>
        <p:spPr>
          <a:xfrm>
            <a:off x="7190625" y="4656775"/>
            <a:ext cx="1953300" cy="486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24" name="Google Shape;1524;p123"/>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525" name="Google Shape;1525;p123"/>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526" name="Google Shape;1526;p123"/>
          <p:cNvSpPr txBox="1"/>
          <p:nvPr>
            <p:ph idx="1" type="body"/>
          </p:nvPr>
        </p:nvSpPr>
        <p:spPr>
          <a:xfrm>
            <a:off x="311700" y="1152475"/>
            <a:ext cx="8520600" cy="2838600"/>
          </a:xfrm>
          <a:prstGeom prst="rect">
            <a:avLst/>
          </a:prstGeom>
        </p:spPr>
        <p:txBody>
          <a:bodyPr anchorCtr="0" anchor="t" bIns="91425" lIns="91425" spcFirstLastPara="1" rIns="91425" wrap="square" tIns="91425">
            <a:normAutofit/>
          </a:bodyPr>
          <a:lstStyle/>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Remarquez comment toutes ces informations ont été encodées dans notre notation simplifiée.</a:t>
            </a:r>
            <a:endParaRPr sz="2700">
              <a:solidFill>
                <a:srgbClr val="434343"/>
              </a:solidFill>
              <a:latin typeface="Montserrat"/>
              <a:ea typeface="Montserrat"/>
              <a:cs typeface="Montserrat"/>
              <a:sym typeface="Montserrat"/>
            </a:endParaRPr>
          </a:p>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Le </a:t>
            </a:r>
            <a:r>
              <a:rPr b="1" lang="en" sz="2700">
                <a:solidFill>
                  <a:srgbClr val="434343"/>
                </a:solidFill>
                <a:latin typeface="Montserrat"/>
                <a:ea typeface="Montserrat"/>
                <a:cs typeface="Montserrat"/>
                <a:sym typeface="Montserrat"/>
              </a:rPr>
              <a:t>a(x)</a:t>
            </a:r>
            <a:r>
              <a:rPr lang="en" sz="2700">
                <a:solidFill>
                  <a:srgbClr val="434343"/>
                </a:solidFill>
                <a:latin typeface="Montserrat"/>
                <a:ea typeface="Montserrat"/>
                <a:cs typeface="Montserrat"/>
                <a:sym typeface="Montserrat"/>
              </a:rPr>
              <a:t> contient des informations sur les poids et les biais.</a:t>
            </a:r>
            <a:endParaRPr sz="2700">
              <a:solidFill>
                <a:srgbClr val="434343"/>
              </a:solidFill>
              <a:latin typeface="Montserrat"/>
              <a:ea typeface="Montserrat"/>
              <a:cs typeface="Montserrat"/>
              <a:sym typeface="Montserrat"/>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0" name="Shape 1530"/>
        <p:cNvGrpSpPr/>
        <p:nvPr/>
      </p:nvGrpSpPr>
      <p:grpSpPr>
        <a:xfrm>
          <a:off x="0" y="0"/>
          <a:ext cx="0" cy="0"/>
          <a:chOff x="0" y="0"/>
          <a:chExt cx="0" cy="0"/>
        </a:xfrm>
      </p:grpSpPr>
      <p:sp>
        <p:nvSpPr>
          <p:cNvPr id="1531" name="Google Shape;1531;p124"/>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532" name="Google Shape;1532;p124"/>
          <p:cNvSpPr txBox="1"/>
          <p:nvPr>
            <p:ph idx="1" type="body"/>
          </p:nvPr>
        </p:nvSpPr>
        <p:spPr>
          <a:xfrm>
            <a:off x="311700" y="1152475"/>
            <a:ext cx="8520600" cy="28386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Cela signifie que si nous disposons d'un vaste réseau, nous pouvons nous attendre à ce que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soit assez complexe, avec d'énormes vecteurs de poids et de biais.</a:t>
            </a:r>
            <a:endParaRPr sz="3000">
              <a:solidFill>
                <a:srgbClr val="434343"/>
              </a:solidFill>
              <a:latin typeface="Montserrat"/>
              <a:ea typeface="Montserrat"/>
              <a:cs typeface="Montserrat"/>
              <a:sym typeface="Montserrat"/>
            </a:endParaRPr>
          </a:p>
        </p:txBody>
      </p:sp>
      <p:pic>
        <p:nvPicPr>
          <p:cNvPr id="1533" name="Google Shape;1533;p124"/>
          <p:cNvPicPr preferRelativeResize="0"/>
          <p:nvPr/>
        </p:nvPicPr>
        <p:blipFill>
          <a:blip r:embed="rId3">
            <a:alphaModFix/>
          </a:blip>
          <a:stretch>
            <a:fillRect/>
          </a:stretch>
        </p:blipFill>
        <p:spPr>
          <a:xfrm>
            <a:off x="3295571" y="3539225"/>
            <a:ext cx="3283519" cy="847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7"/>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96" name="Google Shape;96;p17"/>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Modèle Perceptron</a:t>
            </a:r>
            <a:endParaRPr>
              <a:latin typeface="Montserrat"/>
              <a:ea typeface="Montserrat"/>
              <a:cs typeface="Montserrat"/>
              <a:sym typeface="Montserrat"/>
            </a:endParaRPr>
          </a:p>
        </p:txBody>
      </p:sp>
      <p:sp>
        <p:nvSpPr>
          <p:cNvPr id="97" name="Google Shape;97;p17"/>
          <p:cNvSpPr txBox="1"/>
          <p:nvPr>
            <p:ph idx="1" type="body"/>
          </p:nvPr>
        </p:nvSpPr>
        <p:spPr>
          <a:xfrm>
            <a:off x="311700" y="923875"/>
            <a:ext cx="8684100" cy="3416400"/>
          </a:xfrm>
          <a:prstGeom prst="rect">
            <a:avLst/>
          </a:prstGeom>
        </p:spPr>
        <p:txBody>
          <a:bodyPr anchorCtr="0" anchor="t" bIns="91425" lIns="91425" spcFirstLastPara="1" rIns="91425" wrap="square" tIns="91425">
            <a:normAutofit/>
          </a:bodyPr>
          <a:lstStyle/>
          <a:p>
            <a:pPr indent="-412750" lvl="0" marL="9144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des neurones biologiques</a:t>
            </a:r>
            <a:endParaRPr sz="2900">
              <a:solidFill>
                <a:srgbClr val="434343"/>
              </a:solidFill>
              <a:latin typeface="Montserrat"/>
              <a:ea typeface="Montserrat"/>
              <a:cs typeface="Montserrat"/>
              <a:sym typeface="Montserrat"/>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7" name="Shape 1537"/>
        <p:cNvGrpSpPr/>
        <p:nvPr/>
      </p:nvGrpSpPr>
      <p:grpSpPr>
        <a:xfrm>
          <a:off x="0" y="0"/>
          <a:ext cx="0" cy="0"/>
          <a:chOff x="0" y="0"/>
          <a:chExt cx="0" cy="0"/>
        </a:xfrm>
      </p:grpSpPr>
      <p:pic>
        <p:nvPicPr>
          <p:cNvPr id="1538" name="Google Shape;1538;p125"/>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539" name="Google Shape;1539;p125"/>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540" name="Google Shape;1540;p125"/>
          <p:cNvSpPr txBox="1"/>
          <p:nvPr>
            <p:ph idx="1" type="body"/>
          </p:nvPr>
        </p:nvSpPr>
        <p:spPr>
          <a:xfrm>
            <a:off x="311700" y="1152475"/>
            <a:ext cx="8520600" cy="2838600"/>
          </a:xfrm>
          <a:prstGeom prst="rect">
            <a:avLst/>
          </a:prstGeom>
        </p:spPr>
        <p:txBody>
          <a:bodyPr anchorCtr="0" anchor="t" bIns="91425" lIns="91425" spcFirstLastPara="1" rIns="91425" wrap="square" tIns="91425">
            <a:normAutofit/>
          </a:bodyPr>
          <a:lstStyle/>
          <a:p>
            <a:pPr indent="-412750" lvl="0" marL="457200" marR="0" rtl="0" algn="l">
              <a:lnSpc>
                <a:spcPct val="115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Voici un petit réseau avec tous ses paramètres étiquetés :</a:t>
            </a:r>
            <a:endParaRPr sz="2900">
              <a:solidFill>
                <a:srgbClr val="434343"/>
              </a:solidFill>
              <a:latin typeface="Montserrat"/>
              <a:ea typeface="Montserrat"/>
              <a:cs typeface="Montserrat"/>
              <a:sym typeface="Montserrat"/>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4" name="Shape 1544"/>
        <p:cNvGrpSpPr/>
        <p:nvPr/>
      </p:nvGrpSpPr>
      <p:grpSpPr>
        <a:xfrm>
          <a:off x="0" y="0"/>
          <a:ext cx="0" cy="0"/>
          <a:chOff x="0" y="0"/>
          <a:chExt cx="0" cy="0"/>
        </a:xfrm>
      </p:grpSpPr>
      <p:pic>
        <p:nvPicPr>
          <p:cNvPr id="1545" name="Google Shape;1545;p126"/>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546" name="Google Shape;1546;p126"/>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547" name="Google Shape;1547;p126"/>
          <p:cNvSpPr txBox="1"/>
          <p:nvPr>
            <p:ph idx="1" type="body"/>
          </p:nvPr>
        </p:nvSpPr>
        <p:spPr>
          <a:xfrm>
            <a:off x="311700" y="1152475"/>
            <a:ext cx="8520600" cy="2838600"/>
          </a:xfrm>
          <a:prstGeom prst="rect">
            <a:avLst/>
          </a:prstGeom>
        </p:spPr>
        <p:txBody>
          <a:bodyPr anchorCtr="0" anchor="t" bIns="91425" lIns="91425" spcFirstLastPara="1" rIns="91425" wrap="square" tIns="91425">
            <a:normAutofit/>
          </a:bodyPr>
          <a:lstStyle/>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Ça fait beaucoup à calculer !</a:t>
            </a:r>
            <a:r>
              <a:rPr lang="en" sz="2700">
                <a:solidFill>
                  <a:srgbClr val="434343"/>
                </a:solidFill>
                <a:latin typeface="Montserrat"/>
                <a:ea typeface="Montserrat"/>
                <a:cs typeface="Montserrat"/>
                <a:sym typeface="Montserrat"/>
              </a:rPr>
              <a:t> </a:t>
            </a:r>
            <a:endParaRPr sz="2700">
              <a:solidFill>
                <a:srgbClr val="434343"/>
              </a:solidFill>
              <a:latin typeface="Montserrat"/>
              <a:ea typeface="Montserrat"/>
              <a:cs typeface="Montserrat"/>
              <a:sym typeface="Montserrat"/>
            </a:endParaRPr>
          </a:p>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Comment résoudre ce problème ?</a:t>
            </a:r>
            <a:endParaRPr sz="2700">
              <a:solidFill>
                <a:srgbClr val="434343"/>
              </a:solidFill>
              <a:latin typeface="Montserrat"/>
              <a:ea typeface="Montserrat"/>
              <a:cs typeface="Montserrat"/>
              <a:sym typeface="Montserrat"/>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1" name="Shape 1551"/>
        <p:cNvGrpSpPr/>
        <p:nvPr/>
      </p:nvGrpSpPr>
      <p:grpSpPr>
        <a:xfrm>
          <a:off x="0" y="0"/>
          <a:ext cx="0" cy="0"/>
          <a:chOff x="0" y="0"/>
          <a:chExt cx="0" cy="0"/>
        </a:xfrm>
      </p:grpSpPr>
      <p:sp>
        <p:nvSpPr>
          <p:cNvPr id="1552" name="Google Shape;1552;p127"/>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553" name="Google Shape;1553;p127"/>
          <p:cNvSpPr txBox="1"/>
          <p:nvPr>
            <p:ph idx="1" type="body"/>
          </p:nvPr>
        </p:nvSpPr>
        <p:spPr>
          <a:xfrm>
            <a:off x="311700" y="1152475"/>
            <a:ext cx="8520600" cy="2838600"/>
          </a:xfrm>
          <a:prstGeom prst="rect">
            <a:avLst/>
          </a:prstGeom>
        </p:spPr>
        <p:txBody>
          <a:bodyPr anchorCtr="0" anchor="t" bIns="91425" lIns="91425" spcFirstLastPara="1" rIns="91425" wrap="square" tIns="91425">
            <a:normAutofit lnSpcReduction="20000"/>
          </a:bodyPr>
          <a:lstStyle/>
          <a:p>
            <a:pPr indent="-412750" lvl="0" marL="457200" marR="0" rtl="0" algn="l">
              <a:lnSpc>
                <a:spcPct val="115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Dans un cas réel, cela signifie que nous avons une fonction de coût </a:t>
            </a:r>
            <a:r>
              <a:rPr b="1" lang="en" sz="2900">
                <a:solidFill>
                  <a:srgbClr val="434343"/>
                </a:solidFill>
                <a:latin typeface="Montserrat"/>
                <a:ea typeface="Montserrat"/>
                <a:cs typeface="Montserrat"/>
                <a:sym typeface="Montserrat"/>
              </a:rPr>
              <a:t>C</a:t>
            </a:r>
            <a:r>
              <a:rPr lang="en" sz="2900">
                <a:solidFill>
                  <a:srgbClr val="434343"/>
                </a:solidFill>
                <a:latin typeface="Montserrat"/>
                <a:ea typeface="Montserrat"/>
                <a:cs typeface="Montserrat"/>
                <a:sym typeface="Montserrat"/>
              </a:rPr>
              <a:t> dépendant de nombreux poids !</a:t>
            </a:r>
            <a:endParaRPr sz="2900">
              <a:solidFill>
                <a:srgbClr val="434343"/>
              </a:solidFill>
              <a:latin typeface="Montserrat"/>
              <a:ea typeface="Montserrat"/>
              <a:cs typeface="Montserrat"/>
              <a:sym typeface="Montserrat"/>
            </a:endParaRPr>
          </a:p>
          <a:p>
            <a:pPr indent="-412750" lvl="1" marL="1371600" marR="0" rtl="0" algn="l">
              <a:lnSpc>
                <a:spcPct val="115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C(w1,w2,w3,....wn)</a:t>
            </a:r>
            <a:endParaRPr b="1" sz="2900">
              <a:solidFill>
                <a:srgbClr val="434343"/>
              </a:solidFill>
              <a:latin typeface="Montserrat"/>
              <a:ea typeface="Montserrat"/>
              <a:cs typeface="Montserrat"/>
              <a:sym typeface="Montserrat"/>
            </a:endParaRPr>
          </a:p>
          <a:p>
            <a:pPr indent="-412750" lvl="0" marL="914400" marR="0" rtl="0" algn="l">
              <a:lnSpc>
                <a:spcPct val="115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Comment déterminer quels poids nous conduisent au coût le plus bas ?</a:t>
            </a:r>
            <a:endParaRPr sz="2900">
              <a:solidFill>
                <a:srgbClr val="434343"/>
              </a:solidFill>
              <a:latin typeface="Montserrat"/>
              <a:ea typeface="Montserrat"/>
              <a:cs typeface="Montserrat"/>
              <a:sym typeface="Montserrat"/>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7" name="Shape 1557"/>
        <p:cNvGrpSpPr/>
        <p:nvPr/>
      </p:nvGrpSpPr>
      <p:grpSpPr>
        <a:xfrm>
          <a:off x="0" y="0"/>
          <a:ext cx="0" cy="0"/>
          <a:chOff x="0" y="0"/>
          <a:chExt cx="0" cy="0"/>
        </a:xfrm>
      </p:grpSpPr>
      <p:sp>
        <p:nvSpPr>
          <p:cNvPr id="1558" name="Google Shape;1558;p128"/>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559" name="Google Shape;1559;p128"/>
          <p:cNvSpPr txBox="1"/>
          <p:nvPr>
            <p:ph idx="1" type="body"/>
          </p:nvPr>
        </p:nvSpPr>
        <p:spPr>
          <a:xfrm>
            <a:off x="311700" y="1152475"/>
            <a:ext cx="8520600" cy="2838600"/>
          </a:xfrm>
          <a:prstGeom prst="rect">
            <a:avLst/>
          </a:prstGeom>
        </p:spPr>
        <p:txBody>
          <a:bodyPr anchorCtr="0" anchor="t" bIns="91425" lIns="91425" spcFirstLastPara="1" rIns="91425" wrap="square" tIns="91425">
            <a:normAutofit lnSpcReduction="10000"/>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Pour simplifier, imaginons que nous n'ayons qu'un seul poids dans notre fonction de coût </a:t>
            </a:r>
            <a:r>
              <a:rPr b="1" lang="en" sz="2600">
                <a:solidFill>
                  <a:srgbClr val="434343"/>
                </a:solidFill>
                <a:latin typeface="Montserrat"/>
                <a:ea typeface="Montserrat"/>
                <a:cs typeface="Montserrat"/>
                <a:sym typeface="Montserrat"/>
              </a:rPr>
              <a:t>w</a:t>
            </a:r>
            <a:r>
              <a:rPr lang="en" sz="2600">
                <a:solidFill>
                  <a:srgbClr val="434343"/>
                </a:solidFill>
                <a:latin typeface="Montserrat"/>
                <a:ea typeface="Montserrat"/>
                <a:cs typeface="Montserrat"/>
                <a:sym typeface="Montserrat"/>
              </a:rPr>
              <a:t>.</a:t>
            </a:r>
            <a:endParaRPr b="1"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Nous voulons </a:t>
            </a:r>
            <a:r>
              <a:rPr b="1" lang="en" sz="2600">
                <a:solidFill>
                  <a:srgbClr val="434343"/>
                </a:solidFill>
                <a:latin typeface="Montserrat"/>
                <a:ea typeface="Montserrat"/>
                <a:cs typeface="Montserrat"/>
                <a:sym typeface="Montserrat"/>
              </a:rPr>
              <a:t>minimiser</a:t>
            </a:r>
            <a:r>
              <a:rPr lang="en" sz="2600">
                <a:solidFill>
                  <a:srgbClr val="434343"/>
                </a:solidFill>
                <a:latin typeface="Montserrat"/>
                <a:ea typeface="Montserrat"/>
                <a:cs typeface="Montserrat"/>
                <a:sym typeface="Montserrat"/>
              </a:rPr>
              <a:t> notre perte / coût (erreur globale).</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Ce qui signifie que nous devons déterminer quelle valeur de </a:t>
            </a:r>
            <a:r>
              <a:rPr b="1" lang="en" sz="2600">
                <a:solidFill>
                  <a:srgbClr val="434343"/>
                </a:solidFill>
                <a:latin typeface="Montserrat"/>
                <a:ea typeface="Montserrat"/>
                <a:cs typeface="Montserrat"/>
                <a:sym typeface="Montserrat"/>
              </a:rPr>
              <a:t>w</a:t>
            </a:r>
            <a:r>
              <a:rPr lang="en" sz="2600">
                <a:solidFill>
                  <a:srgbClr val="434343"/>
                </a:solidFill>
                <a:latin typeface="Montserrat"/>
                <a:ea typeface="Montserrat"/>
                <a:cs typeface="Montserrat"/>
                <a:sym typeface="Montserrat"/>
              </a:rPr>
              <a:t> donne le minimum de</a:t>
            </a:r>
            <a:r>
              <a:rPr lang="en" sz="2600">
                <a:solidFill>
                  <a:srgbClr val="434343"/>
                </a:solidFill>
                <a:latin typeface="Montserrat"/>
                <a:ea typeface="Montserrat"/>
                <a:cs typeface="Montserrat"/>
                <a:sym typeface="Montserrat"/>
              </a:rPr>
              <a:t> </a:t>
            </a:r>
            <a:r>
              <a:rPr b="1" lang="en" sz="2600">
                <a:solidFill>
                  <a:srgbClr val="434343"/>
                </a:solidFill>
                <a:latin typeface="Montserrat"/>
                <a:ea typeface="Montserrat"/>
                <a:cs typeface="Montserrat"/>
                <a:sym typeface="Montserrat"/>
              </a:rPr>
              <a:t>C(w)</a:t>
            </a:r>
            <a:endParaRPr b="1" sz="2600">
              <a:solidFill>
                <a:srgbClr val="434343"/>
              </a:solidFill>
              <a:latin typeface="Montserrat"/>
              <a:ea typeface="Montserrat"/>
              <a:cs typeface="Montserrat"/>
              <a:sym typeface="Montserrat"/>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3" name="Shape 1563"/>
        <p:cNvGrpSpPr/>
        <p:nvPr/>
      </p:nvGrpSpPr>
      <p:grpSpPr>
        <a:xfrm>
          <a:off x="0" y="0"/>
          <a:ext cx="0" cy="0"/>
          <a:chOff x="0" y="0"/>
          <a:chExt cx="0" cy="0"/>
        </a:xfrm>
      </p:grpSpPr>
      <p:sp>
        <p:nvSpPr>
          <p:cNvPr id="1564" name="Google Shape;1564;p129"/>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565" name="Google Shape;1565;p129"/>
          <p:cNvSpPr txBox="1"/>
          <p:nvPr>
            <p:ph idx="1" type="body"/>
          </p:nvPr>
        </p:nvSpPr>
        <p:spPr>
          <a:xfrm>
            <a:off x="311700" y="1152475"/>
            <a:ext cx="8520600" cy="770400"/>
          </a:xfrm>
          <a:prstGeom prst="rect">
            <a:avLst/>
          </a:prstGeom>
        </p:spPr>
        <p:txBody>
          <a:bodyPr anchorCtr="0" anchor="t" bIns="91425" lIns="91425" spcFirstLastPara="1" rIns="91425" wrap="square" tIns="91425">
            <a:normAutofit/>
          </a:bodyPr>
          <a:lstStyle/>
          <a:p>
            <a:pPr indent="-419100" lvl="0"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Notre fonction “simple”</a:t>
            </a:r>
            <a:r>
              <a:rPr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C(w)</a:t>
            </a:r>
            <a:endParaRPr sz="3000">
              <a:solidFill>
                <a:srgbClr val="434343"/>
              </a:solidFill>
              <a:latin typeface="Montserrat"/>
              <a:ea typeface="Montserrat"/>
              <a:cs typeface="Montserrat"/>
              <a:sym typeface="Montserrat"/>
            </a:endParaRPr>
          </a:p>
        </p:txBody>
      </p:sp>
      <p:cxnSp>
        <p:nvCxnSpPr>
          <p:cNvPr id="1566" name="Google Shape;1566;p129"/>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567" name="Google Shape;1567;p12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568" name="Google Shape;1568;p129"/>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29"/>
          <p:cNvSpPr txBox="1"/>
          <p:nvPr>
            <p:ph idx="1" type="body"/>
          </p:nvPr>
        </p:nvSpPr>
        <p:spPr>
          <a:xfrm>
            <a:off x="7615600" y="1863950"/>
            <a:ext cx="19590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570" name="Google Shape;1570;p129"/>
          <p:cNvSpPr txBox="1"/>
          <p:nvPr>
            <p:ph idx="1" type="body"/>
          </p:nvPr>
        </p:nvSpPr>
        <p:spPr>
          <a:xfrm>
            <a:off x="8032350" y="3653575"/>
            <a:ext cx="7668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4" name="Shape 1574"/>
        <p:cNvGrpSpPr/>
        <p:nvPr/>
      </p:nvGrpSpPr>
      <p:grpSpPr>
        <a:xfrm>
          <a:off x="0" y="0"/>
          <a:ext cx="0" cy="0"/>
          <a:chOff x="0" y="0"/>
          <a:chExt cx="0" cy="0"/>
        </a:xfrm>
      </p:grpSpPr>
      <p:sp>
        <p:nvSpPr>
          <p:cNvPr id="1575" name="Google Shape;1575;p130"/>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576" name="Google Shape;1576;p130"/>
          <p:cNvSpPr txBox="1"/>
          <p:nvPr>
            <p:ph idx="1" type="body"/>
          </p:nvPr>
        </p:nvSpPr>
        <p:spPr>
          <a:xfrm>
            <a:off x="311700" y="1152475"/>
            <a:ext cx="8520600" cy="770400"/>
          </a:xfrm>
          <a:prstGeom prst="rect">
            <a:avLst/>
          </a:prstGeom>
        </p:spPr>
        <p:txBody>
          <a:bodyPr anchorCtr="0" anchor="t" bIns="91425" lIns="91425" spcFirstLastPara="1" rIns="91425" wrap="square" tIns="91425">
            <a:normAutofit fontScale="85000"/>
          </a:bodyPr>
          <a:lstStyle/>
          <a:p>
            <a:pPr indent="-374332" lvl="0" marL="457200" marR="0" rtl="0" algn="l">
              <a:lnSpc>
                <a:spcPct val="115000"/>
              </a:lnSpc>
              <a:spcBef>
                <a:spcPts val="0"/>
              </a:spcBef>
              <a:spcAft>
                <a:spcPts val="0"/>
              </a:spcAft>
              <a:buClr>
                <a:srgbClr val="434343"/>
              </a:buClr>
              <a:buSzPct val="100000"/>
              <a:buFont typeface="Montserrat"/>
              <a:buChar char="●"/>
            </a:pPr>
            <a:r>
              <a:rPr lang="en" sz="2700">
                <a:solidFill>
                  <a:srgbClr val="434343"/>
                </a:solidFill>
                <a:latin typeface="Montserrat"/>
                <a:ea typeface="Montserrat"/>
                <a:cs typeface="Montserrat"/>
                <a:sym typeface="Montserrat"/>
              </a:rPr>
              <a:t>Quelle est la valeur de </a:t>
            </a:r>
            <a:r>
              <a:rPr b="1" lang="en" sz="2700">
                <a:solidFill>
                  <a:srgbClr val="434343"/>
                </a:solidFill>
                <a:latin typeface="Montserrat"/>
                <a:ea typeface="Montserrat"/>
                <a:cs typeface="Montserrat"/>
                <a:sym typeface="Montserrat"/>
              </a:rPr>
              <a:t>w</a:t>
            </a:r>
            <a:r>
              <a:rPr lang="en" sz="2700">
                <a:solidFill>
                  <a:srgbClr val="434343"/>
                </a:solidFill>
                <a:latin typeface="Montserrat"/>
                <a:ea typeface="Montserrat"/>
                <a:cs typeface="Montserrat"/>
                <a:sym typeface="Montserrat"/>
              </a:rPr>
              <a:t> qui minimise notre coût ?</a:t>
            </a:r>
            <a:endParaRPr sz="2700">
              <a:solidFill>
                <a:srgbClr val="434343"/>
              </a:solidFill>
              <a:latin typeface="Montserrat"/>
              <a:ea typeface="Montserrat"/>
              <a:cs typeface="Montserrat"/>
              <a:sym typeface="Montserrat"/>
            </a:endParaRPr>
          </a:p>
        </p:txBody>
      </p:sp>
      <p:cxnSp>
        <p:nvCxnSpPr>
          <p:cNvPr id="1577" name="Google Shape;1577;p130"/>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578" name="Google Shape;1578;p13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579" name="Google Shape;1579;p13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30"/>
          <p:cNvSpPr txBox="1"/>
          <p:nvPr>
            <p:ph idx="1" type="body"/>
          </p:nvPr>
        </p:nvSpPr>
        <p:spPr>
          <a:xfrm>
            <a:off x="7615600" y="1863950"/>
            <a:ext cx="19590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581" name="Google Shape;1581;p130"/>
          <p:cNvSpPr txBox="1"/>
          <p:nvPr>
            <p:ph idx="1" type="body"/>
          </p:nvPr>
        </p:nvSpPr>
        <p:spPr>
          <a:xfrm>
            <a:off x="8032350" y="3653575"/>
            <a:ext cx="7668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5" name="Shape 1585"/>
        <p:cNvGrpSpPr/>
        <p:nvPr/>
      </p:nvGrpSpPr>
      <p:grpSpPr>
        <a:xfrm>
          <a:off x="0" y="0"/>
          <a:ext cx="0" cy="0"/>
          <a:chOff x="0" y="0"/>
          <a:chExt cx="0" cy="0"/>
        </a:xfrm>
      </p:grpSpPr>
      <p:sp>
        <p:nvSpPr>
          <p:cNvPr id="1586" name="Google Shape;1586;p131"/>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587" name="Google Shape;1587;p131"/>
          <p:cNvSpPr txBox="1"/>
          <p:nvPr>
            <p:ph idx="1" type="body"/>
          </p:nvPr>
        </p:nvSpPr>
        <p:spPr>
          <a:xfrm>
            <a:off x="311700" y="1152475"/>
            <a:ext cx="8520600" cy="770400"/>
          </a:xfrm>
          <a:prstGeom prst="rect">
            <a:avLst/>
          </a:prstGeom>
        </p:spPr>
        <p:txBody>
          <a:bodyPr anchorCtr="0" anchor="t" bIns="91425" lIns="91425" spcFirstLastPara="1" rIns="91425" wrap="square" tIns="91425">
            <a:normAutofit fontScale="85000"/>
          </a:bodyPr>
          <a:lstStyle/>
          <a:p>
            <a:pPr indent="-374332" lvl="0" marL="457200" marR="0" rtl="0" algn="l">
              <a:lnSpc>
                <a:spcPct val="115000"/>
              </a:lnSpc>
              <a:spcBef>
                <a:spcPts val="0"/>
              </a:spcBef>
              <a:spcAft>
                <a:spcPts val="0"/>
              </a:spcAft>
              <a:buClr>
                <a:srgbClr val="434343"/>
              </a:buClr>
              <a:buSzPct val="100000"/>
              <a:buFont typeface="Montserrat"/>
              <a:buChar char="●"/>
            </a:pPr>
            <a:r>
              <a:rPr lang="en" sz="2700">
                <a:solidFill>
                  <a:srgbClr val="434343"/>
                </a:solidFill>
                <a:latin typeface="Montserrat"/>
                <a:ea typeface="Montserrat"/>
                <a:cs typeface="Montserrat"/>
                <a:sym typeface="Montserrat"/>
              </a:rPr>
              <a:t>Quelle est la valeur de </a:t>
            </a:r>
            <a:r>
              <a:rPr b="1" lang="en" sz="2700">
                <a:solidFill>
                  <a:srgbClr val="434343"/>
                </a:solidFill>
                <a:latin typeface="Montserrat"/>
                <a:ea typeface="Montserrat"/>
                <a:cs typeface="Montserrat"/>
                <a:sym typeface="Montserrat"/>
              </a:rPr>
              <a:t>w</a:t>
            </a:r>
            <a:r>
              <a:rPr lang="en" sz="2700">
                <a:solidFill>
                  <a:srgbClr val="434343"/>
                </a:solidFill>
                <a:latin typeface="Montserrat"/>
                <a:ea typeface="Montserrat"/>
                <a:cs typeface="Montserrat"/>
                <a:sym typeface="Montserrat"/>
              </a:rPr>
              <a:t> qui minimise notre coût ?</a:t>
            </a:r>
            <a:endParaRPr sz="2700">
              <a:solidFill>
                <a:srgbClr val="434343"/>
              </a:solidFill>
              <a:latin typeface="Montserrat"/>
              <a:ea typeface="Montserrat"/>
              <a:cs typeface="Montserrat"/>
              <a:sym typeface="Montserrat"/>
            </a:endParaRPr>
          </a:p>
        </p:txBody>
      </p:sp>
      <p:cxnSp>
        <p:nvCxnSpPr>
          <p:cNvPr id="1588" name="Google Shape;1588;p131"/>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589" name="Google Shape;1589;p13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590" name="Google Shape;1590;p13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131"/>
          <p:cNvSpPr txBox="1"/>
          <p:nvPr>
            <p:ph idx="1" type="body"/>
          </p:nvPr>
        </p:nvSpPr>
        <p:spPr>
          <a:xfrm>
            <a:off x="7615600" y="1863950"/>
            <a:ext cx="19590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592" name="Google Shape;1592;p131"/>
          <p:cNvSpPr/>
          <p:nvPr/>
        </p:nvSpPr>
        <p:spPr>
          <a:xfrm rot="1770454">
            <a:off x="6399057" y="3837857"/>
            <a:ext cx="718725" cy="247452"/>
          </a:xfrm>
          <a:prstGeom prst="lef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31"/>
          <p:cNvSpPr txBox="1"/>
          <p:nvPr>
            <p:ph idx="1" type="body"/>
          </p:nvPr>
        </p:nvSpPr>
        <p:spPr>
          <a:xfrm>
            <a:off x="8032350" y="3653575"/>
            <a:ext cx="7668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7" name="Shape 1597"/>
        <p:cNvGrpSpPr/>
        <p:nvPr/>
      </p:nvGrpSpPr>
      <p:grpSpPr>
        <a:xfrm>
          <a:off x="0" y="0"/>
          <a:ext cx="0" cy="0"/>
          <a:chOff x="0" y="0"/>
          <a:chExt cx="0" cy="0"/>
        </a:xfrm>
      </p:grpSpPr>
      <p:sp>
        <p:nvSpPr>
          <p:cNvPr id="1598" name="Google Shape;1598;p132"/>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599" name="Google Shape;1599;p132"/>
          <p:cNvSpPr txBox="1"/>
          <p:nvPr>
            <p:ph idx="1" type="body"/>
          </p:nvPr>
        </p:nvSpPr>
        <p:spPr>
          <a:xfrm>
            <a:off x="311700" y="1152475"/>
            <a:ext cx="8520600" cy="770400"/>
          </a:xfrm>
          <a:prstGeom prst="rect">
            <a:avLst/>
          </a:prstGeom>
        </p:spPr>
        <p:txBody>
          <a:bodyPr anchorCtr="0" anchor="t" bIns="91425" lIns="91425" spcFirstLastPara="1" rIns="91425" wrap="square" tIns="91425">
            <a:normAutofit fontScale="85000"/>
          </a:bodyPr>
          <a:lstStyle/>
          <a:p>
            <a:pPr indent="-390525" lvl="0" marL="914400" rtl="0" algn="l">
              <a:spcBef>
                <a:spcPts val="0"/>
              </a:spcBef>
              <a:spcAft>
                <a:spcPts val="0"/>
              </a:spcAft>
              <a:buClr>
                <a:srgbClr val="434343"/>
              </a:buClr>
              <a:buSzPct val="111111"/>
              <a:buFont typeface="Montserrat"/>
              <a:buChar char="●"/>
            </a:pPr>
            <a:r>
              <a:rPr lang="en" sz="2700">
                <a:solidFill>
                  <a:srgbClr val="434343"/>
                </a:solidFill>
                <a:latin typeface="Montserrat"/>
                <a:ea typeface="Montserrat"/>
                <a:cs typeface="Montserrat"/>
                <a:sym typeface="Montserrat"/>
              </a:rPr>
              <a:t>Quelle est la valeur de </a:t>
            </a:r>
            <a:r>
              <a:rPr b="1" lang="en" sz="2700">
                <a:solidFill>
                  <a:srgbClr val="434343"/>
                </a:solidFill>
                <a:latin typeface="Montserrat"/>
                <a:ea typeface="Montserrat"/>
                <a:cs typeface="Montserrat"/>
                <a:sym typeface="Montserrat"/>
              </a:rPr>
              <a:t>w</a:t>
            </a:r>
            <a:r>
              <a:rPr lang="en" sz="2700">
                <a:solidFill>
                  <a:srgbClr val="434343"/>
                </a:solidFill>
                <a:latin typeface="Montserrat"/>
                <a:ea typeface="Montserrat"/>
                <a:cs typeface="Montserrat"/>
                <a:sym typeface="Montserrat"/>
              </a:rPr>
              <a:t> qui minimise notre coût ?</a:t>
            </a:r>
            <a:endParaRPr sz="3000">
              <a:solidFill>
                <a:srgbClr val="434343"/>
              </a:solidFill>
              <a:latin typeface="Montserrat"/>
              <a:ea typeface="Montserrat"/>
              <a:cs typeface="Montserrat"/>
              <a:sym typeface="Montserrat"/>
            </a:endParaRPr>
          </a:p>
        </p:txBody>
      </p:sp>
      <p:cxnSp>
        <p:nvCxnSpPr>
          <p:cNvPr id="1600" name="Google Shape;1600;p132"/>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601" name="Google Shape;1601;p13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602" name="Google Shape;1602;p13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32"/>
          <p:cNvSpPr txBox="1"/>
          <p:nvPr>
            <p:ph idx="1" type="body"/>
          </p:nvPr>
        </p:nvSpPr>
        <p:spPr>
          <a:xfrm>
            <a:off x="7615600" y="1863950"/>
            <a:ext cx="19590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604" name="Google Shape;1604;p132"/>
          <p:cNvSpPr txBox="1"/>
          <p:nvPr>
            <p:ph idx="1" type="body"/>
          </p:nvPr>
        </p:nvSpPr>
        <p:spPr>
          <a:xfrm>
            <a:off x="8032350" y="3653575"/>
            <a:ext cx="7668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605" name="Google Shape;1605;p132"/>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606" name="Google Shape;1606;p132"/>
          <p:cNvSpPr txBox="1"/>
          <p:nvPr>
            <p:ph idx="1" type="body"/>
          </p:nvPr>
        </p:nvSpPr>
        <p:spPr>
          <a:xfrm>
            <a:off x="6125475" y="4221625"/>
            <a:ext cx="10395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0" name="Shape 1610"/>
        <p:cNvGrpSpPr/>
        <p:nvPr/>
      </p:nvGrpSpPr>
      <p:grpSpPr>
        <a:xfrm>
          <a:off x="0" y="0"/>
          <a:ext cx="0" cy="0"/>
          <a:chOff x="0" y="0"/>
          <a:chExt cx="0" cy="0"/>
        </a:xfrm>
      </p:grpSpPr>
      <p:sp>
        <p:nvSpPr>
          <p:cNvPr id="1611" name="Google Shape;1611;p133"/>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12" name="Google Shape;1612;p133"/>
          <p:cNvSpPr txBox="1"/>
          <p:nvPr>
            <p:ph idx="1" type="body"/>
          </p:nvPr>
        </p:nvSpPr>
        <p:spPr>
          <a:xfrm>
            <a:off x="311700" y="1000075"/>
            <a:ext cx="8520600" cy="770400"/>
          </a:xfrm>
          <a:prstGeom prst="rect">
            <a:avLst/>
          </a:prstGeom>
        </p:spPr>
        <p:txBody>
          <a:bodyPr anchorCtr="0" anchor="t" bIns="91425" lIns="91425" spcFirstLastPara="1" rIns="91425" wrap="square" tIns="91425">
            <a:normAutofit fontScale="77500" lnSpcReduction="10000"/>
          </a:bodyPr>
          <a:lstStyle/>
          <a:p>
            <a:pPr indent="-346710" lvl="0" marL="457200" marR="0" rtl="0" algn="l">
              <a:lnSpc>
                <a:spcPct val="115000"/>
              </a:lnSpc>
              <a:spcBef>
                <a:spcPts val="0"/>
              </a:spcBef>
              <a:spcAft>
                <a:spcPts val="0"/>
              </a:spcAft>
              <a:buClr>
                <a:srgbClr val="434343"/>
              </a:buClr>
              <a:buSzPct val="100000"/>
              <a:buFont typeface="Montserrat"/>
              <a:buChar char="●"/>
            </a:pPr>
            <a:r>
              <a:rPr lang="en" sz="2400">
                <a:solidFill>
                  <a:srgbClr val="434343"/>
                </a:solidFill>
                <a:latin typeface="Montserrat"/>
                <a:ea typeface="Montserrat"/>
                <a:cs typeface="Montserrat"/>
                <a:sym typeface="Montserrat"/>
              </a:rPr>
              <a:t>Les étudiants en calcul savent que nous pourrions prendre une dérivée et résoudre pour 0.</a:t>
            </a:r>
            <a:endParaRPr sz="2400">
              <a:solidFill>
                <a:srgbClr val="434343"/>
              </a:solidFill>
              <a:latin typeface="Montserrat"/>
              <a:ea typeface="Montserrat"/>
              <a:cs typeface="Montserrat"/>
              <a:sym typeface="Montserrat"/>
            </a:endParaRPr>
          </a:p>
        </p:txBody>
      </p:sp>
      <p:cxnSp>
        <p:nvCxnSpPr>
          <p:cNvPr id="1613" name="Google Shape;1613;p133"/>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614" name="Google Shape;1614;p13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615" name="Google Shape;1615;p13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33"/>
          <p:cNvSpPr txBox="1"/>
          <p:nvPr>
            <p:ph idx="1" type="body"/>
          </p:nvPr>
        </p:nvSpPr>
        <p:spPr>
          <a:xfrm>
            <a:off x="7615600" y="1863950"/>
            <a:ext cx="19590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617" name="Google Shape;1617;p133"/>
          <p:cNvSpPr txBox="1"/>
          <p:nvPr>
            <p:ph idx="1" type="body"/>
          </p:nvPr>
        </p:nvSpPr>
        <p:spPr>
          <a:xfrm>
            <a:off x="8032350" y="3653575"/>
            <a:ext cx="7668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618" name="Google Shape;1618;p133"/>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619" name="Google Shape;1619;p133"/>
          <p:cNvSpPr txBox="1"/>
          <p:nvPr>
            <p:ph idx="1" type="body"/>
          </p:nvPr>
        </p:nvSpPr>
        <p:spPr>
          <a:xfrm>
            <a:off x="6125475" y="4221625"/>
            <a:ext cx="10395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3" name="Shape 1623"/>
        <p:cNvGrpSpPr/>
        <p:nvPr/>
      </p:nvGrpSpPr>
      <p:grpSpPr>
        <a:xfrm>
          <a:off x="0" y="0"/>
          <a:ext cx="0" cy="0"/>
          <a:chOff x="0" y="0"/>
          <a:chExt cx="0" cy="0"/>
        </a:xfrm>
      </p:grpSpPr>
      <p:sp>
        <p:nvSpPr>
          <p:cNvPr id="1624" name="Google Shape;1624;p134"/>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25" name="Google Shape;1625;p134"/>
          <p:cNvSpPr txBox="1"/>
          <p:nvPr>
            <p:ph idx="1" type="body"/>
          </p:nvPr>
        </p:nvSpPr>
        <p:spPr>
          <a:xfrm>
            <a:off x="311700" y="1000075"/>
            <a:ext cx="8520600" cy="770400"/>
          </a:xfrm>
          <a:prstGeom prst="rect">
            <a:avLst/>
          </a:prstGeom>
        </p:spPr>
        <p:txBody>
          <a:bodyPr anchorCtr="0" anchor="t" bIns="91425" lIns="91425" spcFirstLastPara="1" rIns="91425" wrap="square" tIns="91425">
            <a:normAutofit fontScale="70000" lnSpcReduction="20000"/>
          </a:bodyPr>
          <a:lstStyle/>
          <a:p>
            <a:pPr indent="-348615" lvl="0" marL="457200" marR="0" rtl="0" algn="l">
              <a:lnSpc>
                <a:spcPct val="115000"/>
              </a:lnSpc>
              <a:spcBef>
                <a:spcPts val="0"/>
              </a:spcBef>
              <a:spcAft>
                <a:spcPts val="0"/>
              </a:spcAft>
              <a:buClr>
                <a:srgbClr val="434343"/>
              </a:buClr>
              <a:buSzPct val="100000"/>
              <a:buFont typeface="Montserrat"/>
              <a:buChar char="●"/>
            </a:pPr>
            <a:r>
              <a:rPr lang="en" sz="2700">
                <a:solidFill>
                  <a:srgbClr val="434343"/>
                </a:solidFill>
                <a:latin typeface="Montserrat"/>
                <a:ea typeface="Montserrat"/>
                <a:cs typeface="Montserrat"/>
                <a:sym typeface="Montserrat"/>
              </a:rPr>
              <a:t>Mais rappelez-vous que notre fonction de coût réel sera très complexe !</a:t>
            </a:r>
            <a:endParaRPr sz="2700">
              <a:solidFill>
                <a:srgbClr val="434343"/>
              </a:solidFill>
              <a:latin typeface="Montserrat"/>
              <a:ea typeface="Montserrat"/>
              <a:cs typeface="Montserrat"/>
              <a:sym typeface="Montserrat"/>
            </a:endParaRPr>
          </a:p>
        </p:txBody>
      </p:sp>
      <p:cxnSp>
        <p:nvCxnSpPr>
          <p:cNvPr id="1626" name="Google Shape;1626;p134"/>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627" name="Google Shape;1627;p13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628" name="Google Shape;1628;p134"/>
          <p:cNvSpPr txBox="1"/>
          <p:nvPr>
            <p:ph idx="1" type="body"/>
          </p:nvPr>
        </p:nvSpPr>
        <p:spPr>
          <a:xfrm>
            <a:off x="7615600" y="1863950"/>
            <a:ext cx="19590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629" name="Google Shape;1629;p134"/>
          <p:cNvSpPr txBox="1"/>
          <p:nvPr>
            <p:ph idx="1" type="body"/>
          </p:nvPr>
        </p:nvSpPr>
        <p:spPr>
          <a:xfrm>
            <a:off x="8032350" y="3653575"/>
            <a:ext cx="7668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630" name="Google Shape;1630;p134"/>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8"/>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03" name="Google Shape;103;p18"/>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Modèle Perceptron</a:t>
            </a:r>
            <a:endParaRPr>
              <a:latin typeface="Montserrat"/>
              <a:ea typeface="Montserrat"/>
              <a:cs typeface="Montserrat"/>
              <a:sym typeface="Montserrat"/>
            </a:endParaRPr>
          </a:p>
        </p:txBody>
      </p:sp>
      <p:sp>
        <p:nvSpPr>
          <p:cNvPr id="104" name="Google Shape;104;p18"/>
          <p:cNvSpPr txBox="1"/>
          <p:nvPr>
            <p:ph idx="1" type="body"/>
          </p:nvPr>
        </p:nvSpPr>
        <p:spPr>
          <a:xfrm>
            <a:off x="311700" y="9238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Simplifions cela !</a:t>
            </a:r>
            <a:endParaRPr sz="2900">
              <a:solidFill>
                <a:srgbClr val="434343"/>
              </a:solidFill>
              <a:latin typeface="Montserrat"/>
              <a:ea typeface="Montserrat"/>
              <a:cs typeface="Montserrat"/>
              <a:sym typeface="Montserrat"/>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4" name="Shape 1634"/>
        <p:cNvGrpSpPr/>
        <p:nvPr/>
      </p:nvGrpSpPr>
      <p:grpSpPr>
        <a:xfrm>
          <a:off x="0" y="0"/>
          <a:ext cx="0" cy="0"/>
          <a:chOff x="0" y="0"/>
          <a:chExt cx="0" cy="0"/>
        </a:xfrm>
      </p:grpSpPr>
      <p:sp>
        <p:nvSpPr>
          <p:cNvPr id="1635" name="Google Shape;1635;p135"/>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36" name="Google Shape;1636;p135"/>
          <p:cNvSpPr txBox="1"/>
          <p:nvPr>
            <p:ph idx="1" type="body"/>
          </p:nvPr>
        </p:nvSpPr>
        <p:spPr>
          <a:xfrm>
            <a:off x="311700" y="1000075"/>
            <a:ext cx="8520600" cy="770400"/>
          </a:xfrm>
          <a:prstGeom prst="rect">
            <a:avLst/>
          </a:prstGeom>
        </p:spPr>
        <p:txBody>
          <a:bodyPr anchorCtr="0" anchor="t" bIns="91425" lIns="91425" spcFirstLastPara="1" rIns="91425" wrap="square" tIns="91425">
            <a:normAutofit/>
          </a:bodyPr>
          <a:lstStyle/>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Et elle sera </a:t>
            </a:r>
            <a:r>
              <a:rPr b="1" lang="en" sz="2700">
                <a:solidFill>
                  <a:srgbClr val="434343"/>
                </a:solidFill>
                <a:latin typeface="Montserrat"/>
                <a:ea typeface="Montserrat"/>
                <a:cs typeface="Montserrat"/>
                <a:sym typeface="Montserrat"/>
              </a:rPr>
              <a:t>n-dimensionnelle</a:t>
            </a:r>
            <a:r>
              <a:rPr lang="en" sz="2700">
                <a:solidFill>
                  <a:srgbClr val="434343"/>
                </a:solidFill>
                <a:latin typeface="Montserrat"/>
                <a:ea typeface="Montserrat"/>
                <a:cs typeface="Montserrat"/>
                <a:sym typeface="Montserrat"/>
              </a:rPr>
              <a:t> !</a:t>
            </a:r>
            <a:endParaRPr b="1" sz="2700">
              <a:solidFill>
                <a:srgbClr val="434343"/>
              </a:solidFill>
              <a:latin typeface="Montserrat"/>
              <a:ea typeface="Montserrat"/>
              <a:cs typeface="Montserrat"/>
              <a:sym typeface="Montserrat"/>
            </a:endParaRPr>
          </a:p>
        </p:txBody>
      </p:sp>
      <p:cxnSp>
        <p:nvCxnSpPr>
          <p:cNvPr id="1637" name="Google Shape;1637;p13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638" name="Google Shape;1638;p13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639" name="Google Shape;1639;p135"/>
          <p:cNvSpPr txBox="1"/>
          <p:nvPr>
            <p:ph idx="1" type="body"/>
          </p:nvPr>
        </p:nvSpPr>
        <p:spPr>
          <a:xfrm>
            <a:off x="7615600" y="1863950"/>
            <a:ext cx="19590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640" name="Google Shape;1640;p135"/>
          <p:cNvSpPr txBox="1"/>
          <p:nvPr>
            <p:ph idx="1" type="body"/>
          </p:nvPr>
        </p:nvSpPr>
        <p:spPr>
          <a:xfrm>
            <a:off x="8032350" y="3653575"/>
            <a:ext cx="7668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641" name="Google Shape;1641;p135"/>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5" name="Shape 1645"/>
        <p:cNvGrpSpPr/>
        <p:nvPr/>
      </p:nvGrpSpPr>
      <p:grpSpPr>
        <a:xfrm>
          <a:off x="0" y="0"/>
          <a:ext cx="0" cy="0"/>
          <a:chOff x="0" y="0"/>
          <a:chExt cx="0" cy="0"/>
        </a:xfrm>
      </p:grpSpPr>
      <p:sp>
        <p:nvSpPr>
          <p:cNvPr id="1646" name="Google Shape;1646;p136"/>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47" name="Google Shape;1647;p136"/>
          <p:cNvSpPr txBox="1"/>
          <p:nvPr>
            <p:ph idx="1" type="body"/>
          </p:nvPr>
        </p:nvSpPr>
        <p:spPr>
          <a:xfrm>
            <a:off x="311700" y="1000075"/>
            <a:ext cx="8520600" cy="770400"/>
          </a:xfrm>
          <a:prstGeom prst="rect">
            <a:avLst/>
          </a:prstGeom>
        </p:spPr>
        <p:txBody>
          <a:bodyPr anchorCtr="0" anchor="t" bIns="91425" lIns="91425" spcFirstLastPara="1" rIns="91425" wrap="square" tIns="91425">
            <a:normAutofit fontScale="70000" lnSpcReduction="20000"/>
          </a:bodyPr>
          <a:lstStyle/>
          <a:p>
            <a:pPr indent="-348615" lvl="0" marL="457200" marR="0" rtl="0" algn="l">
              <a:lnSpc>
                <a:spcPct val="115000"/>
              </a:lnSpc>
              <a:spcBef>
                <a:spcPts val="0"/>
              </a:spcBef>
              <a:spcAft>
                <a:spcPts val="0"/>
              </a:spcAft>
              <a:buClr>
                <a:srgbClr val="434343"/>
              </a:buClr>
              <a:buSzPct val="100000"/>
              <a:buFont typeface="Montserrat"/>
              <a:buChar char="●"/>
            </a:pPr>
            <a:r>
              <a:rPr lang="en" sz="2700">
                <a:solidFill>
                  <a:srgbClr val="434343"/>
                </a:solidFill>
                <a:latin typeface="Montserrat"/>
                <a:ea typeface="Montserrat"/>
                <a:cs typeface="Montserrat"/>
                <a:sym typeface="Montserrat"/>
              </a:rPr>
              <a:t>Et elle sera </a:t>
            </a:r>
            <a:r>
              <a:rPr b="1" lang="en" sz="2700">
                <a:solidFill>
                  <a:srgbClr val="434343"/>
                </a:solidFill>
                <a:latin typeface="Montserrat"/>
                <a:ea typeface="Montserrat"/>
                <a:cs typeface="Montserrat"/>
                <a:sym typeface="Montserrat"/>
              </a:rPr>
              <a:t>n-dimensionnelle</a:t>
            </a:r>
            <a:r>
              <a:rPr lang="en" sz="2700">
                <a:solidFill>
                  <a:srgbClr val="434343"/>
                </a:solidFill>
                <a:latin typeface="Montserrat"/>
                <a:ea typeface="Montserrat"/>
                <a:cs typeface="Montserrat"/>
                <a:sym typeface="Montserrat"/>
              </a:rPr>
              <a:t> puisque nos réseaux auront des milliers de poids</a:t>
            </a:r>
            <a:endParaRPr b="1" sz="2700">
              <a:solidFill>
                <a:srgbClr val="434343"/>
              </a:solidFill>
              <a:latin typeface="Montserrat"/>
              <a:ea typeface="Montserrat"/>
              <a:cs typeface="Montserrat"/>
              <a:sym typeface="Montserrat"/>
            </a:endParaRPr>
          </a:p>
        </p:txBody>
      </p:sp>
      <p:cxnSp>
        <p:nvCxnSpPr>
          <p:cNvPr id="1648" name="Google Shape;1648;p13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649" name="Google Shape;1649;p13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650" name="Google Shape;1650;p136"/>
          <p:cNvSpPr txBox="1"/>
          <p:nvPr>
            <p:ph idx="1" type="body"/>
          </p:nvPr>
        </p:nvSpPr>
        <p:spPr>
          <a:xfrm>
            <a:off x="7615600" y="1863950"/>
            <a:ext cx="19590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651" name="Google Shape;1651;p136"/>
          <p:cNvSpPr txBox="1"/>
          <p:nvPr>
            <p:ph idx="1" type="body"/>
          </p:nvPr>
        </p:nvSpPr>
        <p:spPr>
          <a:xfrm>
            <a:off x="8032350" y="3653575"/>
            <a:ext cx="7668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652" name="Google Shape;1652;p136"/>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6" name="Shape 1656"/>
        <p:cNvGrpSpPr/>
        <p:nvPr/>
      </p:nvGrpSpPr>
      <p:grpSpPr>
        <a:xfrm>
          <a:off x="0" y="0"/>
          <a:ext cx="0" cy="0"/>
          <a:chOff x="0" y="0"/>
          <a:chExt cx="0" cy="0"/>
        </a:xfrm>
      </p:grpSpPr>
      <p:sp>
        <p:nvSpPr>
          <p:cNvPr id="1657" name="Google Shape;1657;p137"/>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58" name="Google Shape;1658;p137"/>
          <p:cNvSpPr txBox="1"/>
          <p:nvPr>
            <p:ph idx="1" type="body"/>
          </p:nvPr>
        </p:nvSpPr>
        <p:spPr>
          <a:xfrm>
            <a:off x="311700" y="1000075"/>
            <a:ext cx="8520600" cy="770400"/>
          </a:xfrm>
          <a:prstGeom prst="rect">
            <a:avLst/>
          </a:prstGeom>
        </p:spPr>
        <p:txBody>
          <a:bodyPr anchorCtr="0" anchor="t" bIns="91425" lIns="91425" spcFirstLastPara="1" rIns="91425" wrap="square" tIns="91425">
            <a:normAutofit fontScale="77500" lnSpcReduction="20000"/>
          </a:bodyPr>
          <a:lstStyle/>
          <a:p>
            <a:pPr indent="-356552" lvl="0" marL="457200" marR="0" rtl="0" algn="l">
              <a:lnSpc>
                <a:spcPct val="115000"/>
              </a:lnSpc>
              <a:spcBef>
                <a:spcPts val="0"/>
              </a:spcBef>
              <a:spcAft>
                <a:spcPts val="0"/>
              </a:spcAft>
              <a:buClr>
                <a:srgbClr val="434343"/>
              </a:buClr>
              <a:buSzPct val="100000"/>
              <a:buFont typeface="Montserrat"/>
              <a:buChar char="●"/>
            </a:pPr>
            <a:r>
              <a:rPr lang="en" sz="2600">
                <a:solidFill>
                  <a:srgbClr val="434343"/>
                </a:solidFill>
                <a:latin typeface="Montserrat"/>
                <a:ea typeface="Montserrat"/>
                <a:cs typeface="Montserrat"/>
                <a:sym typeface="Montserrat"/>
              </a:rPr>
              <a:t>Nous pouvons utiliser </a:t>
            </a:r>
            <a:r>
              <a:rPr b="1" lang="en" sz="2600">
                <a:solidFill>
                  <a:srgbClr val="434343"/>
                </a:solidFill>
                <a:latin typeface="Montserrat"/>
                <a:ea typeface="Montserrat"/>
                <a:cs typeface="Montserrat"/>
                <a:sym typeface="Montserrat"/>
              </a:rPr>
              <a:t>la descente de gradient</a:t>
            </a:r>
            <a:r>
              <a:rPr b="1" lang="en" sz="2600">
                <a:solidFill>
                  <a:srgbClr val="434343"/>
                </a:solidFill>
                <a:latin typeface="Montserrat"/>
                <a:ea typeface="Montserrat"/>
                <a:cs typeface="Montserrat"/>
                <a:sym typeface="Montserrat"/>
              </a:rPr>
              <a:t> (</a:t>
            </a:r>
            <a:r>
              <a:rPr b="1" lang="en" sz="2600">
                <a:solidFill>
                  <a:srgbClr val="434343"/>
                </a:solidFill>
                <a:latin typeface="Montserrat"/>
                <a:ea typeface="Montserrat"/>
                <a:cs typeface="Montserrat"/>
                <a:sym typeface="Montserrat"/>
              </a:rPr>
              <a:t>gradient descent) </a:t>
            </a:r>
            <a:r>
              <a:rPr lang="en" sz="2600">
                <a:solidFill>
                  <a:srgbClr val="434343"/>
                </a:solidFill>
                <a:latin typeface="Montserrat"/>
                <a:ea typeface="Montserrat"/>
                <a:cs typeface="Montserrat"/>
                <a:sym typeface="Montserrat"/>
              </a:rPr>
              <a:t>pour résoudre ce problème</a:t>
            </a:r>
            <a:r>
              <a:rPr lang="en" sz="2600">
                <a:solidFill>
                  <a:srgbClr val="434343"/>
                </a:solidFill>
                <a:latin typeface="Montserrat"/>
                <a:ea typeface="Montserrat"/>
                <a:cs typeface="Montserrat"/>
                <a:sym typeface="Montserrat"/>
              </a:rPr>
              <a:t>.</a:t>
            </a:r>
            <a:endParaRPr sz="2600">
              <a:solidFill>
                <a:srgbClr val="434343"/>
              </a:solidFill>
              <a:latin typeface="Montserrat"/>
              <a:ea typeface="Montserrat"/>
              <a:cs typeface="Montserrat"/>
              <a:sym typeface="Montserrat"/>
            </a:endParaRPr>
          </a:p>
        </p:txBody>
      </p:sp>
      <p:cxnSp>
        <p:nvCxnSpPr>
          <p:cNvPr id="1659" name="Google Shape;1659;p13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660" name="Google Shape;1660;p13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661" name="Google Shape;1661;p137"/>
          <p:cNvSpPr txBox="1"/>
          <p:nvPr>
            <p:ph idx="1" type="body"/>
          </p:nvPr>
        </p:nvSpPr>
        <p:spPr>
          <a:xfrm>
            <a:off x="7615600" y="1863950"/>
            <a:ext cx="19590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662" name="Google Shape;1662;p137"/>
          <p:cNvSpPr txBox="1"/>
          <p:nvPr>
            <p:ph idx="1" type="body"/>
          </p:nvPr>
        </p:nvSpPr>
        <p:spPr>
          <a:xfrm>
            <a:off x="8032350" y="3653575"/>
            <a:ext cx="7668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663" name="Google Shape;1663;p137"/>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7" name="Shape 1667"/>
        <p:cNvGrpSpPr/>
        <p:nvPr/>
      </p:nvGrpSpPr>
      <p:grpSpPr>
        <a:xfrm>
          <a:off x="0" y="0"/>
          <a:ext cx="0" cy="0"/>
          <a:chOff x="0" y="0"/>
          <a:chExt cx="0" cy="0"/>
        </a:xfrm>
      </p:grpSpPr>
      <p:sp>
        <p:nvSpPr>
          <p:cNvPr id="1668" name="Google Shape;1668;p138"/>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69" name="Google Shape;1669;p138"/>
          <p:cNvSpPr txBox="1"/>
          <p:nvPr>
            <p:ph idx="1" type="body"/>
          </p:nvPr>
        </p:nvSpPr>
        <p:spPr>
          <a:xfrm>
            <a:off x="311700" y="1000075"/>
            <a:ext cx="8520600" cy="770400"/>
          </a:xfrm>
          <a:prstGeom prst="rect">
            <a:avLst/>
          </a:prstGeom>
        </p:spPr>
        <p:txBody>
          <a:bodyPr anchorCtr="0" anchor="t" bIns="91425" lIns="91425" spcFirstLastPara="1" rIns="91425" wrap="square" tIns="91425">
            <a:normAutofit fontScale="70000" lnSpcReduction="20000"/>
          </a:bodyPr>
          <a:lstStyle/>
          <a:p>
            <a:pPr indent="-348615" lvl="0" marL="457200" marR="0" rtl="0" algn="l">
              <a:lnSpc>
                <a:spcPct val="115000"/>
              </a:lnSpc>
              <a:spcBef>
                <a:spcPts val="0"/>
              </a:spcBef>
              <a:spcAft>
                <a:spcPts val="0"/>
              </a:spcAft>
              <a:buClr>
                <a:srgbClr val="434343"/>
              </a:buClr>
              <a:buSzPct val="100000"/>
              <a:buFont typeface="Montserrat"/>
              <a:buChar char="●"/>
            </a:pPr>
            <a:r>
              <a:rPr lang="en" sz="2700">
                <a:solidFill>
                  <a:srgbClr val="434343"/>
                </a:solidFill>
                <a:latin typeface="Montserrat"/>
                <a:ea typeface="Montserrat"/>
                <a:cs typeface="Montserrat"/>
                <a:sym typeface="Montserrat"/>
              </a:rPr>
              <a:t>Revenons à notre version simplifiée pour voir comment cela fonctionne.</a:t>
            </a:r>
            <a:endParaRPr sz="2700">
              <a:solidFill>
                <a:srgbClr val="434343"/>
              </a:solidFill>
              <a:latin typeface="Montserrat"/>
              <a:ea typeface="Montserrat"/>
              <a:cs typeface="Montserrat"/>
              <a:sym typeface="Montserrat"/>
            </a:endParaRPr>
          </a:p>
        </p:txBody>
      </p:sp>
      <p:cxnSp>
        <p:nvCxnSpPr>
          <p:cNvPr id="1670" name="Google Shape;1670;p13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671" name="Google Shape;1671;p13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672" name="Google Shape;1672;p138"/>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38"/>
          <p:cNvSpPr txBox="1"/>
          <p:nvPr>
            <p:ph idx="1" type="body"/>
          </p:nvPr>
        </p:nvSpPr>
        <p:spPr>
          <a:xfrm>
            <a:off x="7615600" y="1863950"/>
            <a:ext cx="19590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674" name="Google Shape;1674;p138"/>
          <p:cNvSpPr txBox="1"/>
          <p:nvPr>
            <p:ph idx="1" type="body"/>
          </p:nvPr>
        </p:nvSpPr>
        <p:spPr>
          <a:xfrm>
            <a:off x="8032350" y="3653575"/>
            <a:ext cx="7668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675" name="Google Shape;1675;p138"/>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676" name="Google Shape;1676;p138"/>
          <p:cNvSpPr txBox="1"/>
          <p:nvPr>
            <p:ph idx="1" type="body"/>
          </p:nvPr>
        </p:nvSpPr>
        <p:spPr>
          <a:xfrm>
            <a:off x="6125475" y="4221625"/>
            <a:ext cx="10395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0" name="Shape 1680"/>
        <p:cNvGrpSpPr/>
        <p:nvPr/>
      </p:nvGrpSpPr>
      <p:grpSpPr>
        <a:xfrm>
          <a:off x="0" y="0"/>
          <a:ext cx="0" cy="0"/>
          <a:chOff x="0" y="0"/>
          <a:chExt cx="0" cy="0"/>
        </a:xfrm>
      </p:grpSpPr>
      <p:sp>
        <p:nvSpPr>
          <p:cNvPr id="1681" name="Google Shape;1681;p139"/>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82" name="Google Shape;1682;p139"/>
          <p:cNvSpPr txBox="1"/>
          <p:nvPr>
            <p:ph idx="1" type="body"/>
          </p:nvPr>
        </p:nvSpPr>
        <p:spPr>
          <a:xfrm>
            <a:off x="311700" y="1000075"/>
            <a:ext cx="8520600" cy="770400"/>
          </a:xfrm>
          <a:prstGeom prst="rect">
            <a:avLst/>
          </a:prstGeom>
        </p:spPr>
        <p:txBody>
          <a:bodyPr anchorCtr="0" anchor="t" bIns="91425" lIns="91425" spcFirstLastPara="1" rIns="91425" wrap="square" tIns="91425">
            <a:normAutofit/>
          </a:bodyPr>
          <a:lstStyle/>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On peut calculer la pente en un point</a:t>
            </a:r>
            <a:endParaRPr sz="2700">
              <a:solidFill>
                <a:srgbClr val="434343"/>
              </a:solidFill>
              <a:latin typeface="Montserrat"/>
              <a:ea typeface="Montserrat"/>
              <a:cs typeface="Montserrat"/>
              <a:sym typeface="Montserrat"/>
            </a:endParaRPr>
          </a:p>
        </p:txBody>
      </p:sp>
      <p:cxnSp>
        <p:nvCxnSpPr>
          <p:cNvPr id="1683" name="Google Shape;1683;p13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684" name="Google Shape;1684;p13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685" name="Google Shape;1685;p139"/>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39"/>
          <p:cNvSpPr txBox="1"/>
          <p:nvPr>
            <p:ph idx="1" type="body"/>
          </p:nvPr>
        </p:nvSpPr>
        <p:spPr>
          <a:xfrm>
            <a:off x="7615600" y="1863950"/>
            <a:ext cx="19590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687" name="Google Shape;1687;p139"/>
          <p:cNvSpPr txBox="1"/>
          <p:nvPr>
            <p:ph idx="1" type="body"/>
          </p:nvPr>
        </p:nvSpPr>
        <p:spPr>
          <a:xfrm>
            <a:off x="8032350" y="3653575"/>
            <a:ext cx="7668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688" name="Google Shape;1688;p139"/>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689" name="Google Shape;1689;p139"/>
          <p:cNvSpPr txBox="1"/>
          <p:nvPr>
            <p:ph idx="1" type="body"/>
          </p:nvPr>
        </p:nvSpPr>
        <p:spPr>
          <a:xfrm>
            <a:off x="6125475" y="4221625"/>
            <a:ext cx="10395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1690" name="Google Shape;1690;p139"/>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4" name="Shape 1694"/>
        <p:cNvGrpSpPr/>
        <p:nvPr/>
      </p:nvGrpSpPr>
      <p:grpSpPr>
        <a:xfrm>
          <a:off x="0" y="0"/>
          <a:ext cx="0" cy="0"/>
          <a:chOff x="0" y="0"/>
          <a:chExt cx="0" cy="0"/>
        </a:xfrm>
      </p:grpSpPr>
      <p:sp>
        <p:nvSpPr>
          <p:cNvPr id="1695" name="Google Shape;1695;p140"/>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96" name="Google Shape;1696;p140"/>
          <p:cNvSpPr txBox="1"/>
          <p:nvPr>
            <p:ph idx="1" type="body"/>
          </p:nvPr>
        </p:nvSpPr>
        <p:spPr>
          <a:xfrm>
            <a:off x="311700" y="1000075"/>
            <a:ext cx="8520600" cy="770400"/>
          </a:xfrm>
          <a:prstGeom prst="rect">
            <a:avLst/>
          </a:prstGeom>
        </p:spPr>
        <p:txBody>
          <a:bodyPr anchorCtr="0" anchor="t" bIns="91425" lIns="91425" spcFirstLastPara="1" rIns="91425" wrap="square" tIns="91425">
            <a:normAutofit/>
          </a:bodyPr>
          <a:lstStyle/>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On peut calculer la pente en un point</a:t>
            </a:r>
            <a:endParaRPr sz="2700">
              <a:solidFill>
                <a:srgbClr val="434343"/>
              </a:solidFill>
              <a:latin typeface="Montserrat"/>
              <a:ea typeface="Montserrat"/>
              <a:cs typeface="Montserrat"/>
              <a:sym typeface="Montserrat"/>
            </a:endParaRPr>
          </a:p>
        </p:txBody>
      </p:sp>
      <p:cxnSp>
        <p:nvCxnSpPr>
          <p:cNvPr id="1697" name="Google Shape;1697;p14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698" name="Google Shape;1698;p14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699" name="Google Shape;1699;p14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140"/>
          <p:cNvSpPr txBox="1"/>
          <p:nvPr>
            <p:ph idx="1" type="body"/>
          </p:nvPr>
        </p:nvSpPr>
        <p:spPr>
          <a:xfrm>
            <a:off x="7615600" y="1863950"/>
            <a:ext cx="19590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701" name="Google Shape;1701;p140"/>
          <p:cNvSpPr txBox="1"/>
          <p:nvPr>
            <p:ph idx="1" type="body"/>
          </p:nvPr>
        </p:nvSpPr>
        <p:spPr>
          <a:xfrm>
            <a:off x="8032350" y="3653575"/>
            <a:ext cx="7668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702" name="Google Shape;1702;p14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703" name="Google Shape;1703;p140"/>
          <p:cNvSpPr txBox="1"/>
          <p:nvPr>
            <p:ph idx="1" type="body"/>
          </p:nvPr>
        </p:nvSpPr>
        <p:spPr>
          <a:xfrm>
            <a:off x="6125475" y="4221625"/>
            <a:ext cx="10395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1704" name="Google Shape;1704;p140"/>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1705" name="Google Shape;1705;p140"/>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9" name="Shape 1709"/>
        <p:cNvGrpSpPr/>
        <p:nvPr/>
      </p:nvGrpSpPr>
      <p:grpSpPr>
        <a:xfrm>
          <a:off x="0" y="0"/>
          <a:ext cx="0" cy="0"/>
          <a:chOff x="0" y="0"/>
          <a:chExt cx="0" cy="0"/>
        </a:xfrm>
      </p:grpSpPr>
      <p:sp>
        <p:nvSpPr>
          <p:cNvPr id="1710" name="Google Shape;1710;p141"/>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11" name="Google Shape;1711;p141"/>
          <p:cNvSpPr txBox="1"/>
          <p:nvPr>
            <p:ph idx="1" type="body"/>
          </p:nvPr>
        </p:nvSpPr>
        <p:spPr>
          <a:xfrm>
            <a:off x="311700" y="1000075"/>
            <a:ext cx="8520600" cy="770400"/>
          </a:xfrm>
          <a:prstGeom prst="rect">
            <a:avLst/>
          </a:prstGeom>
        </p:spPr>
        <p:txBody>
          <a:bodyPr anchorCtr="0" anchor="t" bIns="91425" lIns="91425" spcFirstLastPara="1" rIns="91425" wrap="square" tIns="91425">
            <a:normAutofit fontScale="70000" lnSpcReduction="20000"/>
          </a:bodyPr>
          <a:lstStyle/>
          <a:p>
            <a:pPr indent="-348615" lvl="0" marL="457200" marR="0" rtl="0" algn="l">
              <a:lnSpc>
                <a:spcPct val="115000"/>
              </a:lnSpc>
              <a:spcBef>
                <a:spcPts val="0"/>
              </a:spcBef>
              <a:spcAft>
                <a:spcPts val="0"/>
              </a:spcAft>
              <a:buClr>
                <a:srgbClr val="434343"/>
              </a:buClr>
              <a:buSzPct val="100000"/>
              <a:buFont typeface="Montserrat"/>
              <a:buChar char="●"/>
            </a:pPr>
            <a:r>
              <a:rPr lang="en" sz="2700">
                <a:solidFill>
                  <a:srgbClr val="434343"/>
                </a:solidFill>
                <a:latin typeface="Montserrat"/>
                <a:ea typeface="Montserrat"/>
                <a:cs typeface="Montserrat"/>
                <a:sym typeface="Montserrat"/>
              </a:rPr>
              <a:t>Ensuite, nous nous déplaçons dans le sens descendant de la pente.</a:t>
            </a:r>
            <a:endParaRPr sz="2700">
              <a:solidFill>
                <a:srgbClr val="434343"/>
              </a:solidFill>
              <a:latin typeface="Montserrat"/>
              <a:ea typeface="Montserrat"/>
              <a:cs typeface="Montserrat"/>
              <a:sym typeface="Montserrat"/>
            </a:endParaRPr>
          </a:p>
        </p:txBody>
      </p:sp>
      <p:cxnSp>
        <p:nvCxnSpPr>
          <p:cNvPr id="1712" name="Google Shape;1712;p14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713" name="Google Shape;1713;p14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714" name="Google Shape;1714;p14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141"/>
          <p:cNvSpPr txBox="1"/>
          <p:nvPr>
            <p:ph idx="1" type="body"/>
          </p:nvPr>
        </p:nvSpPr>
        <p:spPr>
          <a:xfrm>
            <a:off x="7615600" y="1863950"/>
            <a:ext cx="19590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716" name="Google Shape;1716;p141"/>
          <p:cNvSpPr txBox="1"/>
          <p:nvPr>
            <p:ph idx="1" type="body"/>
          </p:nvPr>
        </p:nvSpPr>
        <p:spPr>
          <a:xfrm>
            <a:off x="8032350" y="3653575"/>
            <a:ext cx="7668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717" name="Google Shape;1717;p14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718" name="Google Shape;1718;p141"/>
          <p:cNvSpPr txBox="1"/>
          <p:nvPr>
            <p:ph idx="1" type="body"/>
          </p:nvPr>
        </p:nvSpPr>
        <p:spPr>
          <a:xfrm>
            <a:off x="6125475" y="4221625"/>
            <a:ext cx="10395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1719" name="Google Shape;1719;p141"/>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1720" name="Google Shape;1720;p141"/>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4" name="Shape 1724"/>
        <p:cNvGrpSpPr/>
        <p:nvPr/>
      </p:nvGrpSpPr>
      <p:grpSpPr>
        <a:xfrm>
          <a:off x="0" y="0"/>
          <a:ext cx="0" cy="0"/>
          <a:chOff x="0" y="0"/>
          <a:chExt cx="0" cy="0"/>
        </a:xfrm>
      </p:grpSpPr>
      <p:sp>
        <p:nvSpPr>
          <p:cNvPr id="1725" name="Google Shape;1725;p142"/>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26" name="Google Shape;1726;p142"/>
          <p:cNvSpPr txBox="1"/>
          <p:nvPr>
            <p:ph idx="1" type="body"/>
          </p:nvPr>
        </p:nvSpPr>
        <p:spPr>
          <a:xfrm>
            <a:off x="311700" y="1000075"/>
            <a:ext cx="8520600" cy="770400"/>
          </a:xfrm>
          <a:prstGeom prst="rect">
            <a:avLst/>
          </a:prstGeom>
        </p:spPr>
        <p:txBody>
          <a:bodyPr anchorCtr="0" anchor="t" bIns="91425" lIns="91425" spcFirstLastPara="1" rIns="91425" wrap="square" tIns="91425">
            <a:normAutofit fontScale="70000" lnSpcReduction="20000"/>
          </a:bodyPr>
          <a:lstStyle/>
          <a:p>
            <a:pPr indent="-348615" lvl="0" marL="457200" marR="0" rtl="0" algn="l">
              <a:lnSpc>
                <a:spcPct val="115000"/>
              </a:lnSpc>
              <a:spcBef>
                <a:spcPts val="0"/>
              </a:spcBef>
              <a:spcAft>
                <a:spcPts val="0"/>
              </a:spcAft>
              <a:buClr>
                <a:srgbClr val="434343"/>
              </a:buClr>
              <a:buSzPct val="100000"/>
              <a:buFont typeface="Montserrat"/>
              <a:buChar char="●"/>
            </a:pPr>
            <a:r>
              <a:rPr lang="en" sz="2700">
                <a:solidFill>
                  <a:srgbClr val="434343"/>
                </a:solidFill>
                <a:latin typeface="Montserrat"/>
                <a:ea typeface="Montserrat"/>
                <a:cs typeface="Montserrat"/>
                <a:sym typeface="Montserrat"/>
              </a:rPr>
              <a:t>Ensuite, nous nous déplaçons dans le sens descendant de la pente.</a:t>
            </a:r>
            <a:endParaRPr sz="2700">
              <a:solidFill>
                <a:srgbClr val="434343"/>
              </a:solidFill>
              <a:latin typeface="Montserrat"/>
              <a:ea typeface="Montserrat"/>
              <a:cs typeface="Montserrat"/>
              <a:sym typeface="Montserrat"/>
            </a:endParaRPr>
          </a:p>
        </p:txBody>
      </p:sp>
      <p:cxnSp>
        <p:nvCxnSpPr>
          <p:cNvPr id="1727" name="Google Shape;1727;p142"/>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728" name="Google Shape;1728;p14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729" name="Google Shape;1729;p14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142"/>
          <p:cNvSpPr txBox="1"/>
          <p:nvPr>
            <p:ph idx="1" type="body"/>
          </p:nvPr>
        </p:nvSpPr>
        <p:spPr>
          <a:xfrm>
            <a:off x="7615600" y="1863950"/>
            <a:ext cx="19590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731" name="Google Shape;1731;p142"/>
          <p:cNvSpPr txBox="1"/>
          <p:nvPr>
            <p:ph idx="1" type="body"/>
          </p:nvPr>
        </p:nvSpPr>
        <p:spPr>
          <a:xfrm>
            <a:off x="8032350" y="3653575"/>
            <a:ext cx="7668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732" name="Google Shape;1732;p142"/>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733" name="Google Shape;1733;p142"/>
          <p:cNvSpPr txBox="1"/>
          <p:nvPr>
            <p:ph idx="1" type="body"/>
          </p:nvPr>
        </p:nvSpPr>
        <p:spPr>
          <a:xfrm>
            <a:off x="6125475" y="4221625"/>
            <a:ext cx="10395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1734" name="Google Shape;1734;p142"/>
          <p:cNvCxnSpPr/>
          <p:nvPr/>
        </p:nvCxnSpPr>
        <p:spPr>
          <a:xfrm>
            <a:off x="4895550" y="2763050"/>
            <a:ext cx="972900" cy="1081500"/>
          </a:xfrm>
          <a:prstGeom prst="straightConnector1">
            <a:avLst/>
          </a:prstGeom>
          <a:noFill/>
          <a:ln cap="flat" cmpd="sng" w="28575">
            <a:solidFill>
              <a:srgbClr val="6AA84F"/>
            </a:solidFill>
            <a:prstDash val="solid"/>
            <a:round/>
            <a:headEnd len="med" w="med" type="none"/>
            <a:tailEnd len="med" w="med" type="none"/>
          </a:ln>
        </p:spPr>
      </p:cxnSp>
      <p:sp>
        <p:nvSpPr>
          <p:cNvPr id="1735" name="Google Shape;1735;p142"/>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9" name="Shape 1739"/>
        <p:cNvGrpSpPr/>
        <p:nvPr/>
      </p:nvGrpSpPr>
      <p:grpSpPr>
        <a:xfrm>
          <a:off x="0" y="0"/>
          <a:ext cx="0" cy="0"/>
          <a:chOff x="0" y="0"/>
          <a:chExt cx="0" cy="0"/>
        </a:xfrm>
      </p:grpSpPr>
      <p:sp>
        <p:nvSpPr>
          <p:cNvPr id="1740" name="Google Shape;1740;p143"/>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41" name="Google Shape;1741;p143"/>
          <p:cNvSpPr txBox="1"/>
          <p:nvPr>
            <p:ph idx="1" type="body"/>
          </p:nvPr>
        </p:nvSpPr>
        <p:spPr>
          <a:xfrm>
            <a:off x="311700" y="1000075"/>
            <a:ext cx="8520600" cy="770400"/>
          </a:xfrm>
          <a:prstGeom prst="rect">
            <a:avLst/>
          </a:prstGeom>
        </p:spPr>
        <p:txBody>
          <a:bodyPr anchorCtr="0" anchor="t" bIns="91425" lIns="91425" spcFirstLastPara="1" rIns="91425" wrap="square" tIns="91425">
            <a:normAutofit fontScale="70000" lnSpcReduction="20000"/>
          </a:bodyPr>
          <a:lstStyle/>
          <a:p>
            <a:pPr indent="-348615" lvl="0" marL="457200" marR="0" rtl="0" algn="l">
              <a:lnSpc>
                <a:spcPct val="115000"/>
              </a:lnSpc>
              <a:spcBef>
                <a:spcPts val="0"/>
              </a:spcBef>
              <a:spcAft>
                <a:spcPts val="0"/>
              </a:spcAft>
              <a:buClr>
                <a:srgbClr val="434343"/>
              </a:buClr>
              <a:buSzPct val="100000"/>
              <a:buFont typeface="Montserrat"/>
              <a:buChar char="●"/>
            </a:pPr>
            <a:r>
              <a:rPr lang="en" sz="2700">
                <a:solidFill>
                  <a:srgbClr val="434343"/>
                </a:solidFill>
                <a:latin typeface="Montserrat"/>
                <a:ea typeface="Montserrat"/>
                <a:cs typeface="Montserrat"/>
                <a:sym typeface="Montserrat"/>
              </a:rPr>
              <a:t>Ensuite, nous nous déplaçons dans le sens descendant de la pente.</a:t>
            </a:r>
            <a:endParaRPr sz="2700">
              <a:solidFill>
                <a:srgbClr val="434343"/>
              </a:solidFill>
              <a:latin typeface="Montserrat"/>
              <a:ea typeface="Montserrat"/>
              <a:cs typeface="Montserrat"/>
              <a:sym typeface="Montserrat"/>
            </a:endParaRPr>
          </a:p>
        </p:txBody>
      </p:sp>
      <p:cxnSp>
        <p:nvCxnSpPr>
          <p:cNvPr id="1742" name="Google Shape;1742;p143"/>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743" name="Google Shape;1743;p14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744" name="Google Shape;1744;p14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143"/>
          <p:cNvSpPr txBox="1"/>
          <p:nvPr>
            <p:ph idx="1" type="body"/>
          </p:nvPr>
        </p:nvSpPr>
        <p:spPr>
          <a:xfrm>
            <a:off x="7615600" y="1863950"/>
            <a:ext cx="19590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746" name="Google Shape;1746;p143"/>
          <p:cNvSpPr txBox="1"/>
          <p:nvPr>
            <p:ph idx="1" type="body"/>
          </p:nvPr>
        </p:nvSpPr>
        <p:spPr>
          <a:xfrm>
            <a:off x="8032350" y="3653575"/>
            <a:ext cx="7668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747" name="Google Shape;1747;p143"/>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748" name="Google Shape;1748;p143"/>
          <p:cNvSpPr txBox="1"/>
          <p:nvPr>
            <p:ph idx="1" type="body"/>
          </p:nvPr>
        </p:nvSpPr>
        <p:spPr>
          <a:xfrm>
            <a:off x="6125475" y="4221625"/>
            <a:ext cx="10395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1749" name="Google Shape;1749;p143"/>
          <p:cNvCxnSpPr/>
          <p:nvPr/>
        </p:nvCxnSpPr>
        <p:spPr>
          <a:xfrm>
            <a:off x="5242675" y="3401450"/>
            <a:ext cx="1213800" cy="547800"/>
          </a:xfrm>
          <a:prstGeom prst="straightConnector1">
            <a:avLst/>
          </a:prstGeom>
          <a:noFill/>
          <a:ln cap="flat" cmpd="sng" w="28575">
            <a:solidFill>
              <a:srgbClr val="6AA84F"/>
            </a:solidFill>
            <a:prstDash val="solid"/>
            <a:round/>
            <a:headEnd len="med" w="med" type="none"/>
            <a:tailEnd len="med" w="med" type="none"/>
          </a:ln>
        </p:spPr>
      </p:cxnSp>
      <p:sp>
        <p:nvSpPr>
          <p:cNvPr id="1750" name="Google Shape;1750;p143"/>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4" name="Shape 1754"/>
        <p:cNvGrpSpPr/>
        <p:nvPr/>
      </p:nvGrpSpPr>
      <p:grpSpPr>
        <a:xfrm>
          <a:off x="0" y="0"/>
          <a:ext cx="0" cy="0"/>
          <a:chOff x="0" y="0"/>
          <a:chExt cx="0" cy="0"/>
        </a:xfrm>
      </p:grpSpPr>
      <p:sp>
        <p:nvSpPr>
          <p:cNvPr id="1755" name="Google Shape;1755;p144"/>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56" name="Google Shape;1756;p144"/>
          <p:cNvSpPr txBox="1"/>
          <p:nvPr>
            <p:ph idx="1" type="body"/>
          </p:nvPr>
        </p:nvSpPr>
        <p:spPr>
          <a:xfrm>
            <a:off x="311700" y="1000075"/>
            <a:ext cx="8520600" cy="770400"/>
          </a:xfrm>
          <a:prstGeom prst="rect">
            <a:avLst/>
          </a:prstGeom>
        </p:spPr>
        <p:txBody>
          <a:bodyPr anchorCtr="0" anchor="t" bIns="91425" lIns="91425" spcFirstLastPara="1" rIns="91425" wrap="square" tIns="91425">
            <a:normAutofit fontScale="70000" lnSpcReduction="20000"/>
          </a:bodyPr>
          <a:lstStyle/>
          <a:p>
            <a:pPr indent="-348615" lvl="0" marL="457200" marR="0" rtl="0" algn="l">
              <a:lnSpc>
                <a:spcPct val="115000"/>
              </a:lnSpc>
              <a:spcBef>
                <a:spcPts val="0"/>
              </a:spcBef>
              <a:spcAft>
                <a:spcPts val="0"/>
              </a:spcAft>
              <a:buClr>
                <a:srgbClr val="434343"/>
              </a:buClr>
              <a:buSzPct val="100000"/>
              <a:buFont typeface="Montserrat"/>
              <a:buChar char="●"/>
            </a:pPr>
            <a:r>
              <a:rPr lang="en" sz="2700">
                <a:solidFill>
                  <a:srgbClr val="434343"/>
                </a:solidFill>
                <a:latin typeface="Montserrat"/>
                <a:ea typeface="Montserrat"/>
                <a:cs typeface="Montserrat"/>
                <a:sym typeface="Montserrat"/>
              </a:rPr>
              <a:t>Jusqu'à ce que </a:t>
            </a:r>
            <a:r>
              <a:rPr lang="en" sz="2700">
                <a:solidFill>
                  <a:srgbClr val="434343"/>
                </a:solidFill>
                <a:latin typeface="Montserrat"/>
                <a:ea typeface="Montserrat"/>
                <a:cs typeface="Montserrat"/>
                <a:sym typeface="Montserrat"/>
              </a:rPr>
              <a:t>nous convergions</a:t>
            </a:r>
            <a:r>
              <a:rPr lang="en" sz="2700">
                <a:solidFill>
                  <a:srgbClr val="434343"/>
                </a:solidFill>
                <a:latin typeface="Montserrat"/>
                <a:ea typeface="Montserrat"/>
                <a:cs typeface="Montserrat"/>
                <a:sym typeface="Montserrat"/>
              </a:rPr>
              <a:t> vers zéro, indiquant un minimum.</a:t>
            </a:r>
            <a:endParaRPr sz="2700">
              <a:solidFill>
                <a:srgbClr val="434343"/>
              </a:solidFill>
              <a:latin typeface="Montserrat"/>
              <a:ea typeface="Montserrat"/>
              <a:cs typeface="Montserrat"/>
              <a:sym typeface="Montserrat"/>
            </a:endParaRPr>
          </a:p>
        </p:txBody>
      </p:sp>
      <p:cxnSp>
        <p:nvCxnSpPr>
          <p:cNvPr id="1757" name="Google Shape;1757;p144"/>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758" name="Google Shape;1758;p14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759" name="Google Shape;1759;p14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144"/>
          <p:cNvSpPr txBox="1"/>
          <p:nvPr>
            <p:ph idx="1" type="body"/>
          </p:nvPr>
        </p:nvSpPr>
        <p:spPr>
          <a:xfrm>
            <a:off x="7615600" y="1863950"/>
            <a:ext cx="19590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761" name="Google Shape;1761;p144"/>
          <p:cNvSpPr txBox="1"/>
          <p:nvPr>
            <p:ph idx="1" type="body"/>
          </p:nvPr>
        </p:nvSpPr>
        <p:spPr>
          <a:xfrm>
            <a:off x="8032350" y="3653575"/>
            <a:ext cx="7668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762" name="Google Shape;1762;p14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763" name="Google Shape;1763;p144"/>
          <p:cNvSpPr txBox="1"/>
          <p:nvPr>
            <p:ph idx="1" type="body"/>
          </p:nvPr>
        </p:nvSpPr>
        <p:spPr>
          <a:xfrm>
            <a:off x="6125475" y="4221625"/>
            <a:ext cx="10395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1764" name="Google Shape;1764;p144"/>
          <p:cNvCxnSpPr/>
          <p:nvPr/>
        </p:nvCxnSpPr>
        <p:spPr>
          <a:xfrm>
            <a:off x="5752775" y="3795250"/>
            <a:ext cx="1275300" cy="0"/>
          </a:xfrm>
          <a:prstGeom prst="straightConnector1">
            <a:avLst/>
          </a:prstGeom>
          <a:noFill/>
          <a:ln cap="flat" cmpd="sng" w="28575">
            <a:solidFill>
              <a:srgbClr val="6AA84F"/>
            </a:solidFill>
            <a:prstDash val="solid"/>
            <a:round/>
            <a:headEnd len="med" w="med" type="none"/>
            <a:tailEnd len="med" w="med" type="none"/>
          </a:ln>
        </p:spPr>
      </p:cxnSp>
      <p:sp>
        <p:nvSpPr>
          <p:cNvPr id="1765" name="Google Shape;1765;p144"/>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Modèle Perceptron</a:t>
            </a:r>
            <a:endParaRPr>
              <a:latin typeface="Montserrat"/>
              <a:ea typeface="Montserrat"/>
              <a:cs typeface="Montserrat"/>
              <a:sym typeface="Montserrat"/>
            </a:endParaRPr>
          </a:p>
        </p:txBody>
      </p:sp>
      <p:sp>
        <p:nvSpPr>
          <p:cNvPr id="110" name="Google Shape;110;p19"/>
          <p:cNvSpPr txBox="1"/>
          <p:nvPr>
            <p:ph idx="1" type="body"/>
          </p:nvPr>
        </p:nvSpPr>
        <p:spPr>
          <a:xfrm>
            <a:off x="311700" y="9238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Modèle simplifié de neurone biologique</a:t>
            </a:r>
            <a:endParaRPr sz="2900">
              <a:solidFill>
                <a:srgbClr val="434343"/>
              </a:solidFill>
              <a:latin typeface="Montserrat"/>
              <a:ea typeface="Montserrat"/>
              <a:cs typeface="Montserrat"/>
              <a:sym typeface="Montserrat"/>
            </a:endParaRPr>
          </a:p>
        </p:txBody>
      </p:sp>
      <p:sp>
        <p:nvSpPr>
          <p:cNvPr id="111" name="Google Shape;111;p19"/>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112" name="Google Shape;112;p19"/>
          <p:cNvSpPr txBox="1"/>
          <p:nvPr>
            <p:ph type="title"/>
          </p:nvPr>
        </p:nvSpPr>
        <p:spPr>
          <a:xfrm>
            <a:off x="512850" y="2479000"/>
            <a:ext cx="213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113" name="Google Shape;113;p19"/>
          <p:cNvSpPr txBox="1"/>
          <p:nvPr>
            <p:ph type="title"/>
          </p:nvPr>
        </p:nvSpPr>
        <p:spPr>
          <a:xfrm>
            <a:off x="3839575" y="3793525"/>
            <a:ext cx="213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a:t>
            </a:r>
            <a:r>
              <a:rPr b="1" lang="en">
                <a:solidFill>
                  <a:srgbClr val="351C75"/>
                </a:solidFill>
                <a:latin typeface="Montserrat"/>
                <a:ea typeface="Montserrat"/>
                <a:cs typeface="Montserrat"/>
                <a:sym typeface="Montserrat"/>
              </a:rPr>
              <a:t>ucleus</a:t>
            </a:r>
            <a:r>
              <a:rPr b="1" lang="en">
                <a:solidFill>
                  <a:srgbClr val="351C75"/>
                </a:solidFill>
                <a:latin typeface="Montserrat"/>
                <a:ea typeface="Montserrat"/>
                <a:cs typeface="Montserrat"/>
                <a:sym typeface="Montserrat"/>
              </a:rPr>
              <a:t> </a:t>
            </a:r>
            <a:endParaRPr b="1">
              <a:solidFill>
                <a:srgbClr val="351C75"/>
              </a:solidFill>
              <a:latin typeface="Montserrat"/>
              <a:ea typeface="Montserrat"/>
              <a:cs typeface="Montserrat"/>
              <a:sym typeface="Montserrat"/>
            </a:endParaRPr>
          </a:p>
        </p:txBody>
      </p:sp>
      <p:sp>
        <p:nvSpPr>
          <p:cNvPr id="114" name="Google Shape;114;p19"/>
          <p:cNvSpPr txBox="1"/>
          <p:nvPr>
            <p:ph type="title"/>
          </p:nvPr>
        </p:nvSpPr>
        <p:spPr>
          <a:xfrm>
            <a:off x="6594025" y="2739775"/>
            <a:ext cx="213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115" name="Google Shape;115;p1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9" name="Shape 1769"/>
        <p:cNvGrpSpPr/>
        <p:nvPr/>
      </p:nvGrpSpPr>
      <p:grpSpPr>
        <a:xfrm>
          <a:off x="0" y="0"/>
          <a:ext cx="0" cy="0"/>
          <a:chOff x="0" y="0"/>
          <a:chExt cx="0" cy="0"/>
        </a:xfrm>
      </p:grpSpPr>
      <p:sp>
        <p:nvSpPr>
          <p:cNvPr id="1770" name="Google Shape;1770;p145"/>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71" name="Google Shape;1771;p145"/>
          <p:cNvSpPr txBox="1"/>
          <p:nvPr>
            <p:ph idx="1" type="body"/>
          </p:nvPr>
        </p:nvSpPr>
        <p:spPr>
          <a:xfrm>
            <a:off x="311700" y="1000075"/>
            <a:ext cx="8520600" cy="770400"/>
          </a:xfrm>
          <a:prstGeom prst="rect">
            <a:avLst/>
          </a:prstGeom>
        </p:spPr>
        <p:txBody>
          <a:bodyPr anchorCtr="0" anchor="t" bIns="91425" lIns="91425" spcFirstLastPara="1" rIns="91425" wrap="square" tIns="91425">
            <a:normAutofit fontScale="70000" lnSpcReduction="20000"/>
          </a:bodyPr>
          <a:lstStyle/>
          <a:p>
            <a:pPr indent="-348615" lvl="0" marL="457200" marR="0" rtl="0" algn="l">
              <a:lnSpc>
                <a:spcPct val="115000"/>
              </a:lnSpc>
              <a:spcBef>
                <a:spcPts val="0"/>
              </a:spcBef>
              <a:spcAft>
                <a:spcPts val="0"/>
              </a:spcAft>
              <a:buClr>
                <a:srgbClr val="434343"/>
              </a:buClr>
              <a:buSzPct val="100000"/>
              <a:buFont typeface="Montserrat"/>
              <a:buChar char="●"/>
            </a:pPr>
            <a:r>
              <a:rPr lang="en" sz="2700">
                <a:solidFill>
                  <a:srgbClr val="434343"/>
                </a:solidFill>
                <a:latin typeface="Montserrat"/>
                <a:ea typeface="Montserrat"/>
                <a:cs typeface="Montserrat"/>
                <a:sym typeface="Montserrat"/>
              </a:rPr>
              <a:t>Nous aurions pu changer la taille de notre “pas” pour trouver le point suivant !</a:t>
            </a:r>
            <a:endParaRPr sz="2700">
              <a:solidFill>
                <a:srgbClr val="434343"/>
              </a:solidFill>
              <a:latin typeface="Montserrat"/>
              <a:ea typeface="Montserrat"/>
              <a:cs typeface="Montserrat"/>
              <a:sym typeface="Montserrat"/>
            </a:endParaRPr>
          </a:p>
        </p:txBody>
      </p:sp>
      <p:cxnSp>
        <p:nvCxnSpPr>
          <p:cNvPr id="1772" name="Google Shape;1772;p14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773" name="Google Shape;1773;p14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774" name="Google Shape;1774;p14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145"/>
          <p:cNvSpPr txBox="1"/>
          <p:nvPr>
            <p:ph idx="1" type="body"/>
          </p:nvPr>
        </p:nvSpPr>
        <p:spPr>
          <a:xfrm>
            <a:off x="7615600" y="1863950"/>
            <a:ext cx="19590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776" name="Google Shape;1776;p145"/>
          <p:cNvSpPr txBox="1"/>
          <p:nvPr>
            <p:ph idx="1" type="body"/>
          </p:nvPr>
        </p:nvSpPr>
        <p:spPr>
          <a:xfrm>
            <a:off x="8032350" y="3653575"/>
            <a:ext cx="7668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777" name="Google Shape;1777;p14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778" name="Google Shape;1778;p145"/>
          <p:cNvSpPr txBox="1"/>
          <p:nvPr>
            <p:ph idx="1" type="body"/>
          </p:nvPr>
        </p:nvSpPr>
        <p:spPr>
          <a:xfrm>
            <a:off x="6125475" y="4221625"/>
            <a:ext cx="10395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2" name="Shape 1782"/>
        <p:cNvGrpSpPr/>
        <p:nvPr/>
      </p:nvGrpSpPr>
      <p:grpSpPr>
        <a:xfrm>
          <a:off x="0" y="0"/>
          <a:ext cx="0" cy="0"/>
          <a:chOff x="0" y="0"/>
          <a:chExt cx="0" cy="0"/>
        </a:xfrm>
      </p:grpSpPr>
      <p:sp>
        <p:nvSpPr>
          <p:cNvPr id="1783" name="Google Shape;1783;p146"/>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84" name="Google Shape;1784;p146"/>
          <p:cNvSpPr txBox="1"/>
          <p:nvPr>
            <p:ph idx="1" type="body"/>
          </p:nvPr>
        </p:nvSpPr>
        <p:spPr>
          <a:xfrm>
            <a:off x="311700" y="1000075"/>
            <a:ext cx="8520600" cy="770400"/>
          </a:xfrm>
          <a:prstGeom prst="rect">
            <a:avLst/>
          </a:prstGeom>
        </p:spPr>
        <p:txBody>
          <a:bodyPr anchorCtr="0" anchor="t" bIns="91425" lIns="91425" spcFirstLastPara="1" rIns="91425" wrap="square" tIns="91425">
            <a:normAutofit/>
          </a:bodyPr>
          <a:lstStyle/>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Nos “pas” </a:t>
            </a:r>
            <a:r>
              <a:rPr lang="en" sz="2700">
                <a:solidFill>
                  <a:srgbClr val="434343"/>
                </a:solidFill>
                <a:latin typeface="Montserrat"/>
                <a:ea typeface="Montserrat"/>
                <a:cs typeface="Montserrat"/>
                <a:sym typeface="Montserrat"/>
              </a:rPr>
              <a:t>:</a:t>
            </a:r>
            <a:endParaRPr sz="2700">
              <a:solidFill>
                <a:srgbClr val="434343"/>
              </a:solidFill>
              <a:latin typeface="Montserrat"/>
              <a:ea typeface="Montserrat"/>
              <a:cs typeface="Montserrat"/>
              <a:sym typeface="Montserrat"/>
            </a:endParaRPr>
          </a:p>
        </p:txBody>
      </p:sp>
      <p:cxnSp>
        <p:nvCxnSpPr>
          <p:cNvPr id="1785" name="Google Shape;1785;p14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786" name="Google Shape;1786;p14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787" name="Google Shape;1787;p14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146"/>
          <p:cNvSpPr txBox="1"/>
          <p:nvPr>
            <p:ph idx="1" type="body"/>
          </p:nvPr>
        </p:nvSpPr>
        <p:spPr>
          <a:xfrm>
            <a:off x="7615600" y="1863950"/>
            <a:ext cx="19590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789" name="Google Shape;1789;p146"/>
          <p:cNvSpPr txBox="1"/>
          <p:nvPr>
            <p:ph idx="1" type="body"/>
          </p:nvPr>
        </p:nvSpPr>
        <p:spPr>
          <a:xfrm>
            <a:off x="8032350" y="3653575"/>
            <a:ext cx="7668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790" name="Google Shape;1790;p146"/>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791" name="Google Shape;1791;p146"/>
          <p:cNvSpPr txBox="1"/>
          <p:nvPr>
            <p:ph idx="1" type="body"/>
          </p:nvPr>
        </p:nvSpPr>
        <p:spPr>
          <a:xfrm>
            <a:off x="6125475" y="4221625"/>
            <a:ext cx="10395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1792" name="Google Shape;1792;p146"/>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146"/>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146"/>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146"/>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146"/>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0" name="Shape 1800"/>
        <p:cNvGrpSpPr/>
        <p:nvPr/>
      </p:nvGrpSpPr>
      <p:grpSpPr>
        <a:xfrm>
          <a:off x="0" y="0"/>
          <a:ext cx="0" cy="0"/>
          <a:chOff x="0" y="0"/>
          <a:chExt cx="0" cy="0"/>
        </a:xfrm>
      </p:grpSpPr>
      <p:sp>
        <p:nvSpPr>
          <p:cNvPr id="1801" name="Google Shape;1801;p147"/>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02" name="Google Shape;1802;p147"/>
          <p:cNvSpPr txBox="1"/>
          <p:nvPr>
            <p:ph idx="1" type="body"/>
          </p:nvPr>
        </p:nvSpPr>
        <p:spPr>
          <a:xfrm>
            <a:off x="311700" y="1000075"/>
            <a:ext cx="8520600" cy="770400"/>
          </a:xfrm>
          <a:prstGeom prst="rect">
            <a:avLst/>
          </a:prstGeom>
        </p:spPr>
        <p:txBody>
          <a:bodyPr anchorCtr="0" anchor="t" bIns="91425" lIns="91425" spcFirstLastPara="1" rIns="91425" wrap="square" tIns="91425">
            <a:normAutofit fontScale="70000"/>
          </a:bodyPr>
          <a:lstStyle/>
          <a:p>
            <a:pPr indent="-348615" lvl="0" marL="457200" marR="0" rtl="0" algn="l">
              <a:lnSpc>
                <a:spcPct val="115000"/>
              </a:lnSpc>
              <a:spcBef>
                <a:spcPts val="0"/>
              </a:spcBef>
              <a:spcAft>
                <a:spcPts val="0"/>
              </a:spcAft>
              <a:buClr>
                <a:srgbClr val="434343"/>
              </a:buClr>
              <a:buSzPct val="100000"/>
              <a:buFont typeface="Montserrat"/>
              <a:buChar char="●"/>
            </a:pPr>
            <a:r>
              <a:rPr lang="en" sz="2700">
                <a:solidFill>
                  <a:srgbClr val="434343"/>
                </a:solidFill>
                <a:latin typeface="Montserrat"/>
                <a:ea typeface="Montserrat"/>
                <a:cs typeface="Montserrat"/>
                <a:sym typeface="Montserrat"/>
              </a:rPr>
              <a:t>Les petits pas prennent plus de temps pour trouver le minimum.</a:t>
            </a:r>
            <a:endParaRPr sz="2700">
              <a:solidFill>
                <a:srgbClr val="434343"/>
              </a:solidFill>
              <a:latin typeface="Montserrat"/>
              <a:ea typeface="Montserrat"/>
              <a:cs typeface="Montserrat"/>
              <a:sym typeface="Montserrat"/>
            </a:endParaRPr>
          </a:p>
        </p:txBody>
      </p:sp>
      <p:cxnSp>
        <p:nvCxnSpPr>
          <p:cNvPr id="1803" name="Google Shape;1803;p14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804" name="Google Shape;1804;p14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05" name="Google Shape;1805;p147"/>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147"/>
          <p:cNvSpPr txBox="1"/>
          <p:nvPr>
            <p:ph idx="1" type="body"/>
          </p:nvPr>
        </p:nvSpPr>
        <p:spPr>
          <a:xfrm>
            <a:off x="7615600" y="1863950"/>
            <a:ext cx="19590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07" name="Google Shape;1807;p147"/>
          <p:cNvSpPr txBox="1"/>
          <p:nvPr>
            <p:ph idx="1" type="body"/>
          </p:nvPr>
        </p:nvSpPr>
        <p:spPr>
          <a:xfrm>
            <a:off x="8032350" y="3653575"/>
            <a:ext cx="7668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808" name="Google Shape;1808;p147"/>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809" name="Google Shape;1809;p147"/>
          <p:cNvSpPr txBox="1"/>
          <p:nvPr>
            <p:ph idx="1" type="body"/>
          </p:nvPr>
        </p:nvSpPr>
        <p:spPr>
          <a:xfrm>
            <a:off x="6125475" y="4221625"/>
            <a:ext cx="10395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1810" name="Google Shape;1810;p147"/>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147"/>
          <p:cNvSpPr/>
          <p:nvPr/>
        </p:nvSpPr>
        <p:spPr>
          <a:xfrm>
            <a:off x="5138750" y="29944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147"/>
          <p:cNvSpPr/>
          <p:nvPr/>
        </p:nvSpPr>
        <p:spPr>
          <a:xfrm>
            <a:off x="5299325" y="32001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147"/>
          <p:cNvSpPr/>
          <p:nvPr/>
        </p:nvSpPr>
        <p:spPr>
          <a:xfrm>
            <a:off x="5481225" y="338910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147"/>
          <p:cNvSpPr/>
          <p:nvPr/>
        </p:nvSpPr>
        <p:spPr>
          <a:xfrm>
            <a:off x="5676150"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147"/>
          <p:cNvSpPr/>
          <p:nvPr/>
        </p:nvSpPr>
        <p:spPr>
          <a:xfrm>
            <a:off x="5941900"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147"/>
          <p:cNvSpPr/>
          <p:nvPr/>
        </p:nvSpPr>
        <p:spPr>
          <a:xfrm>
            <a:off x="6206250" y="3678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147"/>
          <p:cNvSpPr/>
          <p:nvPr/>
        </p:nvSpPr>
        <p:spPr>
          <a:xfrm>
            <a:off x="5086825" y="2767750"/>
            <a:ext cx="1185500" cy="963525"/>
          </a:xfrm>
          <a:custGeom>
            <a:rect b="b" l="l" r="r" t="t"/>
            <a:pathLst>
              <a:path extrusionOk="0" h="38541" w="47420">
                <a:moveTo>
                  <a:pt x="0" y="0"/>
                </a:moveTo>
                <a:lnTo>
                  <a:pt x="4912" y="12281"/>
                </a:lnTo>
                <a:lnTo>
                  <a:pt x="11524" y="19838"/>
                </a:lnTo>
                <a:lnTo>
                  <a:pt x="18326" y="27017"/>
                </a:lnTo>
                <a:lnTo>
                  <a:pt x="26449" y="33440"/>
                </a:lnTo>
                <a:lnTo>
                  <a:pt x="36840" y="36652"/>
                </a:lnTo>
                <a:lnTo>
                  <a:pt x="47420" y="38541"/>
                </a:lnTo>
              </a:path>
            </a:pathLst>
          </a:custGeom>
          <a:noFill/>
          <a:ln cap="flat" cmpd="sng" w="28575">
            <a:solidFill>
              <a:srgbClr val="38761D"/>
            </a:solidFill>
            <a:prstDash val="solid"/>
            <a:round/>
            <a:headEnd len="med" w="med" type="none"/>
            <a:tailEnd len="med" w="med" type="none"/>
          </a:ln>
        </p:spPr>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1" name="Shape 1821"/>
        <p:cNvGrpSpPr/>
        <p:nvPr/>
      </p:nvGrpSpPr>
      <p:grpSpPr>
        <a:xfrm>
          <a:off x="0" y="0"/>
          <a:ext cx="0" cy="0"/>
          <a:chOff x="0" y="0"/>
          <a:chExt cx="0" cy="0"/>
        </a:xfrm>
      </p:grpSpPr>
      <p:sp>
        <p:nvSpPr>
          <p:cNvPr id="1822" name="Google Shape;1822;p148"/>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23" name="Google Shape;1823;p148"/>
          <p:cNvSpPr txBox="1"/>
          <p:nvPr>
            <p:ph idx="1" type="body"/>
          </p:nvPr>
        </p:nvSpPr>
        <p:spPr>
          <a:xfrm>
            <a:off x="311700" y="1000075"/>
            <a:ext cx="8520600" cy="770400"/>
          </a:xfrm>
          <a:prstGeom prst="rect">
            <a:avLst/>
          </a:prstGeom>
        </p:spPr>
        <p:txBody>
          <a:bodyPr anchorCtr="0" anchor="t" bIns="91425" lIns="91425" spcFirstLastPara="1" rIns="91425" wrap="square" tIns="91425">
            <a:normAutofit fontScale="70000" lnSpcReduction="20000"/>
          </a:bodyPr>
          <a:lstStyle/>
          <a:p>
            <a:pPr indent="-348615" lvl="0" marL="457200" marR="0" rtl="0" algn="l">
              <a:lnSpc>
                <a:spcPct val="115000"/>
              </a:lnSpc>
              <a:spcBef>
                <a:spcPts val="0"/>
              </a:spcBef>
              <a:spcAft>
                <a:spcPts val="0"/>
              </a:spcAft>
              <a:buClr>
                <a:srgbClr val="434343"/>
              </a:buClr>
              <a:buSzPct val="100000"/>
              <a:buFont typeface="Montserrat"/>
              <a:buChar char="●"/>
            </a:pPr>
            <a:r>
              <a:rPr lang="en" sz="2700">
                <a:solidFill>
                  <a:srgbClr val="434343"/>
                </a:solidFill>
                <a:latin typeface="Montserrat"/>
                <a:ea typeface="Montserrat"/>
                <a:cs typeface="Montserrat"/>
                <a:sym typeface="Montserrat"/>
              </a:rPr>
              <a:t>Les plus grands pas sont plus rapides, mais nous risquons de dépasser le minimum !</a:t>
            </a:r>
            <a:endParaRPr sz="2700">
              <a:solidFill>
                <a:srgbClr val="434343"/>
              </a:solidFill>
              <a:latin typeface="Montserrat"/>
              <a:ea typeface="Montserrat"/>
              <a:cs typeface="Montserrat"/>
              <a:sym typeface="Montserrat"/>
            </a:endParaRPr>
          </a:p>
        </p:txBody>
      </p:sp>
      <p:cxnSp>
        <p:nvCxnSpPr>
          <p:cNvPr id="1824" name="Google Shape;1824;p14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825" name="Google Shape;1825;p14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26" name="Google Shape;1826;p148"/>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148"/>
          <p:cNvSpPr txBox="1"/>
          <p:nvPr>
            <p:ph idx="1" type="body"/>
          </p:nvPr>
        </p:nvSpPr>
        <p:spPr>
          <a:xfrm>
            <a:off x="7615600" y="1863950"/>
            <a:ext cx="19590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28" name="Google Shape;1828;p148"/>
          <p:cNvSpPr txBox="1"/>
          <p:nvPr>
            <p:ph idx="1" type="body"/>
          </p:nvPr>
        </p:nvSpPr>
        <p:spPr>
          <a:xfrm>
            <a:off x="8032350" y="3653575"/>
            <a:ext cx="7668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829" name="Google Shape;1829;p148"/>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830" name="Google Shape;1830;p148"/>
          <p:cNvSpPr txBox="1"/>
          <p:nvPr>
            <p:ph idx="1" type="body"/>
          </p:nvPr>
        </p:nvSpPr>
        <p:spPr>
          <a:xfrm>
            <a:off x="6125475" y="4221625"/>
            <a:ext cx="10395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1831" name="Google Shape;1831;p148"/>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148"/>
          <p:cNvSpPr/>
          <p:nvPr/>
        </p:nvSpPr>
        <p:spPr>
          <a:xfrm>
            <a:off x="5542625" y="3407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148"/>
          <p:cNvSpPr/>
          <p:nvPr/>
        </p:nvSpPr>
        <p:spPr>
          <a:xfrm>
            <a:off x="6702175"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148"/>
          <p:cNvSpPr/>
          <p:nvPr/>
        </p:nvSpPr>
        <p:spPr>
          <a:xfrm>
            <a:off x="7355225" y="30177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148"/>
          <p:cNvSpPr/>
          <p:nvPr/>
        </p:nvSpPr>
        <p:spPr>
          <a:xfrm>
            <a:off x="5072650" y="2456025"/>
            <a:ext cx="2890575" cy="1218575"/>
          </a:xfrm>
          <a:custGeom>
            <a:rect b="b" l="l" r="r" t="t"/>
            <a:pathLst>
              <a:path extrusionOk="0" h="48743" w="115623">
                <a:moveTo>
                  <a:pt x="0" y="12280"/>
                </a:moveTo>
                <a:lnTo>
                  <a:pt x="20593" y="39864"/>
                </a:lnTo>
                <a:lnTo>
                  <a:pt x="66691" y="48743"/>
                </a:lnTo>
                <a:lnTo>
                  <a:pt x="93140" y="23994"/>
                </a:lnTo>
                <a:lnTo>
                  <a:pt x="115623" y="0"/>
                </a:lnTo>
              </a:path>
            </a:pathLst>
          </a:custGeom>
          <a:noFill/>
          <a:ln cap="flat" cmpd="sng" w="28575">
            <a:solidFill>
              <a:srgbClr val="6AA84F"/>
            </a:solidFill>
            <a:prstDash val="solid"/>
            <a:round/>
            <a:headEnd len="med" w="med" type="none"/>
            <a:tailEnd len="med" w="med" type="triangle"/>
          </a:ln>
        </p:spPr>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9" name="Shape 1839"/>
        <p:cNvGrpSpPr/>
        <p:nvPr/>
      </p:nvGrpSpPr>
      <p:grpSpPr>
        <a:xfrm>
          <a:off x="0" y="0"/>
          <a:ext cx="0" cy="0"/>
          <a:chOff x="0" y="0"/>
          <a:chExt cx="0" cy="0"/>
        </a:xfrm>
      </p:grpSpPr>
      <p:sp>
        <p:nvSpPr>
          <p:cNvPr id="1840" name="Google Shape;1840;p149"/>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41" name="Google Shape;1841;p149"/>
          <p:cNvSpPr txBox="1"/>
          <p:nvPr>
            <p:ph idx="1" type="body"/>
          </p:nvPr>
        </p:nvSpPr>
        <p:spPr>
          <a:xfrm>
            <a:off x="311700" y="1000075"/>
            <a:ext cx="8520600" cy="770400"/>
          </a:xfrm>
          <a:prstGeom prst="rect">
            <a:avLst/>
          </a:prstGeom>
        </p:spPr>
        <p:txBody>
          <a:bodyPr anchorCtr="0" anchor="t" bIns="91425" lIns="91425" spcFirstLastPara="1" rIns="91425" wrap="square" tIns="91425">
            <a:normAutofit fontScale="70000" lnSpcReduction="20000"/>
          </a:bodyPr>
          <a:lstStyle/>
          <a:p>
            <a:pPr indent="-348615" lvl="0" marL="457200" marR="0" rtl="0" algn="l">
              <a:lnSpc>
                <a:spcPct val="115000"/>
              </a:lnSpc>
              <a:spcBef>
                <a:spcPts val="0"/>
              </a:spcBef>
              <a:spcAft>
                <a:spcPts val="0"/>
              </a:spcAft>
              <a:buClr>
                <a:srgbClr val="434343"/>
              </a:buClr>
              <a:buSzPct val="100000"/>
              <a:buFont typeface="Montserrat"/>
              <a:buChar char="●"/>
            </a:pPr>
            <a:r>
              <a:rPr lang="en" sz="2700">
                <a:solidFill>
                  <a:srgbClr val="434343"/>
                </a:solidFill>
                <a:latin typeface="Montserrat"/>
                <a:ea typeface="Montserrat"/>
                <a:cs typeface="Montserrat"/>
                <a:sym typeface="Montserrat"/>
              </a:rPr>
              <a:t>Cette taille de pas est connue sous le nom de </a:t>
            </a:r>
            <a:r>
              <a:rPr b="1" lang="en" sz="2700">
                <a:solidFill>
                  <a:srgbClr val="434343"/>
                </a:solidFill>
                <a:latin typeface="Montserrat"/>
                <a:ea typeface="Montserrat"/>
                <a:cs typeface="Montserrat"/>
                <a:sym typeface="Montserrat"/>
              </a:rPr>
              <a:t>taux d'apprentissage</a:t>
            </a:r>
            <a:r>
              <a:rPr lang="en" sz="2700">
                <a:solidFill>
                  <a:srgbClr val="434343"/>
                </a:solidFill>
                <a:latin typeface="Montserrat"/>
                <a:ea typeface="Montserrat"/>
                <a:cs typeface="Montserrat"/>
                <a:sym typeface="Montserrat"/>
              </a:rPr>
              <a:t> (</a:t>
            </a:r>
            <a:r>
              <a:rPr b="1" lang="en" sz="2700">
                <a:solidFill>
                  <a:srgbClr val="434343"/>
                </a:solidFill>
                <a:latin typeface="Montserrat"/>
                <a:ea typeface="Montserrat"/>
                <a:cs typeface="Montserrat"/>
                <a:sym typeface="Montserrat"/>
              </a:rPr>
              <a:t>learning rate)</a:t>
            </a:r>
            <a:r>
              <a:rPr lang="en" sz="2700">
                <a:solidFill>
                  <a:srgbClr val="434343"/>
                </a:solidFill>
                <a:latin typeface="Montserrat"/>
                <a:ea typeface="Montserrat"/>
                <a:cs typeface="Montserrat"/>
                <a:sym typeface="Montserrat"/>
              </a:rPr>
              <a:t>.</a:t>
            </a:r>
            <a:endParaRPr sz="2700">
              <a:solidFill>
                <a:srgbClr val="434343"/>
              </a:solidFill>
              <a:latin typeface="Montserrat"/>
              <a:ea typeface="Montserrat"/>
              <a:cs typeface="Montserrat"/>
              <a:sym typeface="Montserrat"/>
            </a:endParaRPr>
          </a:p>
        </p:txBody>
      </p:sp>
      <p:cxnSp>
        <p:nvCxnSpPr>
          <p:cNvPr id="1842" name="Google Shape;1842;p14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843" name="Google Shape;1843;p14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44" name="Google Shape;1844;p149"/>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149"/>
          <p:cNvSpPr txBox="1"/>
          <p:nvPr>
            <p:ph idx="1" type="body"/>
          </p:nvPr>
        </p:nvSpPr>
        <p:spPr>
          <a:xfrm>
            <a:off x="7615600" y="1863950"/>
            <a:ext cx="19590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46" name="Google Shape;1846;p149"/>
          <p:cNvSpPr txBox="1"/>
          <p:nvPr>
            <p:ph idx="1" type="body"/>
          </p:nvPr>
        </p:nvSpPr>
        <p:spPr>
          <a:xfrm>
            <a:off x="8032350" y="3653575"/>
            <a:ext cx="7668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847" name="Google Shape;1847;p149"/>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848" name="Google Shape;1848;p149"/>
          <p:cNvSpPr txBox="1"/>
          <p:nvPr>
            <p:ph idx="1" type="body"/>
          </p:nvPr>
        </p:nvSpPr>
        <p:spPr>
          <a:xfrm>
            <a:off x="6125475" y="4221625"/>
            <a:ext cx="10395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1849" name="Google Shape;1849;p149"/>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149"/>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149"/>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149"/>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149"/>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7" name="Shape 1857"/>
        <p:cNvGrpSpPr/>
        <p:nvPr/>
      </p:nvGrpSpPr>
      <p:grpSpPr>
        <a:xfrm>
          <a:off x="0" y="0"/>
          <a:ext cx="0" cy="0"/>
          <a:chOff x="0" y="0"/>
          <a:chExt cx="0" cy="0"/>
        </a:xfrm>
      </p:grpSpPr>
      <p:sp>
        <p:nvSpPr>
          <p:cNvPr id="1858" name="Google Shape;1858;p150"/>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59" name="Google Shape;1859;p150"/>
          <p:cNvSpPr txBox="1"/>
          <p:nvPr>
            <p:ph idx="1" type="body"/>
          </p:nvPr>
        </p:nvSpPr>
        <p:spPr>
          <a:xfrm>
            <a:off x="311700" y="1152475"/>
            <a:ext cx="8520600" cy="2838600"/>
          </a:xfrm>
          <a:prstGeom prst="rect">
            <a:avLst/>
          </a:prstGeom>
        </p:spPr>
        <p:txBody>
          <a:bodyPr anchorCtr="0" anchor="t" bIns="91425" lIns="91425" spcFirstLastPara="1" rIns="91425" wrap="square" tIns="91425">
            <a:normAutofit/>
          </a:bodyPr>
          <a:lstStyle/>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Le taux d'apprentissage que nous avons montré dans nos illustrations était constant (chaque taille de pas était égale)</a:t>
            </a:r>
            <a:endParaRPr sz="2700">
              <a:solidFill>
                <a:srgbClr val="434343"/>
              </a:solidFill>
              <a:latin typeface="Montserrat"/>
              <a:ea typeface="Montserrat"/>
              <a:cs typeface="Montserrat"/>
              <a:sym typeface="Montserrat"/>
            </a:endParaRPr>
          </a:p>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Mais nous pouvons être plus malins et adapter notre taille de pas au fur et à mesure.</a:t>
            </a:r>
            <a:endParaRPr sz="2700">
              <a:solidFill>
                <a:srgbClr val="434343"/>
              </a:solidFill>
              <a:latin typeface="Montserrat"/>
              <a:ea typeface="Montserrat"/>
              <a:cs typeface="Montserrat"/>
              <a:sym typeface="Montserrat"/>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3" name="Shape 1863"/>
        <p:cNvGrpSpPr/>
        <p:nvPr/>
      </p:nvGrpSpPr>
      <p:grpSpPr>
        <a:xfrm>
          <a:off x="0" y="0"/>
          <a:ext cx="0" cy="0"/>
          <a:chOff x="0" y="0"/>
          <a:chExt cx="0" cy="0"/>
        </a:xfrm>
      </p:grpSpPr>
      <p:sp>
        <p:nvSpPr>
          <p:cNvPr id="1864" name="Google Shape;1864;p151"/>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65" name="Google Shape;1865;p151"/>
          <p:cNvSpPr txBox="1"/>
          <p:nvPr>
            <p:ph idx="1" type="body"/>
          </p:nvPr>
        </p:nvSpPr>
        <p:spPr>
          <a:xfrm>
            <a:off x="311700" y="1152475"/>
            <a:ext cx="8520600" cy="2838600"/>
          </a:xfrm>
          <a:prstGeom prst="rect">
            <a:avLst/>
          </a:prstGeom>
        </p:spPr>
        <p:txBody>
          <a:bodyPr anchorCtr="0" anchor="t" bIns="91425" lIns="91425" spcFirstLastPara="1" rIns="91425" wrap="square" tIns="91425">
            <a:normAutofit fontScale="92500"/>
          </a:bodyPr>
          <a:lstStyle/>
          <a:p>
            <a:pPr indent="-387191" lvl="0" marL="457200" marR="0" rtl="0" algn="l">
              <a:lnSpc>
                <a:spcPct val="115000"/>
              </a:lnSpc>
              <a:spcBef>
                <a:spcPts val="0"/>
              </a:spcBef>
              <a:spcAft>
                <a:spcPts val="0"/>
              </a:spcAft>
              <a:buClr>
                <a:srgbClr val="434343"/>
              </a:buClr>
              <a:buSzPct val="100000"/>
              <a:buFont typeface="Montserrat"/>
              <a:buChar char="●"/>
            </a:pPr>
            <a:r>
              <a:rPr lang="en" sz="2700">
                <a:solidFill>
                  <a:srgbClr val="434343"/>
                </a:solidFill>
                <a:latin typeface="Montserrat"/>
                <a:ea typeface="Montserrat"/>
                <a:cs typeface="Montserrat"/>
                <a:sym typeface="Montserrat"/>
              </a:rPr>
              <a:t>Nous pourrions commencer par de plus grands pas, puis aller plus petit à mesure que nous nous rendons compte que la pente se rapproche de zéro.</a:t>
            </a:r>
            <a:endParaRPr sz="2700">
              <a:solidFill>
                <a:srgbClr val="434343"/>
              </a:solidFill>
              <a:latin typeface="Montserrat"/>
              <a:ea typeface="Montserrat"/>
              <a:cs typeface="Montserrat"/>
              <a:sym typeface="Montserrat"/>
            </a:endParaRPr>
          </a:p>
          <a:p>
            <a:pPr indent="-387191" lvl="0" marL="457200" marR="0" rtl="0" algn="l">
              <a:lnSpc>
                <a:spcPct val="115000"/>
              </a:lnSpc>
              <a:spcBef>
                <a:spcPts val="0"/>
              </a:spcBef>
              <a:spcAft>
                <a:spcPts val="0"/>
              </a:spcAft>
              <a:buClr>
                <a:srgbClr val="434343"/>
              </a:buClr>
              <a:buSzPct val="100000"/>
              <a:buFont typeface="Montserrat"/>
              <a:buChar char="●"/>
            </a:pPr>
            <a:r>
              <a:rPr lang="en" sz="2700">
                <a:solidFill>
                  <a:srgbClr val="434343"/>
                </a:solidFill>
                <a:latin typeface="Montserrat"/>
                <a:ea typeface="Montserrat"/>
                <a:cs typeface="Montserrat"/>
                <a:sym typeface="Montserrat"/>
              </a:rPr>
              <a:t>C'est ce qu'on appelle </a:t>
            </a:r>
            <a:r>
              <a:rPr b="1" lang="en" sz="2700">
                <a:solidFill>
                  <a:srgbClr val="434343"/>
                </a:solidFill>
                <a:latin typeface="Montserrat"/>
                <a:ea typeface="Montserrat"/>
                <a:cs typeface="Montserrat"/>
                <a:sym typeface="Montserrat"/>
              </a:rPr>
              <a:t>la descente adaptative de gradient</a:t>
            </a:r>
            <a:r>
              <a:rPr lang="en" sz="2700">
                <a:solidFill>
                  <a:srgbClr val="434343"/>
                </a:solidFill>
                <a:latin typeface="Montserrat"/>
                <a:ea typeface="Montserrat"/>
                <a:cs typeface="Montserrat"/>
                <a:sym typeface="Montserrat"/>
              </a:rPr>
              <a:t> (</a:t>
            </a:r>
            <a:r>
              <a:rPr b="1" lang="en" sz="2700">
                <a:solidFill>
                  <a:srgbClr val="434343"/>
                </a:solidFill>
                <a:latin typeface="Montserrat"/>
                <a:ea typeface="Montserrat"/>
                <a:cs typeface="Montserrat"/>
                <a:sym typeface="Montserrat"/>
              </a:rPr>
              <a:t>adaptive gradient descent)</a:t>
            </a:r>
            <a:r>
              <a:rPr lang="en" sz="2700">
                <a:solidFill>
                  <a:srgbClr val="434343"/>
                </a:solidFill>
                <a:latin typeface="Montserrat"/>
                <a:ea typeface="Montserrat"/>
                <a:cs typeface="Montserrat"/>
                <a:sym typeface="Montserrat"/>
              </a:rPr>
              <a:t>.</a:t>
            </a:r>
            <a:endParaRPr sz="2700">
              <a:solidFill>
                <a:srgbClr val="434343"/>
              </a:solidFill>
              <a:latin typeface="Montserrat"/>
              <a:ea typeface="Montserrat"/>
              <a:cs typeface="Montserrat"/>
              <a:sym typeface="Montserrat"/>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9" name="Shape 1869"/>
        <p:cNvGrpSpPr/>
        <p:nvPr/>
      </p:nvGrpSpPr>
      <p:grpSpPr>
        <a:xfrm>
          <a:off x="0" y="0"/>
          <a:ext cx="0" cy="0"/>
          <a:chOff x="0" y="0"/>
          <a:chExt cx="0" cy="0"/>
        </a:xfrm>
      </p:grpSpPr>
      <p:sp>
        <p:nvSpPr>
          <p:cNvPr id="1870" name="Google Shape;1870;p152"/>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71" name="Google Shape;1871;p152"/>
          <p:cNvSpPr txBox="1"/>
          <p:nvPr>
            <p:ph idx="1" type="body"/>
          </p:nvPr>
        </p:nvSpPr>
        <p:spPr>
          <a:xfrm>
            <a:off x="311700" y="1152475"/>
            <a:ext cx="8520600" cy="2838600"/>
          </a:xfrm>
          <a:prstGeom prst="rect">
            <a:avLst/>
          </a:prstGeom>
        </p:spPr>
        <p:txBody>
          <a:bodyPr anchorCtr="0" anchor="t" bIns="91425" lIns="91425" spcFirstLastPara="1" rIns="91425" wrap="square" tIns="91425">
            <a:normAutofit lnSpcReduction="10000"/>
          </a:bodyPr>
          <a:lstStyle/>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En 2015, Kingma et Ba ont publié leur document : "Adam : une méthode d'optimisation stochastique".</a:t>
            </a:r>
            <a:endParaRPr sz="2700">
              <a:solidFill>
                <a:srgbClr val="434343"/>
              </a:solidFill>
              <a:latin typeface="Montserrat"/>
              <a:ea typeface="Montserrat"/>
              <a:cs typeface="Montserrat"/>
              <a:sym typeface="Montserrat"/>
            </a:endParaRPr>
          </a:p>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Adam est un moyen beaucoup plus efficace de rechercher ces minimums, vous nous verrez donc l'utiliser pour notre code !</a:t>
            </a:r>
            <a:endParaRPr sz="2700">
              <a:solidFill>
                <a:srgbClr val="434343"/>
              </a:solidFill>
              <a:latin typeface="Montserrat"/>
              <a:ea typeface="Montserrat"/>
              <a:cs typeface="Montserrat"/>
              <a:sym typeface="Montserrat"/>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5" name="Shape 1875"/>
        <p:cNvGrpSpPr/>
        <p:nvPr/>
      </p:nvGrpSpPr>
      <p:grpSpPr>
        <a:xfrm>
          <a:off x="0" y="0"/>
          <a:ext cx="0" cy="0"/>
          <a:chOff x="0" y="0"/>
          <a:chExt cx="0" cy="0"/>
        </a:xfrm>
      </p:grpSpPr>
      <p:pic>
        <p:nvPicPr>
          <p:cNvPr id="1876" name="Google Shape;1876;p153"/>
          <p:cNvPicPr preferRelativeResize="0"/>
          <p:nvPr/>
        </p:nvPicPr>
        <p:blipFill>
          <a:blip r:embed="rId3">
            <a:alphaModFix/>
          </a:blip>
          <a:stretch>
            <a:fillRect/>
          </a:stretch>
        </p:blipFill>
        <p:spPr>
          <a:xfrm>
            <a:off x="2976550" y="2047863"/>
            <a:ext cx="3190875" cy="3095625"/>
          </a:xfrm>
          <a:prstGeom prst="rect">
            <a:avLst/>
          </a:prstGeom>
          <a:noFill/>
          <a:ln>
            <a:noFill/>
          </a:ln>
        </p:spPr>
      </p:pic>
      <p:sp>
        <p:nvSpPr>
          <p:cNvPr id="1877" name="Google Shape;1877;p153"/>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78" name="Google Shape;1878;p153"/>
          <p:cNvSpPr txBox="1"/>
          <p:nvPr>
            <p:ph idx="1" type="body"/>
          </p:nvPr>
        </p:nvSpPr>
        <p:spPr>
          <a:xfrm>
            <a:off x="311700" y="1152475"/>
            <a:ext cx="8520600" cy="2838600"/>
          </a:xfrm>
          <a:prstGeom prst="rect">
            <a:avLst/>
          </a:prstGeom>
        </p:spPr>
        <p:txBody>
          <a:bodyPr anchorCtr="0" anchor="t" bIns="91425" lIns="91425" spcFirstLastPara="1" rIns="91425" wrap="square" tIns="91425">
            <a:normAutofit/>
          </a:bodyPr>
          <a:lstStyle/>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Adam vs. d'autres algorithmes de descente de gradient :</a:t>
            </a:r>
            <a:endParaRPr sz="2700">
              <a:solidFill>
                <a:srgbClr val="434343"/>
              </a:solidFill>
              <a:latin typeface="Montserrat"/>
              <a:ea typeface="Montserrat"/>
              <a:cs typeface="Montserrat"/>
              <a:sym typeface="Montserrat"/>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2" name="Shape 1882"/>
        <p:cNvGrpSpPr/>
        <p:nvPr/>
      </p:nvGrpSpPr>
      <p:grpSpPr>
        <a:xfrm>
          <a:off x="0" y="0"/>
          <a:ext cx="0" cy="0"/>
          <a:chOff x="0" y="0"/>
          <a:chExt cx="0" cy="0"/>
        </a:xfrm>
      </p:grpSpPr>
      <p:sp>
        <p:nvSpPr>
          <p:cNvPr id="1883" name="Google Shape;1883;p154"/>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84" name="Google Shape;1884;p154"/>
          <p:cNvSpPr txBox="1"/>
          <p:nvPr>
            <p:ph idx="1" type="body"/>
          </p:nvPr>
        </p:nvSpPr>
        <p:spPr>
          <a:xfrm>
            <a:off x="311700" y="1152475"/>
            <a:ext cx="8520600" cy="2838600"/>
          </a:xfrm>
          <a:prstGeom prst="rect">
            <a:avLst/>
          </a:prstGeom>
        </p:spPr>
        <p:txBody>
          <a:bodyPr anchorCtr="0" anchor="t" bIns="91425" lIns="91425" spcFirstLastPara="1" rIns="91425" wrap="square" tIns="91425">
            <a:normAutofit/>
          </a:bodyPr>
          <a:lstStyle/>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De manière réaliste, nous calculons cette descente dans un espace n-dimensionnel pour tous nos poids.</a:t>
            </a:r>
            <a:endParaRPr sz="2700">
              <a:solidFill>
                <a:srgbClr val="434343"/>
              </a:solidFill>
              <a:latin typeface="Montserrat"/>
              <a:ea typeface="Montserrat"/>
              <a:cs typeface="Montserrat"/>
              <a:sym typeface="Montserrat"/>
            </a:endParaRPr>
          </a:p>
        </p:txBody>
      </p:sp>
      <p:pic>
        <p:nvPicPr>
          <p:cNvPr id="1885" name="Google Shape;1885;p154"/>
          <p:cNvPicPr preferRelativeResize="0"/>
          <p:nvPr/>
        </p:nvPicPr>
        <p:blipFill>
          <a:blip r:embed="rId3">
            <a:alphaModFix/>
          </a:blip>
          <a:stretch>
            <a:fillRect/>
          </a:stretch>
        </p:blipFill>
        <p:spPr>
          <a:xfrm>
            <a:off x="2412938" y="2817225"/>
            <a:ext cx="4318126" cy="2275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Modèle Perceptron</a:t>
            </a:r>
            <a:endParaRPr>
              <a:latin typeface="Montserrat"/>
              <a:ea typeface="Montserrat"/>
              <a:cs typeface="Montserrat"/>
              <a:sym typeface="Montserrat"/>
            </a:endParaRPr>
          </a:p>
        </p:txBody>
      </p:sp>
      <p:sp>
        <p:nvSpPr>
          <p:cNvPr id="121" name="Google Shape;121;p20"/>
          <p:cNvSpPr txBox="1"/>
          <p:nvPr>
            <p:ph idx="1" type="body"/>
          </p:nvPr>
        </p:nvSpPr>
        <p:spPr>
          <a:xfrm>
            <a:off x="311700" y="1152475"/>
            <a:ext cx="8684100" cy="3416400"/>
          </a:xfrm>
          <a:prstGeom prst="rect">
            <a:avLst/>
          </a:prstGeom>
        </p:spPr>
        <p:txBody>
          <a:bodyPr anchorCtr="0" anchor="t" bIns="91425" lIns="91425" spcFirstLastPara="1" rIns="91425" wrap="square" tIns="91425">
            <a:normAutofit lnSpcReduction="10000"/>
          </a:bodyPr>
          <a:lstStyle/>
          <a:p>
            <a:pPr indent="-400050" lvl="0" marL="4572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Un perceptron est une forme de réseau de neurones introduite en 1958 par Frank Rosenblatt.</a:t>
            </a:r>
            <a:endParaRPr sz="2700">
              <a:solidFill>
                <a:srgbClr val="434343"/>
              </a:solidFill>
              <a:latin typeface="Montserrat"/>
              <a:ea typeface="Montserrat"/>
              <a:cs typeface="Montserrat"/>
              <a:sym typeface="Montserrat"/>
            </a:endParaRPr>
          </a:p>
          <a:p>
            <a:pPr indent="-400050" lvl="0" marL="4572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Étonnamment, même à l'époque, il voyait un énorme potentiel :</a:t>
            </a:r>
            <a:endParaRPr sz="2700">
              <a:solidFill>
                <a:srgbClr val="434343"/>
              </a:solidFill>
              <a:latin typeface="Montserrat"/>
              <a:ea typeface="Montserrat"/>
              <a:cs typeface="Montserrat"/>
              <a:sym typeface="Montserrat"/>
            </a:endParaRPr>
          </a:p>
          <a:p>
            <a:pPr indent="-400050" lvl="1" marL="13716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a:t>
            </a:r>
            <a:r>
              <a:rPr lang="en" sz="2700">
                <a:solidFill>
                  <a:srgbClr val="434343"/>
                </a:solidFill>
                <a:latin typeface="Montserrat"/>
                <a:ea typeface="Montserrat"/>
                <a:cs typeface="Montserrat"/>
                <a:sym typeface="Montserrat"/>
              </a:rPr>
              <a:t>perceptron pourrait éventuellement être capable d'apprendre, de prendre des décisions et de traduire des langues.</a:t>
            </a:r>
            <a:r>
              <a:rPr lang="en" sz="2700">
                <a:solidFill>
                  <a:srgbClr val="434343"/>
                </a:solidFill>
                <a:latin typeface="Montserrat"/>
                <a:ea typeface="Montserrat"/>
                <a:cs typeface="Montserrat"/>
                <a:sym typeface="Montserrat"/>
              </a:rPr>
              <a:t>"</a:t>
            </a:r>
            <a:endParaRPr sz="2700">
              <a:solidFill>
                <a:srgbClr val="434343"/>
              </a:solidFill>
              <a:latin typeface="Montserrat"/>
              <a:ea typeface="Montserrat"/>
              <a:cs typeface="Montserrat"/>
              <a:sym typeface="Montserrat"/>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9" name="Shape 1889"/>
        <p:cNvGrpSpPr/>
        <p:nvPr/>
      </p:nvGrpSpPr>
      <p:grpSpPr>
        <a:xfrm>
          <a:off x="0" y="0"/>
          <a:ext cx="0" cy="0"/>
          <a:chOff x="0" y="0"/>
          <a:chExt cx="0" cy="0"/>
        </a:xfrm>
      </p:grpSpPr>
      <p:sp>
        <p:nvSpPr>
          <p:cNvPr id="1890" name="Google Shape;1890;p155"/>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1" name="Google Shape;1891;p155"/>
          <p:cNvSpPr txBox="1"/>
          <p:nvPr>
            <p:ph idx="1" type="body"/>
          </p:nvPr>
        </p:nvSpPr>
        <p:spPr>
          <a:xfrm>
            <a:off x="311700" y="1152475"/>
            <a:ext cx="8520600" cy="2838600"/>
          </a:xfrm>
          <a:prstGeom prst="rect">
            <a:avLst/>
          </a:prstGeom>
        </p:spPr>
        <p:txBody>
          <a:bodyPr anchorCtr="0" anchor="t" bIns="91425" lIns="91425" spcFirstLastPara="1" rIns="91425" wrap="square" tIns="91425">
            <a:normAutofit/>
          </a:bodyPr>
          <a:lstStyle/>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Lorsqu'on traite ces vecteurs N-dimensionnels (tenseurs), la notation passe de la </a:t>
            </a:r>
            <a:r>
              <a:rPr b="1" lang="en" sz="2700">
                <a:solidFill>
                  <a:srgbClr val="434343"/>
                </a:solidFill>
                <a:latin typeface="Montserrat"/>
                <a:ea typeface="Montserrat"/>
                <a:cs typeface="Montserrat"/>
                <a:sym typeface="Montserrat"/>
              </a:rPr>
              <a:t>dérivée</a:t>
            </a:r>
            <a:r>
              <a:rPr lang="en" sz="2700">
                <a:solidFill>
                  <a:srgbClr val="434343"/>
                </a:solidFill>
                <a:latin typeface="Montserrat"/>
                <a:ea typeface="Montserrat"/>
                <a:cs typeface="Montserrat"/>
                <a:sym typeface="Montserrat"/>
              </a:rPr>
              <a:t> au </a:t>
            </a:r>
            <a:r>
              <a:rPr b="1" lang="en" sz="2700">
                <a:solidFill>
                  <a:srgbClr val="434343"/>
                </a:solidFill>
                <a:latin typeface="Montserrat"/>
                <a:ea typeface="Montserrat"/>
                <a:cs typeface="Montserrat"/>
                <a:sym typeface="Montserrat"/>
              </a:rPr>
              <a:t>gradient</a:t>
            </a:r>
            <a:r>
              <a:rPr lang="en" sz="2700">
                <a:solidFill>
                  <a:srgbClr val="434343"/>
                </a:solidFill>
                <a:latin typeface="Montserrat"/>
                <a:ea typeface="Montserrat"/>
                <a:cs typeface="Montserrat"/>
                <a:sym typeface="Montserrat"/>
              </a:rPr>
              <a:t>.</a:t>
            </a:r>
            <a:endParaRPr sz="2700">
              <a:solidFill>
                <a:srgbClr val="434343"/>
              </a:solidFill>
              <a:latin typeface="Montserrat"/>
              <a:ea typeface="Montserrat"/>
              <a:cs typeface="Montserrat"/>
              <a:sym typeface="Montserrat"/>
            </a:endParaRPr>
          </a:p>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Cela signifie que nous calculons</a:t>
            </a:r>
            <a:r>
              <a:rPr lang="en" sz="2700">
                <a:solidFill>
                  <a:srgbClr val="434343"/>
                </a:solidFill>
                <a:latin typeface="Montserrat"/>
                <a:ea typeface="Montserrat"/>
                <a:cs typeface="Montserrat"/>
                <a:sym typeface="Montserrat"/>
              </a:rPr>
              <a:t> </a:t>
            </a:r>
            <a:r>
              <a:rPr b="1" lang="en" sz="2700">
                <a:solidFill>
                  <a:srgbClr val="434343"/>
                </a:solidFill>
                <a:latin typeface="Montserrat"/>
                <a:ea typeface="Montserrat"/>
                <a:cs typeface="Montserrat"/>
                <a:sym typeface="Montserrat"/>
              </a:rPr>
              <a:t>∇C(w1,w2,...wn)</a:t>
            </a:r>
            <a:endParaRPr b="1" sz="2700">
              <a:solidFill>
                <a:srgbClr val="434343"/>
              </a:solidFill>
              <a:latin typeface="Montserrat"/>
              <a:ea typeface="Montserrat"/>
              <a:cs typeface="Montserrat"/>
              <a:sym typeface="Montserrat"/>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5" name="Shape 1895"/>
        <p:cNvGrpSpPr/>
        <p:nvPr/>
      </p:nvGrpSpPr>
      <p:grpSpPr>
        <a:xfrm>
          <a:off x="0" y="0"/>
          <a:ext cx="0" cy="0"/>
          <a:chOff x="0" y="0"/>
          <a:chExt cx="0" cy="0"/>
        </a:xfrm>
      </p:grpSpPr>
      <p:sp>
        <p:nvSpPr>
          <p:cNvPr id="1896" name="Google Shape;1896;p156"/>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7" name="Google Shape;1897;p156"/>
          <p:cNvSpPr txBox="1"/>
          <p:nvPr>
            <p:ph idx="1" type="body"/>
          </p:nvPr>
        </p:nvSpPr>
        <p:spPr>
          <a:xfrm>
            <a:off x="311700" y="1152475"/>
            <a:ext cx="8520600" cy="2838600"/>
          </a:xfrm>
          <a:prstGeom prst="rect">
            <a:avLst/>
          </a:prstGeom>
        </p:spPr>
        <p:txBody>
          <a:bodyPr anchorCtr="0" anchor="t" bIns="91425" lIns="91425" spcFirstLastPara="1" rIns="91425" wrap="square" tIns="91425">
            <a:normAutofit lnSpcReduction="10000"/>
          </a:bodyPr>
          <a:lstStyle/>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Pour les problèmes de classification, nous utilisons souvent la fonction de perte d'</a:t>
            </a:r>
            <a:r>
              <a:rPr b="1" lang="en" sz="2700">
                <a:solidFill>
                  <a:srgbClr val="434343"/>
                </a:solidFill>
                <a:latin typeface="Montserrat"/>
                <a:ea typeface="Montserrat"/>
                <a:cs typeface="Montserrat"/>
                <a:sym typeface="Montserrat"/>
              </a:rPr>
              <a:t>entropie croisée</a:t>
            </a:r>
            <a:r>
              <a:rPr lang="en" sz="2700">
                <a:solidFill>
                  <a:srgbClr val="434343"/>
                </a:solidFill>
                <a:latin typeface="Montserrat"/>
                <a:ea typeface="Montserrat"/>
                <a:cs typeface="Montserrat"/>
                <a:sym typeface="Montserrat"/>
              </a:rPr>
              <a:t>.</a:t>
            </a:r>
            <a:endParaRPr sz="2700">
              <a:solidFill>
                <a:srgbClr val="434343"/>
              </a:solidFill>
              <a:latin typeface="Montserrat"/>
              <a:ea typeface="Montserrat"/>
              <a:cs typeface="Montserrat"/>
              <a:sym typeface="Montserrat"/>
            </a:endParaRPr>
          </a:p>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L'hypothèse est que votre modèle prédit une distribution de probabilité p(y=i) pour chaque classe</a:t>
            </a:r>
            <a:r>
              <a:rPr lang="en" sz="2700">
                <a:solidFill>
                  <a:srgbClr val="434343"/>
                </a:solidFill>
                <a:latin typeface="Montserrat"/>
                <a:ea typeface="Montserrat"/>
                <a:cs typeface="Montserrat"/>
                <a:sym typeface="Montserrat"/>
              </a:rPr>
              <a:t> i=1,2,…,C. </a:t>
            </a:r>
            <a:endParaRPr sz="2700">
              <a:solidFill>
                <a:srgbClr val="434343"/>
              </a:solidFill>
              <a:latin typeface="Montserrat"/>
              <a:ea typeface="Montserrat"/>
              <a:cs typeface="Montserrat"/>
              <a:sym typeface="Montserrat"/>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1" name="Shape 1901"/>
        <p:cNvGrpSpPr/>
        <p:nvPr/>
      </p:nvGrpSpPr>
      <p:grpSpPr>
        <a:xfrm>
          <a:off x="0" y="0"/>
          <a:ext cx="0" cy="0"/>
          <a:chOff x="0" y="0"/>
          <a:chExt cx="0" cy="0"/>
        </a:xfrm>
      </p:grpSpPr>
      <p:sp>
        <p:nvSpPr>
          <p:cNvPr id="1902" name="Google Shape;1902;p157"/>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03" name="Google Shape;1903;p157"/>
          <p:cNvSpPr txBox="1"/>
          <p:nvPr>
            <p:ph idx="1" type="body"/>
          </p:nvPr>
        </p:nvSpPr>
        <p:spPr>
          <a:xfrm>
            <a:off x="311700" y="1152475"/>
            <a:ext cx="8520600" cy="2838600"/>
          </a:xfrm>
          <a:prstGeom prst="rect">
            <a:avLst/>
          </a:prstGeom>
        </p:spPr>
        <p:txBody>
          <a:bodyPr anchorCtr="0" anchor="t" bIns="91425" lIns="91425" spcFirstLastPara="1" rIns="91425" wrap="square" tIns="91425">
            <a:normAutofit/>
          </a:bodyPr>
          <a:lstStyle/>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Pour une classification binaire, il en résulte :</a:t>
            </a:r>
            <a:endParaRPr sz="27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2700">
              <a:solidFill>
                <a:srgbClr val="434343"/>
              </a:solidFill>
              <a:latin typeface="Montserrat"/>
              <a:ea typeface="Montserrat"/>
              <a:cs typeface="Montserrat"/>
              <a:sym typeface="Montserrat"/>
            </a:endParaRPr>
          </a:p>
          <a:p>
            <a:pPr indent="-400050" lvl="0" marL="457200" marR="0" rtl="0" algn="l">
              <a:lnSpc>
                <a:spcPct val="115000"/>
              </a:lnSpc>
              <a:spcBef>
                <a:spcPts val="160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Pour </a:t>
            </a:r>
            <a:r>
              <a:rPr b="1" lang="en" sz="2700">
                <a:solidFill>
                  <a:srgbClr val="434343"/>
                </a:solidFill>
                <a:latin typeface="Montserrat"/>
                <a:ea typeface="Montserrat"/>
                <a:cs typeface="Montserrat"/>
                <a:sym typeface="Montserrat"/>
              </a:rPr>
              <a:t>M</a:t>
            </a:r>
            <a:r>
              <a:rPr lang="en" sz="2700">
                <a:solidFill>
                  <a:srgbClr val="434343"/>
                </a:solidFill>
                <a:latin typeface="Montserrat"/>
                <a:ea typeface="Montserrat"/>
                <a:cs typeface="Montserrat"/>
                <a:sym typeface="Montserrat"/>
              </a:rPr>
              <a:t> nombre de classes &gt; 2</a:t>
            </a:r>
            <a:endParaRPr sz="2700">
              <a:solidFill>
                <a:srgbClr val="434343"/>
              </a:solidFill>
              <a:latin typeface="Montserrat"/>
              <a:ea typeface="Montserrat"/>
              <a:cs typeface="Montserrat"/>
              <a:sym typeface="Montserrat"/>
            </a:endParaRPr>
          </a:p>
        </p:txBody>
      </p:sp>
      <p:pic>
        <p:nvPicPr>
          <p:cNvPr id="1904" name="Google Shape;1904;p157"/>
          <p:cNvPicPr preferRelativeResize="0"/>
          <p:nvPr/>
        </p:nvPicPr>
        <p:blipFill>
          <a:blip r:embed="rId3">
            <a:alphaModFix/>
          </a:blip>
          <a:stretch>
            <a:fillRect/>
          </a:stretch>
        </p:blipFill>
        <p:spPr>
          <a:xfrm>
            <a:off x="2061396" y="1824425"/>
            <a:ext cx="5200650" cy="800100"/>
          </a:xfrm>
          <a:prstGeom prst="rect">
            <a:avLst/>
          </a:prstGeom>
          <a:noFill/>
          <a:ln>
            <a:noFill/>
          </a:ln>
        </p:spPr>
      </p:pic>
      <p:pic>
        <p:nvPicPr>
          <p:cNvPr id="1905" name="Google Shape;1905;p157"/>
          <p:cNvPicPr preferRelativeResize="0"/>
          <p:nvPr/>
        </p:nvPicPr>
        <p:blipFill>
          <a:blip r:embed="rId4">
            <a:alphaModFix/>
          </a:blip>
          <a:stretch>
            <a:fillRect/>
          </a:stretch>
        </p:blipFill>
        <p:spPr>
          <a:xfrm>
            <a:off x="2933700" y="3327738"/>
            <a:ext cx="3276600" cy="1381125"/>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9" name="Shape 1909"/>
        <p:cNvGrpSpPr/>
        <p:nvPr/>
      </p:nvGrpSpPr>
      <p:grpSpPr>
        <a:xfrm>
          <a:off x="0" y="0"/>
          <a:ext cx="0" cy="0"/>
          <a:chOff x="0" y="0"/>
          <a:chExt cx="0" cy="0"/>
        </a:xfrm>
      </p:grpSpPr>
      <p:sp>
        <p:nvSpPr>
          <p:cNvPr id="1910" name="Google Shape;1910;p158"/>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11" name="Google Shape;1911;p1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Récap :</a:t>
            </a:r>
            <a:endParaRPr sz="2700">
              <a:solidFill>
                <a:srgbClr val="434343"/>
              </a:solidFill>
              <a:latin typeface="Montserrat"/>
              <a:ea typeface="Montserrat"/>
              <a:cs typeface="Montserrat"/>
              <a:sym typeface="Montserrat"/>
            </a:endParaRPr>
          </a:p>
          <a:p>
            <a:pPr indent="-400050" lvl="1" marL="13716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Fonctions de Coût (Cost)</a:t>
            </a:r>
            <a:endParaRPr sz="2700">
              <a:solidFill>
                <a:srgbClr val="434343"/>
              </a:solidFill>
              <a:latin typeface="Montserrat"/>
              <a:ea typeface="Montserrat"/>
              <a:cs typeface="Montserrat"/>
              <a:sym typeface="Montserrat"/>
            </a:endParaRPr>
          </a:p>
          <a:p>
            <a:pPr indent="-400050" lvl="1" marL="13716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Descente de Gradient (Gradient Descent)</a:t>
            </a:r>
            <a:endParaRPr sz="2700">
              <a:solidFill>
                <a:srgbClr val="434343"/>
              </a:solidFill>
              <a:latin typeface="Montserrat"/>
              <a:ea typeface="Montserrat"/>
              <a:cs typeface="Montserrat"/>
              <a:sym typeface="Montserrat"/>
            </a:endParaRPr>
          </a:p>
          <a:p>
            <a:pPr indent="-400050" lvl="1" marL="13716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Optimiseur Adam</a:t>
            </a:r>
            <a:endParaRPr sz="2700">
              <a:solidFill>
                <a:srgbClr val="434343"/>
              </a:solidFill>
              <a:latin typeface="Montserrat"/>
              <a:ea typeface="Montserrat"/>
              <a:cs typeface="Montserrat"/>
              <a:sym typeface="Montserrat"/>
            </a:endParaRPr>
          </a:p>
          <a:p>
            <a:pPr indent="-400050" lvl="1" marL="13716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Coût quadratique et Entropie Croisée</a:t>
            </a:r>
            <a:endParaRPr sz="2700">
              <a:solidFill>
                <a:srgbClr val="434343"/>
              </a:solidFill>
              <a:latin typeface="Montserrat"/>
              <a:ea typeface="Montserrat"/>
              <a:cs typeface="Montserrat"/>
              <a:sym typeface="Montserrat"/>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5" name="Shape 1915"/>
        <p:cNvGrpSpPr/>
        <p:nvPr/>
      </p:nvGrpSpPr>
      <p:grpSpPr>
        <a:xfrm>
          <a:off x="0" y="0"/>
          <a:ext cx="0" cy="0"/>
          <a:chOff x="0" y="0"/>
          <a:chExt cx="0" cy="0"/>
        </a:xfrm>
      </p:grpSpPr>
      <p:sp>
        <p:nvSpPr>
          <p:cNvPr id="1916" name="Google Shape;1916;p159"/>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17" name="Google Shape;1917;p1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Jusqu'à présent, nous comprenons comment les réseaux peuvent prendre en compte l'entrée, l'affecter avec des pondérations, des biais et des fonctions d'activation pour produire une prédiction en sortie.</a:t>
            </a:r>
            <a:endParaRPr sz="2700">
              <a:solidFill>
                <a:srgbClr val="434343"/>
              </a:solidFill>
              <a:latin typeface="Montserrat"/>
              <a:ea typeface="Montserrat"/>
              <a:cs typeface="Montserrat"/>
              <a:sym typeface="Montserrat"/>
            </a:endParaRPr>
          </a:p>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Nous avons ensuite appris comment évaluer ce résultat.</a:t>
            </a:r>
            <a:endParaRPr sz="2700">
              <a:solidFill>
                <a:srgbClr val="434343"/>
              </a:solidFill>
              <a:latin typeface="Montserrat"/>
              <a:ea typeface="Montserrat"/>
              <a:cs typeface="Montserrat"/>
              <a:sym typeface="Montserrat"/>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1" name="Shape 1921"/>
        <p:cNvGrpSpPr/>
        <p:nvPr/>
      </p:nvGrpSpPr>
      <p:grpSpPr>
        <a:xfrm>
          <a:off x="0" y="0"/>
          <a:ext cx="0" cy="0"/>
          <a:chOff x="0" y="0"/>
          <a:chExt cx="0" cy="0"/>
        </a:xfrm>
      </p:grpSpPr>
      <p:sp>
        <p:nvSpPr>
          <p:cNvPr id="1922" name="Google Shape;1922;p160"/>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23" name="Google Shape;1923;p1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La dernière chose que nous devons apprendre sur la théorie est :</a:t>
            </a:r>
            <a:endParaRPr sz="2400">
              <a:solidFill>
                <a:srgbClr val="434343"/>
              </a:solidFill>
              <a:latin typeface="Montserrat"/>
              <a:ea typeface="Montserrat"/>
              <a:cs typeface="Montserrat"/>
              <a:sym typeface="Montserrat"/>
            </a:endParaRPr>
          </a:p>
          <a:p>
            <a:pPr indent="-381000" lvl="1" marL="13716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Une fois que nous avons obtenu la valeur de notre coût/perte, comment pouvons-nous réellement revenir en arrière et ajuster nos poids et nos biais ?</a:t>
            </a:r>
            <a:endParaRPr sz="2400">
              <a:solidFill>
                <a:srgbClr val="434343"/>
              </a:solidFill>
              <a:latin typeface="Montserrat"/>
              <a:ea typeface="Montserrat"/>
              <a:cs typeface="Montserrat"/>
              <a:sym typeface="Montserrat"/>
            </a:endParaRPr>
          </a:p>
          <a:p>
            <a:pPr indent="-381000" lvl="0"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C'est de la </a:t>
            </a:r>
            <a:r>
              <a:rPr b="1" lang="en" sz="2400">
                <a:solidFill>
                  <a:srgbClr val="434343"/>
                </a:solidFill>
                <a:latin typeface="Montserrat"/>
                <a:ea typeface="Montserrat"/>
                <a:cs typeface="Montserrat"/>
                <a:sym typeface="Montserrat"/>
              </a:rPr>
              <a:t>rétropropagation (ou backpropagation)</a:t>
            </a:r>
            <a:r>
              <a:rPr lang="en" sz="2400">
                <a:solidFill>
                  <a:srgbClr val="434343"/>
                </a:solidFill>
                <a:latin typeface="Montserrat"/>
                <a:ea typeface="Montserrat"/>
                <a:cs typeface="Montserrat"/>
                <a:sym typeface="Montserrat"/>
              </a:rPr>
              <a:t>, et c'est ce que nous allons couvrir dans la prochaine vidéo !</a:t>
            </a:r>
            <a:endParaRPr sz="2400">
              <a:solidFill>
                <a:srgbClr val="434343"/>
              </a:solidFill>
              <a:latin typeface="Montserrat"/>
              <a:ea typeface="Montserrat"/>
              <a:cs typeface="Montserrat"/>
              <a:sym typeface="Montserrat"/>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7" name="Shape 1927"/>
        <p:cNvGrpSpPr/>
        <p:nvPr/>
      </p:nvGrpSpPr>
      <p:grpSpPr>
        <a:xfrm>
          <a:off x="0" y="0"/>
          <a:ext cx="0" cy="0"/>
          <a:chOff x="0" y="0"/>
          <a:chExt cx="0" cy="0"/>
        </a:xfrm>
      </p:grpSpPr>
      <p:sp>
        <p:nvSpPr>
          <p:cNvPr id="1928" name="Google Shape;1928;p161"/>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Backpropagation</a:t>
            </a:r>
            <a:endParaRPr b="1">
              <a:latin typeface="Montserrat"/>
              <a:ea typeface="Montserrat"/>
              <a:cs typeface="Montserrat"/>
              <a:sym typeface="Montserrat"/>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2" name="Shape 1932"/>
        <p:cNvGrpSpPr/>
        <p:nvPr/>
      </p:nvGrpSpPr>
      <p:grpSpPr>
        <a:xfrm>
          <a:off x="0" y="0"/>
          <a:ext cx="0" cy="0"/>
          <a:chOff x="0" y="0"/>
          <a:chExt cx="0" cy="0"/>
        </a:xfrm>
      </p:grpSpPr>
      <p:sp>
        <p:nvSpPr>
          <p:cNvPr id="1933" name="Google Shape;1933;p162"/>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34" name="Google Shape;1934;p1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Le dernier sujet théorique que nous aborderons est la </a:t>
            </a:r>
            <a:r>
              <a:rPr b="1" lang="en" sz="2700">
                <a:solidFill>
                  <a:srgbClr val="434343"/>
                </a:solidFill>
                <a:latin typeface="Montserrat"/>
                <a:ea typeface="Montserrat"/>
                <a:cs typeface="Montserrat"/>
                <a:sym typeface="Montserrat"/>
              </a:rPr>
              <a:t>rétropropagation</a:t>
            </a:r>
            <a:r>
              <a:rPr lang="en" sz="2700">
                <a:solidFill>
                  <a:srgbClr val="434343"/>
                </a:solidFill>
                <a:latin typeface="Montserrat"/>
                <a:ea typeface="Montserrat"/>
                <a:cs typeface="Montserrat"/>
                <a:sym typeface="Montserrat"/>
              </a:rPr>
              <a:t> (</a:t>
            </a:r>
            <a:r>
              <a:rPr b="1" lang="en" sz="2700">
                <a:solidFill>
                  <a:srgbClr val="434343"/>
                </a:solidFill>
                <a:latin typeface="Montserrat"/>
                <a:ea typeface="Montserrat"/>
                <a:cs typeface="Montserrat"/>
                <a:sym typeface="Montserrat"/>
              </a:rPr>
              <a:t>backpropagation)</a:t>
            </a:r>
            <a:r>
              <a:rPr lang="en" sz="2700">
                <a:solidFill>
                  <a:srgbClr val="434343"/>
                </a:solidFill>
                <a:latin typeface="Montserrat"/>
                <a:ea typeface="Montserrat"/>
                <a:cs typeface="Montserrat"/>
                <a:sym typeface="Montserrat"/>
              </a:rPr>
              <a:t>.</a:t>
            </a:r>
            <a:endParaRPr sz="2700">
              <a:solidFill>
                <a:srgbClr val="434343"/>
              </a:solidFill>
              <a:latin typeface="Montserrat"/>
              <a:ea typeface="Montserrat"/>
              <a:cs typeface="Montserrat"/>
              <a:sym typeface="Montserrat"/>
            </a:endParaRPr>
          </a:p>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Nous commencerons par construire une intuition derrière la rétropropagation, puis nous nous plongerons dans le calcul et la notation de la rétropropagation.</a:t>
            </a:r>
            <a:endParaRPr sz="2700">
              <a:solidFill>
                <a:srgbClr val="434343"/>
              </a:solidFill>
              <a:latin typeface="Montserrat"/>
              <a:ea typeface="Montserrat"/>
              <a:cs typeface="Montserrat"/>
              <a:sym typeface="Montserrat"/>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8" name="Shape 1938"/>
        <p:cNvGrpSpPr/>
        <p:nvPr/>
      </p:nvGrpSpPr>
      <p:grpSpPr>
        <a:xfrm>
          <a:off x="0" y="0"/>
          <a:ext cx="0" cy="0"/>
          <a:chOff x="0" y="0"/>
          <a:chExt cx="0" cy="0"/>
        </a:xfrm>
      </p:grpSpPr>
      <p:sp>
        <p:nvSpPr>
          <p:cNvPr id="1939" name="Google Shape;1939;p163"/>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40" name="Google Shape;1940;p1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Fondamentalement, nous voulons savoir comment les résultats de la fonction de coût changent par rapport aux pondérations dans le réseau, afin de pouvoir mettre à jour les pondérations pour minimiser la fonction de coût.</a:t>
            </a:r>
            <a:endParaRPr sz="2700">
              <a:solidFill>
                <a:srgbClr val="434343"/>
              </a:solidFill>
              <a:latin typeface="Montserrat"/>
              <a:ea typeface="Montserrat"/>
              <a:cs typeface="Montserrat"/>
              <a:sym typeface="Montserrat"/>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4" name="Shape 1944"/>
        <p:cNvGrpSpPr/>
        <p:nvPr/>
      </p:nvGrpSpPr>
      <p:grpSpPr>
        <a:xfrm>
          <a:off x="0" y="0"/>
          <a:ext cx="0" cy="0"/>
          <a:chOff x="0" y="0"/>
          <a:chExt cx="0" cy="0"/>
        </a:xfrm>
      </p:grpSpPr>
      <p:sp>
        <p:nvSpPr>
          <p:cNvPr id="1945" name="Google Shape;1945;p164"/>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46" name="Google Shape;1946;p1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Commençons par un réseau très simple, où chaque couche ne possède qu'un seul neurone</a:t>
            </a:r>
            <a:endParaRPr sz="3000">
              <a:solidFill>
                <a:srgbClr val="434343"/>
              </a:solidFill>
              <a:latin typeface="Montserrat"/>
              <a:ea typeface="Montserrat"/>
              <a:cs typeface="Montserrat"/>
              <a:sym typeface="Montserrat"/>
            </a:endParaRPr>
          </a:p>
        </p:txBody>
      </p:sp>
      <p:sp>
        <p:nvSpPr>
          <p:cNvPr id="1947" name="Google Shape;1947;p164"/>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164"/>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164"/>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164"/>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51" name="Google Shape;1951;p164"/>
          <p:cNvCxnSpPr>
            <a:stCxn id="1947" idx="6"/>
            <a:endCxn id="1948"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1952" name="Google Shape;1952;p164"/>
          <p:cNvCxnSpPr>
            <a:stCxn id="1948" idx="6"/>
            <a:endCxn id="1949"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1953" name="Google Shape;1953;p164"/>
          <p:cNvCxnSpPr>
            <a:stCxn id="1949" idx="6"/>
            <a:endCxn id="1950"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Modèle Perceptron</a:t>
            </a:r>
            <a:endParaRPr>
              <a:latin typeface="Montserrat"/>
              <a:ea typeface="Montserrat"/>
              <a:cs typeface="Montserrat"/>
              <a:sym typeface="Montserrat"/>
            </a:endParaRPr>
          </a:p>
        </p:txBody>
      </p:sp>
      <p:sp>
        <p:nvSpPr>
          <p:cNvPr id="127" name="Google Shape;127;p21"/>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393700" lvl="0" marL="457200" marR="0" rtl="0" algn="l">
              <a:lnSpc>
                <a:spcPct val="100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Cependant, en 1969, Marvin Minsky et Seymour Papert ont publié leur livre </a:t>
            </a:r>
            <a:r>
              <a:rPr b="1" lang="en" sz="2600">
                <a:solidFill>
                  <a:srgbClr val="434343"/>
                </a:solidFill>
                <a:latin typeface="Montserrat"/>
                <a:ea typeface="Montserrat"/>
                <a:cs typeface="Montserrat"/>
                <a:sym typeface="Montserrat"/>
              </a:rPr>
              <a:t>Perceptrons</a:t>
            </a:r>
            <a:r>
              <a:rPr lang="en" sz="2600">
                <a:solidFill>
                  <a:srgbClr val="434343"/>
                </a:solidFill>
                <a:latin typeface="Montserrat"/>
                <a:ea typeface="Montserrat"/>
                <a:cs typeface="Montserrat"/>
                <a:sym typeface="Montserrat"/>
              </a:rPr>
              <a:t>.</a:t>
            </a:r>
            <a:r>
              <a:rPr lang="en" sz="2600">
                <a:solidFill>
                  <a:srgbClr val="434343"/>
                </a:solidFill>
                <a:latin typeface="Montserrat"/>
                <a:ea typeface="Montserrat"/>
                <a:cs typeface="Montserrat"/>
                <a:sym typeface="Montserrat"/>
              </a:rPr>
              <a:t> </a:t>
            </a:r>
            <a:endParaRPr sz="2600">
              <a:solidFill>
                <a:srgbClr val="434343"/>
              </a:solidFill>
              <a:latin typeface="Montserrat"/>
              <a:ea typeface="Montserrat"/>
              <a:cs typeface="Montserrat"/>
              <a:sym typeface="Montserrat"/>
            </a:endParaRPr>
          </a:p>
          <a:p>
            <a:pPr indent="-393700" lvl="0" marL="457200" marR="0" rtl="0" algn="l">
              <a:lnSpc>
                <a:spcPct val="100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Ce livre</a:t>
            </a:r>
            <a:r>
              <a:rPr lang="en" sz="2600">
                <a:solidFill>
                  <a:srgbClr val="434343"/>
                </a:solidFill>
                <a:latin typeface="Montserrat"/>
                <a:ea typeface="Montserrat"/>
                <a:cs typeface="Montserrat"/>
                <a:sym typeface="Montserrat"/>
              </a:rPr>
              <a:t> suggérait qu'il y avait de sérieuses limites à ce que les perceptrons pouvaient faire.</a:t>
            </a:r>
            <a:endParaRPr sz="2600">
              <a:solidFill>
                <a:srgbClr val="434343"/>
              </a:solidFill>
              <a:latin typeface="Montserrat"/>
              <a:ea typeface="Montserrat"/>
              <a:cs typeface="Montserrat"/>
              <a:sym typeface="Montserrat"/>
            </a:endParaRPr>
          </a:p>
          <a:p>
            <a:pPr indent="-393700" lvl="0" marL="457200" marR="0" rtl="0" algn="l">
              <a:lnSpc>
                <a:spcPct val="100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Cela a marqué le début de ce que l'on appelle l'hiver de l'IA, avec peu de financement pour l'IA et les réseaux de neurones dans les années 1970.</a:t>
            </a:r>
            <a:endParaRPr sz="2600">
              <a:solidFill>
                <a:srgbClr val="434343"/>
              </a:solidFill>
              <a:latin typeface="Montserrat"/>
              <a:ea typeface="Montserrat"/>
              <a:cs typeface="Montserrat"/>
              <a:sym typeface="Montserrat"/>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7" name="Shape 1957"/>
        <p:cNvGrpSpPr/>
        <p:nvPr/>
      </p:nvGrpSpPr>
      <p:grpSpPr>
        <a:xfrm>
          <a:off x="0" y="0"/>
          <a:ext cx="0" cy="0"/>
          <a:chOff x="0" y="0"/>
          <a:chExt cx="0" cy="0"/>
        </a:xfrm>
      </p:grpSpPr>
      <p:sp>
        <p:nvSpPr>
          <p:cNvPr id="1958" name="Google Shape;1958;p165"/>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59" name="Google Shape;1959;p1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Chaque entrée recevra un poids et un biais</a:t>
            </a:r>
            <a:endParaRPr b="1" sz="3000">
              <a:solidFill>
                <a:srgbClr val="434343"/>
              </a:solidFill>
              <a:latin typeface="Montserrat"/>
              <a:ea typeface="Montserrat"/>
              <a:cs typeface="Montserrat"/>
              <a:sym typeface="Montserrat"/>
            </a:endParaRPr>
          </a:p>
        </p:txBody>
      </p:sp>
      <p:sp>
        <p:nvSpPr>
          <p:cNvPr id="1960" name="Google Shape;1960;p165"/>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165"/>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165"/>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165"/>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64" name="Google Shape;1964;p165"/>
          <p:cNvCxnSpPr>
            <a:stCxn id="1960" idx="6"/>
            <a:endCxn id="1961"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1965" name="Google Shape;1965;p165"/>
          <p:cNvCxnSpPr>
            <a:stCxn id="1961" idx="6"/>
            <a:endCxn id="1962"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1966" name="Google Shape;1966;p165"/>
          <p:cNvCxnSpPr>
            <a:stCxn id="1962" idx="6"/>
            <a:endCxn id="1963"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1967" name="Google Shape;1967;p165"/>
          <p:cNvSpPr txBox="1"/>
          <p:nvPr>
            <p:ph idx="1" type="body"/>
          </p:nvPr>
        </p:nvSpPr>
        <p:spPr>
          <a:xfrm>
            <a:off x="1746000" y="3290375"/>
            <a:ext cx="13278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1968" name="Google Shape;1968;p165"/>
          <p:cNvSpPr txBox="1"/>
          <p:nvPr>
            <p:ph idx="1" type="body"/>
          </p:nvPr>
        </p:nvSpPr>
        <p:spPr>
          <a:xfrm>
            <a:off x="3381450" y="3290375"/>
            <a:ext cx="13278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1969" name="Google Shape;1969;p165"/>
          <p:cNvSpPr txBox="1"/>
          <p:nvPr>
            <p:ph idx="1" type="body"/>
          </p:nvPr>
        </p:nvSpPr>
        <p:spPr>
          <a:xfrm>
            <a:off x="4931875" y="3290375"/>
            <a:ext cx="13278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3" name="Shape 1973"/>
        <p:cNvGrpSpPr/>
        <p:nvPr/>
      </p:nvGrpSpPr>
      <p:grpSpPr>
        <a:xfrm>
          <a:off x="0" y="0"/>
          <a:ext cx="0" cy="0"/>
          <a:chOff x="0" y="0"/>
          <a:chExt cx="0" cy="0"/>
        </a:xfrm>
      </p:grpSpPr>
      <p:sp>
        <p:nvSpPr>
          <p:cNvPr id="1974" name="Google Shape;1974;p166"/>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75" name="Google Shape;1975;p1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Cela signifie que nous avons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C(w1,b1,w2,b2,w3,b3)</a:t>
            </a:r>
            <a:endParaRPr b="1" sz="3000">
              <a:solidFill>
                <a:srgbClr val="434343"/>
              </a:solidFill>
              <a:latin typeface="Montserrat"/>
              <a:ea typeface="Montserrat"/>
              <a:cs typeface="Montserrat"/>
              <a:sym typeface="Montserrat"/>
            </a:endParaRPr>
          </a:p>
        </p:txBody>
      </p:sp>
      <p:sp>
        <p:nvSpPr>
          <p:cNvPr id="1976" name="Google Shape;1976;p166"/>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166"/>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16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16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80" name="Google Shape;1980;p166"/>
          <p:cNvCxnSpPr>
            <a:stCxn id="1976" idx="6"/>
            <a:endCxn id="1977"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1981" name="Google Shape;1981;p166"/>
          <p:cNvCxnSpPr>
            <a:stCxn id="1977" idx="6"/>
            <a:endCxn id="1978"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1982" name="Google Shape;1982;p166"/>
          <p:cNvCxnSpPr>
            <a:stCxn id="1978" idx="6"/>
            <a:endCxn id="1979"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1983" name="Google Shape;1983;p166"/>
          <p:cNvSpPr txBox="1"/>
          <p:nvPr>
            <p:ph idx="1" type="body"/>
          </p:nvPr>
        </p:nvSpPr>
        <p:spPr>
          <a:xfrm>
            <a:off x="1746000" y="3290375"/>
            <a:ext cx="13278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1984" name="Google Shape;1984;p166"/>
          <p:cNvSpPr txBox="1"/>
          <p:nvPr>
            <p:ph idx="1" type="body"/>
          </p:nvPr>
        </p:nvSpPr>
        <p:spPr>
          <a:xfrm>
            <a:off x="3381450" y="3290375"/>
            <a:ext cx="13278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1985" name="Google Shape;1985;p166"/>
          <p:cNvSpPr txBox="1"/>
          <p:nvPr>
            <p:ph idx="1" type="body"/>
          </p:nvPr>
        </p:nvSpPr>
        <p:spPr>
          <a:xfrm>
            <a:off x="4931875" y="3290375"/>
            <a:ext cx="13278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9" name="Shape 1989"/>
        <p:cNvGrpSpPr/>
        <p:nvPr/>
      </p:nvGrpSpPr>
      <p:grpSpPr>
        <a:xfrm>
          <a:off x="0" y="0"/>
          <a:ext cx="0" cy="0"/>
          <a:chOff x="0" y="0"/>
          <a:chExt cx="0" cy="0"/>
        </a:xfrm>
      </p:grpSpPr>
      <p:sp>
        <p:nvSpPr>
          <p:cNvPr id="1990" name="Google Shape;1990;p167"/>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91" name="Google Shape;1991;p1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Nous avons déjà vu comment ce processus se propage.</a:t>
            </a:r>
            <a:endParaRPr sz="2700">
              <a:solidFill>
                <a:srgbClr val="434343"/>
              </a:solidFill>
              <a:latin typeface="Montserrat"/>
              <a:ea typeface="Montserrat"/>
              <a:cs typeface="Montserrat"/>
              <a:sym typeface="Montserrat"/>
            </a:endParaRPr>
          </a:p>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Commençons par la fin pour voir la rétropropagation.</a:t>
            </a:r>
            <a:endParaRPr sz="2700">
              <a:solidFill>
                <a:srgbClr val="434343"/>
              </a:solidFill>
              <a:latin typeface="Montserrat"/>
              <a:ea typeface="Montserrat"/>
              <a:cs typeface="Montserrat"/>
              <a:sym typeface="Montserrat"/>
            </a:endParaRPr>
          </a:p>
        </p:txBody>
      </p:sp>
      <p:sp>
        <p:nvSpPr>
          <p:cNvPr id="1992" name="Google Shape;1992;p167"/>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167"/>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16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16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96" name="Google Shape;1996;p167"/>
          <p:cNvCxnSpPr>
            <a:stCxn id="1992" idx="6"/>
            <a:endCxn id="1993"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1997" name="Google Shape;1997;p167"/>
          <p:cNvCxnSpPr>
            <a:stCxn id="1993" idx="6"/>
            <a:endCxn id="1994"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1998" name="Google Shape;1998;p167"/>
          <p:cNvCxnSpPr>
            <a:stCxn id="1994" idx="6"/>
            <a:endCxn id="1995"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1999" name="Google Shape;1999;p167"/>
          <p:cNvSpPr txBox="1"/>
          <p:nvPr>
            <p:ph idx="1" type="body"/>
          </p:nvPr>
        </p:nvSpPr>
        <p:spPr>
          <a:xfrm>
            <a:off x="1746000" y="3290375"/>
            <a:ext cx="13278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000" name="Google Shape;2000;p167"/>
          <p:cNvSpPr txBox="1"/>
          <p:nvPr>
            <p:ph idx="1" type="body"/>
          </p:nvPr>
        </p:nvSpPr>
        <p:spPr>
          <a:xfrm>
            <a:off x="3381450" y="3290375"/>
            <a:ext cx="13278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001" name="Google Shape;2001;p167"/>
          <p:cNvSpPr txBox="1"/>
          <p:nvPr>
            <p:ph idx="1" type="body"/>
          </p:nvPr>
        </p:nvSpPr>
        <p:spPr>
          <a:xfrm>
            <a:off x="4931875" y="3290375"/>
            <a:ext cx="13278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5" name="Shape 2005"/>
        <p:cNvGrpSpPr/>
        <p:nvPr/>
      </p:nvGrpSpPr>
      <p:grpSpPr>
        <a:xfrm>
          <a:off x="0" y="0"/>
          <a:ext cx="0" cy="0"/>
          <a:chOff x="0" y="0"/>
          <a:chExt cx="0" cy="0"/>
        </a:xfrm>
      </p:grpSpPr>
      <p:sp>
        <p:nvSpPr>
          <p:cNvPr id="2006" name="Google Shape;2006;p168"/>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07" name="Google Shape;2007;p1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Supposons que nous ayons des couches (layers)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alors notre notation devient :</a:t>
            </a:r>
            <a:endParaRPr sz="3000">
              <a:solidFill>
                <a:srgbClr val="434343"/>
              </a:solidFill>
              <a:latin typeface="Montserrat"/>
              <a:ea typeface="Montserrat"/>
              <a:cs typeface="Montserrat"/>
              <a:sym typeface="Montserrat"/>
            </a:endParaRPr>
          </a:p>
        </p:txBody>
      </p:sp>
      <p:sp>
        <p:nvSpPr>
          <p:cNvPr id="2008" name="Google Shape;2008;p168"/>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168"/>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168"/>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168"/>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12" name="Google Shape;2012;p168"/>
          <p:cNvCxnSpPr>
            <a:stCxn id="2008" idx="6"/>
            <a:endCxn id="2009"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013" name="Google Shape;2013;p168"/>
          <p:cNvCxnSpPr>
            <a:stCxn id="2009" idx="6"/>
            <a:endCxn id="2010"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014" name="Google Shape;2014;p168"/>
          <p:cNvCxnSpPr>
            <a:stCxn id="2010" idx="6"/>
            <a:endCxn id="201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015" name="Google Shape;2015;p168"/>
          <p:cNvSpPr txBox="1"/>
          <p:nvPr>
            <p:ph idx="1" type="body"/>
          </p:nvPr>
        </p:nvSpPr>
        <p:spPr>
          <a:xfrm>
            <a:off x="6175425" y="3942175"/>
            <a:ext cx="13278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016" name="Google Shape;2016;p168"/>
          <p:cNvSpPr txBox="1"/>
          <p:nvPr>
            <p:ph idx="1" type="body"/>
          </p:nvPr>
        </p:nvSpPr>
        <p:spPr>
          <a:xfrm>
            <a:off x="4542475" y="3967050"/>
            <a:ext cx="13278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
        <p:nvSpPr>
          <p:cNvPr id="2017" name="Google Shape;2017;p168"/>
          <p:cNvSpPr txBox="1"/>
          <p:nvPr>
            <p:ph idx="1" type="body"/>
          </p:nvPr>
        </p:nvSpPr>
        <p:spPr>
          <a:xfrm>
            <a:off x="2763125" y="3967050"/>
            <a:ext cx="13278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L-2</a:t>
            </a:r>
            <a:endParaRPr b="1">
              <a:solidFill>
                <a:srgbClr val="434343"/>
              </a:solidFill>
              <a:latin typeface="Montserrat"/>
              <a:ea typeface="Montserrat"/>
              <a:cs typeface="Montserrat"/>
              <a:sym typeface="Montserrat"/>
            </a:endParaRPr>
          </a:p>
        </p:txBody>
      </p:sp>
      <p:sp>
        <p:nvSpPr>
          <p:cNvPr id="2018" name="Google Shape;2018;p168"/>
          <p:cNvSpPr txBox="1"/>
          <p:nvPr>
            <p:ph idx="1" type="body"/>
          </p:nvPr>
        </p:nvSpPr>
        <p:spPr>
          <a:xfrm>
            <a:off x="1248250" y="3906900"/>
            <a:ext cx="13278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L-n </a:t>
            </a:r>
            <a:endParaRPr b="1">
              <a:solidFill>
                <a:srgbClr val="434343"/>
              </a:solidFill>
              <a:latin typeface="Montserrat"/>
              <a:ea typeface="Montserrat"/>
              <a:cs typeface="Montserrat"/>
              <a:sym typeface="Montserrat"/>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2" name="Shape 2022"/>
        <p:cNvGrpSpPr/>
        <p:nvPr/>
      </p:nvGrpSpPr>
      <p:grpSpPr>
        <a:xfrm>
          <a:off x="0" y="0"/>
          <a:ext cx="0" cy="0"/>
          <a:chOff x="0" y="0"/>
          <a:chExt cx="0" cy="0"/>
        </a:xfrm>
      </p:grpSpPr>
      <p:sp>
        <p:nvSpPr>
          <p:cNvPr id="2023" name="Google Shape;2023;p169"/>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24" name="Google Shape;2024;p1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En nous concentrant sur ces deux dernières couches, nous allons définir</a:t>
            </a:r>
            <a:r>
              <a:rPr lang="en" sz="2700">
                <a:solidFill>
                  <a:srgbClr val="434343"/>
                </a:solidFill>
                <a:latin typeface="Montserrat"/>
                <a:ea typeface="Montserrat"/>
                <a:cs typeface="Montserrat"/>
                <a:sym typeface="Montserrat"/>
              </a:rPr>
              <a:t> </a:t>
            </a:r>
            <a:r>
              <a:rPr b="1" lang="en" sz="2700">
                <a:solidFill>
                  <a:srgbClr val="434343"/>
                </a:solidFill>
                <a:latin typeface="Montserrat"/>
                <a:ea typeface="Montserrat"/>
                <a:cs typeface="Montserrat"/>
                <a:sym typeface="Montserrat"/>
              </a:rPr>
              <a:t>z=wx+b</a:t>
            </a:r>
            <a:endParaRPr b="1" sz="2700">
              <a:solidFill>
                <a:srgbClr val="434343"/>
              </a:solidFill>
              <a:latin typeface="Montserrat"/>
              <a:ea typeface="Montserrat"/>
              <a:cs typeface="Montserrat"/>
              <a:sym typeface="Montserrat"/>
            </a:endParaRPr>
          </a:p>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Ensuite, nous appliquerons une fonction d'activation :</a:t>
            </a:r>
            <a:r>
              <a:rPr lang="en" sz="2700">
                <a:solidFill>
                  <a:srgbClr val="434343"/>
                </a:solidFill>
                <a:latin typeface="Montserrat"/>
                <a:ea typeface="Montserrat"/>
                <a:cs typeface="Montserrat"/>
                <a:sym typeface="Montserrat"/>
              </a:rPr>
              <a:t> </a:t>
            </a:r>
            <a:r>
              <a:rPr b="1" lang="en" sz="2700">
                <a:solidFill>
                  <a:srgbClr val="434343"/>
                </a:solidFill>
                <a:latin typeface="Montserrat"/>
                <a:ea typeface="Montserrat"/>
                <a:cs typeface="Montserrat"/>
                <a:sym typeface="Montserrat"/>
              </a:rPr>
              <a:t>a = σ(z)</a:t>
            </a:r>
            <a:endParaRPr b="1" sz="2700">
              <a:solidFill>
                <a:srgbClr val="434343"/>
              </a:solidFill>
              <a:latin typeface="Montserrat"/>
              <a:ea typeface="Montserrat"/>
              <a:cs typeface="Montserrat"/>
              <a:sym typeface="Montserrat"/>
            </a:endParaRPr>
          </a:p>
        </p:txBody>
      </p:sp>
      <p:sp>
        <p:nvSpPr>
          <p:cNvPr id="2025" name="Google Shape;2025;p169"/>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169"/>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27" name="Google Shape;2027;p169"/>
          <p:cNvCxnSpPr>
            <a:stCxn id="2025" idx="6"/>
            <a:endCxn id="202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028" name="Google Shape;2028;p169"/>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029" name="Google Shape;2029;p169"/>
          <p:cNvSpPr txBox="1"/>
          <p:nvPr>
            <p:ph idx="1" type="body"/>
          </p:nvPr>
        </p:nvSpPr>
        <p:spPr>
          <a:xfrm>
            <a:off x="6175425" y="3942175"/>
            <a:ext cx="13278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030" name="Google Shape;2030;p169"/>
          <p:cNvSpPr txBox="1"/>
          <p:nvPr>
            <p:ph idx="1" type="body"/>
          </p:nvPr>
        </p:nvSpPr>
        <p:spPr>
          <a:xfrm>
            <a:off x="4542475" y="3967050"/>
            <a:ext cx="13278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4" name="Shape 2034"/>
        <p:cNvGrpSpPr/>
        <p:nvPr/>
      </p:nvGrpSpPr>
      <p:grpSpPr>
        <a:xfrm>
          <a:off x="0" y="0"/>
          <a:ext cx="0" cy="0"/>
          <a:chOff x="0" y="0"/>
          <a:chExt cx="0" cy="0"/>
        </a:xfrm>
      </p:grpSpPr>
      <p:sp>
        <p:nvSpPr>
          <p:cNvPr id="2035" name="Google Shape;2035;p170"/>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36" name="Google Shape;2036;p1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Cela signifie que nous avons :</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0" lvl="0" marL="914400" marR="0" rtl="0" algn="l">
              <a:lnSpc>
                <a:spcPct val="115000"/>
              </a:lnSpc>
              <a:spcBef>
                <a:spcPts val="1200"/>
              </a:spcBef>
              <a:spcAft>
                <a:spcPts val="1600"/>
              </a:spcAft>
              <a:buNone/>
            </a:pPr>
            <a:r>
              <a:t/>
            </a:r>
            <a:endParaRPr sz="3100">
              <a:solidFill>
                <a:srgbClr val="434343"/>
              </a:solidFill>
              <a:latin typeface="Montserrat"/>
              <a:ea typeface="Montserrat"/>
              <a:cs typeface="Montserrat"/>
              <a:sym typeface="Montserrat"/>
            </a:endParaRPr>
          </a:p>
        </p:txBody>
      </p:sp>
      <p:sp>
        <p:nvSpPr>
          <p:cNvPr id="2037" name="Google Shape;2037;p170"/>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170"/>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39" name="Google Shape;2039;p170"/>
          <p:cNvCxnSpPr>
            <a:stCxn id="2037" idx="6"/>
            <a:endCxn id="203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040" name="Google Shape;2040;p170"/>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041" name="Google Shape;2041;p170"/>
          <p:cNvSpPr txBox="1"/>
          <p:nvPr>
            <p:ph idx="1" type="body"/>
          </p:nvPr>
        </p:nvSpPr>
        <p:spPr>
          <a:xfrm>
            <a:off x="6175425" y="3942175"/>
            <a:ext cx="13278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042" name="Google Shape;2042;p170"/>
          <p:cNvSpPr txBox="1"/>
          <p:nvPr>
            <p:ph idx="1" type="body"/>
          </p:nvPr>
        </p:nvSpPr>
        <p:spPr>
          <a:xfrm>
            <a:off x="4542475" y="3967050"/>
            <a:ext cx="13278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6" name="Shape 2046"/>
        <p:cNvGrpSpPr/>
        <p:nvPr/>
      </p:nvGrpSpPr>
      <p:grpSpPr>
        <a:xfrm>
          <a:off x="0" y="0"/>
          <a:ext cx="0" cy="0"/>
          <a:chOff x="0" y="0"/>
          <a:chExt cx="0" cy="0"/>
        </a:xfrm>
      </p:grpSpPr>
      <p:sp>
        <p:nvSpPr>
          <p:cNvPr id="2047" name="Google Shape;2047;p171"/>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48" name="Google Shape;2048;p1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Cela signifie que nous avons :</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914400" marR="0" rtl="0" algn="l">
              <a:lnSpc>
                <a:spcPct val="115000"/>
              </a:lnSpc>
              <a:spcBef>
                <a:spcPts val="1200"/>
              </a:spcBef>
              <a:spcAft>
                <a:spcPts val="1600"/>
              </a:spcAft>
              <a:buNone/>
            </a:pPr>
            <a:r>
              <a:t/>
            </a:r>
            <a:endParaRPr sz="3100">
              <a:solidFill>
                <a:srgbClr val="434343"/>
              </a:solidFill>
              <a:latin typeface="Montserrat"/>
              <a:ea typeface="Montserrat"/>
              <a:cs typeface="Montserrat"/>
              <a:sym typeface="Montserrat"/>
            </a:endParaRPr>
          </a:p>
        </p:txBody>
      </p:sp>
      <p:sp>
        <p:nvSpPr>
          <p:cNvPr id="2049" name="Google Shape;2049;p171"/>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171"/>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51" name="Google Shape;2051;p171"/>
          <p:cNvCxnSpPr>
            <a:stCxn id="2049" idx="6"/>
            <a:endCxn id="2050"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052" name="Google Shape;2052;p171"/>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053" name="Google Shape;2053;p171"/>
          <p:cNvSpPr txBox="1"/>
          <p:nvPr>
            <p:ph idx="1" type="body"/>
          </p:nvPr>
        </p:nvSpPr>
        <p:spPr>
          <a:xfrm>
            <a:off x="6175425" y="3942175"/>
            <a:ext cx="13278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054" name="Google Shape;2054;p171"/>
          <p:cNvSpPr txBox="1"/>
          <p:nvPr>
            <p:ph idx="1" type="body"/>
          </p:nvPr>
        </p:nvSpPr>
        <p:spPr>
          <a:xfrm>
            <a:off x="4542475" y="3967050"/>
            <a:ext cx="13278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8" name="Shape 2058"/>
        <p:cNvGrpSpPr/>
        <p:nvPr/>
      </p:nvGrpSpPr>
      <p:grpSpPr>
        <a:xfrm>
          <a:off x="0" y="0"/>
          <a:ext cx="0" cy="0"/>
          <a:chOff x="0" y="0"/>
          <a:chExt cx="0" cy="0"/>
        </a:xfrm>
      </p:grpSpPr>
      <p:sp>
        <p:nvSpPr>
          <p:cNvPr id="2059" name="Google Shape;2059;p172"/>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60" name="Google Shape;2060;p1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Cela signifie que nous avons :</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a:t>
            </a:r>
            <a:r>
              <a:rPr b="1" baseline="-25000" lang="en" sz="3000">
                <a:solidFill>
                  <a:srgbClr val="434343"/>
                </a:solidFill>
                <a:latin typeface="Montserrat"/>
                <a:ea typeface="Montserrat"/>
                <a:cs typeface="Montserrat"/>
                <a:sym typeface="Montserrat"/>
              </a:rPr>
              <a:t>0</a:t>
            </a:r>
            <a:r>
              <a:rPr b="1" lang="en" sz="3000">
                <a:solidFill>
                  <a:srgbClr val="434343"/>
                </a:solidFill>
                <a:latin typeface="Montserrat"/>
                <a:ea typeface="Montserrat"/>
                <a:cs typeface="Montserrat"/>
                <a:sym typeface="Montserrat"/>
              </a:rPr>
              <a:t>(...) =(a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y)</a:t>
            </a:r>
            <a:r>
              <a:rPr b="1" baseline="30000" lang="en" sz="3000">
                <a:solidFill>
                  <a:srgbClr val="434343"/>
                </a:solidFill>
                <a:latin typeface="Montserrat"/>
                <a:ea typeface="Montserrat"/>
                <a:cs typeface="Montserrat"/>
                <a:sym typeface="Montserrat"/>
              </a:rPr>
              <a:t>2  </a:t>
            </a: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sp>
        <p:nvSpPr>
          <p:cNvPr id="2061" name="Google Shape;2061;p172"/>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172"/>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63" name="Google Shape;2063;p172"/>
          <p:cNvCxnSpPr>
            <a:stCxn id="2061" idx="6"/>
            <a:endCxn id="2062"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064" name="Google Shape;2064;p172"/>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065" name="Google Shape;2065;p172"/>
          <p:cNvSpPr txBox="1"/>
          <p:nvPr>
            <p:ph idx="1" type="body"/>
          </p:nvPr>
        </p:nvSpPr>
        <p:spPr>
          <a:xfrm>
            <a:off x="6175425" y="3942175"/>
            <a:ext cx="13278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066" name="Google Shape;2066;p172"/>
          <p:cNvSpPr txBox="1"/>
          <p:nvPr>
            <p:ph idx="1" type="body"/>
          </p:nvPr>
        </p:nvSpPr>
        <p:spPr>
          <a:xfrm>
            <a:off x="4542475" y="3967050"/>
            <a:ext cx="13278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0" name="Shape 2070"/>
        <p:cNvGrpSpPr/>
        <p:nvPr/>
      </p:nvGrpSpPr>
      <p:grpSpPr>
        <a:xfrm>
          <a:off x="0" y="0"/>
          <a:ext cx="0" cy="0"/>
          <a:chOff x="0" y="0"/>
          <a:chExt cx="0" cy="0"/>
        </a:xfrm>
      </p:grpSpPr>
      <p:sp>
        <p:nvSpPr>
          <p:cNvPr id="2071" name="Google Shape;2071;p173"/>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72" name="Google Shape;2072;p1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Nous voulons comprendre à quel point la fonction de coût est sensible aux variations de </a:t>
            </a:r>
            <a:r>
              <a:rPr b="1" lang="en" sz="2400">
                <a:solidFill>
                  <a:srgbClr val="434343"/>
                </a:solidFill>
                <a:latin typeface="Montserrat"/>
                <a:ea typeface="Montserrat"/>
                <a:cs typeface="Montserrat"/>
                <a:sym typeface="Montserrat"/>
              </a:rPr>
              <a:t>w</a:t>
            </a:r>
            <a:r>
              <a:rPr lang="en" sz="2400">
                <a:solidFill>
                  <a:srgbClr val="434343"/>
                </a:solidFill>
                <a:latin typeface="Montserrat"/>
                <a:ea typeface="Montserrat"/>
                <a:cs typeface="Montserrat"/>
                <a:sym typeface="Montserrat"/>
              </a:rPr>
              <a:t> :</a:t>
            </a:r>
            <a:endParaRPr sz="24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sp>
        <p:nvSpPr>
          <p:cNvPr id="2073" name="Google Shape;2073;p173"/>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173"/>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75" name="Google Shape;2075;p173"/>
          <p:cNvCxnSpPr>
            <a:stCxn id="2073" idx="6"/>
            <a:endCxn id="2074"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076" name="Google Shape;2076;p173"/>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077" name="Google Shape;2077;p173"/>
          <p:cNvSpPr txBox="1"/>
          <p:nvPr>
            <p:ph idx="1" type="body"/>
          </p:nvPr>
        </p:nvSpPr>
        <p:spPr>
          <a:xfrm>
            <a:off x="6175425" y="3942175"/>
            <a:ext cx="13278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078" name="Google Shape;2078;p173"/>
          <p:cNvSpPr txBox="1"/>
          <p:nvPr>
            <p:ph idx="1" type="body"/>
          </p:nvPr>
        </p:nvSpPr>
        <p:spPr>
          <a:xfrm>
            <a:off x="4542475" y="3967050"/>
            <a:ext cx="13278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079" name="Google Shape;2079;p173"/>
          <p:cNvPicPr preferRelativeResize="0"/>
          <p:nvPr/>
        </p:nvPicPr>
        <p:blipFill rotWithShape="1">
          <a:blip r:embed="rId3">
            <a:alphaModFix/>
          </a:blip>
          <a:srcRect b="0" l="0" r="77281" t="0"/>
          <a:stretch/>
        </p:blipFill>
        <p:spPr>
          <a:xfrm>
            <a:off x="1133777" y="2187000"/>
            <a:ext cx="890026" cy="1093500"/>
          </a:xfrm>
          <a:prstGeom prst="rect">
            <a:avLst/>
          </a:prstGeom>
          <a:noFill/>
          <a:ln>
            <a:noFill/>
          </a:ln>
        </p:spPr>
      </p:pic>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3" name="Shape 2083"/>
        <p:cNvGrpSpPr/>
        <p:nvPr/>
      </p:nvGrpSpPr>
      <p:grpSpPr>
        <a:xfrm>
          <a:off x="0" y="0"/>
          <a:ext cx="0" cy="0"/>
          <a:chOff x="0" y="0"/>
          <a:chExt cx="0" cy="0"/>
        </a:xfrm>
      </p:grpSpPr>
      <p:pic>
        <p:nvPicPr>
          <p:cNvPr id="2084" name="Google Shape;2084;p174"/>
          <p:cNvPicPr preferRelativeResize="0"/>
          <p:nvPr/>
        </p:nvPicPr>
        <p:blipFill>
          <a:blip r:embed="rId3">
            <a:alphaModFix/>
          </a:blip>
          <a:stretch>
            <a:fillRect/>
          </a:stretch>
        </p:blipFill>
        <p:spPr>
          <a:xfrm>
            <a:off x="1133778" y="2187000"/>
            <a:ext cx="3917622" cy="1093500"/>
          </a:xfrm>
          <a:prstGeom prst="rect">
            <a:avLst/>
          </a:prstGeom>
          <a:noFill/>
          <a:ln>
            <a:noFill/>
          </a:ln>
        </p:spPr>
      </p:pic>
      <p:sp>
        <p:nvSpPr>
          <p:cNvPr id="2085" name="Google Shape;2085;p174"/>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86" name="Google Shape;2086;p1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marR="0" rtl="0" algn="l">
              <a:lnSpc>
                <a:spcPct val="115000"/>
              </a:lnSpc>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En utilisant les relations que nous connaissons déjà ainsi que la règle de dérivation en chaîne :</a:t>
            </a:r>
            <a:endParaRPr sz="25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sp>
        <p:nvSpPr>
          <p:cNvPr id="2087" name="Google Shape;2087;p174"/>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174"/>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89" name="Google Shape;2089;p174"/>
          <p:cNvCxnSpPr>
            <a:stCxn id="2087" idx="6"/>
            <a:endCxn id="208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090" name="Google Shape;2090;p174"/>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091" name="Google Shape;2091;p174"/>
          <p:cNvSpPr txBox="1"/>
          <p:nvPr>
            <p:ph idx="1" type="body"/>
          </p:nvPr>
        </p:nvSpPr>
        <p:spPr>
          <a:xfrm>
            <a:off x="6175425" y="3942175"/>
            <a:ext cx="13278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092" name="Google Shape;2092;p174"/>
          <p:cNvSpPr txBox="1"/>
          <p:nvPr>
            <p:ph idx="1" type="body"/>
          </p:nvPr>
        </p:nvSpPr>
        <p:spPr>
          <a:xfrm>
            <a:off x="4542475" y="3967050"/>
            <a:ext cx="13278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Modèle Perceptron</a:t>
            </a:r>
            <a:endParaRPr>
              <a:latin typeface="Montserrat"/>
              <a:ea typeface="Montserrat"/>
              <a:cs typeface="Montserrat"/>
              <a:sym typeface="Montserrat"/>
            </a:endParaRPr>
          </a:p>
        </p:txBody>
      </p:sp>
      <p:sp>
        <p:nvSpPr>
          <p:cNvPr id="133" name="Google Shape;133;p22"/>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Heureusement pour nous, nous connaissons maintenant l'incroyable puissance des réseaux de neurones, qui découlent tous du modèle simple du perceptron.</a:t>
            </a:r>
            <a:endParaRPr sz="2900">
              <a:solidFill>
                <a:srgbClr val="434343"/>
              </a:solidFill>
              <a:latin typeface="Montserrat"/>
              <a:ea typeface="Montserrat"/>
              <a:cs typeface="Montserrat"/>
              <a:sym typeface="Montserrat"/>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6" name="Shape 2096"/>
        <p:cNvGrpSpPr/>
        <p:nvPr/>
      </p:nvGrpSpPr>
      <p:grpSpPr>
        <a:xfrm>
          <a:off x="0" y="0"/>
          <a:ext cx="0" cy="0"/>
          <a:chOff x="0" y="0"/>
          <a:chExt cx="0" cy="0"/>
        </a:xfrm>
      </p:grpSpPr>
      <p:pic>
        <p:nvPicPr>
          <p:cNvPr id="2097" name="Google Shape;2097;p175"/>
          <p:cNvPicPr preferRelativeResize="0"/>
          <p:nvPr/>
        </p:nvPicPr>
        <p:blipFill>
          <a:blip r:embed="rId3">
            <a:alphaModFix/>
          </a:blip>
          <a:stretch>
            <a:fillRect/>
          </a:stretch>
        </p:blipFill>
        <p:spPr>
          <a:xfrm>
            <a:off x="1156425" y="2198049"/>
            <a:ext cx="4049925" cy="1114375"/>
          </a:xfrm>
          <a:prstGeom prst="rect">
            <a:avLst/>
          </a:prstGeom>
          <a:noFill/>
          <a:ln>
            <a:noFill/>
          </a:ln>
        </p:spPr>
      </p:pic>
      <p:sp>
        <p:nvSpPr>
          <p:cNvPr id="2098" name="Google Shape;2098;p175"/>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99" name="Google Shape;2099;p175"/>
          <p:cNvSpPr txBox="1"/>
          <p:nvPr>
            <p:ph idx="1" type="body"/>
          </p:nvPr>
        </p:nvSpPr>
        <p:spPr>
          <a:xfrm>
            <a:off x="311700" y="1152475"/>
            <a:ext cx="8520600" cy="1191900"/>
          </a:xfrm>
          <a:prstGeom prst="rect">
            <a:avLst/>
          </a:prstGeom>
        </p:spPr>
        <p:txBody>
          <a:bodyPr anchorCtr="0" anchor="t" bIns="91425" lIns="91425" spcFirstLastPara="1" rIns="91425" wrap="square" tIns="91425">
            <a:normAutofit/>
          </a:bodyPr>
          <a:lstStyle/>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Nous pouvons faire le même calcul pour les termes de biais :</a:t>
            </a:r>
            <a:endParaRPr sz="2800">
              <a:solidFill>
                <a:srgbClr val="434343"/>
              </a:solidFill>
              <a:latin typeface="Montserrat"/>
              <a:ea typeface="Montserrat"/>
              <a:cs typeface="Montserrat"/>
              <a:sym typeface="Montserrat"/>
            </a:endParaRPr>
          </a:p>
        </p:txBody>
      </p:sp>
      <p:sp>
        <p:nvSpPr>
          <p:cNvPr id="2100" name="Google Shape;2100;p175"/>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175"/>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02" name="Google Shape;2102;p175"/>
          <p:cNvCxnSpPr>
            <a:stCxn id="2100" idx="6"/>
            <a:endCxn id="210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103" name="Google Shape;2103;p175"/>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104" name="Google Shape;2104;p175"/>
          <p:cNvSpPr txBox="1"/>
          <p:nvPr>
            <p:ph idx="1" type="body"/>
          </p:nvPr>
        </p:nvSpPr>
        <p:spPr>
          <a:xfrm>
            <a:off x="6175425" y="3942175"/>
            <a:ext cx="13278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105" name="Google Shape;2105;p175"/>
          <p:cNvSpPr txBox="1"/>
          <p:nvPr>
            <p:ph idx="1" type="body"/>
          </p:nvPr>
        </p:nvSpPr>
        <p:spPr>
          <a:xfrm>
            <a:off x="4542475" y="3967050"/>
            <a:ext cx="13278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106" name="Google Shape;2106;p175"/>
          <p:cNvPicPr preferRelativeResize="0"/>
          <p:nvPr/>
        </p:nvPicPr>
        <p:blipFill>
          <a:blip r:embed="rId4">
            <a:alphaModFix/>
          </a:blip>
          <a:stretch>
            <a:fillRect/>
          </a:stretch>
        </p:blipFill>
        <p:spPr>
          <a:xfrm>
            <a:off x="2912875" y="2801575"/>
            <a:ext cx="466625" cy="476775"/>
          </a:xfrm>
          <a:prstGeom prst="rect">
            <a:avLst/>
          </a:prstGeom>
          <a:noFill/>
          <a:ln>
            <a:noFill/>
          </a:ln>
        </p:spPr>
      </p:pic>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0" name="Shape 2110"/>
        <p:cNvGrpSpPr/>
        <p:nvPr/>
      </p:nvGrpSpPr>
      <p:grpSpPr>
        <a:xfrm>
          <a:off x="0" y="0"/>
          <a:ext cx="0" cy="0"/>
          <a:chOff x="0" y="0"/>
          <a:chExt cx="0" cy="0"/>
        </a:xfrm>
      </p:grpSpPr>
      <p:sp>
        <p:nvSpPr>
          <p:cNvPr id="2111" name="Google Shape;2111;p176"/>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12" name="Google Shape;2112;p1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12750" lvl="0" marL="457200" marR="0" rtl="0" algn="l">
              <a:lnSpc>
                <a:spcPct val="115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L'idée principale ici est que nous pouvons utiliser le gradient pour remonter dans le réseau et ajuster nos poids et biais afin de minimiser la sortie du vecteur d'erreur sur la dernière couche de sortie.</a:t>
            </a:r>
            <a:endParaRPr sz="2900">
              <a:solidFill>
                <a:srgbClr val="434343"/>
              </a:solidFill>
              <a:latin typeface="Montserrat"/>
              <a:ea typeface="Montserrat"/>
              <a:cs typeface="Montserrat"/>
              <a:sym typeface="Montserrat"/>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6" name="Shape 2116"/>
        <p:cNvGrpSpPr/>
        <p:nvPr/>
      </p:nvGrpSpPr>
      <p:grpSpPr>
        <a:xfrm>
          <a:off x="0" y="0"/>
          <a:ext cx="0" cy="0"/>
          <a:chOff x="0" y="0"/>
          <a:chExt cx="0" cy="0"/>
        </a:xfrm>
      </p:grpSpPr>
      <p:sp>
        <p:nvSpPr>
          <p:cNvPr id="2117" name="Google Shape;2117;p177"/>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18" name="Google Shape;2118;p1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En utilisant une certaine notation de calcul, nous pouvons étendre cette idée aux réseaux comportant plusieurs neurones par couche.</a:t>
            </a:r>
            <a:r>
              <a:rPr lang="en" sz="2700">
                <a:solidFill>
                  <a:srgbClr val="434343"/>
                </a:solidFill>
                <a:latin typeface="Montserrat"/>
                <a:ea typeface="Montserrat"/>
                <a:cs typeface="Montserrat"/>
                <a:sym typeface="Montserrat"/>
              </a:rPr>
              <a:t> </a:t>
            </a:r>
            <a:endParaRPr sz="2700">
              <a:solidFill>
                <a:srgbClr val="434343"/>
              </a:solidFill>
              <a:latin typeface="Montserrat"/>
              <a:ea typeface="Montserrat"/>
              <a:cs typeface="Montserrat"/>
              <a:sym typeface="Montserrat"/>
            </a:endParaRPr>
          </a:p>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Produit Hadamard</a:t>
            </a:r>
            <a:endParaRPr sz="2700">
              <a:solidFill>
                <a:srgbClr val="434343"/>
              </a:solidFill>
              <a:latin typeface="Montserrat"/>
              <a:ea typeface="Montserrat"/>
              <a:cs typeface="Montserrat"/>
              <a:sym typeface="Montserrat"/>
            </a:endParaRPr>
          </a:p>
        </p:txBody>
      </p:sp>
      <p:pic>
        <p:nvPicPr>
          <p:cNvPr id="2119" name="Google Shape;2119;p177"/>
          <p:cNvPicPr preferRelativeResize="0"/>
          <p:nvPr/>
        </p:nvPicPr>
        <p:blipFill>
          <a:blip r:embed="rId3">
            <a:alphaModFix/>
          </a:blip>
          <a:stretch>
            <a:fillRect/>
          </a:stretch>
        </p:blipFill>
        <p:spPr>
          <a:xfrm>
            <a:off x="2880760" y="3265473"/>
            <a:ext cx="4113126" cy="1303400"/>
          </a:xfrm>
          <a:prstGeom prst="rect">
            <a:avLst/>
          </a:prstGeom>
          <a:noFill/>
          <a:ln>
            <a:noFill/>
          </a:ln>
        </p:spPr>
      </p:pic>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3" name="Shape 2123"/>
        <p:cNvGrpSpPr/>
        <p:nvPr/>
      </p:nvGrpSpPr>
      <p:grpSpPr>
        <a:xfrm>
          <a:off x="0" y="0"/>
          <a:ext cx="0" cy="0"/>
          <a:chOff x="0" y="0"/>
          <a:chExt cx="0" cy="0"/>
        </a:xfrm>
      </p:grpSpPr>
      <p:sp>
        <p:nvSpPr>
          <p:cNvPr id="2124" name="Google Shape;2124;p178"/>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25" name="Google Shape;2125;p1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Compte tenu de cette notation et de la rétropropagation, nous avons quelques étapes principales pour entraîner les réseaux de neurones.</a:t>
            </a:r>
            <a:endParaRPr sz="2700">
              <a:solidFill>
                <a:srgbClr val="434343"/>
              </a:solidFill>
              <a:latin typeface="Montserrat"/>
              <a:ea typeface="Montserrat"/>
              <a:cs typeface="Montserrat"/>
              <a:sym typeface="Montserrat"/>
            </a:endParaRPr>
          </a:p>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Note ! Vous n'avez pas besoin de comprendre entièrement ces détails complexes pour continuer avec les parties de code.</a:t>
            </a:r>
            <a:endParaRPr sz="2700">
              <a:solidFill>
                <a:srgbClr val="434343"/>
              </a:solidFill>
              <a:latin typeface="Montserrat"/>
              <a:ea typeface="Montserrat"/>
              <a:cs typeface="Montserrat"/>
              <a:sym typeface="Montserrat"/>
            </a:endParaRP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9" name="Shape 2129"/>
        <p:cNvGrpSpPr/>
        <p:nvPr/>
      </p:nvGrpSpPr>
      <p:grpSpPr>
        <a:xfrm>
          <a:off x="0" y="0"/>
          <a:ext cx="0" cy="0"/>
          <a:chOff x="0" y="0"/>
          <a:chExt cx="0" cy="0"/>
        </a:xfrm>
      </p:grpSpPr>
      <p:sp>
        <p:nvSpPr>
          <p:cNvPr id="2130" name="Google Shape;2130;p179"/>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31" name="Google Shape;2131;p17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387191" lvl="0" marL="457200" marR="0" rtl="0" algn="l">
              <a:lnSpc>
                <a:spcPct val="115000"/>
              </a:lnSpc>
              <a:spcBef>
                <a:spcPts val="0"/>
              </a:spcBef>
              <a:spcAft>
                <a:spcPts val="0"/>
              </a:spcAft>
              <a:buClr>
                <a:srgbClr val="434343"/>
              </a:buClr>
              <a:buSzPct val="100000"/>
              <a:buFont typeface="Montserrat"/>
              <a:buChar char="●"/>
            </a:pPr>
            <a:r>
              <a:rPr lang="en" sz="2700">
                <a:solidFill>
                  <a:srgbClr val="434343"/>
                </a:solidFill>
                <a:latin typeface="Montserrat"/>
                <a:ea typeface="Montserrat"/>
                <a:cs typeface="Montserrat"/>
                <a:sym typeface="Montserrat"/>
              </a:rPr>
              <a:t>Étape 1 : En utilisant l'entrée </a:t>
            </a:r>
            <a:r>
              <a:rPr b="1" lang="en" sz="2700">
                <a:solidFill>
                  <a:srgbClr val="434343"/>
                </a:solidFill>
                <a:latin typeface="Montserrat"/>
                <a:ea typeface="Montserrat"/>
                <a:cs typeface="Montserrat"/>
                <a:sym typeface="Montserrat"/>
              </a:rPr>
              <a:t>x</a:t>
            </a:r>
            <a:r>
              <a:rPr lang="en" sz="2700">
                <a:solidFill>
                  <a:srgbClr val="434343"/>
                </a:solidFill>
                <a:latin typeface="Montserrat"/>
                <a:ea typeface="Montserrat"/>
                <a:cs typeface="Montserrat"/>
                <a:sym typeface="Montserrat"/>
              </a:rPr>
              <a:t>, définissez la fonction d'activation </a:t>
            </a:r>
            <a:r>
              <a:rPr b="1" lang="en" sz="2700">
                <a:solidFill>
                  <a:srgbClr val="434343"/>
                </a:solidFill>
                <a:latin typeface="Montserrat"/>
                <a:ea typeface="Montserrat"/>
                <a:cs typeface="Montserrat"/>
                <a:sym typeface="Montserrat"/>
              </a:rPr>
              <a:t>a</a:t>
            </a:r>
            <a:r>
              <a:rPr lang="en" sz="2700">
                <a:solidFill>
                  <a:srgbClr val="434343"/>
                </a:solidFill>
                <a:latin typeface="Montserrat"/>
                <a:ea typeface="Montserrat"/>
                <a:cs typeface="Montserrat"/>
                <a:sym typeface="Montserrat"/>
              </a:rPr>
              <a:t> pour la couche d'entrée.</a:t>
            </a:r>
            <a:endParaRPr sz="2700">
              <a:solidFill>
                <a:srgbClr val="434343"/>
              </a:solidFill>
              <a:latin typeface="Montserrat"/>
              <a:ea typeface="Montserrat"/>
              <a:cs typeface="Montserrat"/>
              <a:sym typeface="Montserrat"/>
            </a:endParaRPr>
          </a:p>
          <a:p>
            <a:pPr indent="-387191" lvl="1" marL="914400" rtl="0" algn="l">
              <a:spcBef>
                <a:spcPts val="0"/>
              </a:spcBef>
              <a:spcAft>
                <a:spcPts val="0"/>
              </a:spcAft>
              <a:buClr>
                <a:srgbClr val="434343"/>
              </a:buClr>
              <a:buSzPct val="100000"/>
              <a:buFont typeface="Montserrat"/>
              <a:buChar char="○"/>
            </a:pPr>
            <a:r>
              <a:rPr b="1" lang="en" sz="2700">
                <a:solidFill>
                  <a:srgbClr val="434343"/>
                </a:solidFill>
                <a:latin typeface="Montserrat"/>
                <a:ea typeface="Montserrat"/>
                <a:cs typeface="Montserrat"/>
                <a:sym typeface="Montserrat"/>
              </a:rPr>
              <a:t>z = w</a:t>
            </a:r>
            <a:r>
              <a:rPr b="1" baseline="30000" lang="en" sz="2700">
                <a:solidFill>
                  <a:srgbClr val="434343"/>
                </a:solidFill>
                <a:latin typeface="Montserrat"/>
                <a:ea typeface="Montserrat"/>
                <a:cs typeface="Montserrat"/>
                <a:sym typeface="Montserrat"/>
              </a:rPr>
              <a:t> </a:t>
            </a:r>
            <a:r>
              <a:rPr b="1" lang="en" sz="2700">
                <a:solidFill>
                  <a:srgbClr val="434343"/>
                </a:solidFill>
                <a:latin typeface="Montserrat"/>
                <a:ea typeface="Montserrat"/>
                <a:cs typeface="Montserrat"/>
                <a:sym typeface="Montserrat"/>
              </a:rPr>
              <a:t>x</a:t>
            </a:r>
            <a:r>
              <a:rPr b="1" baseline="30000" lang="en" sz="2700">
                <a:solidFill>
                  <a:srgbClr val="434343"/>
                </a:solidFill>
                <a:latin typeface="Montserrat"/>
                <a:ea typeface="Montserrat"/>
                <a:cs typeface="Montserrat"/>
                <a:sym typeface="Montserrat"/>
              </a:rPr>
              <a:t> </a:t>
            </a:r>
            <a:r>
              <a:rPr b="1" lang="en" sz="2700">
                <a:solidFill>
                  <a:srgbClr val="434343"/>
                </a:solidFill>
                <a:latin typeface="Montserrat"/>
                <a:ea typeface="Montserrat"/>
                <a:cs typeface="Montserrat"/>
                <a:sym typeface="Montserrat"/>
              </a:rPr>
              <a:t>+b</a:t>
            </a:r>
            <a:endParaRPr sz="2700">
              <a:solidFill>
                <a:srgbClr val="434343"/>
              </a:solidFill>
              <a:latin typeface="Montserrat"/>
              <a:ea typeface="Montserrat"/>
              <a:cs typeface="Montserrat"/>
              <a:sym typeface="Montserrat"/>
            </a:endParaRPr>
          </a:p>
          <a:p>
            <a:pPr indent="-387191" lvl="1" marL="914400" rtl="0" algn="l">
              <a:spcBef>
                <a:spcPts val="0"/>
              </a:spcBef>
              <a:spcAft>
                <a:spcPts val="0"/>
              </a:spcAft>
              <a:buClr>
                <a:srgbClr val="434343"/>
              </a:buClr>
              <a:buSzPct val="100000"/>
              <a:buFont typeface="Montserrat"/>
              <a:buChar char="○"/>
            </a:pPr>
            <a:r>
              <a:rPr b="1" lang="en" sz="2700">
                <a:solidFill>
                  <a:srgbClr val="434343"/>
                </a:solidFill>
                <a:latin typeface="Montserrat"/>
                <a:ea typeface="Montserrat"/>
                <a:cs typeface="Montserrat"/>
                <a:sym typeface="Montserrat"/>
              </a:rPr>
              <a:t>a = σ(z)</a:t>
            </a:r>
            <a:endParaRPr b="1" sz="2700">
              <a:solidFill>
                <a:srgbClr val="434343"/>
              </a:solidFill>
              <a:latin typeface="Montserrat"/>
              <a:ea typeface="Montserrat"/>
              <a:cs typeface="Montserrat"/>
              <a:sym typeface="Montserrat"/>
            </a:endParaRPr>
          </a:p>
          <a:p>
            <a:pPr indent="-387191" lvl="0" marL="457200" rtl="0" algn="l">
              <a:spcBef>
                <a:spcPts val="0"/>
              </a:spcBef>
              <a:spcAft>
                <a:spcPts val="0"/>
              </a:spcAft>
              <a:buClr>
                <a:srgbClr val="434343"/>
              </a:buClr>
              <a:buSzPct val="100000"/>
              <a:buFont typeface="Montserrat"/>
              <a:buChar char="●"/>
            </a:pPr>
            <a:r>
              <a:rPr lang="en" sz="2700">
                <a:solidFill>
                  <a:srgbClr val="434343"/>
                </a:solidFill>
                <a:latin typeface="Montserrat"/>
                <a:ea typeface="Montserrat"/>
                <a:cs typeface="Montserrat"/>
                <a:sym typeface="Montserrat"/>
              </a:rPr>
              <a:t>Le produit </a:t>
            </a:r>
            <a:r>
              <a:rPr b="1" lang="en" sz="2700">
                <a:solidFill>
                  <a:srgbClr val="434343"/>
                </a:solidFill>
                <a:latin typeface="Montserrat"/>
                <a:ea typeface="Montserrat"/>
                <a:cs typeface="Montserrat"/>
                <a:sym typeface="Montserrat"/>
              </a:rPr>
              <a:t>a</a:t>
            </a:r>
            <a:r>
              <a:rPr lang="en" sz="2700">
                <a:solidFill>
                  <a:srgbClr val="434343"/>
                </a:solidFill>
                <a:latin typeface="Montserrat"/>
                <a:ea typeface="Montserrat"/>
                <a:cs typeface="Montserrat"/>
                <a:sym typeface="Montserrat"/>
              </a:rPr>
              <a:t> ainsi obtenu alimente la couche suivante (et ainsi de suite).</a:t>
            </a:r>
            <a:endParaRPr sz="2700">
              <a:solidFill>
                <a:srgbClr val="434343"/>
              </a:solidFill>
              <a:latin typeface="Montserrat"/>
              <a:ea typeface="Montserrat"/>
              <a:cs typeface="Montserrat"/>
              <a:sym typeface="Montserrat"/>
            </a:endParaRPr>
          </a:p>
          <a:p>
            <a:pPr indent="0" lvl="0" marL="457200" marR="0" rtl="0" algn="l">
              <a:lnSpc>
                <a:spcPct val="115000"/>
              </a:lnSpc>
              <a:spcBef>
                <a:spcPts val="1200"/>
              </a:spcBef>
              <a:spcAft>
                <a:spcPts val="1600"/>
              </a:spcAft>
              <a:buNone/>
            </a:pPr>
            <a:r>
              <a:t/>
            </a:r>
            <a:endParaRPr sz="3000">
              <a:solidFill>
                <a:srgbClr val="434343"/>
              </a:solidFill>
              <a:latin typeface="Montserrat"/>
              <a:ea typeface="Montserrat"/>
              <a:cs typeface="Montserrat"/>
              <a:sym typeface="Montserrat"/>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5" name="Shape 2135"/>
        <p:cNvGrpSpPr/>
        <p:nvPr/>
      </p:nvGrpSpPr>
      <p:grpSpPr>
        <a:xfrm>
          <a:off x="0" y="0"/>
          <a:ext cx="0" cy="0"/>
          <a:chOff x="0" y="0"/>
          <a:chExt cx="0" cy="0"/>
        </a:xfrm>
      </p:grpSpPr>
      <p:sp>
        <p:nvSpPr>
          <p:cNvPr id="2136" name="Google Shape;2136;p180"/>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37" name="Google Shape;2137;p18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Étape 2 : Pour chaque couche, calculez :</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200"/>
              </a:spcBef>
              <a:spcAft>
                <a:spcPts val="1600"/>
              </a:spcAft>
              <a:buNone/>
            </a:pPr>
            <a:r>
              <a:t/>
            </a:r>
            <a:endParaRPr sz="3000">
              <a:solidFill>
                <a:srgbClr val="434343"/>
              </a:solidFill>
              <a:latin typeface="Montserrat"/>
              <a:ea typeface="Montserrat"/>
              <a:cs typeface="Montserrat"/>
              <a:sym typeface="Montserrat"/>
            </a:endParaRP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1" name="Shape 2141"/>
        <p:cNvGrpSpPr/>
        <p:nvPr/>
      </p:nvGrpSpPr>
      <p:grpSpPr>
        <a:xfrm>
          <a:off x="0" y="0"/>
          <a:ext cx="0" cy="0"/>
          <a:chOff x="0" y="0"/>
          <a:chExt cx="0" cy="0"/>
        </a:xfrm>
      </p:grpSpPr>
      <p:sp>
        <p:nvSpPr>
          <p:cNvPr id="2142" name="Google Shape;2142;p181"/>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43" name="Google Shape;2143;p18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Étape 3 : Nous calculons notre vecteur d'erreur :</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200"/>
              </a:spcBef>
              <a:spcAft>
                <a:spcPts val="1600"/>
              </a:spcAft>
              <a:buNone/>
            </a:pPr>
            <a:r>
              <a:t/>
            </a:r>
            <a:endParaRPr sz="3000">
              <a:solidFill>
                <a:srgbClr val="434343"/>
              </a:solidFill>
              <a:latin typeface="Montserrat"/>
              <a:ea typeface="Montserrat"/>
              <a:cs typeface="Montserrat"/>
              <a:sym typeface="Montserrat"/>
            </a:endParaRPr>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7" name="Shape 2147"/>
        <p:cNvGrpSpPr/>
        <p:nvPr/>
      </p:nvGrpSpPr>
      <p:grpSpPr>
        <a:xfrm>
          <a:off x="0" y="0"/>
          <a:ext cx="0" cy="0"/>
          <a:chOff x="0" y="0"/>
          <a:chExt cx="0" cy="0"/>
        </a:xfrm>
      </p:grpSpPr>
      <p:sp>
        <p:nvSpPr>
          <p:cNvPr id="2148" name="Google Shape;2148;p182"/>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49" name="Google Shape;2149;p18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87191" lvl="0" marL="457200" rtl="0" algn="l">
              <a:spcBef>
                <a:spcPts val="0"/>
              </a:spcBef>
              <a:spcAft>
                <a:spcPts val="0"/>
              </a:spcAft>
              <a:buClr>
                <a:srgbClr val="434343"/>
              </a:buClr>
              <a:buSzPct val="100000"/>
              <a:buFont typeface="Montserrat"/>
              <a:buChar char="●"/>
            </a:pPr>
            <a:r>
              <a:rPr lang="en" sz="2700">
                <a:solidFill>
                  <a:srgbClr val="434343"/>
                </a:solidFill>
                <a:latin typeface="Montserrat"/>
                <a:ea typeface="Montserrat"/>
                <a:cs typeface="Montserrat"/>
                <a:sym typeface="Montserrat"/>
              </a:rPr>
              <a:t>Étape 3 : Nous calculons notre vecteur d'erreur :</a:t>
            </a:r>
            <a:endParaRPr b="1" sz="2700">
              <a:solidFill>
                <a:srgbClr val="434343"/>
              </a:solidFill>
              <a:latin typeface="Montserrat"/>
              <a:ea typeface="Montserrat"/>
              <a:cs typeface="Montserrat"/>
              <a:sym typeface="Montserrat"/>
            </a:endParaRPr>
          </a:p>
          <a:p>
            <a:pPr indent="-387191" lvl="1" marL="914400" rtl="0" algn="l">
              <a:spcBef>
                <a:spcPts val="0"/>
              </a:spcBef>
              <a:spcAft>
                <a:spcPts val="0"/>
              </a:spcAft>
              <a:buClr>
                <a:srgbClr val="434343"/>
              </a:buClr>
              <a:buSzPct val="100000"/>
              <a:buFont typeface="Montserrat"/>
              <a:buChar char="○"/>
            </a:pPr>
            <a:r>
              <a:rPr b="1" lang="en" sz="2700">
                <a:solidFill>
                  <a:srgbClr val="434343"/>
                </a:solidFill>
                <a:latin typeface="Montserrat"/>
                <a:ea typeface="Montserrat"/>
                <a:cs typeface="Montserrat"/>
                <a:sym typeface="Montserrat"/>
              </a:rPr>
              <a:t>δ</a:t>
            </a:r>
            <a:r>
              <a:rPr b="1" baseline="30000" lang="en" sz="2700">
                <a:solidFill>
                  <a:srgbClr val="434343"/>
                </a:solidFill>
                <a:latin typeface="Montserrat"/>
                <a:ea typeface="Montserrat"/>
                <a:cs typeface="Montserrat"/>
                <a:sym typeface="Montserrat"/>
              </a:rPr>
              <a:t>L</a:t>
            </a:r>
            <a:r>
              <a:rPr b="1" lang="en" sz="2700">
                <a:solidFill>
                  <a:srgbClr val="434343"/>
                </a:solidFill>
                <a:latin typeface="Montserrat"/>
                <a:ea typeface="Montserrat"/>
                <a:cs typeface="Montserrat"/>
                <a:sym typeface="Montserrat"/>
              </a:rPr>
              <a:t>=∇</a:t>
            </a:r>
            <a:r>
              <a:rPr b="1" baseline="-25000" lang="en" sz="2700">
                <a:solidFill>
                  <a:srgbClr val="434343"/>
                </a:solidFill>
                <a:latin typeface="Montserrat"/>
                <a:ea typeface="Montserrat"/>
                <a:cs typeface="Montserrat"/>
                <a:sym typeface="Montserrat"/>
              </a:rPr>
              <a:t>a</a:t>
            </a:r>
            <a:r>
              <a:rPr b="1" lang="en" sz="2700">
                <a:solidFill>
                  <a:srgbClr val="434343"/>
                </a:solidFill>
                <a:latin typeface="Montserrat"/>
                <a:ea typeface="Montserrat"/>
                <a:cs typeface="Montserrat"/>
                <a:sym typeface="Montserrat"/>
              </a:rPr>
              <a:t>C⊙σ′(z</a:t>
            </a:r>
            <a:r>
              <a:rPr b="1" baseline="30000" lang="en" sz="2700">
                <a:solidFill>
                  <a:srgbClr val="434343"/>
                </a:solidFill>
                <a:latin typeface="Montserrat"/>
                <a:ea typeface="Montserrat"/>
                <a:cs typeface="Montserrat"/>
                <a:sym typeface="Montserrat"/>
              </a:rPr>
              <a:t>L</a:t>
            </a:r>
            <a:r>
              <a:rPr b="1" lang="en" sz="2700">
                <a:solidFill>
                  <a:srgbClr val="434343"/>
                </a:solidFill>
                <a:latin typeface="Montserrat"/>
                <a:ea typeface="Montserrat"/>
                <a:cs typeface="Montserrat"/>
                <a:sym typeface="Montserrat"/>
              </a:rPr>
              <a:t>)</a:t>
            </a:r>
            <a:endParaRPr b="1" sz="2700">
              <a:solidFill>
                <a:srgbClr val="434343"/>
              </a:solidFill>
              <a:latin typeface="Montserrat"/>
              <a:ea typeface="Montserrat"/>
              <a:cs typeface="Montserrat"/>
              <a:sym typeface="Montserrat"/>
            </a:endParaRPr>
          </a:p>
          <a:p>
            <a:pPr indent="-387191" lvl="2" marL="1371600" rtl="0" algn="l">
              <a:spcBef>
                <a:spcPts val="0"/>
              </a:spcBef>
              <a:spcAft>
                <a:spcPts val="0"/>
              </a:spcAft>
              <a:buClr>
                <a:srgbClr val="990000"/>
              </a:buClr>
              <a:buSzPct val="100000"/>
              <a:buFont typeface="Montserrat"/>
              <a:buChar char="■"/>
            </a:pPr>
            <a:r>
              <a:rPr b="1" lang="en" sz="2700">
                <a:solidFill>
                  <a:srgbClr val="990000"/>
                </a:solidFill>
                <a:highlight>
                  <a:srgbClr val="FFFFFF"/>
                </a:highlight>
                <a:latin typeface="Montserrat"/>
                <a:ea typeface="Montserrat"/>
                <a:cs typeface="Montserrat"/>
                <a:sym typeface="Montserrat"/>
              </a:rPr>
              <a:t>∇</a:t>
            </a:r>
            <a:r>
              <a:rPr b="1" baseline="-25000" lang="en" sz="2700">
                <a:solidFill>
                  <a:srgbClr val="990000"/>
                </a:solidFill>
                <a:highlight>
                  <a:srgbClr val="FFFFFF"/>
                </a:highlight>
                <a:latin typeface="Montserrat"/>
                <a:ea typeface="Montserrat"/>
                <a:cs typeface="Montserrat"/>
                <a:sym typeface="Montserrat"/>
              </a:rPr>
              <a:t>a</a:t>
            </a:r>
            <a:r>
              <a:rPr b="1" lang="en" sz="2700">
                <a:solidFill>
                  <a:srgbClr val="990000"/>
                </a:solidFill>
                <a:highlight>
                  <a:srgbClr val="FFFFFF"/>
                </a:highlight>
                <a:latin typeface="Montserrat"/>
                <a:ea typeface="Montserrat"/>
                <a:cs typeface="Montserrat"/>
                <a:sym typeface="Montserrat"/>
              </a:rPr>
              <a:t>C=(a</a:t>
            </a:r>
            <a:r>
              <a:rPr b="1" baseline="30000" lang="en" sz="2700">
                <a:solidFill>
                  <a:srgbClr val="990000"/>
                </a:solidFill>
                <a:highlight>
                  <a:srgbClr val="FFFFFF"/>
                </a:highlight>
                <a:latin typeface="Montserrat"/>
                <a:ea typeface="Montserrat"/>
                <a:cs typeface="Montserrat"/>
                <a:sym typeface="Montserrat"/>
              </a:rPr>
              <a:t>L</a:t>
            </a:r>
            <a:r>
              <a:rPr b="1" lang="en" sz="2700">
                <a:solidFill>
                  <a:srgbClr val="990000"/>
                </a:solidFill>
                <a:highlight>
                  <a:srgbClr val="FFFFFF"/>
                </a:highlight>
                <a:latin typeface="Montserrat"/>
                <a:ea typeface="Montserrat"/>
                <a:cs typeface="Montserrat"/>
                <a:sym typeface="Montserrat"/>
              </a:rPr>
              <a:t>−y)</a:t>
            </a:r>
            <a:endParaRPr b="1" sz="2700">
              <a:solidFill>
                <a:srgbClr val="990000"/>
              </a:solidFill>
              <a:highlight>
                <a:srgbClr val="FFFFFF"/>
              </a:highlight>
              <a:latin typeface="Montserrat"/>
              <a:ea typeface="Montserrat"/>
              <a:cs typeface="Montserrat"/>
              <a:sym typeface="Montserrat"/>
            </a:endParaRPr>
          </a:p>
          <a:p>
            <a:pPr indent="-387191" lvl="2" marL="1371600" rtl="0" algn="l">
              <a:spcBef>
                <a:spcPts val="0"/>
              </a:spcBef>
              <a:spcAft>
                <a:spcPts val="0"/>
              </a:spcAft>
              <a:buClr>
                <a:srgbClr val="990000"/>
              </a:buClr>
              <a:buSzPct val="100000"/>
              <a:buFont typeface="Montserrat"/>
              <a:buChar char="■"/>
            </a:pPr>
            <a:r>
              <a:rPr b="1" lang="en" sz="2700">
                <a:solidFill>
                  <a:srgbClr val="990000"/>
                </a:solidFill>
                <a:highlight>
                  <a:srgbClr val="FFFFFF"/>
                </a:highlight>
                <a:latin typeface="Montserrat"/>
                <a:ea typeface="Montserrat"/>
                <a:cs typeface="Montserrat"/>
                <a:sym typeface="Montserrat"/>
              </a:rPr>
              <a:t>Exprimer le taux de variation de C par rapport aux activations de sortie</a:t>
            </a:r>
            <a:endParaRPr b="1" sz="2700">
              <a:solidFill>
                <a:srgbClr val="990000"/>
              </a:solidFill>
              <a:highlight>
                <a:srgbClr val="FFFFFF"/>
              </a:highlight>
              <a:latin typeface="Montserrat"/>
              <a:ea typeface="Montserrat"/>
              <a:cs typeface="Montserrat"/>
              <a:sym typeface="Montserrat"/>
            </a:endParaRPr>
          </a:p>
          <a:p>
            <a:pPr indent="0" lvl="0" marL="914400" rtl="0" algn="l">
              <a:spcBef>
                <a:spcPts val="1200"/>
              </a:spcBef>
              <a:spcAft>
                <a:spcPts val="0"/>
              </a:spcAft>
              <a:buNone/>
            </a:pPr>
            <a:r>
              <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200"/>
              </a:spcBef>
              <a:spcAft>
                <a:spcPts val="1600"/>
              </a:spcAft>
              <a:buNone/>
            </a:pPr>
            <a:r>
              <a:t/>
            </a:r>
            <a:endParaRPr sz="3000">
              <a:solidFill>
                <a:srgbClr val="434343"/>
              </a:solidFill>
              <a:latin typeface="Montserrat"/>
              <a:ea typeface="Montserrat"/>
              <a:cs typeface="Montserrat"/>
              <a:sym typeface="Montserrat"/>
            </a:endParaRPr>
          </a:p>
        </p:txBody>
      </p:sp>
      <p:sp>
        <p:nvSpPr>
          <p:cNvPr id="2150" name="Google Shape;2150;p182"/>
          <p:cNvSpPr/>
          <p:nvPr/>
        </p:nvSpPr>
        <p:spPr>
          <a:xfrm>
            <a:off x="1805600" y="2136875"/>
            <a:ext cx="697200" cy="572700"/>
          </a:xfrm>
          <a:prstGeom prst="roundRect">
            <a:avLst>
              <a:gd fmla="val 16667" name="adj"/>
            </a:avLst>
          </a:prstGeom>
          <a:no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4" name="Shape 2154"/>
        <p:cNvGrpSpPr/>
        <p:nvPr/>
      </p:nvGrpSpPr>
      <p:grpSpPr>
        <a:xfrm>
          <a:off x="0" y="0"/>
          <a:ext cx="0" cy="0"/>
          <a:chOff x="0" y="0"/>
          <a:chExt cx="0" cy="0"/>
        </a:xfrm>
      </p:grpSpPr>
      <p:sp>
        <p:nvSpPr>
          <p:cNvPr id="2155" name="Google Shape;2155;p183"/>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56" name="Google Shape;2156;p1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Étape 3 : Nous calculons notre vecteur d'erreur :</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200"/>
              </a:spcBef>
              <a:spcAft>
                <a:spcPts val="1600"/>
              </a:spcAft>
              <a:buNone/>
            </a:pPr>
            <a:r>
              <a:t/>
            </a:r>
            <a:endParaRPr sz="3000">
              <a:solidFill>
                <a:srgbClr val="434343"/>
              </a:solidFill>
              <a:latin typeface="Montserrat"/>
              <a:ea typeface="Montserrat"/>
              <a:cs typeface="Montserrat"/>
              <a:sym typeface="Montserrat"/>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0" name="Shape 2160"/>
        <p:cNvGrpSpPr/>
        <p:nvPr/>
      </p:nvGrpSpPr>
      <p:grpSpPr>
        <a:xfrm>
          <a:off x="0" y="0"/>
          <a:ext cx="0" cy="0"/>
          <a:chOff x="0" y="0"/>
          <a:chExt cx="0" cy="0"/>
        </a:xfrm>
      </p:grpSpPr>
      <p:sp>
        <p:nvSpPr>
          <p:cNvPr id="2161" name="Google Shape;2161;p184"/>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62" name="Google Shape;2162;p18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87350" lvl="0" marL="457200" rtl="0" algn="l">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Étape 3 : Nous calculons notre vecteur d'erreur :</a:t>
            </a:r>
            <a:endParaRPr b="1" sz="2500">
              <a:solidFill>
                <a:srgbClr val="434343"/>
              </a:solidFill>
              <a:latin typeface="Montserrat"/>
              <a:ea typeface="Montserrat"/>
              <a:cs typeface="Montserrat"/>
              <a:sym typeface="Montserrat"/>
            </a:endParaRPr>
          </a:p>
          <a:p>
            <a:pPr indent="-387350" lvl="1" marL="914400" rtl="0" algn="l">
              <a:spcBef>
                <a:spcPts val="0"/>
              </a:spcBef>
              <a:spcAft>
                <a:spcPts val="0"/>
              </a:spcAft>
              <a:buClr>
                <a:srgbClr val="434343"/>
              </a:buClr>
              <a:buSzPts val="2500"/>
              <a:buFont typeface="Montserrat"/>
              <a:buChar char="○"/>
            </a:pPr>
            <a:r>
              <a:rPr b="1" lang="en" sz="2500">
                <a:solidFill>
                  <a:srgbClr val="434343"/>
                </a:solidFill>
                <a:latin typeface="Montserrat"/>
                <a:ea typeface="Montserrat"/>
                <a:cs typeface="Montserrat"/>
                <a:sym typeface="Montserrat"/>
              </a:rPr>
              <a:t>δ</a:t>
            </a:r>
            <a:r>
              <a:rPr b="1" baseline="30000" lang="en" sz="2500">
                <a:solidFill>
                  <a:srgbClr val="434343"/>
                </a:solidFill>
                <a:latin typeface="Montserrat"/>
                <a:ea typeface="Montserrat"/>
                <a:cs typeface="Montserrat"/>
                <a:sym typeface="Montserrat"/>
              </a:rPr>
              <a:t>L</a:t>
            </a:r>
            <a:r>
              <a:rPr b="1" lang="en" sz="2500">
                <a:solidFill>
                  <a:srgbClr val="434343"/>
                </a:solidFill>
                <a:latin typeface="Montserrat"/>
                <a:ea typeface="Montserrat"/>
                <a:cs typeface="Montserrat"/>
                <a:sym typeface="Montserrat"/>
              </a:rPr>
              <a:t>=(a</a:t>
            </a:r>
            <a:r>
              <a:rPr b="1" baseline="30000" lang="en" sz="2500">
                <a:solidFill>
                  <a:srgbClr val="434343"/>
                </a:solidFill>
                <a:latin typeface="Montserrat"/>
                <a:ea typeface="Montserrat"/>
                <a:cs typeface="Montserrat"/>
                <a:sym typeface="Montserrat"/>
              </a:rPr>
              <a:t>L</a:t>
            </a:r>
            <a:r>
              <a:rPr b="1" lang="en" sz="2500">
                <a:solidFill>
                  <a:srgbClr val="434343"/>
                </a:solidFill>
                <a:latin typeface="Montserrat"/>
                <a:ea typeface="Montserrat"/>
                <a:cs typeface="Montserrat"/>
                <a:sym typeface="Montserrat"/>
              </a:rPr>
              <a:t>−y)⊙σ′(z</a:t>
            </a:r>
            <a:r>
              <a:rPr b="1" baseline="30000" lang="en" sz="2500">
                <a:solidFill>
                  <a:srgbClr val="434343"/>
                </a:solidFill>
                <a:latin typeface="Montserrat"/>
                <a:ea typeface="Montserrat"/>
                <a:cs typeface="Montserrat"/>
                <a:sym typeface="Montserrat"/>
              </a:rPr>
              <a:t>L</a:t>
            </a:r>
            <a:r>
              <a:rPr b="1" lang="en" sz="2500">
                <a:solidFill>
                  <a:srgbClr val="434343"/>
                </a:solidFill>
                <a:latin typeface="Montserrat"/>
                <a:ea typeface="Montserrat"/>
                <a:cs typeface="Montserrat"/>
                <a:sym typeface="Montserrat"/>
              </a:rPr>
              <a:t>)</a:t>
            </a:r>
            <a:endParaRPr b="1" sz="2500">
              <a:solidFill>
                <a:srgbClr val="434343"/>
              </a:solidFill>
              <a:latin typeface="Montserrat"/>
              <a:ea typeface="Montserrat"/>
              <a:cs typeface="Montserrat"/>
              <a:sym typeface="Montserrat"/>
            </a:endParaRPr>
          </a:p>
          <a:p>
            <a:pPr indent="-387350" lvl="0" marL="457200" rtl="0" algn="l">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Maintenant, écrivons notre terme d'erreur pour une couche en fonction de l'erreur de la couche suivante (puisque nous reculons dans le réseau).</a:t>
            </a:r>
            <a:endParaRPr sz="2500">
              <a:solidFill>
                <a:srgbClr val="434343"/>
              </a:solidFill>
              <a:latin typeface="Montserrat"/>
              <a:ea typeface="Montserrat"/>
              <a:cs typeface="Montserrat"/>
              <a:sym typeface="Montserrat"/>
            </a:endParaRPr>
          </a:p>
          <a:p>
            <a:pPr indent="-387350" lvl="0" marL="457200" rtl="0" algn="l">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Note 1 : </a:t>
            </a:r>
            <a:r>
              <a:rPr b="1" lang="en" sz="2500">
                <a:solidFill>
                  <a:srgbClr val="434343"/>
                </a:solidFill>
                <a:latin typeface="Montserrat"/>
                <a:ea typeface="Montserrat"/>
                <a:cs typeface="Montserrat"/>
                <a:sym typeface="Montserrat"/>
              </a:rPr>
              <a:t>l</a:t>
            </a:r>
            <a:r>
              <a:rPr lang="en" sz="2500">
                <a:solidFill>
                  <a:srgbClr val="434343"/>
                </a:solidFill>
                <a:latin typeface="Montserrat"/>
                <a:ea typeface="Montserrat"/>
                <a:cs typeface="Montserrat"/>
                <a:sym typeface="Montserrat"/>
              </a:rPr>
              <a:t> minuscule pour la couche</a:t>
            </a:r>
            <a:r>
              <a:rPr lang="en" sz="2500">
                <a:solidFill>
                  <a:srgbClr val="434343"/>
                </a:solidFill>
                <a:latin typeface="Montserrat"/>
                <a:ea typeface="Montserrat"/>
                <a:cs typeface="Montserrat"/>
                <a:sym typeface="Montserrat"/>
              </a:rPr>
              <a:t> </a:t>
            </a:r>
            <a:r>
              <a:rPr b="1" lang="en" sz="2500">
                <a:solidFill>
                  <a:srgbClr val="434343"/>
                </a:solidFill>
                <a:latin typeface="Montserrat"/>
                <a:ea typeface="Montserrat"/>
                <a:cs typeface="Montserrat"/>
                <a:sym typeface="Montserrat"/>
              </a:rPr>
              <a:t>L</a:t>
            </a:r>
            <a:endParaRPr b="1" sz="2500">
              <a:solidFill>
                <a:srgbClr val="434343"/>
              </a:solidFill>
              <a:latin typeface="Montserrat"/>
              <a:ea typeface="Montserrat"/>
              <a:cs typeface="Montserrat"/>
              <a:sym typeface="Montserrat"/>
            </a:endParaRPr>
          </a:p>
          <a:p>
            <a:pPr indent="-387350" lvl="0" marL="457200" rtl="0" algn="l">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Note 2 </a:t>
            </a:r>
            <a:r>
              <a:rPr lang="en" sz="2500">
                <a:solidFill>
                  <a:srgbClr val="434343"/>
                </a:solidFill>
                <a:latin typeface="Montserrat"/>
                <a:ea typeface="Montserrat"/>
                <a:cs typeface="Montserrat"/>
                <a:sym typeface="Montserrat"/>
              </a:rPr>
              <a:t>: Chiffre </a:t>
            </a:r>
            <a:r>
              <a:rPr b="1" lang="en" sz="2500">
                <a:solidFill>
                  <a:srgbClr val="434343"/>
                </a:solidFill>
                <a:latin typeface="Montserrat"/>
                <a:ea typeface="Montserrat"/>
                <a:cs typeface="Montserrat"/>
                <a:sym typeface="Montserrat"/>
              </a:rPr>
              <a:t>1</a:t>
            </a:r>
            <a:endParaRPr b="1" sz="2500">
              <a:solidFill>
                <a:srgbClr val="434343"/>
              </a:solidFill>
              <a:latin typeface="Montserrat"/>
              <a:ea typeface="Montserrat"/>
              <a:cs typeface="Montserrat"/>
              <a:sym typeface="Montserrat"/>
            </a:endParaRPr>
          </a:p>
          <a:p>
            <a:pPr indent="0" lvl="0" marL="457200" marR="0" rtl="0" algn="l">
              <a:lnSpc>
                <a:spcPct val="115000"/>
              </a:lnSpc>
              <a:spcBef>
                <a:spcPts val="1200"/>
              </a:spcBef>
              <a:spcAft>
                <a:spcPts val="1600"/>
              </a:spcAft>
              <a:buNone/>
            </a:pPr>
            <a:r>
              <a:t/>
            </a:r>
            <a:endParaRPr sz="3000">
              <a:solidFill>
                <a:srgbClr val="434343"/>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Modèle Perceptron</a:t>
            </a:r>
            <a:endParaRPr>
              <a:latin typeface="Montserrat"/>
              <a:ea typeface="Montserrat"/>
              <a:cs typeface="Montserrat"/>
              <a:sym typeface="Montserrat"/>
            </a:endParaRPr>
          </a:p>
        </p:txBody>
      </p:sp>
      <p:sp>
        <p:nvSpPr>
          <p:cNvPr id="139" name="Google Shape;139;p23"/>
          <p:cNvSpPr txBox="1"/>
          <p:nvPr>
            <p:ph idx="1" type="body"/>
          </p:nvPr>
        </p:nvSpPr>
        <p:spPr>
          <a:xfrm>
            <a:off x="311700" y="9238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Modèle </a:t>
            </a:r>
            <a:r>
              <a:rPr lang="en" sz="2900">
                <a:solidFill>
                  <a:srgbClr val="434343"/>
                </a:solidFill>
                <a:latin typeface="Montserrat"/>
                <a:ea typeface="Montserrat"/>
                <a:cs typeface="Montserrat"/>
                <a:sym typeface="Montserrat"/>
              </a:rPr>
              <a:t>Perceptron</a:t>
            </a:r>
            <a:endParaRPr sz="2900">
              <a:solidFill>
                <a:srgbClr val="434343"/>
              </a:solidFill>
              <a:latin typeface="Montserrat"/>
              <a:ea typeface="Montserrat"/>
              <a:cs typeface="Montserrat"/>
              <a:sym typeface="Montserrat"/>
            </a:endParaRPr>
          </a:p>
        </p:txBody>
      </p:sp>
      <p:sp>
        <p:nvSpPr>
          <p:cNvPr id="140" name="Google Shape;140;p23"/>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141" name="Google Shape;141;p23"/>
          <p:cNvSpPr txBox="1"/>
          <p:nvPr>
            <p:ph type="title"/>
          </p:nvPr>
        </p:nvSpPr>
        <p:spPr>
          <a:xfrm>
            <a:off x="512850" y="2479000"/>
            <a:ext cx="213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142" name="Google Shape;142;p23"/>
          <p:cNvSpPr txBox="1"/>
          <p:nvPr>
            <p:ph type="title"/>
          </p:nvPr>
        </p:nvSpPr>
        <p:spPr>
          <a:xfrm>
            <a:off x="3839575" y="3793525"/>
            <a:ext cx="213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143" name="Google Shape;143;p23"/>
          <p:cNvSpPr txBox="1"/>
          <p:nvPr>
            <p:ph type="title"/>
          </p:nvPr>
        </p:nvSpPr>
        <p:spPr>
          <a:xfrm>
            <a:off x="6594025" y="2739775"/>
            <a:ext cx="213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144" name="Google Shape;144;p2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40"/>
                                        </p:tgtEl>
                                      </p:cBhvr>
                                    </p:animEffect>
                                    <p:set>
                                      <p:cBhvr>
                                        <p:cTn dur="1" fill="hold">
                                          <p:stCondLst>
                                            <p:cond delay="1000"/>
                                          </p:stCondLst>
                                        </p:cTn>
                                        <p:tgtEl>
                                          <p:spTgt spid="14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41"/>
                                        </p:tgtEl>
                                      </p:cBhvr>
                                    </p:animEffect>
                                    <p:set>
                                      <p:cBhvr>
                                        <p:cTn dur="1" fill="hold">
                                          <p:stCondLst>
                                            <p:cond delay="1000"/>
                                          </p:stCondLst>
                                        </p:cTn>
                                        <p:tgtEl>
                                          <p:spTgt spid="14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42"/>
                                        </p:tgtEl>
                                      </p:cBhvr>
                                    </p:animEffect>
                                    <p:set>
                                      <p:cBhvr>
                                        <p:cTn dur="1" fill="hold">
                                          <p:stCondLst>
                                            <p:cond delay="1000"/>
                                          </p:stCondLst>
                                        </p:cTn>
                                        <p:tgtEl>
                                          <p:spTgt spid="14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43"/>
                                        </p:tgtEl>
                                      </p:cBhvr>
                                    </p:animEffect>
                                    <p:set>
                                      <p:cBhvr>
                                        <p:cTn dur="1" fill="hold">
                                          <p:stCondLst>
                                            <p:cond delay="1000"/>
                                          </p:stCondLst>
                                        </p:cTn>
                                        <p:tgtEl>
                                          <p:spTgt spid="14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6" name="Shape 2166"/>
        <p:cNvGrpSpPr/>
        <p:nvPr/>
      </p:nvGrpSpPr>
      <p:grpSpPr>
        <a:xfrm>
          <a:off x="0" y="0"/>
          <a:ext cx="0" cy="0"/>
          <a:chOff x="0" y="0"/>
          <a:chExt cx="0" cy="0"/>
        </a:xfrm>
      </p:grpSpPr>
      <p:sp>
        <p:nvSpPr>
          <p:cNvPr id="2167" name="Google Shape;2167;p185"/>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68" name="Google Shape;2168;p18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Étape 4 : Rétropropagation de l'erreur :</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Pour chaque couche </a:t>
            </a:r>
            <a:r>
              <a:rPr lang="en" sz="3000">
                <a:solidFill>
                  <a:srgbClr val="434343"/>
                </a:solidFill>
                <a:latin typeface="Montserrat"/>
                <a:ea typeface="Montserrat"/>
                <a:cs typeface="Montserrat"/>
                <a:sym typeface="Montserrat"/>
              </a:rPr>
              <a:t>: L−1,L−2,… </a:t>
            </a:r>
            <a:r>
              <a:rPr lang="en" sz="3000">
                <a:solidFill>
                  <a:srgbClr val="434343"/>
                </a:solidFill>
                <a:latin typeface="Montserrat"/>
                <a:ea typeface="Montserrat"/>
                <a:cs typeface="Montserrat"/>
                <a:sym typeface="Montserrat"/>
              </a:rPr>
              <a:t>nous calculons (notez la minuscule</a:t>
            </a:r>
            <a:r>
              <a:rPr lang="en" sz="3000">
                <a:solidFill>
                  <a:srgbClr val="434343"/>
                </a:solidFill>
                <a:latin typeface="Montserrat"/>
                <a:ea typeface="Montserrat"/>
                <a:cs typeface="Montserrat"/>
                <a:sym typeface="Montserrat"/>
              </a:rPr>
              <a:t> L (l)):</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est la transposition de la matrice de poids de la couche</a:t>
            </a:r>
            <a:r>
              <a:rPr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l+1</a:t>
            </a:r>
            <a:endParaRPr sz="3000">
              <a:solidFill>
                <a:srgbClr val="434343"/>
              </a:solidFill>
              <a:latin typeface="Montserrat"/>
              <a:ea typeface="Montserrat"/>
              <a:cs typeface="Montserrat"/>
              <a:sym typeface="Montserrat"/>
            </a:endParaRPr>
          </a:p>
          <a:p>
            <a:pPr indent="0" lvl="0" marL="457200" marR="0" rtl="0" algn="l">
              <a:lnSpc>
                <a:spcPct val="115000"/>
              </a:lnSpc>
              <a:spcBef>
                <a:spcPts val="1200"/>
              </a:spcBef>
              <a:spcAft>
                <a:spcPts val="1600"/>
              </a:spcAft>
              <a:buNone/>
            </a:pPr>
            <a:r>
              <a:t/>
            </a:r>
            <a:endParaRPr sz="3000">
              <a:solidFill>
                <a:srgbClr val="434343"/>
              </a:solidFill>
              <a:latin typeface="Montserrat"/>
              <a:ea typeface="Montserrat"/>
              <a:cs typeface="Montserrat"/>
              <a:sym typeface="Montserrat"/>
            </a:endParaRP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2" name="Shape 2172"/>
        <p:cNvGrpSpPr/>
        <p:nvPr/>
      </p:nvGrpSpPr>
      <p:grpSpPr>
        <a:xfrm>
          <a:off x="0" y="0"/>
          <a:ext cx="0" cy="0"/>
          <a:chOff x="0" y="0"/>
          <a:chExt cx="0" cy="0"/>
        </a:xfrm>
      </p:grpSpPr>
      <p:sp>
        <p:nvSpPr>
          <p:cNvPr id="2173" name="Google Shape;2173;p186"/>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74" name="Google Shape;2174;p18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Étape 4 : Rétropropagation de l'erreur :</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Il s'agit de l'erreur généralisée pour toute couche</a:t>
            </a:r>
            <a:r>
              <a:rPr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est la transposée de la matrice de poids de la couche L+1</a:t>
            </a:r>
            <a:endParaRPr sz="3000">
              <a:solidFill>
                <a:srgbClr val="434343"/>
              </a:solidFill>
              <a:latin typeface="Montserrat"/>
              <a:ea typeface="Montserrat"/>
              <a:cs typeface="Montserrat"/>
              <a:sym typeface="Montserrat"/>
            </a:endParaRPr>
          </a:p>
          <a:p>
            <a:pPr indent="0" lvl="0" marL="457200" marR="0" rtl="0" algn="l">
              <a:lnSpc>
                <a:spcPct val="115000"/>
              </a:lnSpc>
              <a:spcBef>
                <a:spcPts val="1200"/>
              </a:spcBef>
              <a:spcAft>
                <a:spcPts val="1600"/>
              </a:spcAft>
              <a:buNone/>
            </a:pPr>
            <a:r>
              <a:t/>
            </a:r>
            <a:endParaRPr sz="3000">
              <a:solidFill>
                <a:srgbClr val="434343"/>
              </a:solidFill>
              <a:latin typeface="Montserrat"/>
              <a:ea typeface="Montserrat"/>
              <a:cs typeface="Montserrat"/>
              <a:sym typeface="Montserrat"/>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8" name="Shape 2178"/>
        <p:cNvGrpSpPr/>
        <p:nvPr/>
      </p:nvGrpSpPr>
      <p:grpSpPr>
        <a:xfrm>
          <a:off x="0" y="0"/>
          <a:ext cx="0" cy="0"/>
          <a:chOff x="0" y="0"/>
          <a:chExt cx="0" cy="0"/>
        </a:xfrm>
      </p:grpSpPr>
      <p:sp>
        <p:nvSpPr>
          <p:cNvPr id="2179" name="Google Shape;2179;p187"/>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80" name="Google Shape;2180;p18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400050" lvl="0" marL="457200" rtl="0" algn="l">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Étape 4 : Lorsque nous appliquons la transposée de la matrice de poids</a:t>
            </a:r>
            <a:r>
              <a:rPr lang="en" sz="2700">
                <a:solidFill>
                  <a:srgbClr val="434343"/>
                </a:solidFill>
                <a:latin typeface="Montserrat"/>
                <a:ea typeface="Montserrat"/>
                <a:cs typeface="Montserrat"/>
                <a:sym typeface="Montserrat"/>
              </a:rPr>
              <a:t> </a:t>
            </a:r>
            <a:r>
              <a:rPr b="1" lang="en" sz="2700">
                <a:solidFill>
                  <a:srgbClr val="434343"/>
                </a:solidFill>
                <a:latin typeface="Montserrat"/>
                <a:ea typeface="Montserrat"/>
                <a:cs typeface="Montserrat"/>
                <a:sym typeface="Montserrat"/>
              </a:rPr>
              <a:t>(w</a:t>
            </a:r>
            <a:r>
              <a:rPr b="1" baseline="30000" lang="en" sz="2700">
                <a:solidFill>
                  <a:srgbClr val="434343"/>
                </a:solidFill>
                <a:latin typeface="Montserrat"/>
                <a:ea typeface="Montserrat"/>
                <a:cs typeface="Montserrat"/>
                <a:sym typeface="Montserrat"/>
              </a:rPr>
              <a:t>l+1</a:t>
            </a:r>
            <a:r>
              <a:rPr b="1" lang="en" sz="2700">
                <a:solidFill>
                  <a:srgbClr val="434343"/>
                </a:solidFill>
                <a:latin typeface="Montserrat"/>
                <a:ea typeface="Montserrat"/>
                <a:cs typeface="Montserrat"/>
                <a:sym typeface="Montserrat"/>
              </a:rPr>
              <a:t>)</a:t>
            </a:r>
            <a:r>
              <a:rPr b="1" baseline="30000" lang="en" sz="2700">
                <a:solidFill>
                  <a:srgbClr val="434343"/>
                </a:solidFill>
                <a:latin typeface="Montserrat"/>
                <a:ea typeface="Montserrat"/>
                <a:cs typeface="Montserrat"/>
                <a:sym typeface="Montserrat"/>
              </a:rPr>
              <a:t>T</a:t>
            </a:r>
            <a:r>
              <a:rPr lang="en" sz="2700">
                <a:solidFill>
                  <a:srgbClr val="434343"/>
                </a:solidFill>
                <a:latin typeface="Montserrat"/>
                <a:ea typeface="Montserrat"/>
                <a:cs typeface="Montserrat"/>
                <a:sym typeface="Montserrat"/>
              </a:rPr>
              <a:t>, on peut penser intuitivement que cela revient à déplacer l'erreur vers l'arrière dans le réseau, ce qui nous donne une sorte de mesure de l'erreur à la sortie de la l-ème couche.</a:t>
            </a:r>
            <a:endParaRPr sz="2700">
              <a:solidFill>
                <a:srgbClr val="434343"/>
              </a:solidFill>
              <a:latin typeface="Montserrat"/>
              <a:ea typeface="Montserrat"/>
              <a:cs typeface="Montserrat"/>
              <a:sym typeface="Montserrat"/>
            </a:endParaRPr>
          </a:p>
          <a:p>
            <a:pPr indent="0" lvl="0" marL="457200" marR="0" rtl="0" algn="l">
              <a:lnSpc>
                <a:spcPct val="115000"/>
              </a:lnSpc>
              <a:spcBef>
                <a:spcPts val="1200"/>
              </a:spcBef>
              <a:spcAft>
                <a:spcPts val="1600"/>
              </a:spcAft>
              <a:buNone/>
            </a:pPr>
            <a:r>
              <a:t/>
            </a:r>
            <a:endParaRPr sz="3000">
              <a:solidFill>
                <a:srgbClr val="434343"/>
              </a:solidFill>
              <a:latin typeface="Montserrat"/>
              <a:ea typeface="Montserrat"/>
              <a:cs typeface="Montserrat"/>
              <a:sym typeface="Montserrat"/>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4" name="Shape 2184"/>
        <p:cNvGrpSpPr/>
        <p:nvPr/>
      </p:nvGrpSpPr>
      <p:grpSpPr>
        <a:xfrm>
          <a:off x="0" y="0"/>
          <a:ext cx="0" cy="0"/>
          <a:chOff x="0" y="0"/>
          <a:chExt cx="0" cy="0"/>
        </a:xfrm>
      </p:grpSpPr>
      <p:sp>
        <p:nvSpPr>
          <p:cNvPr id="2185" name="Google Shape;2185;p188"/>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86" name="Google Shape;2186;p18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Étape 4 : Nous prenons ensuite le produit Hadamard</a:t>
            </a:r>
            <a:r>
              <a:rPr lang="en" sz="2800">
                <a:solidFill>
                  <a:srgbClr val="434343"/>
                </a:solidFill>
                <a:latin typeface="Montserrat"/>
                <a:ea typeface="Montserrat"/>
                <a:cs typeface="Montserrat"/>
                <a:sym typeface="Montserrat"/>
              </a:rPr>
              <a:t> </a:t>
            </a:r>
            <a:r>
              <a:rPr b="1" lang="en" sz="2800">
                <a:solidFill>
                  <a:srgbClr val="434343"/>
                </a:solidFill>
                <a:latin typeface="Montserrat"/>
                <a:ea typeface="Montserrat"/>
                <a:cs typeface="Montserrat"/>
                <a:sym typeface="Montserrat"/>
              </a:rPr>
              <a:t>⊙σ′(z</a:t>
            </a:r>
            <a:r>
              <a:rPr b="1" baseline="30000" lang="en" sz="2800">
                <a:solidFill>
                  <a:srgbClr val="434343"/>
                </a:solidFill>
                <a:latin typeface="Montserrat"/>
                <a:ea typeface="Montserrat"/>
                <a:cs typeface="Montserrat"/>
                <a:sym typeface="Montserrat"/>
              </a:rPr>
              <a:t>l</a:t>
            </a:r>
            <a:r>
              <a:rPr b="1" lang="en" sz="2800">
                <a:solidFill>
                  <a:srgbClr val="434343"/>
                </a:solidFill>
                <a:latin typeface="Montserrat"/>
                <a:ea typeface="Montserrat"/>
                <a:cs typeface="Montserrat"/>
                <a:sym typeface="Montserrat"/>
              </a:rPr>
              <a:t>)</a:t>
            </a:r>
            <a:r>
              <a:rPr lang="en" sz="2800">
                <a:solidFill>
                  <a:srgbClr val="434343"/>
                </a:solidFill>
                <a:latin typeface="Montserrat"/>
                <a:ea typeface="Montserrat"/>
                <a:cs typeface="Montserrat"/>
                <a:sym typeface="Montserrat"/>
              </a:rPr>
              <a:t>. </a:t>
            </a:r>
            <a:r>
              <a:rPr lang="en" sz="2800">
                <a:solidFill>
                  <a:srgbClr val="434343"/>
                </a:solidFill>
                <a:latin typeface="Montserrat"/>
                <a:ea typeface="Montserrat"/>
                <a:cs typeface="Montserrat"/>
                <a:sym typeface="Montserrat"/>
              </a:rPr>
              <a:t>Cela permet de déplacer l'erreur vers l'arrière à travers la fonction d'activation en couche</a:t>
            </a:r>
            <a:r>
              <a:rPr lang="en" sz="2800">
                <a:solidFill>
                  <a:srgbClr val="434343"/>
                </a:solidFill>
                <a:latin typeface="Montserrat"/>
                <a:ea typeface="Montserrat"/>
                <a:cs typeface="Montserrat"/>
                <a:sym typeface="Montserrat"/>
              </a:rPr>
              <a:t> </a:t>
            </a:r>
            <a:r>
              <a:rPr b="1" lang="en" sz="2800">
                <a:solidFill>
                  <a:srgbClr val="434343"/>
                </a:solidFill>
                <a:latin typeface="Montserrat"/>
                <a:ea typeface="Montserrat"/>
                <a:cs typeface="Montserrat"/>
                <a:sym typeface="Montserrat"/>
              </a:rPr>
              <a:t>l</a:t>
            </a:r>
            <a:r>
              <a:rPr lang="en" sz="2800">
                <a:solidFill>
                  <a:srgbClr val="434343"/>
                </a:solidFill>
                <a:latin typeface="Montserrat"/>
                <a:ea typeface="Montserrat"/>
                <a:cs typeface="Montserrat"/>
                <a:sym typeface="Montserrat"/>
              </a:rPr>
              <a:t>, </a:t>
            </a:r>
            <a:r>
              <a:rPr lang="en" sz="2800">
                <a:solidFill>
                  <a:srgbClr val="434343"/>
                </a:solidFill>
                <a:latin typeface="Montserrat"/>
                <a:ea typeface="Montserrat"/>
                <a:cs typeface="Montserrat"/>
                <a:sym typeface="Montserrat"/>
              </a:rPr>
              <a:t>nous donnant l'erreur</a:t>
            </a:r>
            <a:r>
              <a:rPr lang="en" sz="2800">
                <a:solidFill>
                  <a:srgbClr val="434343"/>
                </a:solidFill>
                <a:latin typeface="Montserrat"/>
                <a:ea typeface="Montserrat"/>
                <a:cs typeface="Montserrat"/>
                <a:sym typeface="Montserrat"/>
              </a:rPr>
              <a:t> </a:t>
            </a:r>
            <a:r>
              <a:rPr b="1" lang="en" sz="2800">
                <a:solidFill>
                  <a:srgbClr val="434343"/>
                </a:solidFill>
                <a:latin typeface="Montserrat"/>
                <a:ea typeface="Montserrat"/>
                <a:cs typeface="Montserrat"/>
                <a:sym typeface="Montserrat"/>
              </a:rPr>
              <a:t>δ</a:t>
            </a:r>
            <a:r>
              <a:rPr b="1" baseline="30000" lang="en" sz="2800">
                <a:solidFill>
                  <a:srgbClr val="434343"/>
                </a:solidFill>
                <a:latin typeface="Montserrat"/>
                <a:ea typeface="Montserrat"/>
                <a:cs typeface="Montserrat"/>
                <a:sym typeface="Montserrat"/>
              </a:rPr>
              <a:t>l</a:t>
            </a:r>
            <a:r>
              <a:rPr lang="en" sz="2800">
                <a:solidFill>
                  <a:srgbClr val="434343"/>
                </a:solidFill>
                <a:latin typeface="Montserrat"/>
                <a:ea typeface="Montserrat"/>
                <a:cs typeface="Montserrat"/>
                <a:sym typeface="Montserrat"/>
              </a:rPr>
              <a:t> </a:t>
            </a:r>
            <a:r>
              <a:rPr lang="en" sz="2800">
                <a:solidFill>
                  <a:srgbClr val="434343"/>
                </a:solidFill>
                <a:latin typeface="Montserrat"/>
                <a:ea typeface="Montserrat"/>
                <a:cs typeface="Montserrat"/>
                <a:sym typeface="Montserrat"/>
              </a:rPr>
              <a:t>dans l'entrée pondérée de la couche</a:t>
            </a:r>
            <a:r>
              <a:rPr lang="en" sz="2800">
                <a:solidFill>
                  <a:srgbClr val="434343"/>
                </a:solidFill>
                <a:latin typeface="Montserrat"/>
                <a:ea typeface="Montserrat"/>
                <a:cs typeface="Montserrat"/>
                <a:sym typeface="Montserrat"/>
              </a:rPr>
              <a:t> </a:t>
            </a:r>
            <a:r>
              <a:rPr b="1" lang="en" sz="2800">
                <a:solidFill>
                  <a:srgbClr val="434343"/>
                </a:solidFill>
                <a:latin typeface="Montserrat"/>
                <a:ea typeface="Montserrat"/>
                <a:cs typeface="Montserrat"/>
                <a:sym typeface="Montserrat"/>
              </a:rPr>
              <a:t>l</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a:p>
            <a:pPr indent="0" lvl="0" marL="457200" marR="0" rtl="0" algn="l">
              <a:lnSpc>
                <a:spcPct val="115000"/>
              </a:lnSpc>
              <a:spcBef>
                <a:spcPts val="1200"/>
              </a:spcBef>
              <a:spcAft>
                <a:spcPts val="1600"/>
              </a:spcAft>
              <a:buNone/>
            </a:pPr>
            <a:r>
              <a:t/>
            </a:r>
            <a:endParaRPr sz="3000">
              <a:solidFill>
                <a:srgbClr val="434343"/>
              </a:solidFill>
              <a:latin typeface="Montserrat"/>
              <a:ea typeface="Montserrat"/>
              <a:cs typeface="Montserrat"/>
              <a:sym typeface="Montserrat"/>
            </a:endParaRP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0" name="Shape 2190"/>
        <p:cNvGrpSpPr/>
        <p:nvPr/>
      </p:nvGrpSpPr>
      <p:grpSpPr>
        <a:xfrm>
          <a:off x="0" y="0"/>
          <a:ext cx="0" cy="0"/>
          <a:chOff x="0" y="0"/>
          <a:chExt cx="0" cy="0"/>
        </a:xfrm>
      </p:grpSpPr>
      <p:sp>
        <p:nvSpPr>
          <p:cNvPr id="2191" name="Google Shape;2191;p189"/>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92" name="Google Shape;2192;p18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Le gradient de la fonction de coût est donné par :</a:t>
            </a:r>
            <a:endParaRPr sz="2600">
              <a:solidFill>
                <a:srgbClr val="434343"/>
              </a:solidFill>
              <a:latin typeface="Montserrat"/>
              <a:ea typeface="Montserrat"/>
              <a:cs typeface="Montserrat"/>
              <a:sym typeface="Montserrat"/>
            </a:endParaRPr>
          </a:p>
          <a:p>
            <a:pPr indent="-393700" lvl="1" marL="9144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Pour chaque couche :</a:t>
            </a:r>
            <a:r>
              <a:rPr lang="en" sz="2600">
                <a:solidFill>
                  <a:srgbClr val="434343"/>
                </a:solidFill>
                <a:latin typeface="Montserrat"/>
                <a:ea typeface="Montserrat"/>
                <a:cs typeface="Montserrat"/>
                <a:sym typeface="Montserrat"/>
              </a:rPr>
              <a:t> L−1,L−2,… </a:t>
            </a:r>
            <a:r>
              <a:rPr lang="en" sz="2600">
                <a:solidFill>
                  <a:srgbClr val="434343"/>
                </a:solidFill>
                <a:latin typeface="Montserrat"/>
                <a:ea typeface="Montserrat"/>
                <a:cs typeface="Montserrat"/>
                <a:sym typeface="Montserrat"/>
              </a:rPr>
              <a:t>nous calculons</a:t>
            </a:r>
            <a:r>
              <a:rPr lang="en" sz="2600">
                <a:solidFill>
                  <a:srgbClr val="434343"/>
                </a:solidFill>
                <a:latin typeface="Montserrat"/>
                <a:ea typeface="Montserrat"/>
                <a:cs typeface="Montserrat"/>
                <a:sym typeface="Montserrat"/>
              </a:rPr>
              <a:t> </a:t>
            </a:r>
            <a:endParaRPr sz="2600">
              <a:solidFill>
                <a:srgbClr val="434343"/>
              </a:solidFill>
              <a:latin typeface="Montserrat"/>
              <a:ea typeface="Montserrat"/>
              <a:cs typeface="Montserrat"/>
              <a:sym typeface="Montserrat"/>
            </a:endParaRPr>
          </a:p>
          <a:p>
            <a:pPr indent="0" lvl="0" marL="0" marR="0" rtl="0" algn="l">
              <a:lnSpc>
                <a:spcPct val="115000"/>
              </a:lnSpc>
              <a:spcBef>
                <a:spcPts val="1200"/>
              </a:spcBef>
              <a:spcAft>
                <a:spcPts val="1600"/>
              </a:spcAft>
              <a:buNone/>
            </a:pPr>
            <a:r>
              <a:t/>
            </a:r>
            <a:endParaRPr sz="2600">
              <a:solidFill>
                <a:srgbClr val="434343"/>
              </a:solidFill>
              <a:latin typeface="Montserrat"/>
              <a:ea typeface="Montserrat"/>
              <a:cs typeface="Montserrat"/>
              <a:sym typeface="Montserrat"/>
            </a:endParaRPr>
          </a:p>
        </p:txBody>
      </p:sp>
      <p:pic>
        <p:nvPicPr>
          <p:cNvPr id="2193" name="Google Shape;2193;p189"/>
          <p:cNvPicPr preferRelativeResize="0"/>
          <p:nvPr/>
        </p:nvPicPr>
        <p:blipFill>
          <a:blip r:embed="rId3">
            <a:alphaModFix/>
          </a:blip>
          <a:stretch>
            <a:fillRect/>
          </a:stretch>
        </p:blipFill>
        <p:spPr>
          <a:xfrm>
            <a:off x="1557500" y="3045101"/>
            <a:ext cx="2565350" cy="962000"/>
          </a:xfrm>
          <a:prstGeom prst="rect">
            <a:avLst/>
          </a:prstGeom>
          <a:noFill/>
          <a:ln>
            <a:noFill/>
          </a:ln>
        </p:spPr>
      </p:pic>
      <p:pic>
        <p:nvPicPr>
          <p:cNvPr id="2194" name="Google Shape;2194;p189"/>
          <p:cNvPicPr preferRelativeResize="0"/>
          <p:nvPr/>
        </p:nvPicPr>
        <p:blipFill>
          <a:blip r:embed="rId4">
            <a:alphaModFix/>
          </a:blip>
          <a:stretch>
            <a:fillRect/>
          </a:stretch>
        </p:blipFill>
        <p:spPr>
          <a:xfrm>
            <a:off x="5237772" y="3007672"/>
            <a:ext cx="1515375" cy="1036850"/>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8" name="Shape 2198"/>
        <p:cNvGrpSpPr/>
        <p:nvPr/>
      </p:nvGrpSpPr>
      <p:grpSpPr>
        <a:xfrm>
          <a:off x="0" y="0"/>
          <a:ext cx="0" cy="0"/>
          <a:chOff x="0" y="0"/>
          <a:chExt cx="0" cy="0"/>
        </a:xfrm>
      </p:grpSpPr>
      <p:sp>
        <p:nvSpPr>
          <p:cNvPr id="2199" name="Google Shape;2199;p190"/>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00" name="Google Shape;2200;p19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Cela nous permet ensuite d'ajuster les poids et les biais pour aider à minimiser cette fonction de coût.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Consultez les liens externes pour plus de détails !</a:t>
            </a:r>
            <a:endParaRPr sz="3000">
              <a:solidFill>
                <a:srgbClr val="434343"/>
              </a:solidFill>
              <a:latin typeface="Montserrat"/>
              <a:ea typeface="Montserrat"/>
              <a:cs typeface="Montserrat"/>
              <a:sym typeface="Montserrat"/>
            </a:endParaRPr>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4" name="Shape 2204"/>
        <p:cNvGrpSpPr/>
        <p:nvPr/>
      </p:nvGrpSpPr>
      <p:grpSpPr>
        <a:xfrm>
          <a:off x="0" y="0"/>
          <a:ext cx="0" cy="0"/>
          <a:chOff x="0" y="0"/>
          <a:chExt cx="0" cy="0"/>
        </a:xfrm>
      </p:grpSpPr>
      <p:sp>
        <p:nvSpPr>
          <p:cNvPr id="2205" name="Google Shape;2205;p191"/>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TensorFlow et Keras</a:t>
            </a:r>
            <a:endParaRPr b="1">
              <a:latin typeface="Montserrat"/>
              <a:ea typeface="Montserrat"/>
              <a:cs typeface="Montserrat"/>
              <a:sym typeface="Montserrat"/>
            </a:endParaRPr>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9" name="Shape 2209"/>
        <p:cNvGrpSpPr/>
        <p:nvPr/>
      </p:nvGrpSpPr>
      <p:grpSpPr>
        <a:xfrm>
          <a:off x="0" y="0"/>
          <a:ext cx="0" cy="0"/>
          <a:chOff x="0" y="0"/>
          <a:chExt cx="0" cy="0"/>
        </a:xfrm>
      </p:grpSpPr>
      <p:sp>
        <p:nvSpPr>
          <p:cNvPr id="2210" name="Google Shape;2210;p192"/>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11" name="Google Shape;2211;p19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Avant de commencer à apprendre comment coder nos propres réseaux de neurones, clarifions rapidement les différences entre TensorFlow et Keras !</a:t>
            </a:r>
            <a:endParaRPr sz="3000">
              <a:solidFill>
                <a:srgbClr val="434343"/>
              </a:solidFill>
              <a:latin typeface="Montserrat"/>
              <a:ea typeface="Montserrat"/>
              <a:cs typeface="Montserrat"/>
              <a:sym typeface="Montserrat"/>
            </a:endParaRPr>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5" name="Shape 2215"/>
        <p:cNvGrpSpPr/>
        <p:nvPr/>
      </p:nvGrpSpPr>
      <p:grpSpPr>
        <a:xfrm>
          <a:off x="0" y="0"/>
          <a:ext cx="0" cy="0"/>
          <a:chOff x="0" y="0"/>
          <a:chExt cx="0" cy="0"/>
        </a:xfrm>
      </p:grpSpPr>
      <p:sp>
        <p:nvSpPr>
          <p:cNvPr id="2216" name="Google Shape;2216;p193"/>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17" name="Google Shape;2217;p19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est une bibliothèque de Deep Learning en open-source développée par Google, TF 2.0 étant officiellement disponible depuis fin 2019.</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1" name="Shape 2221"/>
        <p:cNvGrpSpPr/>
        <p:nvPr/>
      </p:nvGrpSpPr>
      <p:grpSpPr>
        <a:xfrm>
          <a:off x="0" y="0"/>
          <a:ext cx="0" cy="0"/>
          <a:chOff x="0" y="0"/>
          <a:chExt cx="0" cy="0"/>
        </a:xfrm>
      </p:grpSpPr>
      <p:sp>
        <p:nvSpPr>
          <p:cNvPr id="2222" name="Google Shape;2222;p194"/>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23" name="Google Shape;2223;p19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404812" lvl="0" marL="457200" marR="0" rtl="0" algn="l">
              <a:lnSpc>
                <a:spcPct val="115000"/>
              </a:lnSpc>
              <a:spcBef>
                <a:spcPts val="0"/>
              </a:spcBef>
              <a:spcAft>
                <a:spcPts val="0"/>
              </a:spcAft>
              <a:buClr>
                <a:srgbClr val="434343"/>
              </a:buClr>
              <a:buSzPct val="100000"/>
              <a:buFont typeface="Montserrat"/>
              <a:buChar char="●"/>
            </a:pPr>
            <a:r>
              <a:rPr lang="en" sz="3000">
                <a:solidFill>
                  <a:srgbClr val="434343"/>
                </a:solidFill>
                <a:latin typeface="Montserrat"/>
                <a:ea typeface="Montserrat"/>
                <a:cs typeface="Montserrat"/>
                <a:sym typeface="Montserrat"/>
              </a:rPr>
              <a:t>TensorFlow possède un vaste écosystème de composants connexes, notamment des bibliothèques comme Tensorboard, des API de déploiement et de production, et la prise en charge de divers langages de programmation.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Modèle Perceptron</a:t>
            </a:r>
            <a:endParaRPr>
              <a:latin typeface="Montserrat"/>
              <a:ea typeface="Montserrat"/>
              <a:cs typeface="Montserrat"/>
              <a:sym typeface="Montserrat"/>
            </a:endParaRPr>
          </a:p>
        </p:txBody>
      </p:sp>
      <p:sp>
        <p:nvSpPr>
          <p:cNvPr id="150" name="Google Shape;150;p24"/>
          <p:cNvSpPr txBox="1"/>
          <p:nvPr>
            <p:ph idx="1" type="body"/>
          </p:nvPr>
        </p:nvSpPr>
        <p:spPr>
          <a:xfrm>
            <a:off x="311700" y="9238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Modèle </a:t>
            </a:r>
            <a:r>
              <a:rPr lang="en" sz="2900">
                <a:solidFill>
                  <a:srgbClr val="434343"/>
                </a:solidFill>
                <a:latin typeface="Montserrat"/>
                <a:ea typeface="Montserrat"/>
                <a:cs typeface="Montserrat"/>
                <a:sym typeface="Montserrat"/>
              </a:rPr>
              <a:t>Perceptron</a:t>
            </a:r>
            <a:endParaRPr sz="2900">
              <a:solidFill>
                <a:srgbClr val="434343"/>
              </a:solidFill>
              <a:latin typeface="Montserrat"/>
              <a:ea typeface="Montserrat"/>
              <a:cs typeface="Montserrat"/>
              <a:sym typeface="Montserrat"/>
            </a:endParaRPr>
          </a:p>
        </p:txBody>
      </p:sp>
      <p:sp>
        <p:nvSpPr>
          <p:cNvPr id="151" name="Google Shape;151;p24"/>
          <p:cNvSpPr txBox="1"/>
          <p:nvPr>
            <p:ph type="title"/>
          </p:nvPr>
        </p:nvSpPr>
        <p:spPr>
          <a:xfrm>
            <a:off x="94925" y="2620275"/>
            <a:ext cx="213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 (entrées)</a:t>
            </a:r>
            <a:endParaRPr b="1">
              <a:solidFill>
                <a:srgbClr val="351C75"/>
              </a:solidFill>
              <a:latin typeface="Montserrat"/>
              <a:ea typeface="Montserrat"/>
              <a:cs typeface="Montserrat"/>
              <a:sym typeface="Montserrat"/>
            </a:endParaRPr>
          </a:p>
        </p:txBody>
      </p:sp>
      <p:sp>
        <p:nvSpPr>
          <p:cNvPr id="152" name="Google Shape;152;p24"/>
          <p:cNvSpPr txBox="1"/>
          <p:nvPr>
            <p:ph type="title"/>
          </p:nvPr>
        </p:nvSpPr>
        <p:spPr>
          <a:xfrm>
            <a:off x="7109750" y="2620275"/>
            <a:ext cx="213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 (sortie)</a:t>
            </a:r>
            <a:endParaRPr b="1">
              <a:solidFill>
                <a:srgbClr val="351C75"/>
              </a:solidFill>
              <a:latin typeface="Montserrat"/>
              <a:ea typeface="Montserrat"/>
              <a:cs typeface="Montserrat"/>
              <a:sym typeface="Montserrat"/>
            </a:endParaRPr>
          </a:p>
        </p:txBody>
      </p:sp>
      <p:sp>
        <p:nvSpPr>
          <p:cNvPr id="153" name="Google Shape;153;p2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4" name="Google Shape;154;p24"/>
          <p:cNvCxnSpPr>
            <a:endCxn id="153"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155" name="Google Shape;155;p24"/>
          <p:cNvCxnSpPr>
            <a:endCxn id="153"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156" name="Google Shape;156;p2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7" name="Shape 2227"/>
        <p:cNvGrpSpPr/>
        <p:nvPr/>
      </p:nvGrpSpPr>
      <p:grpSpPr>
        <a:xfrm>
          <a:off x="0" y="0"/>
          <a:ext cx="0" cy="0"/>
          <a:chOff x="0" y="0"/>
          <a:chExt cx="0" cy="0"/>
        </a:xfrm>
      </p:grpSpPr>
      <p:sp>
        <p:nvSpPr>
          <p:cNvPr id="2228" name="Google Shape;2228;p195"/>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29" name="Google Shape;2229;p19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est une bibliothèque python de haut niveau qui peut utiliser une variété de bibliothèques de Deep Learning en dessous, comme : TensorFlow, CNTK, ou Theano.</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3" name="Shape 2233"/>
        <p:cNvGrpSpPr/>
        <p:nvPr/>
      </p:nvGrpSpPr>
      <p:grpSpPr>
        <a:xfrm>
          <a:off x="0" y="0"/>
          <a:ext cx="0" cy="0"/>
          <a:chOff x="0" y="0"/>
          <a:chExt cx="0" cy="0"/>
        </a:xfrm>
      </p:grpSpPr>
      <p:sp>
        <p:nvSpPr>
          <p:cNvPr id="2234" name="Google Shape;2234;p196"/>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35" name="Google Shape;2235;p19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404812" lvl="0" marL="457200" marR="0" rtl="0" algn="l">
              <a:lnSpc>
                <a:spcPct val="115000"/>
              </a:lnSpc>
              <a:spcBef>
                <a:spcPts val="0"/>
              </a:spcBef>
              <a:spcAft>
                <a:spcPts val="0"/>
              </a:spcAft>
              <a:buClr>
                <a:srgbClr val="434343"/>
              </a:buClr>
              <a:buSzPct val="100000"/>
              <a:buFont typeface="Montserrat"/>
              <a:buChar char="●"/>
            </a:pPr>
            <a:r>
              <a:rPr lang="en" sz="3000">
                <a:solidFill>
                  <a:srgbClr val="434343"/>
                </a:solidFill>
                <a:latin typeface="Montserrat"/>
                <a:ea typeface="Montserrat"/>
                <a:cs typeface="Montserrat"/>
                <a:sym typeface="Montserrat"/>
              </a:rPr>
              <a:t>TensorFlow 1.x avait un système complexe de classes python pour la construction de modèles, et en raison de l'énorme popularité de Keras, lorsque TF 2.0 est sorti, TF a adopté Keras comme API officielle pour TF.</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9" name="Shape 2239"/>
        <p:cNvGrpSpPr/>
        <p:nvPr/>
      </p:nvGrpSpPr>
      <p:grpSpPr>
        <a:xfrm>
          <a:off x="0" y="0"/>
          <a:ext cx="0" cy="0"/>
          <a:chOff x="0" y="0"/>
          <a:chExt cx="0" cy="0"/>
        </a:xfrm>
      </p:grpSpPr>
      <p:sp>
        <p:nvSpPr>
          <p:cNvPr id="2240" name="Google Shape;2240;p197"/>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41" name="Google Shape;2241;p19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Bien que Keras reste une bibliothèque séparée de Tensorflow, elle peut maintenant être officiellement importée par TF, il n’est donc plus nécessaire de l'installer en plus.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5" name="Shape 2245"/>
        <p:cNvGrpSpPr/>
        <p:nvPr/>
      </p:nvGrpSpPr>
      <p:grpSpPr>
        <a:xfrm>
          <a:off x="0" y="0"/>
          <a:ext cx="0" cy="0"/>
          <a:chOff x="0" y="0"/>
          <a:chExt cx="0" cy="0"/>
        </a:xfrm>
      </p:grpSpPr>
      <p:sp>
        <p:nvSpPr>
          <p:cNvPr id="2246" name="Google Shape;2246;p198"/>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47" name="Google Shape;2247;p19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90525" lvl="0" marL="457200" marR="0" rtl="0" algn="l">
              <a:lnSpc>
                <a:spcPct val="115000"/>
              </a:lnSpc>
              <a:spcBef>
                <a:spcPts val="0"/>
              </a:spcBef>
              <a:spcAft>
                <a:spcPts val="0"/>
              </a:spcAft>
              <a:buClr>
                <a:srgbClr val="434343"/>
              </a:buClr>
              <a:buSzPct val="100000"/>
              <a:buFont typeface="Montserrat"/>
              <a:buChar char="●"/>
            </a:pPr>
            <a:r>
              <a:rPr lang="en" sz="3000">
                <a:solidFill>
                  <a:srgbClr val="434343"/>
                </a:solidFill>
                <a:latin typeface="Montserrat"/>
                <a:ea typeface="Montserrat"/>
                <a:cs typeface="Montserrat"/>
                <a:sym typeface="Montserrat"/>
              </a:rPr>
              <a:t>L'API de Keras est facile à utiliser et construit des modèles en ajoutant simplement des couches les unes sur les autres par de simples appels.</a:t>
            </a:r>
            <a:endParaRPr sz="3000">
              <a:solidFill>
                <a:srgbClr val="434343"/>
              </a:solidFill>
              <a:latin typeface="Montserrat"/>
              <a:ea typeface="Montserrat"/>
              <a:cs typeface="Montserrat"/>
              <a:sym typeface="Montserrat"/>
            </a:endParaRPr>
          </a:p>
          <a:p>
            <a:pPr indent="-390525" lvl="0" marL="457200" marR="0" rtl="0" algn="l">
              <a:lnSpc>
                <a:spcPct val="115000"/>
              </a:lnSpc>
              <a:spcBef>
                <a:spcPts val="0"/>
              </a:spcBef>
              <a:spcAft>
                <a:spcPts val="0"/>
              </a:spcAft>
              <a:buClr>
                <a:srgbClr val="434343"/>
              </a:buClr>
              <a:buSzPct val="100000"/>
              <a:buFont typeface="Montserrat"/>
              <a:buChar char="●"/>
            </a:pPr>
            <a:r>
              <a:rPr lang="en" sz="3000">
                <a:solidFill>
                  <a:srgbClr val="434343"/>
                </a:solidFill>
                <a:latin typeface="Montserrat"/>
                <a:ea typeface="Montserrat"/>
                <a:cs typeface="Montserrat"/>
                <a:sym typeface="Montserrat"/>
              </a:rPr>
              <a:t>Voyons maintenant les bases de l'API de Keras pour TensorFlow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1" name="Shape 2251"/>
        <p:cNvGrpSpPr/>
        <p:nvPr/>
      </p:nvGrpSpPr>
      <p:grpSpPr>
        <a:xfrm>
          <a:off x="0" y="0"/>
          <a:ext cx="0" cy="0"/>
          <a:chOff x="0" y="0"/>
          <a:chExt cx="0" cy="0"/>
        </a:xfrm>
      </p:grpSpPr>
      <p:sp>
        <p:nvSpPr>
          <p:cNvPr id="2252" name="Google Shape;2252;p199"/>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Les bases de la syntaxe Keras </a:t>
            </a:r>
            <a:endParaRPr b="1">
              <a:latin typeface="Montserrat"/>
              <a:ea typeface="Montserrat"/>
              <a:cs typeface="Montserrat"/>
              <a:sym typeface="Montserrat"/>
            </a:endParaRPr>
          </a:p>
        </p:txBody>
      </p:sp>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6" name="Shape 2256"/>
        <p:cNvGrpSpPr/>
        <p:nvPr/>
      </p:nvGrpSpPr>
      <p:grpSpPr>
        <a:xfrm>
          <a:off x="0" y="0"/>
          <a:ext cx="0" cy="0"/>
          <a:chOff x="0" y="0"/>
          <a:chExt cx="0" cy="0"/>
        </a:xfrm>
      </p:grpSpPr>
      <p:sp>
        <p:nvSpPr>
          <p:cNvPr id="2257" name="Google Shape;2257;p200"/>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Les bases de la syntaxe Keras</a:t>
            </a:r>
            <a:endParaRPr b="1">
              <a:latin typeface="Montserrat"/>
              <a:ea typeface="Montserrat"/>
              <a:cs typeface="Montserrat"/>
              <a:sym typeface="Montserrat"/>
            </a:endParaRPr>
          </a:p>
        </p:txBody>
      </p:sp>
      <p:sp>
        <p:nvSpPr>
          <p:cNvPr id="2258" name="Google Shape;2258;p200"/>
          <p:cNvSpPr txBox="1"/>
          <p:nvPr>
            <p:ph idx="1" type="subTitle"/>
          </p:nvPr>
        </p:nvSpPr>
        <p:spPr>
          <a:xfrm>
            <a:off x="311700" y="2822450"/>
            <a:ext cx="66573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PARTIE 2</a:t>
            </a:r>
            <a:endParaRPr/>
          </a:p>
        </p:txBody>
      </p:sp>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2" name="Shape 2262"/>
        <p:cNvGrpSpPr/>
        <p:nvPr/>
      </p:nvGrpSpPr>
      <p:grpSpPr>
        <a:xfrm>
          <a:off x="0" y="0"/>
          <a:ext cx="0" cy="0"/>
          <a:chOff x="0" y="0"/>
          <a:chExt cx="0" cy="0"/>
        </a:xfrm>
      </p:grpSpPr>
      <p:sp>
        <p:nvSpPr>
          <p:cNvPr id="2263" name="Google Shape;2263;p201"/>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Les bases de la syntaxe Keras</a:t>
            </a:r>
            <a:endParaRPr b="1">
              <a:latin typeface="Montserrat"/>
              <a:ea typeface="Montserrat"/>
              <a:cs typeface="Montserrat"/>
              <a:sym typeface="Montserrat"/>
            </a:endParaRPr>
          </a:p>
        </p:txBody>
      </p:sp>
      <p:sp>
        <p:nvSpPr>
          <p:cNvPr id="2264" name="Google Shape;2264;p201"/>
          <p:cNvSpPr txBox="1"/>
          <p:nvPr>
            <p:ph idx="1" type="subTitle"/>
          </p:nvPr>
        </p:nvSpPr>
        <p:spPr>
          <a:xfrm>
            <a:off x="311700" y="2822450"/>
            <a:ext cx="66573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PARTIE 3</a:t>
            </a:r>
            <a:endParaRPr/>
          </a:p>
        </p:txBody>
      </p:sp>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8" name="Shape 2268"/>
        <p:cNvGrpSpPr/>
        <p:nvPr/>
      </p:nvGrpSpPr>
      <p:grpSpPr>
        <a:xfrm>
          <a:off x="0" y="0"/>
          <a:ext cx="0" cy="0"/>
          <a:chOff x="0" y="0"/>
          <a:chExt cx="0" cy="0"/>
        </a:xfrm>
      </p:grpSpPr>
      <p:sp>
        <p:nvSpPr>
          <p:cNvPr id="2269" name="Google Shape;2269;p202"/>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Régression</a:t>
            </a:r>
            <a:r>
              <a:rPr b="1" lang="en">
                <a:latin typeface="Montserrat"/>
                <a:ea typeface="Montserrat"/>
                <a:cs typeface="Montserrat"/>
                <a:sym typeface="Montserrat"/>
              </a:rPr>
              <a:t> avec Keras</a:t>
            </a:r>
            <a:endParaRPr b="1">
              <a:latin typeface="Montserrat"/>
              <a:ea typeface="Montserrat"/>
              <a:cs typeface="Montserrat"/>
              <a:sym typeface="Montserrat"/>
            </a:endParaRPr>
          </a:p>
        </p:txBody>
      </p:sp>
      <p:sp>
        <p:nvSpPr>
          <p:cNvPr id="2270" name="Google Shape;2270;p202"/>
          <p:cNvSpPr txBox="1"/>
          <p:nvPr>
            <p:ph idx="1" type="subTitle"/>
          </p:nvPr>
        </p:nvSpPr>
        <p:spPr>
          <a:xfrm>
            <a:off x="311700" y="2822450"/>
            <a:ext cx="66573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PARTIE 2 - CODE</a:t>
            </a:r>
            <a:endParaRPr/>
          </a:p>
        </p:txBody>
      </p:sp>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4" name="Shape 2274"/>
        <p:cNvGrpSpPr/>
        <p:nvPr/>
      </p:nvGrpSpPr>
      <p:grpSpPr>
        <a:xfrm>
          <a:off x="0" y="0"/>
          <a:ext cx="0" cy="0"/>
          <a:chOff x="0" y="0"/>
          <a:chExt cx="0" cy="0"/>
        </a:xfrm>
      </p:grpSpPr>
      <p:sp>
        <p:nvSpPr>
          <p:cNvPr id="2275" name="Google Shape;2275;p203"/>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Régression avec Keras</a:t>
            </a:r>
            <a:endParaRPr b="1">
              <a:latin typeface="Montserrat"/>
              <a:ea typeface="Montserrat"/>
              <a:cs typeface="Montserrat"/>
              <a:sym typeface="Montserrat"/>
            </a:endParaRPr>
          </a:p>
        </p:txBody>
      </p:sp>
      <p:sp>
        <p:nvSpPr>
          <p:cNvPr id="2276" name="Google Shape;2276;p203"/>
          <p:cNvSpPr txBox="1"/>
          <p:nvPr>
            <p:ph idx="1" type="subTitle"/>
          </p:nvPr>
        </p:nvSpPr>
        <p:spPr>
          <a:xfrm>
            <a:off x="311700" y="2822450"/>
            <a:ext cx="66573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PARTIE 2 - CODE</a:t>
            </a:r>
            <a:endParaRPr/>
          </a:p>
        </p:txBody>
      </p:sp>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0" name="Shape 2280"/>
        <p:cNvGrpSpPr/>
        <p:nvPr/>
      </p:nvGrpSpPr>
      <p:grpSpPr>
        <a:xfrm>
          <a:off x="0" y="0"/>
          <a:ext cx="0" cy="0"/>
          <a:chOff x="0" y="0"/>
          <a:chExt cx="0" cy="0"/>
        </a:xfrm>
      </p:grpSpPr>
      <p:sp>
        <p:nvSpPr>
          <p:cNvPr id="2281" name="Google Shape;2281;p204"/>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Régression avec Keras</a:t>
            </a:r>
            <a:endParaRPr b="1">
              <a:latin typeface="Montserrat"/>
              <a:ea typeface="Montserrat"/>
              <a:cs typeface="Montserrat"/>
              <a:sym typeface="Montserrat"/>
            </a:endParaRPr>
          </a:p>
        </p:txBody>
      </p:sp>
      <p:sp>
        <p:nvSpPr>
          <p:cNvPr id="2282" name="Google Shape;2282;p204"/>
          <p:cNvSpPr txBox="1"/>
          <p:nvPr>
            <p:ph idx="1" type="subTitle"/>
          </p:nvPr>
        </p:nvSpPr>
        <p:spPr>
          <a:xfrm>
            <a:off x="311700" y="2822450"/>
            <a:ext cx="66573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PARTIE 3 - CODE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7"/>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36" name="Google Shape;36;p7"/>
          <p:cNvSpPr txBox="1"/>
          <p:nvPr>
            <p:ph idx="1" type="body"/>
          </p:nvPr>
        </p:nvSpPr>
        <p:spPr>
          <a:xfrm>
            <a:off x="311700" y="1152475"/>
            <a:ext cx="8684100" cy="3416400"/>
          </a:xfrm>
          <a:prstGeom prst="rect">
            <a:avLst/>
          </a:prstGeom>
        </p:spPr>
        <p:txBody>
          <a:bodyPr anchorCtr="0" anchor="t" bIns="91425" lIns="91425" spcFirstLastPara="1" rIns="91425" wrap="square" tIns="91425">
            <a:normAutofit lnSpcReduction="10000"/>
          </a:bodyPr>
          <a:lstStyle/>
          <a:p>
            <a:pPr indent="-400050" lvl="0" marL="4572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Une grande partie de cette section sera consacrée à la théorie qui sous-entend nombre des idées que nous mettrons en œuvre avec le code.</a:t>
            </a:r>
            <a:endParaRPr sz="2700">
              <a:solidFill>
                <a:srgbClr val="434343"/>
              </a:solidFill>
              <a:latin typeface="Montserrat"/>
              <a:ea typeface="Montserrat"/>
              <a:cs typeface="Montserrat"/>
              <a:sym typeface="Montserrat"/>
            </a:endParaRPr>
          </a:p>
          <a:p>
            <a:pPr indent="-400050" lvl="0" marL="4572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Faisons un rapide tour d'horizon de la manière dont nous allons progressivement comprendre les réseaux de neurones artificiels (Artificial Neural Networks - ANN)</a:t>
            </a:r>
            <a:endParaRPr sz="2700">
              <a:solidFill>
                <a:srgbClr val="434343"/>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Modèle Perceptron</a:t>
            </a:r>
            <a:endParaRPr>
              <a:latin typeface="Montserrat"/>
              <a:ea typeface="Montserrat"/>
              <a:cs typeface="Montserrat"/>
              <a:sym typeface="Montserrat"/>
            </a:endParaRPr>
          </a:p>
        </p:txBody>
      </p:sp>
      <p:sp>
        <p:nvSpPr>
          <p:cNvPr id="162" name="Google Shape;162;p25"/>
          <p:cNvSpPr txBox="1"/>
          <p:nvPr>
            <p:ph idx="1" type="body"/>
          </p:nvPr>
        </p:nvSpPr>
        <p:spPr>
          <a:xfrm>
            <a:off x="311700" y="9238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Prenons un exemple simple</a:t>
            </a:r>
            <a:endParaRPr sz="2900">
              <a:solidFill>
                <a:srgbClr val="434343"/>
              </a:solidFill>
              <a:latin typeface="Montserrat"/>
              <a:ea typeface="Montserrat"/>
              <a:cs typeface="Montserrat"/>
              <a:sym typeface="Montserrat"/>
            </a:endParaRPr>
          </a:p>
        </p:txBody>
      </p:sp>
      <p:sp>
        <p:nvSpPr>
          <p:cNvPr id="163" name="Google Shape;163;p25"/>
          <p:cNvSpPr txBox="1"/>
          <p:nvPr>
            <p:ph type="title"/>
          </p:nvPr>
        </p:nvSpPr>
        <p:spPr>
          <a:xfrm>
            <a:off x="94925" y="2620275"/>
            <a:ext cx="213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 (entrées)</a:t>
            </a:r>
            <a:endParaRPr b="1">
              <a:solidFill>
                <a:srgbClr val="351C75"/>
              </a:solidFill>
              <a:latin typeface="Montserrat"/>
              <a:ea typeface="Montserrat"/>
              <a:cs typeface="Montserrat"/>
              <a:sym typeface="Montserrat"/>
            </a:endParaRPr>
          </a:p>
        </p:txBody>
      </p:sp>
      <p:sp>
        <p:nvSpPr>
          <p:cNvPr id="164" name="Google Shape;164;p25"/>
          <p:cNvSpPr txBox="1"/>
          <p:nvPr>
            <p:ph type="title"/>
          </p:nvPr>
        </p:nvSpPr>
        <p:spPr>
          <a:xfrm>
            <a:off x="7109750" y="2620275"/>
            <a:ext cx="213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 (sortie)</a:t>
            </a:r>
            <a:endParaRPr b="1">
              <a:solidFill>
                <a:srgbClr val="351C75"/>
              </a:solidFill>
              <a:latin typeface="Montserrat"/>
              <a:ea typeface="Montserrat"/>
              <a:cs typeface="Montserrat"/>
              <a:sym typeface="Montserrat"/>
            </a:endParaRPr>
          </a:p>
        </p:txBody>
      </p:sp>
      <p:sp>
        <p:nvSpPr>
          <p:cNvPr id="165" name="Google Shape;165;p25"/>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6" name="Google Shape;166;p25"/>
          <p:cNvCxnSpPr>
            <a:endCxn id="165"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167" name="Google Shape;167;p25"/>
          <p:cNvCxnSpPr>
            <a:endCxn id="165"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168" name="Google Shape;168;p25"/>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169" name="Google Shape;169;p25"/>
          <p:cNvSpPr txBox="1"/>
          <p:nvPr>
            <p:ph type="title"/>
          </p:nvPr>
        </p:nvSpPr>
        <p:spPr>
          <a:xfrm>
            <a:off x="1627850" y="1938600"/>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170" name="Google Shape;170;p25"/>
          <p:cNvSpPr txBox="1"/>
          <p:nvPr>
            <p:ph type="title"/>
          </p:nvPr>
        </p:nvSpPr>
        <p:spPr>
          <a:xfrm>
            <a:off x="1780250" y="3637300"/>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6" name="Shape 2286"/>
        <p:cNvGrpSpPr/>
        <p:nvPr/>
      </p:nvGrpSpPr>
      <p:grpSpPr>
        <a:xfrm>
          <a:off x="0" y="0"/>
          <a:ext cx="0" cy="0"/>
          <a:chOff x="0" y="0"/>
          <a:chExt cx="0" cy="0"/>
        </a:xfrm>
      </p:grpSpPr>
      <p:sp>
        <p:nvSpPr>
          <p:cNvPr id="2287" name="Google Shape;2287;p205"/>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Classification </a:t>
            </a:r>
            <a:endParaRPr b="1">
              <a:latin typeface="Montserrat"/>
              <a:ea typeface="Montserrat"/>
              <a:cs typeface="Montserrat"/>
              <a:sym typeface="Montserrat"/>
            </a:endParaRPr>
          </a:p>
          <a:p>
            <a:pPr indent="0" lvl="0" marL="0" rtl="0" algn="l">
              <a:spcBef>
                <a:spcPts val="0"/>
              </a:spcBef>
              <a:spcAft>
                <a:spcPts val="0"/>
              </a:spcAft>
              <a:buNone/>
            </a:pPr>
            <a:r>
              <a:rPr b="1" lang="en">
                <a:latin typeface="Montserrat"/>
                <a:ea typeface="Montserrat"/>
                <a:cs typeface="Montserrat"/>
                <a:sym typeface="Montserrat"/>
              </a:rPr>
              <a:t>avec Keras</a:t>
            </a:r>
            <a:endParaRPr b="1">
              <a:latin typeface="Montserrat"/>
              <a:ea typeface="Montserrat"/>
              <a:cs typeface="Montserrat"/>
              <a:sym typeface="Montserrat"/>
            </a:endParaRPr>
          </a:p>
        </p:txBody>
      </p:sp>
      <p:sp>
        <p:nvSpPr>
          <p:cNvPr id="2288" name="Google Shape;2288;p205"/>
          <p:cNvSpPr txBox="1"/>
          <p:nvPr>
            <p:ph idx="1" type="subTitle"/>
          </p:nvPr>
        </p:nvSpPr>
        <p:spPr>
          <a:xfrm>
            <a:off x="311700" y="2822450"/>
            <a:ext cx="66573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PARTIE 1 - CODE</a:t>
            </a:r>
            <a:endParaRPr/>
          </a:p>
        </p:txBody>
      </p:sp>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2" name="Shape 2292"/>
        <p:cNvGrpSpPr/>
        <p:nvPr/>
      </p:nvGrpSpPr>
      <p:grpSpPr>
        <a:xfrm>
          <a:off x="0" y="0"/>
          <a:ext cx="0" cy="0"/>
          <a:chOff x="0" y="0"/>
          <a:chExt cx="0" cy="0"/>
        </a:xfrm>
      </p:grpSpPr>
      <p:sp>
        <p:nvSpPr>
          <p:cNvPr id="2293" name="Google Shape;2293;p206"/>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94" name="Google Shape;2294;p20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Cette vidéo montrera comment effectuer une tâche de classification avec TensorFlow.</a:t>
            </a:r>
            <a:endParaRPr sz="2700">
              <a:solidFill>
                <a:srgbClr val="434343"/>
              </a:solidFill>
              <a:latin typeface="Montserrat"/>
              <a:ea typeface="Montserrat"/>
              <a:cs typeface="Montserrat"/>
              <a:sym typeface="Montserrat"/>
            </a:endParaRPr>
          </a:p>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Nous nous concentrerons également sur la manière d'identifier et de traiter l’overfitting par le biais de Callbacks Early Stop et des couches de Dropout.</a:t>
            </a:r>
            <a:endParaRPr sz="2700">
              <a:solidFill>
                <a:srgbClr val="434343"/>
              </a:solidFill>
              <a:latin typeface="Montserrat"/>
              <a:ea typeface="Montserrat"/>
              <a:cs typeface="Montserrat"/>
              <a:sym typeface="Montserrat"/>
            </a:endParaRPr>
          </a:p>
        </p:txBody>
      </p:sp>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8" name="Shape 2298"/>
        <p:cNvGrpSpPr/>
        <p:nvPr/>
      </p:nvGrpSpPr>
      <p:grpSpPr>
        <a:xfrm>
          <a:off x="0" y="0"/>
          <a:ext cx="0" cy="0"/>
          <a:chOff x="0" y="0"/>
          <a:chExt cx="0" cy="0"/>
        </a:xfrm>
      </p:grpSpPr>
      <p:sp>
        <p:nvSpPr>
          <p:cNvPr id="2299" name="Google Shape;2299;p207"/>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00" name="Google Shape;2300;p20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Arrêt anticipé - Early Stop</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peut arrêter automatiquement l’entraînement en fonction d'une condition de perte sur les données de validation passées lors de l'appel model.fit().</a:t>
            </a:r>
            <a:endParaRPr sz="3000">
              <a:solidFill>
                <a:srgbClr val="434343"/>
              </a:solidFill>
              <a:latin typeface="Montserrat"/>
              <a:ea typeface="Montserrat"/>
              <a:cs typeface="Montserrat"/>
              <a:sym typeface="Montserrat"/>
            </a:endParaRPr>
          </a:p>
        </p:txBody>
      </p:sp>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4" name="Shape 2304"/>
        <p:cNvGrpSpPr/>
        <p:nvPr/>
      </p:nvGrpSpPr>
      <p:grpSpPr>
        <a:xfrm>
          <a:off x="0" y="0"/>
          <a:ext cx="0" cy="0"/>
          <a:chOff x="0" y="0"/>
          <a:chExt cx="0" cy="0"/>
        </a:xfrm>
      </p:grpSpPr>
      <p:sp>
        <p:nvSpPr>
          <p:cNvPr id="2305" name="Google Shape;2305;p208"/>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06" name="Google Shape;2306;p20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Un Dropout peut être ajouté aux couches pour "éteindre" des neurones pendant l'entraînement afin d'éviter le surapprentissage (overfitting).</a:t>
            </a:r>
            <a:endParaRPr sz="3000">
              <a:solidFill>
                <a:srgbClr val="434343"/>
              </a:solidFill>
              <a:latin typeface="Montserrat"/>
              <a:ea typeface="Montserrat"/>
              <a:cs typeface="Montserrat"/>
              <a:sym typeface="Montserrat"/>
            </a:endParaRPr>
          </a:p>
        </p:txBody>
      </p:sp>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0" name="Shape 2310"/>
        <p:cNvGrpSpPr/>
        <p:nvPr/>
      </p:nvGrpSpPr>
      <p:grpSpPr>
        <a:xfrm>
          <a:off x="0" y="0"/>
          <a:ext cx="0" cy="0"/>
          <a:chOff x="0" y="0"/>
          <a:chExt cx="0" cy="0"/>
        </a:xfrm>
      </p:grpSpPr>
      <p:sp>
        <p:nvSpPr>
          <p:cNvPr id="2311" name="Google Shape;2311;p209"/>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12" name="Google Shape;2312;p20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Chaque couche Dropout “diminue” d’un pourcentage d’unités de neurone défini par l'utilisateur dans la couche précédente, à chaque batch (lot).</a:t>
            </a:r>
            <a:endParaRPr sz="3000">
              <a:solidFill>
                <a:srgbClr val="434343"/>
              </a:solidFill>
              <a:latin typeface="Montserrat"/>
              <a:ea typeface="Montserrat"/>
              <a:cs typeface="Montserrat"/>
              <a:sym typeface="Montserrat"/>
            </a:endParaRPr>
          </a:p>
        </p:txBody>
      </p:sp>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6" name="Shape 2316"/>
        <p:cNvGrpSpPr/>
        <p:nvPr/>
      </p:nvGrpSpPr>
      <p:grpSpPr>
        <a:xfrm>
          <a:off x="0" y="0"/>
          <a:ext cx="0" cy="0"/>
          <a:chOff x="0" y="0"/>
          <a:chExt cx="0" cy="0"/>
        </a:xfrm>
      </p:grpSpPr>
      <p:sp>
        <p:nvSpPr>
          <p:cNvPr id="2317" name="Google Shape;2317;p210"/>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Classification </a:t>
            </a:r>
            <a:endParaRPr b="1">
              <a:latin typeface="Montserrat"/>
              <a:ea typeface="Montserrat"/>
              <a:cs typeface="Montserrat"/>
              <a:sym typeface="Montserrat"/>
            </a:endParaRPr>
          </a:p>
          <a:p>
            <a:pPr indent="0" lvl="0" marL="0" rtl="0" algn="l">
              <a:spcBef>
                <a:spcPts val="0"/>
              </a:spcBef>
              <a:spcAft>
                <a:spcPts val="0"/>
              </a:spcAft>
              <a:buNone/>
            </a:pPr>
            <a:r>
              <a:rPr b="1" lang="en">
                <a:latin typeface="Montserrat"/>
                <a:ea typeface="Montserrat"/>
                <a:cs typeface="Montserrat"/>
                <a:sym typeface="Montserrat"/>
              </a:rPr>
              <a:t>avec Keras</a:t>
            </a:r>
            <a:endParaRPr b="1">
              <a:latin typeface="Montserrat"/>
              <a:ea typeface="Montserrat"/>
              <a:cs typeface="Montserrat"/>
              <a:sym typeface="Montserrat"/>
            </a:endParaRPr>
          </a:p>
        </p:txBody>
      </p:sp>
      <p:sp>
        <p:nvSpPr>
          <p:cNvPr id="2318" name="Google Shape;2318;p210"/>
          <p:cNvSpPr txBox="1"/>
          <p:nvPr>
            <p:ph idx="1" type="subTitle"/>
          </p:nvPr>
        </p:nvSpPr>
        <p:spPr>
          <a:xfrm>
            <a:off x="311700" y="2822450"/>
            <a:ext cx="66573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PARTIE 2 : CODE</a:t>
            </a:r>
            <a:endParaRPr/>
          </a:p>
        </p:txBody>
      </p:sp>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2" name="Shape 2322"/>
        <p:cNvGrpSpPr/>
        <p:nvPr/>
      </p:nvGrpSpPr>
      <p:grpSpPr>
        <a:xfrm>
          <a:off x="0" y="0"/>
          <a:ext cx="0" cy="0"/>
          <a:chOff x="0" y="0"/>
          <a:chExt cx="0" cy="0"/>
        </a:xfrm>
      </p:grpSpPr>
      <p:sp>
        <p:nvSpPr>
          <p:cNvPr id="2323" name="Google Shape;2323;p211"/>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Introduction au Projet</a:t>
            </a:r>
            <a:endParaRPr b="1">
              <a:latin typeface="Montserrat"/>
              <a:ea typeface="Montserrat"/>
              <a:cs typeface="Montserrat"/>
              <a:sym typeface="Montserrat"/>
            </a:endParaRPr>
          </a:p>
        </p:txBody>
      </p:sp>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7" name="Shape 2327"/>
        <p:cNvGrpSpPr/>
        <p:nvPr/>
      </p:nvGrpSpPr>
      <p:grpSpPr>
        <a:xfrm>
          <a:off x="0" y="0"/>
          <a:ext cx="0" cy="0"/>
          <a:chOff x="0" y="0"/>
          <a:chExt cx="0" cy="0"/>
        </a:xfrm>
      </p:grpSpPr>
      <p:sp>
        <p:nvSpPr>
          <p:cNvPr id="2328" name="Google Shape;2328;p212"/>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9" name="Google Shape;2329;p21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C'est le moment d’attaquer le projet ! Vous allez construire un modèle qui tentera de prédire si quelqu'un remboursera ou non son prêt en se basant sur des informations historiques.</a:t>
            </a:r>
            <a:endParaRPr sz="3000">
              <a:solidFill>
                <a:srgbClr val="434343"/>
              </a:solidFill>
              <a:latin typeface="Montserrat"/>
              <a:ea typeface="Montserrat"/>
              <a:cs typeface="Montserrat"/>
              <a:sym typeface="Montserrat"/>
            </a:endParaRPr>
          </a:p>
        </p:txBody>
      </p:sp>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3" name="Shape 2333"/>
        <p:cNvGrpSpPr/>
        <p:nvPr/>
      </p:nvGrpSpPr>
      <p:grpSpPr>
        <a:xfrm>
          <a:off x="0" y="0"/>
          <a:ext cx="0" cy="0"/>
          <a:chOff x="0" y="0"/>
          <a:chExt cx="0" cy="0"/>
        </a:xfrm>
      </p:grpSpPr>
      <p:sp>
        <p:nvSpPr>
          <p:cNvPr id="2334" name="Google Shape;2334;p213"/>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35" name="Google Shape;2335;p2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Vous avez 3 options pour ce projet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Entièrement en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En suivant le guide du notebook Exercices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Descendre le code avec les vidéos de correction</a:t>
            </a:r>
            <a:endParaRPr sz="3000">
              <a:solidFill>
                <a:srgbClr val="434343"/>
              </a:solidFill>
              <a:latin typeface="Montserrat"/>
              <a:ea typeface="Montserrat"/>
              <a:cs typeface="Montserrat"/>
              <a:sym typeface="Montserrat"/>
            </a:endParaRPr>
          </a:p>
        </p:txBody>
      </p:sp>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9" name="Shape 2339"/>
        <p:cNvGrpSpPr/>
        <p:nvPr/>
      </p:nvGrpSpPr>
      <p:grpSpPr>
        <a:xfrm>
          <a:off x="0" y="0"/>
          <a:ext cx="0" cy="0"/>
          <a:chOff x="0" y="0"/>
          <a:chExt cx="0" cy="0"/>
        </a:xfrm>
      </p:grpSpPr>
      <p:sp>
        <p:nvSpPr>
          <p:cNvPr id="2340" name="Google Shape;2340;p214"/>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41" name="Google Shape;2341;p2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Entièrement en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Lisez l'introduction dans le notebook d'exercices, puis appliquez vos propres méthodes pour construire un modèle prédictif.</a:t>
            </a:r>
            <a:endParaRPr sz="3000">
              <a:solidFill>
                <a:srgbClr val="434343"/>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Modèle Perceptron</a:t>
            </a:r>
            <a:endParaRPr>
              <a:latin typeface="Montserrat"/>
              <a:ea typeface="Montserrat"/>
              <a:cs typeface="Montserrat"/>
              <a:sym typeface="Montserrat"/>
            </a:endParaRPr>
          </a:p>
        </p:txBody>
      </p:sp>
      <p:sp>
        <p:nvSpPr>
          <p:cNvPr id="176" name="Google Shape;176;p26"/>
          <p:cNvSpPr txBox="1"/>
          <p:nvPr>
            <p:ph idx="1" type="body"/>
          </p:nvPr>
        </p:nvSpPr>
        <p:spPr>
          <a:xfrm>
            <a:off x="311700" y="9238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Prenons un exemple simple</a:t>
            </a:r>
            <a:endParaRPr sz="2900">
              <a:solidFill>
                <a:srgbClr val="434343"/>
              </a:solidFill>
              <a:latin typeface="Montserrat"/>
              <a:ea typeface="Montserrat"/>
              <a:cs typeface="Montserrat"/>
              <a:sym typeface="Montserrat"/>
            </a:endParaRPr>
          </a:p>
        </p:txBody>
      </p:sp>
      <p:sp>
        <p:nvSpPr>
          <p:cNvPr id="177" name="Google Shape;177;p26"/>
          <p:cNvSpPr txBox="1"/>
          <p:nvPr>
            <p:ph type="title"/>
          </p:nvPr>
        </p:nvSpPr>
        <p:spPr>
          <a:xfrm>
            <a:off x="94925" y="2620275"/>
            <a:ext cx="213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 (entrées)</a:t>
            </a:r>
            <a:endParaRPr b="1">
              <a:solidFill>
                <a:srgbClr val="351C75"/>
              </a:solidFill>
              <a:latin typeface="Montserrat"/>
              <a:ea typeface="Montserrat"/>
              <a:cs typeface="Montserrat"/>
              <a:sym typeface="Montserrat"/>
            </a:endParaRPr>
          </a:p>
        </p:txBody>
      </p:sp>
      <p:sp>
        <p:nvSpPr>
          <p:cNvPr id="178" name="Google Shape;178;p26"/>
          <p:cNvSpPr txBox="1"/>
          <p:nvPr>
            <p:ph type="title"/>
          </p:nvPr>
        </p:nvSpPr>
        <p:spPr>
          <a:xfrm>
            <a:off x="7109750" y="2620275"/>
            <a:ext cx="213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 (sortie)</a:t>
            </a:r>
            <a:endParaRPr b="1">
              <a:solidFill>
                <a:srgbClr val="351C75"/>
              </a:solidFill>
              <a:latin typeface="Montserrat"/>
              <a:ea typeface="Montserrat"/>
              <a:cs typeface="Montserrat"/>
              <a:sym typeface="Montserrat"/>
            </a:endParaRPr>
          </a:p>
        </p:txBody>
      </p:sp>
      <p:sp>
        <p:nvSpPr>
          <p:cNvPr id="179" name="Google Shape;179;p2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0" name="Google Shape;180;p26"/>
          <p:cNvCxnSpPr>
            <a:endCxn id="179"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181" name="Google Shape;181;p26"/>
          <p:cNvCxnSpPr>
            <a:endCxn id="179"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182" name="Google Shape;182;p2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183" name="Google Shape;183;p26"/>
          <p:cNvSpPr txBox="1"/>
          <p:nvPr>
            <p:ph type="title"/>
          </p:nvPr>
        </p:nvSpPr>
        <p:spPr>
          <a:xfrm>
            <a:off x="1627850" y="1938600"/>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184" name="Google Shape;184;p26"/>
          <p:cNvSpPr txBox="1"/>
          <p:nvPr>
            <p:ph type="title"/>
          </p:nvPr>
        </p:nvSpPr>
        <p:spPr>
          <a:xfrm>
            <a:off x="3964725" y="2581225"/>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185" name="Google Shape;185;p26"/>
          <p:cNvSpPr txBox="1"/>
          <p:nvPr>
            <p:ph type="title"/>
          </p:nvPr>
        </p:nvSpPr>
        <p:spPr>
          <a:xfrm>
            <a:off x="1780250" y="3637300"/>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5" name="Shape 2345"/>
        <p:cNvGrpSpPr/>
        <p:nvPr/>
      </p:nvGrpSpPr>
      <p:grpSpPr>
        <a:xfrm>
          <a:off x="0" y="0"/>
          <a:ext cx="0" cy="0"/>
          <a:chOff x="0" y="0"/>
          <a:chExt cx="0" cy="0"/>
        </a:xfrm>
      </p:grpSpPr>
      <p:sp>
        <p:nvSpPr>
          <p:cNvPr id="2346" name="Google Shape;2346;p215"/>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47" name="Google Shape;2347;p2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Guide du Notebook Exercices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Suivez les étapes écrites dans le notebook pour accomplir les tâches qui vont vous guider dans la construction d'un modèle prédictif.</a:t>
            </a:r>
            <a:endParaRPr sz="3000">
              <a:solidFill>
                <a:srgbClr val="434343"/>
              </a:solidFill>
              <a:latin typeface="Montserrat"/>
              <a:ea typeface="Montserrat"/>
              <a:cs typeface="Montserrat"/>
              <a:sym typeface="Montserrat"/>
            </a:endParaRPr>
          </a:p>
        </p:txBody>
      </p:sp>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1" name="Shape 2351"/>
        <p:cNvGrpSpPr/>
        <p:nvPr/>
      </p:nvGrpSpPr>
      <p:grpSpPr>
        <a:xfrm>
          <a:off x="0" y="0"/>
          <a:ext cx="0" cy="0"/>
          <a:chOff x="0" y="0"/>
          <a:chExt cx="0" cy="0"/>
        </a:xfrm>
      </p:grpSpPr>
      <p:sp>
        <p:nvSpPr>
          <p:cNvPr id="2352" name="Google Shape;2352;p216"/>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53" name="Google Shape;2353;p2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des vidéos Solution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Sautez la prochaine vidéo et suivez avec nous pour vous guider à travers notre vidéo de solution pour le projet.</a:t>
            </a:r>
            <a:endParaRPr sz="3000">
              <a:solidFill>
                <a:srgbClr val="434343"/>
              </a:solidFill>
              <a:latin typeface="Montserrat"/>
              <a:ea typeface="Montserrat"/>
              <a:cs typeface="Montserrat"/>
              <a:sym typeface="Montserrat"/>
            </a:endParaRPr>
          </a:p>
        </p:txBody>
      </p:sp>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7" name="Shape 2357"/>
        <p:cNvGrpSpPr/>
        <p:nvPr/>
      </p:nvGrpSpPr>
      <p:grpSpPr>
        <a:xfrm>
          <a:off x="0" y="0"/>
          <a:ext cx="0" cy="0"/>
          <a:chOff x="0" y="0"/>
          <a:chExt cx="0" cy="0"/>
        </a:xfrm>
      </p:grpSpPr>
      <p:sp>
        <p:nvSpPr>
          <p:cNvPr id="2358" name="Google Shape;2358;p217"/>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59" name="Google Shape;2359;p2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412750" lvl="0" marL="457200" marR="0" rtl="0" algn="l">
              <a:lnSpc>
                <a:spcPct val="115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 s'agit d'un gros projet !</a:t>
            </a:r>
            <a:endParaRPr sz="2900">
              <a:solidFill>
                <a:srgbClr val="434343"/>
              </a:solidFill>
              <a:latin typeface="Montserrat"/>
              <a:ea typeface="Montserrat"/>
              <a:cs typeface="Montserrat"/>
              <a:sym typeface="Montserrat"/>
            </a:endParaRPr>
          </a:p>
          <a:p>
            <a:pPr indent="-412750" lvl="0" marL="457200" marR="0" rtl="0" algn="l">
              <a:lnSpc>
                <a:spcPct val="115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Pour refléter une situation réaliste, nous passerons beaucoup de temps à réaliser du feature engineering et à analyser nos données.</a:t>
            </a:r>
            <a:endParaRPr sz="2900">
              <a:solidFill>
                <a:srgbClr val="434343"/>
              </a:solidFill>
              <a:latin typeface="Montserrat"/>
              <a:ea typeface="Montserrat"/>
              <a:cs typeface="Montserrat"/>
              <a:sym typeface="Montserrat"/>
            </a:endParaRPr>
          </a:p>
          <a:p>
            <a:pPr indent="-412750" lvl="0" marL="457200" marR="0" rtl="0" algn="l">
              <a:lnSpc>
                <a:spcPct val="115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Découvrons le notebook du projet lors de la prochaine vidéo !</a:t>
            </a:r>
            <a:endParaRPr sz="2900">
              <a:solidFill>
                <a:srgbClr val="434343"/>
              </a:solidFill>
              <a:latin typeface="Montserrat"/>
              <a:ea typeface="Montserrat"/>
              <a:cs typeface="Montserrat"/>
              <a:sym typeface="Montserrat"/>
            </a:endParaRPr>
          </a:p>
        </p:txBody>
      </p:sp>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3" name="Shape 2363"/>
        <p:cNvGrpSpPr/>
        <p:nvPr/>
      </p:nvGrpSpPr>
      <p:grpSpPr>
        <a:xfrm>
          <a:off x="0" y="0"/>
          <a:ext cx="0" cy="0"/>
          <a:chOff x="0" y="0"/>
          <a:chExt cx="0" cy="0"/>
        </a:xfrm>
      </p:grpSpPr>
      <p:sp>
        <p:nvSpPr>
          <p:cNvPr id="2364" name="Google Shape;2364;p218"/>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Projet Keras </a:t>
            </a:r>
            <a:endParaRPr b="1">
              <a:latin typeface="Montserrat"/>
              <a:ea typeface="Montserrat"/>
              <a:cs typeface="Montserrat"/>
              <a:sym typeface="Montserrat"/>
            </a:endParaRPr>
          </a:p>
          <a:p>
            <a:pPr indent="0" lvl="0" marL="0" rtl="0" algn="l">
              <a:spcBef>
                <a:spcPts val="0"/>
              </a:spcBef>
              <a:spcAft>
                <a:spcPts val="0"/>
              </a:spcAft>
              <a:buNone/>
            </a:pPr>
            <a:r>
              <a:rPr b="1" lang="en">
                <a:latin typeface="Montserrat"/>
                <a:ea typeface="Montserrat"/>
                <a:cs typeface="Montserrat"/>
                <a:sym typeface="Montserrat"/>
              </a:rPr>
              <a:t>Aperçu de l’Exercice</a:t>
            </a:r>
            <a:endParaRPr b="1" sz="3500">
              <a:solidFill>
                <a:srgbClr val="666666"/>
              </a:solidFill>
              <a:latin typeface="Montserrat"/>
              <a:ea typeface="Montserrat"/>
              <a:cs typeface="Montserrat"/>
              <a:sym typeface="Montserrat"/>
            </a:endParaRPr>
          </a:p>
        </p:txBody>
      </p:sp>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8" name="Shape 2368"/>
        <p:cNvGrpSpPr/>
        <p:nvPr/>
      </p:nvGrpSpPr>
      <p:grpSpPr>
        <a:xfrm>
          <a:off x="0" y="0"/>
          <a:ext cx="0" cy="0"/>
          <a:chOff x="0" y="0"/>
          <a:chExt cx="0" cy="0"/>
        </a:xfrm>
      </p:grpSpPr>
      <p:sp>
        <p:nvSpPr>
          <p:cNvPr id="2369" name="Google Shape;2369;p219"/>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Projet Keras </a:t>
            </a:r>
            <a:endParaRPr b="1">
              <a:latin typeface="Montserrat"/>
              <a:ea typeface="Montserrat"/>
              <a:cs typeface="Montserrat"/>
              <a:sym typeface="Montserrat"/>
            </a:endParaRPr>
          </a:p>
          <a:p>
            <a:pPr indent="0" lvl="0" marL="0" rtl="0" algn="l">
              <a:spcBef>
                <a:spcPts val="0"/>
              </a:spcBef>
              <a:spcAft>
                <a:spcPts val="0"/>
              </a:spcAft>
              <a:buNone/>
            </a:pPr>
            <a:r>
              <a:rPr b="1" lang="en">
                <a:latin typeface="Montserrat"/>
                <a:ea typeface="Montserrat"/>
                <a:cs typeface="Montserrat"/>
                <a:sym typeface="Montserrat"/>
              </a:rPr>
              <a:t>Solutions Exercice</a:t>
            </a:r>
            <a:endParaRPr b="1" sz="3500">
              <a:solidFill>
                <a:srgbClr val="666666"/>
              </a:solidFill>
              <a:latin typeface="Montserrat"/>
              <a:ea typeface="Montserrat"/>
              <a:cs typeface="Montserrat"/>
              <a:sym typeface="Montserrat"/>
            </a:endParaRPr>
          </a:p>
        </p:txBody>
      </p:sp>
      <p:sp>
        <p:nvSpPr>
          <p:cNvPr id="2370" name="Google Shape;2370;p219"/>
          <p:cNvSpPr txBox="1"/>
          <p:nvPr>
            <p:ph idx="1" type="subTitle"/>
          </p:nvPr>
        </p:nvSpPr>
        <p:spPr>
          <a:xfrm>
            <a:off x="311700" y="2822450"/>
            <a:ext cx="66573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ANALYSE EXPLORATOIRE DES DONNÉES</a:t>
            </a:r>
            <a:endParaRPr/>
          </a:p>
        </p:txBody>
      </p:sp>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4" name="Shape 2374"/>
        <p:cNvGrpSpPr/>
        <p:nvPr/>
      </p:nvGrpSpPr>
      <p:grpSpPr>
        <a:xfrm>
          <a:off x="0" y="0"/>
          <a:ext cx="0" cy="0"/>
          <a:chOff x="0" y="0"/>
          <a:chExt cx="0" cy="0"/>
        </a:xfrm>
      </p:grpSpPr>
      <p:sp>
        <p:nvSpPr>
          <p:cNvPr id="2375" name="Google Shape;2375;p220"/>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Projet </a:t>
            </a:r>
            <a:r>
              <a:rPr b="1" lang="en">
                <a:latin typeface="Montserrat"/>
                <a:ea typeface="Montserrat"/>
                <a:cs typeface="Montserrat"/>
                <a:sym typeface="Montserrat"/>
              </a:rPr>
              <a:t>Keras </a:t>
            </a:r>
            <a:endParaRPr b="1">
              <a:latin typeface="Montserrat"/>
              <a:ea typeface="Montserrat"/>
              <a:cs typeface="Montserrat"/>
              <a:sym typeface="Montserrat"/>
            </a:endParaRPr>
          </a:p>
          <a:p>
            <a:pPr indent="0" lvl="0" marL="0" rtl="0" algn="l">
              <a:spcBef>
                <a:spcPts val="0"/>
              </a:spcBef>
              <a:spcAft>
                <a:spcPts val="0"/>
              </a:spcAft>
              <a:buNone/>
            </a:pPr>
            <a:r>
              <a:rPr b="1" lang="en">
                <a:latin typeface="Montserrat"/>
                <a:ea typeface="Montserrat"/>
                <a:cs typeface="Montserrat"/>
                <a:sym typeface="Montserrat"/>
              </a:rPr>
              <a:t>Solutions Exercice</a:t>
            </a:r>
            <a:endParaRPr b="1" sz="3500">
              <a:solidFill>
                <a:srgbClr val="666666"/>
              </a:solidFill>
              <a:latin typeface="Montserrat"/>
              <a:ea typeface="Montserrat"/>
              <a:cs typeface="Montserrat"/>
              <a:sym typeface="Montserrat"/>
            </a:endParaRPr>
          </a:p>
        </p:txBody>
      </p:sp>
      <p:sp>
        <p:nvSpPr>
          <p:cNvPr id="2376" name="Google Shape;2376;p220"/>
          <p:cNvSpPr txBox="1"/>
          <p:nvPr>
            <p:ph idx="1" type="subTitle"/>
          </p:nvPr>
        </p:nvSpPr>
        <p:spPr>
          <a:xfrm>
            <a:off x="311700" y="2822450"/>
            <a:ext cx="66573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PRÉ-TRAITEMENT DES DONNÉES : DONNÉES MANQUANTES</a:t>
            </a:r>
            <a:endParaRPr/>
          </a:p>
        </p:txBody>
      </p:sp>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0" name="Shape 2380"/>
        <p:cNvGrpSpPr/>
        <p:nvPr/>
      </p:nvGrpSpPr>
      <p:grpSpPr>
        <a:xfrm>
          <a:off x="0" y="0"/>
          <a:ext cx="0" cy="0"/>
          <a:chOff x="0" y="0"/>
          <a:chExt cx="0" cy="0"/>
        </a:xfrm>
      </p:grpSpPr>
      <p:sp>
        <p:nvSpPr>
          <p:cNvPr id="2381" name="Google Shape;2381;p221"/>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Projet </a:t>
            </a:r>
            <a:r>
              <a:rPr b="1" lang="en">
                <a:latin typeface="Montserrat"/>
                <a:ea typeface="Montserrat"/>
                <a:cs typeface="Montserrat"/>
                <a:sym typeface="Montserrat"/>
              </a:rPr>
              <a:t>Keras </a:t>
            </a:r>
            <a:endParaRPr b="1">
              <a:latin typeface="Montserrat"/>
              <a:ea typeface="Montserrat"/>
              <a:cs typeface="Montserrat"/>
              <a:sym typeface="Montserrat"/>
            </a:endParaRPr>
          </a:p>
          <a:p>
            <a:pPr indent="0" lvl="0" marL="0" rtl="0" algn="l">
              <a:spcBef>
                <a:spcPts val="0"/>
              </a:spcBef>
              <a:spcAft>
                <a:spcPts val="0"/>
              </a:spcAft>
              <a:buNone/>
            </a:pPr>
            <a:r>
              <a:rPr b="1" lang="en">
                <a:latin typeface="Montserrat"/>
                <a:ea typeface="Montserrat"/>
                <a:cs typeface="Montserrat"/>
                <a:sym typeface="Montserrat"/>
              </a:rPr>
              <a:t>Solutions Exercice</a:t>
            </a:r>
            <a:endParaRPr b="1" sz="3500">
              <a:solidFill>
                <a:srgbClr val="666666"/>
              </a:solidFill>
              <a:latin typeface="Montserrat"/>
              <a:ea typeface="Montserrat"/>
              <a:cs typeface="Montserrat"/>
              <a:sym typeface="Montserrat"/>
            </a:endParaRPr>
          </a:p>
        </p:txBody>
      </p:sp>
      <p:sp>
        <p:nvSpPr>
          <p:cNvPr id="2382" name="Google Shape;2382;p221"/>
          <p:cNvSpPr txBox="1"/>
          <p:nvPr>
            <p:ph idx="1" type="subTitle"/>
          </p:nvPr>
        </p:nvSpPr>
        <p:spPr>
          <a:xfrm>
            <a:off x="311700" y="2822450"/>
            <a:ext cx="66573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DONNÉES CATÉGORIELLES</a:t>
            </a:r>
            <a:endParaRPr/>
          </a:p>
        </p:txBody>
      </p:sp>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6" name="Shape 2386"/>
        <p:cNvGrpSpPr/>
        <p:nvPr/>
      </p:nvGrpSpPr>
      <p:grpSpPr>
        <a:xfrm>
          <a:off x="0" y="0"/>
          <a:ext cx="0" cy="0"/>
          <a:chOff x="0" y="0"/>
          <a:chExt cx="0" cy="0"/>
        </a:xfrm>
      </p:grpSpPr>
      <p:sp>
        <p:nvSpPr>
          <p:cNvPr id="2387" name="Google Shape;2387;p222"/>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Projet </a:t>
            </a:r>
            <a:r>
              <a:rPr b="1" lang="en">
                <a:latin typeface="Montserrat"/>
                <a:ea typeface="Montserrat"/>
                <a:cs typeface="Montserrat"/>
                <a:sym typeface="Montserrat"/>
              </a:rPr>
              <a:t>Keras </a:t>
            </a:r>
            <a:endParaRPr b="1">
              <a:latin typeface="Montserrat"/>
              <a:ea typeface="Montserrat"/>
              <a:cs typeface="Montserrat"/>
              <a:sym typeface="Montserrat"/>
            </a:endParaRPr>
          </a:p>
          <a:p>
            <a:pPr indent="0" lvl="0" marL="0" rtl="0" algn="l">
              <a:spcBef>
                <a:spcPts val="0"/>
              </a:spcBef>
              <a:spcAft>
                <a:spcPts val="0"/>
              </a:spcAft>
              <a:buNone/>
            </a:pPr>
            <a:r>
              <a:rPr b="1" lang="en">
                <a:latin typeface="Montserrat"/>
                <a:ea typeface="Montserrat"/>
                <a:cs typeface="Montserrat"/>
                <a:sym typeface="Montserrat"/>
              </a:rPr>
              <a:t>Solutions Exercice</a:t>
            </a:r>
            <a:endParaRPr b="1" sz="3500">
              <a:solidFill>
                <a:srgbClr val="666666"/>
              </a:solidFill>
              <a:latin typeface="Montserrat"/>
              <a:ea typeface="Montserrat"/>
              <a:cs typeface="Montserrat"/>
              <a:sym typeface="Montserrat"/>
            </a:endParaRPr>
          </a:p>
        </p:txBody>
      </p:sp>
      <p:sp>
        <p:nvSpPr>
          <p:cNvPr id="2388" name="Google Shape;2388;p222"/>
          <p:cNvSpPr txBox="1"/>
          <p:nvPr>
            <p:ph idx="1" type="subTitle"/>
          </p:nvPr>
        </p:nvSpPr>
        <p:spPr>
          <a:xfrm>
            <a:off x="311700" y="2822450"/>
            <a:ext cx="66573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PRÉ-TRAITEMENT DES DONNÉES</a:t>
            </a:r>
            <a:endParaRPr/>
          </a:p>
        </p:txBody>
      </p:sp>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2" name="Shape 2392"/>
        <p:cNvGrpSpPr/>
        <p:nvPr/>
      </p:nvGrpSpPr>
      <p:grpSpPr>
        <a:xfrm>
          <a:off x="0" y="0"/>
          <a:ext cx="0" cy="0"/>
          <a:chOff x="0" y="0"/>
          <a:chExt cx="0" cy="0"/>
        </a:xfrm>
      </p:grpSpPr>
      <p:sp>
        <p:nvSpPr>
          <p:cNvPr id="2393" name="Google Shape;2393;p223"/>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Projet </a:t>
            </a:r>
            <a:r>
              <a:rPr b="1" lang="en">
                <a:latin typeface="Montserrat"/>
                <a:ea typeface="Montserrat"/>
                <a:cs typeface="Montserrat"/>
                <a:sym typeface="Montserrat"/>
              </a:rPr>
              <a:t>Keras </a:t>
            </a:r>
            <a:endParaRPr b="1">
              <a:latin typeface="Montserrat"/>
              <a:ea typeface="Montserrat"/>
              <a:cs typeface="Montserrat"/>
              <a:sym typeface="Montserrat"/>
            </a:endParaRPr>
          </a:p>
          <a:p>
            <a:pPr indent="0" lvl="0" marL="0" rtl="0" algn="l">
              <a:spcBef>
                <a:spcPts val="0"/>
              </a:spcBef>
              <a:spcAft>
                <a:spcPts val="0"/>
              </a:spcAft>
              <a:buNone/>
            </a:pPr>
            <a:r>
              <a:rPr b="1" lang="en">
                <a:latin typeface="Montserrat"/>
                <a:ea typeface="Montserrat"/>
                <a:cs typeface="Montserrat"/>
                <a:sym typeface="Montserrat"/>
              </a:rPr>
              <a:t>Solutions Exercice</a:t>
            </a:r>
            <a:endParaRPr b="1" sz="3400">
              <a:solidFill>
                <a:srgbClr val="666666"/>
              </a:solidFill>
              <a:latin typeface="Montserrat"/>
              <a:ea typeface="Montserrat"/>
              <a:cs typeface="Montserrat"/>
              <a:sym typeface="Montserrat"/>
            </a:endParaRPr>
          </a:p>
        </p:txBody>
      </p:sp>
      <p:sp>
        <p:nvSpPr>
          <p:cNvPr id="2394" name="Google Shape;2394;p223"/>
          <p:cNvSpPr txBox="1"/>
          <p:nvPr>
            <p:ph idx="1" type="subTitle"/>
          </p:nvPr>
        </p:nvSpPr>
        <p:spPr>
          <a:xfrm>
            <a:off x="311700" y="2822450"/>
            <a:ext cx="66573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CRÉATION ET ENTRAÎNEMENT DU MODÈLE</a:t>
            </a:r>
            <a:endParaRPr/>
          </a:p>
        </p:txBody>
      </p:sp>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8" name="Shape 2398"/>
        <p:cNvGrpSpPr/>
        <p:nvPr/>
      </p:nvGrpSpPr>
      <p:grpSpPr>
        <a:xfrm>
          <a:off x="0" y="0"/>
          <a:ext cx="0" cy="0"/>
          <a:chOff x="0" y="0"/>
          <a:chExt cx="0" cy="0"/>
        </a:xfrm>
      </p:grpSpPr>
      <p:sp>
        <p:nvSpPr>
          <p:cNvPr id="2399" name="Google Shape;2399;p224"/>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Projet </a:t>
            </a:r>
            <a:r>
              <a:rPr b="1" lang="en">
                <a:latin typeface="Montserrat"/>
                <a:ea typeface="Montserrat"/>
                <a:cs typeface="Montserrat"/>
                <a:sym typeface="Montserrat"/>
              </a:rPr>
              <a:t>Keras </a:t>
            </a:r>
            <a:endParaRPr b="1">
              <a:latin typeface="Montserrat"/>
              <a:ea typeface="Montserrat"/>
              <a:cs typeface="Montserrat"/>
              <a:sym typeface="Montserrat"/>
            </a:endParaRPr>
          </a:p>
          <a:p>
            <a:pPr indent="0" lvl="0" marL="0" rtl="0" algn="l">
              <a:spcBef>
                <a:spcPts val="0"/>
              </a:spcBef>
              <a:spcAft>
                <a:spcPts val="0"/>
              </a:spcAft>
              <a:buNone/>
            </a:pPr>
            <a:r>
              <a:rPr b="1" lang="en">
                <a:latin typeface="Montserrat"/>
                <a:ea typeface="Montserrat"/>
                <a:cs typeface="Montserrat"/>
                <a:sym typeface="Montserrat"/>
              </a:rPr>
              <a:t>Solutions Exercice</a:t>
            </a:r>
            <a:endParaRPr b="1" sz="3500">
              <a:solidFill>
                <a:srgbClr val="666666"/>
              </a:solidFill>
              <a:latin typeface="Montserrat"/>
              <a:ea typeface="Montserrat"/>
              <a:cs typeface="Montserrat"/>
              <a:sym typeface="Montserrat"/>
            </a:endParaRPr>
          </a:p>
        </p:txBody>
      </p:sp>
      <p:sp>
        <p:nvSpPr>
          <p:cNvPr id="2400" name="Google Shape;2400;p224"/>
          <p:cNvSpPr txBox="1"/>
          <p:nvPr>
            <p:ph idx="1" type="subTitle"/>
          </p:nvPr>
        </p:nvSpPr>
        <p:spPr>
          <a:xfrm>
            <a:off x="311700" y="2822450"/>
            <a:ext cx="66573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ÉVALUATION DU MODÈLE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Modèle Perceptron</a:t>
            </a:r>
            <a:endParaRPr>
              <a:latin typeface="Montserrat"/>
              <a:ea typeface="Montserrat"/>
              <a:cs typeface="Montserrat"/>
              <a:sym typeface="Montserrat"/>
            </a:endParaRPr>
          </a:p>
        </p:txBody>
      </p:sp>
      <p:sp>
        <p:nvSpPr>
          <p:cNvPr id="191" name="Google Shape;191;p27"/>
          <p:cNvSpPr txBox="1"/>
          <p:nvPr>
            <p:ph idx="1" type="body"/>
          </p:nvPr>
        </p:nvSpPr>
        <p:spPr>
          <a:xfrm>
            <a:off x="311700" y="9238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Prenons un exemple simple</a:t>
            </a:r>
            <a:endParaRPr sz="2900">
              <a:solidFill>
                <a:srgbClr val="434343"/>
              </a:solidFill>
              <a:latin typeface="Montserrat"/>
              <a:ea typeface="Montserrat"/>
              <a:cs typeface="Montserrat"/>
              <a:sym typeface="Montserrat"/>
            </a:endParaRPr>
          </a:p>
        </p:txBody>
      </p:sp>
      <p:sp>
        <p:nvSpPr>
          <p:cNvPr id="192" name="Google Shape;192;p27"/>
          <p:cNvSpPr txBox="1"/>
          <p:nvPr>
            <p:ph type="title"/>
          </p:nvPr>
        </p:nvSpPr>
        <p:spPr>
          <a:xfrm>
            <a:off x="94925" y="2620275"/>
            <a:ext cx="213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 (entrées)</a:t>
            </a:r>
            <a:endParaRPr b="1">
              <a:solidFill>
                <a:srgbClr val="351C75"/>
              </a:solidFill>
              <a:latin typeface="Montserrat"/>
              <a:ea typeface="Montserrat"/>
              <a:cs typeface="Montserrat"/>
              <a:sym typeface="Montserrat"/>
            </a:endParaRPr>
          </a:p>
        </p:txBody>
      </p:sp>
      <p:sp>
        <p:nvSpPr>
          <p:cNvPr id="193" name="Google Shape;193;p27"/>
          <p:cNvSpPr txBox="1"/>
          <p:nvPr>
            <p:ph type="title"/>
          </p:nvPr>
        </p:nvSpPr>
        <p:spPr>
          <a:xfrm>
            <a:off x="7109750" y="2620275"/>
            <a:ext cx="213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 (sortie)</a:t>
            </a:r>
            <a:endParaRPr b="1">
              <a:solidFill>
                <a:srgbClr val="351C75"/>
              </a:solidFill>
              <a:latin typeface="Montserrat"/>
              <a:ea typeface="Montserrat"/>
              <a:cs typeface="Montserrat"/>
              <a:sym typeface="Montserrat"/>
            </a:endParaRPr>
          </a:p>
        </p:txBody>
      </p:sp>
      <p:sp>
        <p:nvSpPr>
          <p:cNvPr id="194" name="Google Shape;194;p2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5" name="Google Shape;195;p27"/>
          <p:cNvCxnSpPr>
            <a:endCxn id="19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196" name="Google Shape;196;p27"/>
          <p:cNvCxnSpPr>
            <a:endCxn id="19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197" name="Google Shape;197;p2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198" name="Google Shape;198;p27"/>
          <p:cNvSpPr txBox="1"/>
          <p:nvPr>
            <p:ph type="title"/>
          </p:nvPr>
        </p:nvSpPr>
        <p:spPr>
          <a:xfrm>
            <a:off x="1627850" y="1938600"/>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199" name="Google Shape;199;p27"/>
          <p:cNvSpPr txBox="1"/>
          <p:nvPr>
            <p:ph type="title"/>
          </p:nvPr>
        </p:nvSpPr>
        <p:spPr>
          <a:xfrm>
            <a:off x="5670750" y="2345725"/>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00" name="Google Shape;200;p27"/>
          <p:cNvSpPr txBox="1"/>
          <p:nvPr>
            <p:ph type="title"/>
          </p:nvPr>
        </p:nvSpPr>
        <p:spPr>
          <a:xfrm>
            <a:off x="3964725" y="2581225"/>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01" name="Google Shape;201;p27"/>
          <p:cNvSpPr txBox="1"/>
          <p:nvPr>
            <p:ph type="title"/>
          </p:nvPr>
        </p:nvSpPr>
        <p:spPr>
          <a:xfrm>
            <a:off x="1780250" y="3637300"/>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4" name="Shape 2404"/>
        <p:cNvGrpSpPr/>
        <p:nvPr/>
      </p:nvGrpSpPr>
      <p:grpSpPr>
        <a:xfrm>
          <a:off x="0" y="0"/>
          <a:ext cx="0" cy="0"/>
          <a:chOff x="0" y="0"/>
          <a:chExt cx="0" cy="0"/>
        </a:xfrm>
      </p:grpSpPr>
      <p:sp>
        <p:nvSpPr>
          <p:cNvPr id="2405" name="Google Shape;2405;p225"/>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Tensorboard</a:t>
            </a:r>
            <a:endParaRPr b="1" sz="3500">
              <a:solidFill>
                <a:srgbClr val="666666"/>
              </a:solidFill>
              <a:latin typeface="Montserrat"/>
              <a:ea typeface="Montserrat"/>
              <a:cs typeface="Montserrat"/>
              <a:sym typeface="Montserrat"/>
            </a:endParaRPr>
          </a:p>
        </p:txBody>
      </p:sp>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9" name="Shape 2409"/>
        <p:cNvGrpSpPr/>
        <p:nvPr/>
      </p:nvGrpSpPr>
      <p:grpSpPr>
        <a:xfrm>
          <a:off x="0" y="0"/>
          <a:ext cx="0" cy="0"/>
          <a:chOff x="0" y="0"/>
          <a:chExt cx="0" cy="0"/>
        </a:xfrm>
      </p:grpSpPr>
      <p:sp>
        <p:nvSpPr>
          <p:cNvPr id="2410" name="Google Shape;2410;p226"/>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11" name="Google Shape;2411;p2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Tensorboard est un outil de visualisation de Google conçu pour fonctionner en parallèle de TensorFlow afin de visualiser les différents aspects de votre modèle.</a:t>
            </a:r>
            <a:endParaRPr sz="3000">
              <a:solidFill>
                <a:srgbClr val="434343"/>
              </a:solidFill>
              <a:latin typeface="Montserrat"/>
              <a:ea typeface="Montserrat"/>
              <a:cs typeface="Montserrat"/>
              <a:sym typeface="Montserrat"/>
            </a:endParaRPr>
          </a:p>
        </p:txBody>
      </p:sp>
    </p:spTree>
  </p:cSld>
  <p:clrMapOvr>
    <a:masterClrMapping/>
  </p:clrMapOvr>
</p:sld>
</file>

<file path=ppt/slides/slide2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5" name="Shape 2415"/>
        <p:cNvGrpSpPr/>
        <p:nvPr/>
      </p:nvGrpSpPr>
      <p:grpSpPr>
        <a:xfrm>
          <a:off x="0" y="0"/>
          <a:ext cx="0" cy="0"/>
          <a:chOff x="0" y="0"/>
          <a:chExt cx="0" cy="0"/>
        </a:xfrm>
      </p:grpSpPr>
      <p:sp>
        <p:nvSpPr>
          <p:cNvPr id="2416" name="Google Shape;2416;p227"/>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17" name="Google Shape;2417;p2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74650" lvl="0" marL="457200" marR="0" rtl="0" algn="l">
              <a:lnSpc>
                <a:spcPct val="115000"/>
              </a:lnSpc>
              <a:spcBef>
                <a:spcPts val="0"/>
              </a:spcBef>
              <a:spcAft>
                <a:spcPts val="0"/>
              </a:spcAft>
              <a:buClr>
                <a:srgbClr val="434343"/>
              </a:buClr>
              <a:buSzPts val="2300"/>
              <a:buFont typeface="Montserrat"/>
              <a:buChar char="●"/>
            </a:pPr>
            <a:r>
              <a:rPr lang="en" sz="2300">
                <a:solidFill>
                  <a:srgbClr val="434343"/>
                </a:solidFill>
                <a:latin typeface="Montserrat"/>
                <a:ea typeface="Montserrat"/>
                <a:cs typeface="Montserrat"/>
                <a:sym typeface="Montserrat"/>
              </a:rPr>
              <a:t>Ici, nous allons simplement comprendre comment visualiser le tableau de bord Tensorboard et analyser un modèle existant.</a:t>
            </a:r>
            <a:endParaRPr sz="2300">
              <a:solidFill>
                <a:srgbClr val="434343"/>
              </a:solidFill>
              <a:latin typeface="Montserrat"/>
              <a:ea typeface="Montserrat"/>
              <a:cs typeface="Montserrat"/>
              <a:sym typeface="Montserrat"/>
            </a:endParaRPr>
          </a:p>
          <a:p>
            <a:pPr indent="-374650" lvl="0" marL="457200" marR="0" rtl="0" algn="l">
              <a:lnSpc>
                <a:spcPct val="115000"/>
              </a:lnSpc>
              <a:spcBef>
                <a:spcPts val="0"/>
              </a:spcBef>
              <a:spcAft>
                <a:spcPts val="0"/>
              </a:spcAft>
              <a:buClr>
                <a:srgbClr val="434343"/>
              </a:buClr>
              <a:buSzPts val="2300"/>
              <a:buFont typeface="Montserrat"/>
              <a:buChar char="●"/>
            </a:pPr>
            <a:r>
              <a:rPr b="1" lang="en" sz="2300">
                <a:solidFill>
                  <a:srgbClr val="434343"/>
                </a:solidFill>
                <a:latin typeface="Montserrat"/>
                <a:ea typeface="Montserrat"/>
                <a:cs typeface="Montserrat"/>
                <a:sym typeface="Montserrat"/>
              </a:rPr>
              <a:t>REMARQUE - Si vous ne c</a:t>
            </a:r>
            <a:r>
              <a:rPr b="1" lang="en" sz="2300">
                <a:solidFill>
                  <a:srgbClr val="434343"/>
                </a:solidFill>
                <a:latin typeface="Montserrat"/>
                <a:ea typeface="Montserrat"/>
                <a:cs typeface="Montserrat"/>
                <a:sym typeface="Montserrat"/>
              </a:rPr>
              <a:t>odez</a:t>
            </a:r>
            <a:r>
              <a:rPr b="1" lang="en" sz="2300">
                <a:solidFill>
                  <a:srgbClr val="434343"/>
                </a:solidFill>
                <a:latin typeface="Montserrat"/>
                <a:ea typeface="Montserrat"/>
                <a:cs typeface="Montserrat"/>
                <a:sym typeface="Montserrat"/>
              </a:rPr>
              <a:t> pas sur un notebook, cela nécessite que vous compreniez les chemins d'accès des fichiers et l'emplacement de votre notebook ou de votre fichier .py ! Lisez bien le notebook tensorboard du cours dans ce cas.</a:t>
            </a:r>
            <a:endParaRPr b="1" sz="2300">
              <a:solidFill>
                <a:srgbClr val="434343"/>
              </a:solidFill>
              <a:latin typeface="Montserrat"/>
              <a:ea typeface="Montserrat"/>
              <a:cs typeface="Montserrat"/>
              <a:sym typeface="Montserrat"/>
            </a:endParaRPr>
          </a:p>
        </p:txBody>
      </p:sp>
    </p:spTree>
  </p:cSld>
  <p:clrMapOvr>
    <a:masterClrMapping/>
  </p:clrMapOvr>
</p:sld>
</file>

<file path=ppt/slides/slide2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1" name="Shape 2421"/>
        <p:cNvGrpSpPr/>
        <p:nvPr/>
      </p:nvGrpSpPr>
      <p:grpSpPr>
        <a:xfrm>
          <a:off x="0" y="0"/>
          <a:ext cx="0" cy="0"/>
          <a:chOff x="0" y="0"/>
          <a:chExt cx="0" cy="0"/>
        </a:xfrm>
      </p:grpSpPr>
      <p:sp>
        <p:nvSpPr>
          <p:cNvPr id="2422" name="Google Shape;2422;p228"/>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23" name="Google Shape;2423;p228"/>
          <p:cNvSpPr txBox="1"/>
          <p:nvPr>
            <p:ph idx="1" type="body"/>
          </p:nvPr>
        </p:nvSpPr>
        <p:spPr>
          <a:xfrm>
            <a:off x="311700" y="1152475"/>
            <a:ext cx="8803200" cy="2680500"/>
          </a:xfrm>
          <a:prstGeom prst="rect">
            <a:avLst/>
          </a:prstGeom>
        </p:spPr>
        <p:txBody>
          <a:bodyPr anchorCtr="0" anchor="t" bIns="91425" lIns="91425" spcFirstLastPara="1" rIns="91425" wrap="square" tIns="91425">
            <a:normAutofit fontScale="92500" lnSpcReduction="20000"/>
          </a:bodyPr>
          <a:lstStyle/>
          <a:p>
            <a:pPr indent="-404812" lvl="0" marL="457200" marR="0" rtl="0" algn="l">
              <a:lnSpc>
                <a:spcPct val="115000"/>
              </a:lnSpc>
              <a:spcBef>
                <a:spcPts val="0"/>
              </a:spcBef>
              <a:spcAft>
                <a:spcPts val="0"/>
              </a:spcAft>
              <a:buClr>
                <a:srgbClr val="434343"/>
              </a:buClr>
              <a:buSzPct val="100000"/>
              <a:buFont typeface="Montserrat"/>
              <a:buChar char="●"/>
            </a:pPr>
            <a:r>
              <a:rPr lang="en" sz="3000">
                <a:solidFill>
                  <a:srgbClr val="434343"/>
                </a:solidFill>
                <a:latin typeface="Montserrat"/>
                <a:ea typeface="Montserrat"/>
                <a:cs typeface="Montserrat"/>
                <a:sym typeface="Montserrat"/>
              </a:rPr>
              <a:t>N'oubliez pas que Tensorboard est une bibliothèque distincte de TensorFlow.</a:t>
            </a:r>
            <a:endParaRPr sz="3000">
              <a:solidFill>
                <a:srgbClr val="434343"/>
              </a:solidFill>
              <a:latin typeface="Montserrat"/>
              <a:ea typeface="Montserrat"/>
              <a:cs typeface="Montserrat"/>
              <a:sym typeface="Montserrat"/>
            </a:endParaRPr>
          </a:p>
          <a:p>
            <a:pPr indent="-404812" lvl="0" marL="457200" marR="0" rtl="0" algn="l">
              <a:lnSpc>
                <a:spcPct val="115000"/>
              </a:lnSpc>
              <a:spcBef>
                <a:spcPts val="0"/>
              </a:spcBef>
              <a:spcAft>
                <a:spcPts val="0"/>
              </a:spcAft>
              <a:buClr>
                <a:srgbClr val="434343"/>
              </a:buClr>
              <a:buSzPct val="100000"/>
              <a:buFont typeface="Montserrat"/>
              <a:buChar char="●"/>
            </a:pPr>
            <a:r>
              <a:rPr lang="en" sz="3000">
                <a:solidFill>
                  <a:srgbClr val="434343"/>
                </a:solidFill>
                <a:latin typeface="Montserrat"/>
                <a:ea typeface="Montserrat"/>
                <a:cs typeface="Montserrat"/>
                <a:sym typeface="Montserrat"/>
              </a:rPr>
              <a:t>Les utilisateurs de Google Collab peuvent suivre aussi le guide officiel de Google et le Notebook suivant :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b="1" sz="2000">
              <a:solidFill>
                <a:srgbClr val="434343"/>
              </a:solidFill>
              <a:latin typeface="Montserrat"/>
              <a:ea typeface="Montserrat"/>
              <a:cs typeface="Montserrat"/>
              <a:sym typeface="Montserrat"/>
            </a:endParaRPr>
          </a:p>
        </p:txBody>
      </p:sp>
      <p:sp>
        <p:nvSpPr>
          <p:cNvPr id="2424" name="Google Shape;2424;p228"/>
          <p:cNvSpPr txBox="1"/>
          <p:nvPr>
            <p:ph idx="1" type="body"/>
          </p:nvPr>
        </p:nvSpPr>
        <p:spPr>
          <a:xfrm>
            <a:off x="0" y="3987175"/>
            <a:ext cx="9114900" cy="814200"/>
          </a:xfrm>
          <a:prstGeom prst="rect">
            <a:avLst/>
          </a:prstGeom>
        </p:spPr>
        <p:txBody>
          <a:bodyPr anchorCtr="0" anchor="t" bIns="91425" lIns="91425" spcFirstLastPara="1" rIns="91425" wrap="square" tIns="91425">
            <a:normAutofit fontScale="92500"/>
          </a:bodyPr>
          <a:lstStyle/>
          <a:p>
            <a:pPr indent="0" lvl="0" marL="0" marR="0" rtl="0" algn="l">
              <a:lnSpc>
                <a:spcPct val="115000"/>
              </a:lnSpc>
              <a:spcBef>
                <a:spcPts val="0"/>
              </a:spcBef>
              <a:spcAft>
                <a:spcPts val="1600"/>
              </a:spcAft>
              <a:buNone/>
            </a:pPr>
            <a:r>
              <a:rPr b="1" lang="en" sz="2200">
                <a:solidFill>
                  <a:schemeClr val="hlink"/>
                </a:solidFill>
                <a:uFill>
                  <a:noFill/>
                </a:uFill>
                <a:latin typeface="Overpass"/>
                <a:ea typeface="Overpass"/>
                <a:cs typeface="Overpass"/>
                <a:sym typeface="Overpass"/>
                <a:hlinkClick r:id="rId3"/>
              </a:rPr>
              <a:t>https://www.tensorflow.org/tensorboard/tensorboard_in_notebooks</a:t>
            </a:r>
            <a:endParaRPr b="1" sz="2200">
              <a:solidFill>
                <a:srgbClr val="434343"/>
              </a:solidFill>
              <a:latin typeface="Overpass"/>
              <a:ea typeface="Overpass"/>
              <a:cs typeface="Overpass"/>
              <a:sym typeface="Overpas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8"/>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Modèle Perceptron</a:t>
            </a:r>
            <a:endParaRPr>
              <a:latin typeface="Montserrat"/>
              <a:ea typeface="Montserrat"/>
              <a:cs typeface="Montserrat"/>
              <a:sym typeface="Montserrat"/>
            </a:endParaRPr>
          </a:p>
        </p:txBody>
      </p:sp>
      <p:sp>
        <p:nvSpPr>
          <p:cNvPr id="207" name="Google Shape;207;p28"/>
          <p:cNvSpPr txBox="1"/>
          <p:nvPr>
            <p:ph idx="1" type="body"/>
          </p:nvPr>
        </p:nvSpPr>
        <p:spPr>
          <a:xfrm>
            <a:off x="311700" y="9238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a:t>
            </a:r>
            <a:r>
              <a:rPr lang="en" sz="2900">
                <a:solidFill>
                  <a:srgbClr val="434343"/>
                </a:solidFill>
                <a:latin typeface="Montserrat"/>
                <a:ea typeface="Montserrat"/>
                <a:cs typeface="Montserrat"/>
                <a:sym typeface="Montserrat"/>
              </a:rPr>
              <a:t> f(X) est juste une somme, alors y=x1+x2</a:t>
            </a:r>
            <a:endParaRPr sz="2900">
              <a:solidFill>
                <a:srgbClr val="434343"/>
              </a:solidFill>
              <a:latin typeface="Montserrat"/>
              <a:ea typeface="Montserrat"/>
              <a:cs typeface="Montserrat"/>
              <a:sym typeface="Montserrat"/>
            </a:endParaRPr>
          </a:p>
        </p:txBody>
      </p:sp>
      <p:sp>
        <p:nvSpPr>
          <p:cNvPr id="208" name="Google Shape;208;p28"/>
          <p:cNvSpPr txBox="1"/>
          <p:nvPr>
            <p:ph type="title"/>
          </p:nvPr>
        </p:nvSpPr>
        <p:spPr>
          <a:xfrm>
            <a:off x="94925" y="2620275"/>
            <a:ext cx="213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 (entrées)</a:t>
            </a:r>
            <a:endParaRPr b="1">
              <a:solidFill>
                <a:srgbClr val="351C75"/>
              </a:solidFill>
              <a:latin typeface="Montserrat"/>
              <a:ea typeface="Montserrat"/>
              <a:cs typeface="Montserrat"/>
              <a:sym typeface="Montserrat"/>
            </a:endParaRPr>
          </a:p>
        </p:txBody>
      </p:sp>
      <p:sp>
        <p:nvSpPr>
          <p:cNvPr id="209" name="Google Shape;209;p28"/>
          <p:cNvSpPr txBox="1"/>
          <p:nvPr>
            <p:ph type="title"/>
          </p:nvPr>
        </p:nvSpPr>
        <p:spPr>
          <a:xfrm>
            <a:off x="7109750" y="2620275"/>
            <a:ext cx="213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 (sorties)</a:t>
            </a:r>
            <a:endParaRPr b="1">
              <a:solidFill>
                <a:srgbClr val="351C75"/>
              </a:solidFill>
              <a:latin typeface="Montserrat"/>
              <a:ea typeface="Montserrat"/>
              <a:cs typeface="Montserrat"/>
              <a:sym typeface="Montserrat"/>
            </a:endParaRPr>
          </a:p>
        </p:txBody>
      </p:sp>
      <p:sp>
        <p:nvSpPr>
          <p:cNvPr id="210" name="Google Shape;210;p2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1" name="Google Shape;211;p28"/>
          <p:cNvCxnSpPr>
            <a:endCxn id="210"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12" name="Google Shape;212;p28"/>
          <p:cNvCxnSpPr>
            <a:endCxn id="210"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13" name="Google Shape;213;p2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14" name="Google Shape;214;p28"/>
          <p:cNvSpPr txBox="1"/>
          <p:nvPr>
            <p:ph type="title"/>
          </p:nvPr>
        </p:nvSpPr>
        <p:spPr>
          <a:xfrm>
            <a:off x="1627850" y="1938600"/>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15" name="Google Shape;215;p28"/>
          <p:cNvSpPr txBox="1"/>
          <p:nvPr>
            <p:ph type="title"/>
          </p:nvPr>
        </p:nvSpPr>
        <p:spPr>
          <a:xfrm>
            <a:off x="5670750" y="2345725"/>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16" name="Google Shape;216;p28"/>
          <p:cNvSpPr txBox="1"/>
          <p:nvPr>
            <p:ph type="title"/>
          </p:nvPr>
        </p:nvSpPr>
        <p:spPr>
          <a:xfrm>
            <a:off x="3964725" y="2581225"/>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17" name="Google Shape;217;p28"/>
          <p:cNvSpPr txBox="1"/>
          <p:nvPr>
            <p:ph type="title"/>
          </p:nvPr>
        </p:nvSpPr>
        <p:spPr>
          <a:xfrm>
            <a:off x="1780250" y="3637300"/>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9"/>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Modèle Perceptron</a:t>
            </a:r>
            <a:endParaRPr>
              <a:latin typeface="Montserrat"/>
              <a:ea typeface="Montserrat"/>
              <a:cs typeface="Montserrat"/>
              <a:sym typeface="Montserrat"/>
            </a:endParaRPr>
          </a:p>
        </p:txBody>
      </p:sp>
      <p:sp>
        <p:nvSpPr>
          <p:cNvPr id="223" name="Google Shape;223;p29"/>
          <p:cNvSpPr txBox="1"/>
          <p:nvPr>
            <p:ph idx="1" type="body"/>
          </p:nvPr>
        </p:nvSpPr>
        <p:spPr>
          <a:xfrm>
            <a:off x="311700" y="923875"/>
            <a:ext cx="8684100" cy="3416400"/>
          </a:xfrm>
          <a:prstGeom prst="rect">
            <a:avLst/>
          </a:prstGeom>
        </p:spPr>
        <p:txBody>
          <a:bodyPr anchorCtr="0" anchor="t" bIns="91425" lIns="91425" spcFirstLastPara="1" rIns="91425" wrap="square" tIns="91425">
            <a:normAutofit/>
          </a:bodyPr>
          <a:lstStyle/>
          <a:p>
            <a:pPr indent="-381000" lvl="0" marL="457200" marR="0" rtl="0" algn="l">
              <a:lnSpc>
                <a:spcPct val="100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De manière réaliste, nous voudrions pouvoir ajuster certains paramètres dans un but “d’apprentissage”</a:t>
            </a:r>
            <a:endParaRPr sz="2400">
              <a:solidFill>
                <a:srgbClr val="434343"/>
              </a:solidFill>
              <a:latin typeface="Montserrat"/>
              <a:ea typeface="Montserrat"/>
              <a:cs typeface="Montserrat"/>
              <a:sym typeface="Montserrat"/>
            </a:endParaRPr>
          </a:p>
        </p:txBody>
      </p:sp>
      <p:sp>
        <p:nvSpPr>
          <p:cNvPr id="224" name="Google Shape;224;p29"/>
          <p:cNvSpPr txBox="1"/>
          <p:nvPr>
            <p:ph type="title"/>
          </p:nvPr>
        </p:nvSpPr>
        <p:spPr>
          <a:xfrm>
            <a:off x="94925" y="2620275"/>
            <a:ext cx="213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 (entrées)</a:t>
            </a:r>
            <a:endParaRPr b="1">
              <a:solidFill>
                <a:srgbClr val="351C75"/>
              </a:solidFill>
              <a:latin typeface="Montserrat"/>
              <a:ea typeface="Montserrat"/>
              <a:cs typeface="Montserrat"/>
              <a:sym typeface="Montserrat"/>
            </a:endParaRPr>
          </a:p>
        </p:txBody>
      </p:sp>
      <p:sp>
        <p:nvSpPr>
          <p:cNvPr id="225" name="Google Shape;225;p29"/>
          <p:cNvSpPr txBox="1"/>
          <p:nvPr>
            <p:ph type="title"/>
          </p:nvPr>
        </p:nvSpPr>
        <p:spPr>
          <a:xfrm>
            <a:off x="7109750" y="2620275"/>
            <a:ext cx="213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 (sortie)</a:t>
            </a:r>
            <a:endParaRPr b="1">
              <a:solidFill>
                <a:srgbClr val="351C75"/>
              </a:solidFill>
              <a:latin typeface="Montserrat"/>
              <a:ea typeface="Montserrat"/>
              <a:cs typeface="Montserrat"/>
              <a:sym typeface="Montserrat"/>
            </a:endParaRPr>
          </a:p>
        </p:txBody>
      </p:sp>
      <p:sp>
        <p:nvSpPr>
          <p:cNvPr id="226" name="Google Shape;226;p2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7" name="Google Shape;227;p29"/>
          <p:cNvCxnSpPr>
            <a:endCxn id="226"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28" name="Google Shape;228;p29"/>
          <p:cNvCxnSpPr>
            <a:endCxn id="226"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29" name="Google Shape;229;p2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30" name="Google Shape;230;p29"/>
          <p:cNvSpPr txBox="1"/>
          <p:nvPr>
            <p:ph type="title"/>
          </p:nvPr>
        </p:nvSpPr>
        <p:spPr>
          <a:xfrm>
            <a:off x="1627850" y="1938600"/>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31" name="Google Shape;231;p29"/>
          <p:cNvSpPr txBox="1"/>
          <p:nvPr>
            <p:ph type="title"/>
          </p:nvPr>
        </p:nvSpPr>
        <p:spPr>
          <a:xfrm>
            <a:off x="5670750" y="2345725"/>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32" name="Google Shape;232;p29"/>
          <p:cNvSpPr txBox="1"/>
          <p:nvPr>
            <p:ph type="title"/>
          </p:nvPr>
        </p:nvSpPr>
        <p:spPr>
          <a:xfrm>
            <a:off x="3964725" y="2581225"/>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33" name="Google Shape;233;p29"/>
          <p:cNvSpPr txBox="1"/>
          <p:nvPr>
            <p:ph type="title"/>
          </p:nvPr>
        </p:nvSpPr>
        <p:spPr>
          <a:xfrm>
            <a:off x="1780250" y="3637300"/>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Modèle Perceptron</a:t>
            </a:r>
            <a:endParaRPr>
              <a:latin typeface="Montserrat"/>
              <a:ea typeface="Montserrat"/>
              <a:cs typeface="Montserrat"/>
              <a:sym typeface="Montserrat"/>
            </a:endParaRPr>
          </a:p>
        </p:txBody>
      </p:sp>
      <p:sp>
        <p:nvSpPr>
          <p:cNvPr id="239" name="Google Shape;239;p30"/>
          <p:cNvSpPr txBox="1"/>
          <p:nvPr>
            <p:ph idx="1" type="body"/>
          </p:nvPr>
        </p:nvSpPr>
        <p:spPr>
          <a:xfrm>
            <a:off x="311700" y="9238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Ajoutons un poids ajustable que nous multiplions par rapport à x</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sp>
        <p:nvSpPr>
          <p:cNvPr id="240" name="Google Shape;240;p30"/>
          <p:cNvSpPr txBox="1"/>
          <p:nvPr>
            <p:ph type="title"/>
          </p:nvPr>
        </p:nvSpPr>
        <p:spPr>
          <a:xfrm>
            <a:off x="94925" y="2620275"/>
            <a:ext cx="213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 (entrées)</a:t>
            </a:r>
            <a:endParaRPr b="1">
              <a:solidFill>
                <a:srgbClr val="351C75"/>
              </a:solidFill>
              <a:latin typeface="Montserrat"/>
              <a:ea typeface="Montserrat"/>
              <a:cs typeface="Montserrat"/>
              <a:sym typeface="Montserrat"/>
            </a:endParaRPr>
          </a:p>
        </p:txBody>
      </p:sp>
      <p:sp>
        <p:nvSpPr>
          <p:cNvPr id="241" name="Google Shape;241;p30"/>
          <p:cNvSpPr txBox="1"/>
          <p:nvPr>
            <p:ph type="title"/>
          </p:nvPr>
        </p:nvSpPr>
        <p:spPr>
          <a:xfrm>
            <a:off x="7109750" y="2620275"/>
            <a:ext cx="213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 (sortie)</a:t>
            </a:r>
            <a:endParaRPr b="1">
              <a:solidFill>
                <a:srgbClr val="351C75"/>
              </a:solidFill>
              <a:latin typeface="Montserrat"/>
              <a:ea typeface="Montserrat"/>
              <a:cs typeface="Montserrat"/>
              <a:sym typeface="Montserrat"/>
            </a:endParaRPr>
          </a:p>
        </p:txBody>
      </p:sp>
      <p:sp>
        <p:nvSpPr>
          <p:cNvPr id="242" name="Google Shape;242;p3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 name="Google Shape;243;p30"/>
          <p:cNvCxnSpPr>
            <a:endCxn id="242"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44" name="Google Shape;244;p30"/>
          <p:cNvCxnSpPr>
            <a:endCxn id="242"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45" name="Google Shape;245;p3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46" name="Google Shape;246;p30"/>
          <p:cNvSpPr txBox="1"/>
          <p:nvPr>
            <p:ph type="title"/>
          </p:nvPr>
        </p:nvSpPr>
        <p:spPr>
          <a:xfrm>
            <a:off x="1627850" y="1938600"/>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47" name="Google Shape;247;p30"/>
          <p:cNvSpPr txBox="1"/>
          <p:nvPr>
            <p:ph type="title"/>
          </p:nvPr>
        </p:nvSpPr>
        <p:spPr>
          <a:xfrm>
            <a:off x="5670750" y="2345725"/>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48" name="Google Shape;248;p30"/>
          <p:cNvSpPr txBox="1"/>
          <p:nvPr>
            <p:ph type="title"/>
          </p:nvPr>
        </p:nvSpPr>
        <p:spPr>
          <a:xfrm>
            <a:off x="3964725" y="2581225"/>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49" name="Google Shape;249;p30"/>
          <p:cNvSpPr txBox="1"/>
          <p:nvPr>
            <p:ph type="title"/>
          </p:nvPr>
        </p:nvSpPr>
        <p:spPr>
          <a:xfrm>
            <a:off x="1780250" y="3637300"/>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250" name="Google Shape;250;p30"/>
          <p:cNvSpPr txBox="1"/>
          <p:nvPr>
            <p:ph type="title"/>
          </p:nvPr>
        </p:nvSpPr>
        <p:spPr>
          <a:xfrm>
            <a:off x="2724650" y="1759825"/>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251" name="Google Shape;251;p30"/>
          <p:cNvSpPr txBox="1"/>
          <p:nvPr>
            <p:ph type="title"/>
          </p:nvPr>
        </p:nvSpPr>
        <p:spPr>
          <a:xfrm>
            <a:off x="2724650" y="2905975"/>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1"/>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Modèle Perceptron</a:t>
            </a:r>
            <a:endParaRPr>
              <a:latin typeface="Montserrat"/>
              <a:ea typeface="Montserrat"/>
              <a:cs typeface="Montserrat"/>
              <a:sym typeface="Montserrat"/>
            </a:endParaRPr>
          </a:p>
        </p:txBody>
      </p:sp>
      <p:sp>
        <p:nvSpPr>
          <p:cNvPr id="257" name="Google Shape;257;p31"/>
          <p:cNvSpPr txBox="1"/>
          <p:nvPr>
            <p:ph idx="1" type="body"/>
          </p:nvPr>
        </p:nvSpPr>
        <p:spPr>
          <a:xfrm>
            <a:off x="311700" y="9238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Maintenant</a:t>
            </a: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y = x1w1 + x2w2</a:t>
            </a:r>
            <a:endParaRPr b="1" sz="2900">
              <a:solidFill>
                <a:srgbClr val="434343"/>
              </a:solidFill>
              <a:latin typeface="Montserrat"/>
              <a:ea typeface="Montserrat"/>
              <a:cs typeface="Montserrat"/>
              <a:sym typeface="Montserrat"/>
            </a:endParaRPr>
          </a:p>
        </p:txBody>
      </p:sp>
      <p:sp>
        <p:nvSpPr>
          <p:cNvPr id="258" name="Google Shape;258;p31"/>
          <p:cNvSpPr txBox="1"/>
          <p:nvPr>
            <p:ph type="title"/>
          </p:nvPr>
        </p:nvSpPr>
        <p:spPr>
          <a:xfrm>
            <a:off x="94925" y="2620275"/>
            <a:ext cx="213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 (entrées)</a:t>
            </a:r>
            <a:endParaRPr b="1">
              <a:solidFill>
                <a:srgbClr val="351C75"/>
              </a:solidFill>
              <a:latin typeface="Montserrat"/>
              <a:ea typeface="Montserrat"/>
              <a:cs typeface="Montserrat"/>
              <a:sym typeface="Montserrat"/>
            </a:endParaRPr>
          </a:p>
        </p:txBody>
      </p:sp>
      <p:sp>
        <p:nvSpPr>
          <p:cNvPr id="259" name="Google Shape;259;p31"/>
          <p:cNvSpPr txBox="1"/>
          <p:nvPr>
            <p:ph type="title"/>
          </p:nvPr>
        </p:nvSpPr>
        <p:spPr>
          <a:xfrm>
            <a:off x="7109750" y="2620275"/>
            <a:ext cx="213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 (sortie)</a:t>
            </a:r>
            <a:endParaRPr b="1">
              <a:solidFill>
                <a:srgbClr val="351C75"/>
              </a:solidFill>
              <a:latin typeface="Montserrat"/>
              <a:ea typeface="Montserrat"/>
              <a:cs typeface="Montserrat"/>
              <a:sym typeface="Montserrat"/>
            </a:endParaRPr>
          </a:p>
        </p:txBody>
      </p:sp>
      <p:sp>
        <p:nvSpPr>
          <p:cNvPr id="260" name="Google Shape;260;p3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1" name="Google Shape;261;p31"/>
          <p:cNvCxnSpPr>
            <a:endCxn id="260"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62" name="Google Shape;262;p31"/>
          <p:cNvCxnSpPr>
            <a:endCxn id="260"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63" name="Google Shape;263;p3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64" name="Google Shape;264;p31"/>
          <p:cNvSpPr txBox="1"/>
          <p:nvPr>
            <p:ph type="title"/>
          </p:nvPr>
        </p:nvSpPr>
        <p:spPr>
          <a:xfrm>
            <a:off x="1627850" y="1938600"/>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65" name="Google Shape;265;p31"/>
          <p:cNvSpPr txBox="1"/>
          <p:nvPr>
            <p:ph type="title"/>
          </p:nvPr>
        </p:nvSpPr>
        <p:spPr>
          <a:xfrm>
            <a:off x="5670750" y="2345725"/>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66" name="Google Shape;266;p31"/>
          <p:cNvSpPr txBox="1"/>
          <p:nvPr>
            <p:ph type="title"/>
          </p:nvPr>
        </p:nvSpPr>
        <p:spPr>
          <a:xfrm>
            <a:off x="3964725" y="2581225"/>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67" name="Google Shape;267;p31"/>
          <p:cNvSpPr txBox="1"/>
          <p:nvPr>
            <p:ph type="title"/>
          </p:nvPr>
        </p:nvSpPr>
        <p:spPr>
          <a:xfrm>
            <a:off x="1780250" y="3637300"/>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268" name="Google Shape;268;p31"/>
          <p:cNvSpPr txBox="1"/>
          <p:nvPr>
            <p:ph type="title"/>
          </p:nvPr>
        </p:nvSpPr>
        <p:spPr>
          <a:xfrm>
            <a:off x="2724650" y="1759825"/>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269" name="Google Shape;269;p31"/>
          <p:cNvSpPr txBox="1"/>
          <p:nvPr>
            <p:ph type="title"/>
          </p:nvPr>
        </p:nvSpPr>
        <p:spPr>
          <a:xfrm>
            <a:off x="2724650" y="2905975"/>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2"/>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Modèle Perceptron</a:t>
            </a:r>
            <a:endParaRPr>
              <a:latin typeface="Montserrat"/>
              <a:ea typeface="Montserrat"/>
              <a:cs typeface="Montserrat"/>
              <a:sym typeface="Montserrat"/>
            </a:endParaRPr>
          </a:p>
        </p:txBody>
      </p:sp>
      <p:sp>
        <p:nvSpPr>
          <p:cNvPr id="275" name="Google Shape;275;p32"/>
          <p:cNvSpPr txBox="1"/>
          <p:nvPr>
            <p:ph idx="1" type="body"/>
          </p:nvPr>
        </p:nvSpPr>
        <p:spPr>
          <a:xfrm>
            <a:off x="311700" y="923875"/>
            <a:ext cx="8684100" cy="3416400"/>
          </a:xfrm>
          <a:prstGeom prst="rect">
            <a:avLst/>
          </a:prstGeom>
        </p:spPr>
        <p:txBody>
          <a:bodyPr anchorCtr="0" anchor="t" bIns="91425" lIns="91425" spcFirstLastPara="1" rIns="91425" wrap="square" tIns="91425">
            <a:normAutofit/>
          </a:bodyPr>
          <a:lstStyle/>
          <a:p>
            <a:pPr indent="-387350" lvl="0" marL="914400" rtl="0" algn="l">
              <a:lnSpc>
                <a:spcPct val="100000"/>
              </a:lnSpc>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Nous pourrions mettre à jour les </a:t>
            </a:r>
            <a:r>
              <a:rPr b="1" lang="en" sz="2500">
                <a:solidFill>
                  <a:srgbClr val="434343"/>
                </a:solidFill>
                <a:latin typeface="Montserrat"/>
                <a:ea typeface="Montserrat"/>
                <a:cs typeface="Montserrat"/>
                <a:sym typeface="Montserrat"/>
              </a:rPr>
              <a:t>pondérations</a:t>
            </a:r>
            <a:r>
              <a:rPr lang="en" sz="2500">
                <a:solidFill>
                  <a:srgbClr val="434343"/>
                </a:solidFill>
                <a:latin typeface="Montserrat"/>
                <a:ea typeface="Montserrat"/>
                <a:cs typeface="Montserrat"/>
                <a:sym typeface="Montserrat"/>
              </a:rPr>
              <a:t> pour affecter </a:t>
            </a:r>
            <a:r>
              <a:rPr b="1" lang="en" sz="2500">
                <a:solidFill>
                  <a:srgbClr val="434343"/>
                </a:solidFill>
                <a:latin typeface="Montserrat"/>
                <a:ea typeface="Montserrat"/>
                <a:cs typeface="Montserrat"/>
                <a:sym typeface="Montserrat"/>
              </a:rPr>
              <a:t>y</a:t>
            </a:r>
            <a:endParaRPr b="1" sz="2500">
              <a:solidFill>
                <a:srgbClr val="434343"/>
              </a:solidFill>
              <a:latin typeface="Montserrat"/>
              <a:ea typeface="Montserrat"/>
              <a:cs typeface="Montserrat"/>
              <a:sym typeface="Montserrat"/>
            </a:endParaRPr>
          </a:p>
        </p:txBody>
      </p:sp>
      <p:sp>
        <p:nvSpPr>
          <p:cNvPr id="276" name="Google Shape;276;p32"/>
          <p:cNvSpPr txBox="1"/>
          <p:nvPr>
            <p:ph type="title"/>
          </p:nvPr>
        </p:nvSpPr>
        <p:spPr>
          <a:xfrm>
            <a:off x="94925" y="2620275"/>
            <a:ext cx="213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 (entrées)</a:t>
            </a:r>
            <a:endParaRPr b="1">
              <a:solidFill>
                <a:srgbClr val="351C75"/>
              </a:solidFill>
              <a:latin typeface="Montserrat"/>
              <a:ea typeface="Montserrat"/>
              <a:cs typeface="Montserrat"/>
              <a:sym typeface="Montserrat"/>
            </a:endParaRPr>
          </a:p>
        </p:txBody>
      </p:sp>
      <p:sp>
        <p:nvSpPr>
          <p:cNvPr id="277" name="Google Shape;277;p32"/>
          <p:cNvSpPr txBox="1"/>
          <p:nvPr>
            <p:ph type="title"/>
          </p:nvPr>
        </p:nvSpPr>
        <p:spPr>
          <a:xfrm>
            <a:off x="7109750" y="2620275"/>
            <a:ext cx="213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 (sortie)</a:t>
            </a:r>
            <a:endParaRPr b="1">
              <a:solidFill>
                <a:srgbClr val="351C75"/>
              </a:solidFill>
              <a:latin typeface="Montserrat"/>
              <a:ea typeface="Montserrat"/>
              <a:cs typeface="Montserrat"/>
              <a:sym typeface="Montserrat"/>
            </a:endParaRPr>
          </a:p>
        </p:txBody>
      </p:sp>
      <p:sp>
        <p:nvSpPr>
          <p:cNvPr id="278" name="Google Shape;278;p3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9" name="Google Shape;279;p32"/>
          <p:cNvCxnSpPr>
            <a:endCxn id="27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80" name="Google Shape;280;p32"/>
          <p:cNvCxnSpPr>
            <a:endCxn id="27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81" name="Google Shape;281;p3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82" name="Google Shape;282;p32"/>
          <p:cNvSpPr txBox="1"/>
          <p:nvPr>
            <p:ph type="title"/>
          </p:nvPr>
        </p:nvSpPr>
        <p:spPr>
          <a:xfrm>
            <a:off x="1627850" y="1938600"/>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83" name="Google Shape;283;p32"/>
          <p:cNvSpPr txBox="1"/>
          <p:nvPr>
            <p:ph type="title"/>
          </p:nvPr>
        </p:nvSpPr>
        <p:spPr>
          <a:xfrm>
            <a:off x="5670750" y="2345725"/>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84" name="Google Shape;284;p32"/>
          <p:cNvSpPr txBox="1"/>
          <p:nvPr>
            <p:ph type="title"/>
          </p:nvPr>
        </p:nvSpPr>
        <p:spPr>
          <a:xfrm>
            <a:off x="3964725" y="2581225"/>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85" name="Google Shape;285;p32"/>
          <p:cNvSpPr txBox="1"/>
          <p:nvPr>
            <p:ph type="title"/>
          </p:nvPr>
        </p:nvSpPr>
        <p:spPr>
          <a:xfrm>
            <a:off x="1780250" y="3637300"/>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286" name="Google Shape;286;p32"/>
          <p:cNvSpPr txBox="1"/>
          <p:nvPr>
            <p:ph type="title"/>
          </p:nvPr>
        </p:nvSpPr>
        <p:spPr>
          <a:xfrm>
            <a:off x="2724650" y="1759825"/>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287" name="Google Shape;287;p32"/>
          <p:cNvSpPr txBox="1"/>
          <p:nvPr>
            <p:ph type="title"/>
          </p:nvPr>
        </p:nvSpPr>
        <p:spPr>
          <a:xfrm>
            <a:off x="2724650" y="2905975"/>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3"/>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Modèle Perceptron</a:t>
            </a:r>
            <a:endParaRPr>
              <a:latin typeface="Montserrat"/>
              <a:ea typeface="Montserrat"/>
              <a:cs typeface="Montserrat"/>
              <a:sym typeface="Montserrat"/>
            </a:endParaRPr>
          </a:p>
        </p:txBody>
      </p:sp>
      <p:sp>
        <p:nvSpPr>
          <p:cNvPr id="293" name="Google Shape;293;p33"/>
          <p:cNvSpPr txBox="1"/>
          <p:nvPr>
            <p:ph idx="1" type="body"/>
          </p:nvPr>
        </p:nvSpPr>
        <p:spPr>
          <a:xfrm>
            <a:off x="311700" y="9238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Mais si un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est égal à zéro,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ne changera rien !</a:t>
            </a:r>
            <a:endParaRPr b="1" sz="2900">
              <a:solidFill>
                <a:srgbClr val="434343"/>
              </a:solidFill>
              <a:latin typeface="Montserrat"/>
              <a:ea typeface="Montserrat"/>
              <a:cs typeface="Montserrat"/>
              <a:sym typeface="Montserrat"/>
            </a:endParaRPr>
          </a:p>
        </p:txBody>
      </p:sp>
      <p:sp>
        <p:nvSpPr>
          <p:cNvPr id="294" name="Google Shape;294;p33"/>
          <p:cNvSpPr txBox="1"/>
          <p:nvPr>
            <p:ph type="title"/>
          </p:nvPr>
        </p:nvSpPr>
        <p:spPr>
          <a:xfrm>
            <a:off x="94925" y="2620275"/>
            <a:ext cx="213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 (entrées)</a:t>
            </a:r>
            <a:endParaRPr b="1">
              <a:solidFill>
                <a:srgbClr val="351C75"/>
              </a:solidFill>
              <a:latin typeface="Montserrat"/>
              <a:ea typeface="Montserrat"/>
              <a:cs typeface="Montserrat"/>
              <a:sym typeface="Montserrat"/>
            </a:endParaRPr>
          </a:p>
        </p:txBody>
      </p:sp>
      <p:sp>
        <p:nvSpPr>
          <p:cNvPr id="295" name="Google Shape;295;p33"/>
          <p:cNvSpPr txBox="1"/>
          <p:nvPr>
            <p:ph type="title"/>
          </p:nvPr>
        </p:nvSpPr>
        <p:spPr>
          <a:xfrm>
            <a:off x="7109750" y="2620275"/>
            <a:ext cx="213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 (sortie)</a:t>
            </a:r>
            <a:endParaRPr b="1">
              <a:solidFill>
                <a:srgbClr val="351C75"/>
              </a:solidFill>
              <a:latin typeface="Montserrat"/>
              <a:ea typeface="Montserrat"/>
              <a:cs typeface="Montserrat"/>
              <a:sym typeface="Montserrat"/>
            </a:endParaRPr>
          </a:p>
        </p:txBody>
      </p:sp>
      <p:sp>
        <p:nvSpPr>
          <p:cNvPr id="296" name="Google Shape;296;p3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7" name="Google Shape;297;p33"/>
          <p:cNvCxnSpPr>
            <a:endCxn id="296"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98" name="Google Shape;298;p33"/>
          <p:cNvCxnSpPr>
            <a:endCxn id="296"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99" name="Google Shape;299;p3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00" name="Google Shape;300;p33"/>
          <p:cNvSpPr txBox="1"/>
          <p:nvPr>
            <p:ph type="title"/>
          </p:nvPr>
        </p:nvSpPr>
        <p:spPr>
          <a:xfrm>
            <a:off x="1627850" y="1938600"/>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01" name="Google Shape;301;p33"/>
          <p:cNvSpPr txBox="1"/>
          <p:nvPr>
            <p:ph type="title"/>
          </p:nvPr>
        </p:nvSpPr>
        <p:spPr>
          <a:xfrm>
            <a:off x="5670750" y="2345725"/>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02" name="Google Shape;302;p33"/>
          <p:cNvSpPr txBox="1"/>
          <p:nvPr>
            <p:ph type="title"/>
          </p:nvPr>
        </p:nvSpPr>
        <p:spPr>
          <a:xfrm>
            <a:off x="3964725" y="2581225"/>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03" name="Google Shape;303;p33"/>
          <p:cNvSpPr txBox="1"/>
          <p:nvPr>
            <p:ph type="title"/>
          </p:nvPr>
        </p:nvSpPr>
        <p:spPr>
          <a:xfrm>
            <a:off x="1780250" y="3637300"/>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04" name="Google Shape;304;p33"/>
          <p:cNvSpPr txBox="1"/>
          <p:nvPr>
            <p:ph type="title"/>
          </p:nvPr>
        </p:nvSpPr>
        <p:spPr>
          <a:xfrm>
            <a:off x="2724650" y="1759825"/>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05" name="Google Shape;305;p33"/>
          <p:cNvSpPr txBox="1"/>
          <p:nvPr>
            <p:ph type="title"/>
          </p:nvPr>
        </p:nvSpPr>
        <p:spPr>
          <a:xfrm>
            <a:off x="2724650" y="2905975"/>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4"/>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Modèle Perceptron</a:t>
            </a:r>
            <a:endParaRPr>
              <a:latin typeface="Montserrat"/>
              <a:ea typeface="Montserrat"/>
              <a:cs typeface="Montserrat"/>
              <a:sym typeface="Montserrat"/>
            </a:endParaRPr>
          </a:p>
        </p:txBody>
      </p:sp>
      <p:sp>
        <p:nvSpPr>
          <p:cNvPr id="311" name="Google Shape;311;p34"/>
          <p:cNvSpPr txBox="1"/>
          <p:nvPr>
            <p:ph idx="1" type="body"/>
          </p:nvPr>
        </p:nvSpPr>
        <p:spPr>
          <a:xfrm>
            <a:off x="311700" y="9238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Ajoutons un terme de </a:t>
            </a:r>
            <a:r>
              <a:rPr b="1" lang="en" sz="2900">
                <a:solidFill>
                  <a:srgbClr val="434343"/>
                </a:solidFill>
                <a:latin typeface="Montserrat"/>
                <a:ea typeface="Montserrat"/>
                <a:cs typeface="Montserrat"/>
                <a:sym typeface="Montserrat"/>
              </a:rPr>
              <a:t>biais b</a:t>
            </a:r>
            <a:r>
              <a:rPr lang="en" sz="2900">
                <a:solidFill>
                  <a:srgbClr val="434343"/>
                </a:solidFill>
                <a:latin typeface="Montserrat"/>
                <a:ea typeface="Montserrat"/>
                <a:cs typeface="Montserrat"/>
                <a:sym typeface="Montserrat"/>
              </a:rPr>
              <a:t> aux entrées.</a:t>
            </a:r>
            <a:endParaRPr sz="2900">
              <a:solidFill>
                <a:srgbClr val="434343"/>
              </a:solidFill>
              <a:latin typeface="Montserrat"/>
              <a:ea typeface="Montserrat"/>
              <a:cs typeface="Montserrat"/>
              <a:sym typeface="Montserrat"/>
            </a:endParaRPr>
          </a:p>
        </p:txBody>
      </p:sp>
      <p:sp>
        <p:nvSpPr>
          <p:cNvPr id="312" name="Google Shape;312;p34"/>
          <p:cNvSpPr txBox="1"/>
          <p:nvPr>
            <p:ph type="title"/>
          </p:nvPr>
        </p:nvSpPr>
        <p:spPr>
          <a:xfrm>
            <a:off x="94925" y="2620275"/>
            <a:ext cx="213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 (entrées)</a:t>
            </a:r>
            <a:endParaRPr b="1">
              <a:solidFill>
                <a:srgbClr val="351C75"/>
              </a:solidFill>
              <a:latin typeface="Montserrat"/>
              <a:ea typeface="Montserrat"/>
              <a:cs typeface="Montserrat"/>
              <a:sym typeface="Montserrat"/>
            </a:endParaRPr>
          </a:p>
        </p:txBody>
      </p:sp>
      <p:sp>
        <p:nvSpPr>
          <p:cNvPr id="313" name="Google Shape;313;p34"/>
          <p:cNvSpPr txBox="1"/>
          <p:nvPr>
            <p:ph type="title"/>
          </p:nvPr>
        </p:nvSpPr>
        <p:spPr>
          <a:xfrm>
            <a:off x="7109750" y="2620275"/>
            <a:ext cx="213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 (sortie)</a:t>
            </a:r>
            <a:endParaRPr b="1">
              <a:solidFill>
                <a:srgbClr val="351C75"/>
              </a:solidFill>
              <a:latin typeface="Montserrat"/>
              <a:ea typeface="Montserrat"/>
              <a:cs typeface="Montserrat"/>
              <a:sym typeface="Montserrat"/>
            </a:endParaRPr>
          </a:p>
        </p:txBody>
      </p:sp>
      <p:sp>
        <p:nvSpPr>
          <p:cNvPr id="314" name="Google Shape;314;p3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5" name="Google Shape;315;p34"/>
          <p:cNvCxnSpPr>
            <a:endCxn id="31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16" name="Google Shape;316;p34"/>
          <p:cNvCxnSpPr>
            <a:endCxn id="31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17" name="Google Shape;317;p3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18" name="Google Shape;318;p34"/>
          <p:cNvSpPr txBox="1"/>
          <p:nvPr>
            <p:ph type="title"/>
          </p:nvPr>
        </p:nvSpPr>
        <p:spPr>
          <a:xfrm>
            <a:off x="1627850" y="1938600"/>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19" name="Google Shape;319;p34"/>
          <p:cNvSpPr txBox="1"/>
          <p:nvPr>
            <p:ph type="title"/>
          </p:nvPr>
        </p:nvSpPr>
        <p:spPr>
          <a:xfrm>
            <a:off x="5670750" y="2345725"/>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20" name="Google Shape;320;p34"/>
          <p:cNvSpPr txBox="1"/>
          <p:nvPr>
            <p:ph type="title"/>
          </p:nvPr>
        </p:nvSpPr>
        <p:spPr>
          <a:xfrm>
            <a:off x="3964725" y="2581225"/>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21" name="Google Shape;321;p34"/>
          <p:cNvSpPr txBox="1"/>
          <p:nvPr>
            <p:ph type="title"/>
          </p:nvPr>
        </p:nvSpPr>
        <p:spPr>
          <a:xfrm>
            <a:off x="1780250" y="3637300"/>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22" name="Google Shape;322;p34"/>
          <p:cNvSpPr txBox="1"/>
          <p:nvPr>
            <p:ph type="title"/>
          </p:nvPr>
        </p:nvSpPr>
        <p:spPr>
          <a:xfrm>
            <a:off x="2724650" y="1759825"/>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23" name="Google Shape;323;p34"/>
          <p:cNvSpPr txBox="1"/>
          <p:nvPr>
            <p:ph type="title"/>
          </p:nvPr>
        </p:nvSpPr>
        <p:spPr>
          <a:xfrm>
            <a:off x="2724650" y="2905975"/>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8"/>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ANN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2" name="Google Shape;42;p8"/>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393700" lvl="0" marL="457200" marR="0" rtl="0" algn="l">
              <a:lnSpc>
                <a:spcPct val="100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Sujets Théoriques</a:t>
            </a:r>
            <a:endParaRPr sz="2600">
              <a:solidFill>
                <a:srgbClr val="434343"/>
              </a:solidFill>
              <a:latin typeface="Montserrat"/>
              <a:ea typeface="Montserrat"/>
              <a:cs typeface="Montserrat"/>
              <a:sym typeface="Montserrat"/>
            </a:endParaRPr>
          </a:p>
          <a:p>
            <a:pPr indent="-393700" lvl="1" marL="1371600" marR="0" rtl="0" algn="l">
              <a:lnSpc>
                <a:spcPct val="100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Du modèle Perceptron aux réseaux de neurones</a:t>
            </a:r>
            <a:endParaRPr sz="2600">
              <a:solidFill>
                <a:srgbClr val="434343"/>
              </a:solidFill>
              <a:latin typeface="Montserrat"/>
              <a:ea typeface="Montserrat"/>
              <a:cs typeface="Montserrat"/>
              <a:sym typeface="Montserrat"/>
            </a:endParaRPr>
          </a:p>
          <a:p>
            <a:pPr indent="-393700" lvl="1" marL="1371600" marR="0" rtl="0" algn="l">
              <a:lnSpc>
                <a:spcPct val="100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Fonctions d'Activation</a:t>
            </a:r>
            <a:endParaRPr sz="2600">
              <a:solidFill>
                <a:srgbClr val="434343"/>
              </a:solidFill>
              <a:latin typeface="Montserrat"/>
              <a:ea typeface="Montserrat"/>
              <a:cs typeface="Montserrat"/>
              <a:sym typeface="Montserrat"/>
            </a:endParaRPr>
          </a:p>
          <a:p>
            <a:pPr indent="-393700" lvl="1" marL="1371600" marR="0" rtl="0" algn="l">
              <a:lnSpc>
                <a:spcPct val="100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Fonctions de Coût d’erreur (Cost)</a:t>
            </a:r>
            <a:endParaRPr sz="2600">
              <a:solidFill>
                <a:srgbClr val="434343"/>
              </a:solidFill>
              <a:latin typeface="Montserrat"/>
              <a:ea typeface="Montserrat"/>
              <a:cs typeface="Montserrat"/>
              <a:sym typeface="Montserrat"/>
            </a:endParaRPr>
          </a:p>
          <a:p>
            <a:pPr indent="-393700" lvl="1" marL="1371600" marR="0" rtl="0" algn="l">
              <a:lnSpc>
                <a:spcPct val="100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Réseaux de rétroaction (Feed Forward Networks)</a:t>
            </a:r>
            <a:endParaRPr sz="2600">
              <a:solidFill>
                <a:srgbClr val="434343"/>
              </a:solidFill>
              <a:latin typeface="Montserrat"/>
              <a:ea typeface="Montserrat"/>
              <a:cs typeface="Montserrat"/>
              <a:sym typeface="Montserrat"/>
            </a:endParaRPr>
          </a:p>
          <a:p>
            <a:pPr indent="-393700" lvl="1" marL="1371600" marR="0" rtl="0" algn="l">
              <a:lnSpc>
                <a:spcPct val="100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Rétropropagation (BackPropagation)</a:t>
            </a:r>
            <a:endParaRPr sz="2600">
              <a:solidFill>
                <a:srgbClr val="434343"/>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5"/>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Modèle Perceptron</a:t>
            </a:r>
            <a:endParaRPr>
              <a:latin typeface="Montserrat"/>
              <a:ea typeface="Montserrat"/>
              <a:cs typeface="Montserrat"/>
              <a:sym typeface="Montserrat"/>
            </a:endParaRPr>
          </a:p>
        </p:txBody>
      </p:sp>
      <p:sp>
        <p:nvSpPr>
          <p:cNvPr id="329" name="Google Shape;329;p35"/>
          <p:cNvSpPr txBox="1"/>
          <p:nvPr>
            <p:ph idx="1" type="body"/>
          </p:nvPr>
        </p:nvSpPr>
        <p:spPr>
          <a:xfrm>
            <a:off x="311700" y="923875"/>
            <a:ext cx="8684100" cy="3416400"/>
          </a:xfrm>
          <a:prstGeom prst="rect">
            <a:avLst/>
          </a:prstGeom>
        </p:spPr>
        <p:txBody>
          <a:bodyPr anchorCtr="0" anchor="t" bIns="91425" lIns="91425" spcFirstLastPara="1" rIns="91425" wrap="square" tIns="91425">
            <a:normAutofit/>
          </a:bodyPr>
          <a:lstStyle/>
          <a:p>
            <a:pPr indent="-412750" lvl="0" marL="9144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Ajoutons un terme de </a:t>
            </a:r>
            <a:r>
              <a:rPr b="1" lang="en" sz="2900">
                <a:solidFill>
                  <a:srgbClr val="434343"/>
                </a:solidFill>
                <a:latin typeface="Montserrat"/>
                <a:ea typeface="Montserrat"/>
                <a:cs typeface="Montserrat"/>
                <a:sym typeface="Montserrat"/>
              </a:rPr>
              <a:t>biais b</a:t>
            </a:r>
            <a:r>
              <a:rPr lang="en" sz="2900">
                <a:solidFill>
                  <a:srgbClr val="434343"/>
                </a:solidFill>
                <a:latin typeface="Montserrat"/>
                <a:ea typeface="Montserrat"/>
                <a:cs typeface="Montserrat"/>
                <a:sym typeface="Montserrat"/>
              </a:rPr>
              <a:t> aux inputs.</a:t>
            </a:r>
            <a:endParaRPr sz="2900">
              <a:solidFill>
                <a:srgbClr val="434343"/>
              </a:solidFill>
              <a:latin typeface="Montserrat"/>
              <a:ea typeface="Montserrat"/>
              <a:cs typeface="Montserrat"/>
              <a:sym typeface="Montserrat"/>
            </a:endParaRPr>
          </a:p>
        </p:txBody>
      </p:sp>
      <p:sp>
        <p:nvSpPr>
          <p:cNvPr id="330" name="Google Shape;330;p35"/>
          <p:cNvSpPr txBox="1"/>
          <p:nvPr>
            <p:ph type="title"/>
          </p:nvPr>
        </p:nvSpPr>
        <p:spPr>
          <a:xfrm>
            <a:off x="94925" y="2620275"/>
            <a:ext cx="213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 (entrées)</a:t>
            </a:r>
            <a:endParaRPr b="1">
              <a:solidFill>
                <a:srgbClr val="351C75"/>
              </a:solidFill>
              <a:latin typeface="Montserrat"/>
              <a:ea typeface="Montserrat"/>
              <a:cs typeface="Montserrat"/>
              <a:sym typeface="Montserrat"/>
            </a:endParaRPr>
          </a:p>
        </p:txBody>
      </p:sp>
      <p:sp>
        <p:nvSpPr>
          <p:cNvPr id="331" name="Google Shape;331;p35"/>
          <p:cNvSpPr txBox="1"/>
          <p:nvPr>
            <p:ph type="title"/>
          </p:nvPr>
        </p:nvSpPr>
        <p:spPr>
          <a:xfrm>
            <a:off x="7109750" y="2620275"/>
            <a:ext cx="213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 (sortie)</a:t>
            </a:r>
            <a:endParaRPr b="1">
              <a:solidFill>
                <a:srgbClr val="351C75"/>
              </a:solidFill>
              <a:latin typeface="Montserrat"/>
              <a:ea typeface="Montserrat"/>
              <a:cs typeface="Montserrat"/>
              <a:sym typeface="Montserrat"/>
            </a:endParaRPr>
          </a:p>
        </p:txBody>
      </p:sp>
      <p:sp>
        <p:nvSpPr>
          <p:cNvPr id="332" name="Google Shape;332;p35"/>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3" name="Google Shape;333;p35"/>
          <p:cNvCxnSpPr>
            <a:endCxn id="332"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34" name="Google Shape;334;p35"/>
          <p:cNvCxnSpPr>
            <a:endCxn id="332"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35" name="Google Shape;335;p35"/>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36" name="Google Shape;336;p35"/>
          <p:cNvSpPr txBox="1"/>
          <p:nvPr>
            <p:ph type="title"/>
          </p:nvPr>
        </p:nvSpPr>
        <p:spPr>
          <a:xfrm>
            <a:off x="1627850" y="1938600"/>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37" name="Google Shape;337;p35"/>
          <p:cNvSpPr txBox="1"/>
          <p:nvPr>
            <p:ph type="title"/>
          </p:nvPr>
        </p:nvSpPr>
        <p:spPr>
          <a:xfrm>
            <a:off x="5670750" y="2345725"/>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38" name="Google Shape;338;p35"/>
          <p:cNvSpPr txBox="1"/>
          <p:nvPr>
            <p:ph type="title"/>
          </p:nvPr>
        </p:nvSpPr>
        <p:spPr>
          <a:xfrm>
            <a:off x="3964725" y="2581225"/>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39" name="Google Shape;339;p35"/>
          <p:cNvSpPr txBox="1"/>
          <p:nvPr>
            <p:ph type="title"/>
          </p:nvPr>
        </p:nvSpPr>
        <p:spPr>
          <a:xfrm>
            <a:off x="1780250" y="3637300"/>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40" name="Google Shape;340;p35"/>
          <p:cNvSpPr txBox="1"/>
          <p:nvPr>
            <p:ph type="title"/>
          </p:nvPr>
        </p:nvSpPr>
        <p:spPr>
          <a:xfrm>
            <a:off x="2239625" y="1679700"/>
            <a:ext cx="17814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341" name="Google Shape;341;p35"/>
          <p:cNvSpPr txBox="1"/>
          <p:nvPr>
            <p:ph type="title"/>
          </p:nvPr>
        </p:nvSpPr>
        <p:spPr>
          <a:xfrm>
            <a:off x="2569650" y="3558950"/>
            <a:ext cx="17814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6"/>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Modèle Perceptron</a:t>
            </a:r>
            <a:endParaRPr>
              <a:latin typeface="Montserrat"/>
              <a:ea typeface="Montserrat"/>
              <a:cs typeface="Montserrat"/>
              <a:sym typeface="Montserrat"/>
            </a:endParaRPr>
          </a:p>
        </p:txBody>
      </p:sp>
      <p:sp>
        <p:nvSpPr>
          <p:cNvPr id="347" name="Google Shape;347;p36"/>
          <p:cNvSpPr txBox="1"/>
          <p:nvPr>
            <p:ph idx="1" type="body"/>
          </p:nvPr>
        </p:nvSpPr>
        <p:spPr>
          <a:xfrm>
            <a:off x="311700" y="9238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 = (x1w1 + b) + (x2w2 + b)</a:t>
            </a:r>
            <a:endParaRPr sz="2900">
              <a:solidFill>
                <a:srgbClr val="434343"/>
              </a:solidFill>
              <a:latin typeface="Montserrat"/>
              <a:ea typeface="Montserrat"/>
              <a:cs typeface="Montserrat"/>
              <a:sym typeface="Montserrat"/>
            </a:endParaRPr>
          </a:p>
        </p:txBody>
      </p:sp>
      <p:sp>
        <p:nvSpPr>
          <p:cNvPr id="348" name="Google Shape;348;p36"/>
          <p:cNvSpPr txBox="1"/>
          <p:nvPr>
            <p:ph type="title"/>
          </p:nvPr>
        </p:nvSpPr>
        <p:spPr>
          <a:xfrm>
            <a:off x="94925" y="2620275"/>
            <a:ext cx="213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 (entrées)</a:t>
            </a:r>
            <a:endParaRPr b="1">
              <a:solidFill>
                <a:srgbClr val="351C75"/>
              </a:solidFill>
              <a:latin typeface="Montserrat"/>
              <a:ea typeface="Montserrat"/>
              <a:cs typeface="Montserrat"/>
              <a:sym typeface="Montserrat"/>
            </a:endParaRPr>
          </a:p>
        </p:txBody>
      </p:sp>
      <p:sp>
        <p:nvSpPr>
          <p:cNvPr id="349" name="Google Shape;349;p36"/>
          <p:cNvSpPr txBox="1"/>
          <p:nvPr>
            <p:ph type="title"/>
          </p:nvPr>
        </p:nvSpPr>
        <p:spPr>
          <a:xfrm>
            <a:off x="7109750" y="2620275"/>
            <a:ext cx="213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 (sortie)</a:t>
            </a:r>
            <a:endParaRPr b="1">
              <a:solidFill>
                <a:srgbClr val="351C75"/>
              </a:solidFill>
              <a:latin typeface="Montserrat"/>
              <a:ea typeface="Montserrat"/>
              <a:cs typeface="Montserrat"/>
              <a:sym typeface="Montserrat"/>
            </a:endParaRPr>
          </a:p>
        </p:txBody>
      </p:sp>
      <p:sp>
        <p:nvSpPr>
          <p:cNvPr id="350" name="Google Shape;350;p3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1" name="Google Shape;351;p36"/>
          <p:cNvCxnSpPr>
            <a:endCxn id="350"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52" name="Google Shape;352;p36"/>
          <p:cNvCxnSpPr>
            <a:endCxn id="350"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53" name="Google Shape;353;p3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54" name="Google Shape;354;p36"/>
          <p:cNvSpPr txBox="1"/>
          <p:nvPr>
            <p:ph type="title"/>
          </p:nvPr>
        </p:nvSpPr>
        <p:spPr>
          <a:xfrm>
            <a:off x="1627850" y="1938600"/>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55" name="Google Shape;355;p36"/>
          <p:cNvSpPr txBox="1"/>
          <p:nvPr>
            <p:ph type="title"/>
          </p:nvPr>
        </p:nvSpPr>
        <p:spPr>
          <a:xfrm>
            <a:off x="5670750" y="2345725"/>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56" name="Google Shape;356;p36"/>
          <p:cNvSpPr txBox="1"/>
          <p:nvPr>
            <p:ph type="title"/>
          </p:nvPr>
        </p:nvSpPr>
        <p:spPr>
          <a:xfrm>
            <a:off x="3964725" y="2581225"/>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57" name="Google Shape;357;p36"/>
          <p:cNvSpPr txBox="1"/>
          <p:nvPr>
            <p:ph type="title"/>
          </p:nvPr>
        </p:nvSpPr>
        <p:spPr>
          <a:xfrm>
            <a:off x="1780250" y="3637300"/>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58" name="Google Shape;358;p36"/>
          <p:cNvSpPr txBox="1"/>
          <p:nvPr>
            <p:ph type="title"/>
          </p:nvPr>
        </p:nvSpPr>
        <p:spPr>
          <a:xfrm>
            <a:off x="2239625" y="1679700"/>
            <a:ext cx="17814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359" name="Google Shape;359;p36"/>
          <p:cNvSpPr txBox="1"/>
          <p:nvPr>
            <p:ph type="title"/>
          </p:nvPr>
        </p:nvSpPr>
        <p:spPr>
          <a:xfrm>
            <a:off x="2569650" y="3558950"/>
            <a:ext cx="17814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7"/>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Modèle Perceptron</a:t>
            </a:r>
            <a:endParaRPr>
              <a:latin typeface="Montserrat"/>
              <a:ea typeface="Montserrat"/>
              <a:cs typeface="Montserrat"/>
              <a:sym typeface="Montserrat"/>
            </a:endParaRPr>
          </a:p>
        </p:txBody>
      </p:sp>
      <p:sp>
        <p:nvSpPr>
          <p:cNvPr id="365" name="Google Shape;365;p37"/>
          <p:cNvSpPr txBox="1"/>
          <p:nvPr>
            <p:ph idx="1" type="body"/>
          </p:nvPr>
        </p:nvSpPr>
        <p:spPr>
          <a:xfrm>
            <a:off x="311700" y="9238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Nous pouvons étendre ce phénomène et le généraliser :</a:t>
            </a:r>
            <a:endParaRPr sz="2900">
              <a:solidFill>
                <a:srgbClr val="434343"/>
              </a:solidFill>
              <a:latin typeface="Montserrat"/>
              <a:ea typeface="Montserrat"/>
              <a:cs typeface="Montserrat"/>
              <a:sym typeface="Montserrat"/>
            </a:endParaRPr>
          </a:p>
        </p:txBody>
      </p:sp>
      <p:sp>
        <p:nvSpPr>
          <p:cNvPr id="366" name="Google Shape;366;p37"/>
          <p:cNvSpPr txBox="1"/>
          <p:nvPr>
            <p:ph type="title"/>
          </p:nvPr>
        </p:nvSpPr>
        <p:spPr>
          <a:xfrm>
            <a:off x="94925" y="2620275"/>
            <a:ext cx="213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67" name="Google Shape;367;p37"/>
          <p:cNvSpPr txBox="1"/>
          <p:nvPr>
            <p:ph type="title"/>
          </p:nvPr>
        </p:nvSpPr>
        <p:spPr>
          <a:xfrm>
            <a:off x="7109750" y="2620275"/>
            <a:ext cx="213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68" name="Google Shape;368;p3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9" name="Google Shape;369;p37"/>
          <p:cNvCxnSpPr>
            <a:endCxn id="36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70" name="Google Shape;370;p37"/>
          <p:cNvCxnSpPr>
            <a:endCxn id="37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372" name="Google Shape;372;p3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73" name="Google Shape;373;p37"/>
          <p:cNvSpPr txBox="1"/>
          <p:nvPr>
            <p:ph type="title"/>
          </p:nvPr>
        </p:nvSpPr>
        <p:spPr>
          <a:xfrm>
            <a:off x="1780250" y="1938600"/>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74" name="Google Shape;374;p37"/>
          <p:cNvSpPr txBox="1"/>
          <p:nvPr>
            <p:ph type="title"/>
          </p:nvPr>
        </p:nvSpPr>
        <p:spPr>
          <a:xfrm>
            <a:off x="5670750" y="2345725"/>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71" name="Google Shape;371;p37"/>
          <p:cNvSpPr txBox="1"/>
          <p:nvPr>
            <p:ph type="title"/>
          </p:nvPr>
        </p:nvSpPr>
        <p:spPr>
          <a:xfrm>
            <a:off x="3964725" y="2581225"/>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75" name="Google Shape;375;p37"/>
          <p:cNvSpPr txBox="1"/>
          <p:nvPr>
            <p:ph type="title"/>
          </p:nvPr>
        </p:nvSpPr>
        <p:spPr>
          <a:xfrm>
            <a:off x="1627850" y="2905975"/>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76" name="Google Shape;376;p37"/>
          <p:cNvSpPr txBox="1"/>
          <p:nvPr>
            <p:ph type="title"/>
          </p:nvPr>
        </p:nvSpPr>
        <p:spPr>
          <a:xfrm>
            <a:off x="2163425" y="2289300"/>
            <a:ext cx="17814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377" name="Google Shape;377;p37"/>
          <p:cNvSpPr txBox="1"/>
          <p:nvPr>
            <p:ph type="title"/>
          </p:nvPr>
        </p:nvSpPr>
        <p:spPr>
          <a:xfrm>
            <a:off x="2173775" y="3063600"/>
            <a:ext cx="17814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378" name="Google Shape;378;p37"/>
          <p:cNvCxnSpPr>
            <a:endCxn id="36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379" name="Google Shape;379;p37"/>
          <p:cNvSpPr txBox="1"/>
          <p:nvPr>
            <p:ph type="title"/>
          </p:nvPr>
        </p:nvSpPr>
        <p:spPr>
          <a:xfrm>
            <a:off x="1627850" y="4131675"/>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380" name="Google Shape;380;p37"/>
          <p:cNvSpPr txBox="1"/>
          <p:nvPr>
            <p:ph type="title"/>
          </p:nvPr>
        </p:nvSpPr>
        <p:spPr>
          <a:xfrm>
            <a:off x="2628375" y="4188600"/>
            <a:ext cx="23157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8"/>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Modèle Perceptron</a:t>
            </a:r>
            <a:endParaRPr>
              <a:latin typeface="Montserrat"/>
              <a:ea typeface="Montserrat"/>
              <a:cs typeface="Montserrat"/>
              <a:sym typeface="Montserrat"/>
            </a:endParaRPr>
          </a:p>
        </p:txBody>
      </p:sp>
      <p:sp>
        <p:nvSpPr>
          <p:cNvPr id="386" name="Google Shape;386;p38"/>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Nous avons réussi à modéliser un neurone biologique comme un simple perceptron ! Mathématiquement, notre généralisation est :</a:t>
            </a:r>
            <a:endParaRPr sz="2800">
              <a:solidFill>
                <a:srgbClr val="434343"/>
              </a:solidFill>
              <a:latin typeface="Montserrat"/>
              <a:ea typeface="Montserrat"/>
              <a:cs typeface="Montserrat"/>
              <a:sym typeface="Montserrat"/>
            </a:endParaRPr>
          </a:p>
        </p:txBody>
      </p:sp>
      <p:pic>
        <p:nvPicPr>
          <p:cNvPr id="387" name="Google Shape;387;p38"/>
          <p:cNvPicPr preferRelativeResize="0"/>
          <p:nvPr/>
        </p:nvPicPr>
        <p:blipFill>
          <a:blip r:embed="rId3">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9"/>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Modèle Perceptron</a:t>
            </a:r>
            <a:endParaRPr>
              <a:latin typeface="Montserrat"/>
              <a:ea typeface="Montserrat"/>
              <a:cs typeface="Montserrat"/>
              <a:sym typeface="Montserrat"/>
            </a:endParaRPr>
          </a:p>
        </p:txBody>
      </p:sp>
      <p:sp>
        <p:nvSpPr>
          <p:cNvPr id="393" name="Google Shape;393;p39"/>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393700" lvl="0" marL="457200" marR="0" rtl="0" algn="l">
              <a:lnSpc>
                <a:spcPct val="100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Nous verrons plus tard comment nous pouvons étendre ce modèle pour que X soit un </a:t>
            </a:r>
            <a:r>
              <a:rPr b="1" lang="en" sz="2600">
                <a:solidFill>
                  <a:srgbClr val="434343"/>
                </a:solidFill>
                <a:latin typeface="Montserrat"/>
                <a:ea typeface="Montserrat"/>
                <a:cs typeface="Montserrat"/>
                <a:sym typeface="Montserrat"/>
              </a:rPr>
              <a:t>tenseur</a:t>
            </a:r>
            <a:r>
              <a:rPr lang="en" sz="2600">
                <a:solidFill>
                  <a:srgbClr val="434343"/>
                </a:solidFill>
                <a:latin typeface="Montserrat"/>
                <a:ea typeface="Montserrat"/>
                <a:cs typeface="Montserrat"/>
                <a:sym typeface="Montserrat"/>
              </a:rPr>
              <a:t> d'informations ( une matrice à n dimensions).</a:t>
            </a:r>
            <a:endParaRPr sz="2600">
              <a:solidFill>
                <a:srgbClr val="434343"/>
              </a:solidFill>
              <a:latin typeface="Montserrat"/>
              <a:ea typeface="Montserrat"/>
              <a:cs typeface="Montserrat"/>
              <a:sym typeface="Montserrat"/>
            </a:endParaRPr>
          </a:p>
        </p:txBody>
      </p:sp>
      <p:pic>
        <p:nvPicPr>
          <p:cNvPr id="394" name="Google Shape;394;p39"/>
          <p:cNvPicPr preferRelativeResize="0"/>
          <p:nvPr/>
        </p:nvPicPr>
        <p:blipFill>
          <a:blip r:embed="rId3">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0"/>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Modèle Perceptron</a:t>
            </a:r>
            <a:endParaRPr>
              <a:latin typeface="Montserrat"/>
              <a:ea typeface="Montserrat"/>
              <a:cs typeface="Montserrat"/>
              <a:sym typeface="Montserrat"/>
            </a:endParaRPr>
          </a:p>
        </p:txBody>
      </p:sp>
      <p:sp>
        <p:nvSpPr>
          <p:cNvPr id="400" name="Google Shape;400;p40"/>
          <p:cNvSpPr txBox="1"/>
          <p:nvPr>
            <p:ph idx="1" type="body"/>
          </p:nvPr>
        </p:nvSpPr>
        <p:spPr>
          <a:xfrm>
            <a:off x="311700" y="1152475"/>
            <a:ext cx="8684100" cy="3416400"/>
          </a:xfrm>
          <a:prstGeom prst="rect">
            <a:avLst/>
          </a:prstGeom>
        </p:spPr>
        <p:txBody>
          <a:bodyPr anchorCtr="0" anchor="t" bIns="91425" lIns="91425" spcFirstLastPara="1" rIns="91425" wrap="square" tIns="91425">
            <a:normAutofit lnSpcReduction="10000"/>
          </a:bodyPr>
          <a:lstStyle/>
          <a:p>
            <a:pPr indent="-400050" lvl="0" marL="4572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Passons en revue ce que nous venons d’apprendre :</a:t>
            </a:r>
            <a:endParaRPr sz="2700">
              <a:solidFill>
                <a:srgbClr val="434343"/>
              </a:solidFill>
              <a:latin typeface="Montserrat"/>
              <a:ea typeface="Montserrat"/>
              <a:cs typeface="Montserrat"/>
              <a:sym typeface="Montserrat"/>
            </a:endParaRPr>
          </a:p>
          <a:p>
            <a:pPr indent="-400050" lvl="1" marL="13716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Nous comprenons les bases mêmes d'un neurone biologique</a:t>
            </a:r>
            <a:endParaRPr sz="2700">
              <a:solidFill>
                <a:srgbClr val="434343"/>
              </a:solidFill>
              <a:latin typeface="Montserrat"/>
              <a:ea typeface="Montserrat"/>
              <a:cs typeface="Montserrat"/>
              <a:sym typeface="Montserrat"/>
            </a:endParaRPr>
          </a:p>
          <a:p>
            <a:pPr indent="-400050" lvl="1" marL="13716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Nous avons vu comment nous pouvons créer un modèle de perceptron simple reproduisant les concepts fondamentaux d'un neurone.</a:t>
            </a:r>
            <a:endParaRPr sz="2700">
              <a:solidFill>
                <a:srgbClr val="434343"/>
              </a:solidFill>
              <a:latin typeface="Montserrat"/>
              <a:ea typeface="Montserrat"/>
              <a:cs typeface="Montserrat"/>
              <a:sym typeface="Montserra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1"/>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Réseaux de Neurones</a:t>
            </a:r>
            <a:endParaRPr b="1">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2"/>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Réseaux de Neurones</a:t>
            </a:r>
            <a:endParaRPr>
              <a:latin typeface="Montserrat"/>
              <a:ea typeface="Montserrat"/>
              <a:cs typeface="Montserrat"/>
              <a:sym typeface="Montserrat"/>
            </a:endParaRPr>
          </a:p>
        </p:txBody>
      </p:sp>
      <p:sp>
        <p:nvSpPr>
          <p:cNvPr id="411" name="Google Shape;411;p42"/>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 seul perceptron ne suffira pas pour apprendre des systèmes complexes.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Heureusement, nous pouvons développer l'idée d'un perceptron unique, pour créer un modèle de perceptron multicouche (multi-layer).</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3"/>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Réseaux de Neurones</a:t>
            </a:r>
            <a:endParaRPr>
              <a:latin typeface="Montserrat"/>
              <a:ea typeface="Montserrat"/>
              <a:cs typeface="Montserrat"/>
              <a:sym typeface="Montserrat"/>
            </a:endParaRPr>
          </a:p>
        </p:txBody>
      </p:sp>
      <p:sp>
        <p:nvSpPr>
          <p:cNvPr id="417" name="Google Shape;417;p43"/>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 seul perceptron ne suffira pas pour apprendre des systèmes complexes.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Heureusement, nous pouvons développer l'idée d'un perceptron unique, pour créer un modèle de perceptron multicouche.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Nous allons également introduire l'idée de fonctions d'activation.</a:t>
            </a:r>
            <a:endParaRPr sz="2900">
              <a:solidFill>
                <a:srgbClr val="434343"/>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4"/>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Réseaux de Neurones</a:t>
            </a:r>
            <a:endParaRPr>
              <a:latin typeface="Montserrat"/>
              <a:ea typeface="Montserrat"/>
              <a:cs typeface="Montserrat"/>
              <a:sym typeface="Montserrat"/>
            </a:endParaRPr>
          </a:p>
        </p:txBody>
      </p:sp>
      <p:sp>
        <p:nvSpPr>
          <p:cNvPr id="423" name="Google Shape;423;p44"/>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381000" lvl="0" marL="457200" marR="0" rtl="0" algn="l">
              <a:lnSpc>
                <a:spcPct val="100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Pour construire un réseau de perceptrons, nous pouvons connecter des couches de perceptrons, en utilisant un </a:t>
            </a:r>
            <a:r>
              <a:rPr b="1" lang="en" sz="2400">
                <a:solidFill>
                  <a:srgbClr val="434343"/>
                </a:solidFill>
                <a:latin typeface="Montserrat"/>
                <a:ea typeface="Montserrat"/>
                <a:cs typeface="Montserrat"/>
                <a:sym typeface="Montserrat"/>
              </a:rPr>
              <a:t>modèle de perceptron multicouche.</a:t>
            </a:r>
            <a:endParaRPr b="1" sz="2400">
              <a:solidFill>
                <a:srgbClr val="434343"/>
              </a:solidFill>
              <a:latin typeface="Montserrat"/>
              <a:ea typeface="Montserrat"/>
              <a:cs typeface="Montserrat"/>
              <a:sym typeface="Montserrat"/>
            </a:endParaRPr>
          </a:p>
        </p:txBody>
      </p:sp>
      <p:sp>
        <p:nvSpPr>
          <p:cNvPr id="424" name="Google Shape;424;p44"/>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4"/>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4"/>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4"/>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4"/>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4"/>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4"/>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4"/>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4"/>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3" name="Google Shape;433;p44"/>
          <p:cNvCxnSpPr>
            <a:stCxn id="424" idx="6"/>
            <a:endCxn id="427"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434" name="Google Shape;434;p44"/>
          <p:cNvCxnSpPr>
            <a:endCxn id="428"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435" name="Google Shape;435;p44"/>
          <p:cNvCxnSpPr>
            <a:stCxn id="427" idx="6"/>
            <a:endCxn id="430"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436" name="Google Shape;436;p44"/>
          <p:cNvCxnSpPr>
            <a:stCxn id="427" idx="6"/>
            <a:endCxn id="429"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437" name="Google Shape;437;p44"/>
          <p:cNvCxnSpPr>
            <a:stCxn id="427" idx="6"/>
            <a:endCxn id="431"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438" name="Google Shape;438;p44"/>
          <p:cNvCxnSpPr>
            <a:endCxn id="432"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439" name="Google Shape;439;p44"/>
          <p:cNvCxnSpPr>
            <a:endCxn id="432"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440" name="Google Shape;440;p44"/>
          <p:cNvCxnSpPr>
            <a:endCxn id="432"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441" name="Google Shape;441;p44"/>
          <p:cNvCxnSpPr>
            <a:stCxn id="428" idx="6"/>
            <a:endCxn id="429"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442" name="Google Shape;442;p44"/>
          <p:cNvCxnSpPr>
            <a:stCxn id="428" idx="6"/>
            <a:endCxn id="431"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443" name="Google Shape;443;p44"/>
          <p:cNvCxnSpPr>
            <a:endCxn id="430"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444" name="Google Shape;444;p44"/>
          <p:cNvCxnSpPr>
            <a:endCxn id="427"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445" name="Google Shape;445;p44"/>
          <p:cNvCxnSpPr>
            <a:endCxn id="428"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446" name="Google Shape;446;p44"/>
          <p:cNvCxnSpPr>
            <a:endCxn id="427"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447" name="Google Shape;447;p44"/>
          <p:cNvCxnSpPr>
            <a:endCxn id="428"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9"/>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48" name="Google Shape;48;p9"/>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Sujets relatifs au codage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Syntaxe de TensorFlow 2.* Keras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ANN avec Keras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Régression</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Classification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Exercices pour Keras ANN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Visualisations Tensorboard</a:t>
            </a:r>
            <a:endParaRPr sz="2900">
              <a:solidFill>
                <a:srgbClr val="434343"/>
              </a:solidFill>
              <a:latin typeface="Montserrat"/>
              <a:ea typeface="Montserrat"/>
              <a:cs typeface="Montserrat"/>
              <a:sym typeface="Montserra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5"/>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Réseaux de Neurones</a:t>
            </a:r>
            <a:endParaRPr>
              <a:latin typeface="Montserrat"/>
              <a:ea typeface="Montserrat"/>
              <a:cs typeface="Montserrat"/>
              <a:sym typeface="Montserrat"/>
            </a:endParaRPr>
          </a:p>
        </p:txBody>
      </p:sp>
      <p:sp>
        <p:nvSpPr>
          <p:cNvPr id="453" name="Google Shape;453;p45"/>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00050" lvl="0" marL="4572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Les outputs (sorties) d'un perceptron sont directement transmises comme inputs (entrées) à un autre perceptron.</a:t>
            </a:r>
            <a:endParaRPr sz="2700">
              <a:solidFill>
                <a:srgbClr val="434343"/>
              </a:solidFill>
              <a:latin typeface="Montserrat"/>
              <a:ea typeface="Montserrat"/>
              <a:cs typeface="Montserrat"/>
              <a:sym typeface="Montserrat"/>
            </a:endParaRPr>
          </a:p>
        </p:txBody>
      </p:sp>
      <p:sp>
        <p:nvSpPr>
          <p:cNvPr id="454" name="Google Shape;454;p45"/>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5"/>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5"/>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5"/>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5"/>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5"/>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5"/>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5"/>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5"/>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3" name="Google Shape;463;p45"/>
          <p:cNvCxnSpPr>
            <a:stCxn id="454" idx="6"/>
            <a:endCxn id="457"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464" name="Google Shape;464;p45"/>
          <p:cNvCxnSpPr>
            <a:endCxn id="458"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465" name="Google Shape;465;p45"/>
          <p:cNvCxnSpPr>
            <a:stCxn id="457" idx="6"/>
            <a:endCxn id="460"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466" name="Google Shape;466;p45"/>
          <p:cNvCxnSpPr>
            <a:stCxn id="457" idx="6"/>
            <a:endCxn id="459"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467" name="Google Shape;467;p45"/>
          <p:cNvCxnSpPr>
            <a:stCxn id="457" idx="6"/>
            <a:endCxn id="461"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468" name="Google Shape;468;p45"/>
          <p:cNvCxnSpPr>
            <a:endCxn id="462"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469" name="Google Shape;469;p45"/>
          <p:cNvCxnSpPr>
            <a:endCxn id="462"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470" name="Google Shape;470;p45"/>
          <p:cNvCxnSpPr>
            <a:endCxn id="462"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471" name="Google Shape;471;p45"/>
          <p:cNvCxnSpPr>
            <a:stCxn id="458" idx="6"/>
            <a:endCxn id="459"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472" name="Google Shape;472;p45"/>
          <p:cNvCxnSpPr>
            <a:stCxn id="458" idx="6"/>
            <a:endCxn id="461"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473" name="Google Shape;473;p45"/>
          <p:cNvCxnSpPr>
            <a:endCxn id="460"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474" name="Google Shape;474;p45"/>
          <p:cNvCxnSpPr>
            <a:endCxn id="457"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475" name="Google Shape;475;p45"/>
          <p:cNvCxnSpPr>
            <a:endCxn id="458"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476" name="Google Shape;476;p45"/>
          <p:cNvCxnSpPr>
            <a:endCxn id="457"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477" name="Google Shape;477;p45"/>
          <p:cNvCxnSpPr>
            <a:endCxn id="458"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6"/>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Réseaux de Neurones</a:t>
            </a:r>
            <a:endParaRPr>
              <a:latin typeface="Montserrat"/>
              <a:ea typeface="Montserrat"/>
              <a:cs typeface="Montserrat"/>
              <a:sym typeface="Montserrat"/>
            </a:endParaRPr>
          </a:p>
        </p:txBody>
      </p:sp>
      <p:sp>
        <p:nvSpPr>
          <p:cNvPr id="483" name="Google Shape;483;p46"/>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00050" lvl="0" marL="4572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Cela permet au réseau dans son ensemble de connaître les interactions et les relations entre les features (caractéristiques).</a:t>
            </a:r>
            <a:endParaRPr sz="2700">
              <a:solidFill>
                <a:srgbClr val="434343"/>
              </a:solidFill>
              <a:latin typeface="Montserrat"/>
              <a:ea typeface="Montserrat"/>
              <a:cs typeface="Montserrat"/>
              <a:sym typeface="Montserrat"/>
            </a:endParaRPr>
          </a:p>
        </p:txBody>
      </p:sp>
      <p:sp>
        <p:nvSpPr>
          <p:cNvPr id="484" name="Google Shape;484;p46"/>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6"/>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6"/>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6"/>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6"/>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6"/>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6"/>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6"/>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6"/>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3" name="Google Shape;493;p46"/>
          <p:cNvCxnSpPr>
            <a:stCxn id="484" idx="6"/>
            <a:endCxn id="487"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494" name="Google Shape;494;p46"/>
          <p:cNvCxnSpPr>
            <a:endCxn id="488"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495" name="Google Shape;495;p46"/>
          <p:cNvCxnSpPr>
            <a:stCxn id="487" idx="6"/>
            <a:endCxn id="490"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496" name="Google Shape;496;p46"/>
          <p:cNvCxnSpPr>
            <a:stCxn id="487" idx="6"/>
            <a:endCxn id="489"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497" name="Google Shape;497;p46"/>
          <p:cNvCxnSpPr>
            <a:stCxn id="487" idx="6"/>
            <a:endCxn id="491"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498" name="Google Shape;498;p46"/>
          <p:cNvCxnSpPr>
            <a:endCxn id="492"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499" name="Google Shape;499;p46"/>
          <p:cNvCxnSpPr>
            <a:endCxn id="492"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500" name="Google Shape;500;p46"/>
          <p:cNvCxnSpPr>
            <a:endCxn id="492"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501" name="Google Shape;501;p46"/>
          <p:cNvCxnSpPr>
            <a:stCxn id="488" idx="6"/>
            <a:endCxn id="489"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502" name="Google Shape;502;p46"/>
          <p:cNvCxnSpPr>
            <a:stCxn id="488" idx="6"/>
            <a:endCxn id="491"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503" name="Google Shape;503;p46"/>
          <p:cNvCxnSpPr>
            <a:endCxn id="490"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504" name="Google Shape;504;p46"/>
          <p:cNvCxnSpPr>
            <a:endCxn id="487"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505" name="Google Shape;505;p46"/>
          <p:cNvCxnSpPr>
            <a:endCxn id="488"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506" name="Google Shape;506;p46"/>
          <p:cNvCxnSpPr>
            <a:endCxn id="487"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507" name="Google Shape;507;p46"/>
          <p:cNvCxnSpPr>
            <a:endCxn id="488"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7"/>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Réseaux de Neurones</a:t>
            </a:r>
            <a:endParaRPr>
              <a:latin typeface="Montserrat"/>
              <a:ea typeface="Montserrat"/>
              <a:cs typeface="Montserrat"/>
              <a:sym typeface="Montserrat"/>
            </a:endParaRPr>
          </a:p>
        </p:txBody>
      </p:sp>
      <p:sp>
        <p:nvSpPr>
          <p:cNvPr id="513" name="Google Shape;513;p47"/>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La première couche est la</a:t>
            </a:r>
            <a:r>
              <a:rPr lang="en" sz="2800">
                <a:solidFill>
                  <a:srgbClr val="434343"/>
                </a:solidFill>
                <a:latin typeface="Montserrat"/>
                <a:ea typeface="Montserrat"/>
                <a:cs typeface="Montserrat"/>
                <a:sym typeface="Montserrat"/>
              </a:rPr>
              <a:t> </a:t>
            </a:r>
            <a:r>
              <a:rPr b="1" lang="en" sz="2800">
                <a:solidFill>
                  <a:srgbClr val="434343"/>
                </a:solidFill>
                <a:latin typeface="Montserrat"/>
                <a:ea typeface="Montserrat"/>
                <a:cs typeface="Montserrat"/>
                <a:sym typeface="Montserrat"/>
              </a:rPr>
              <a:t>input layer (couche d’entrée)</a:t>
            </a:r>
            <a:endParaRPr b="1" sz="2800">
              <a:solidFill>
                <a:srgbClr val="434343"/>
              </a:solidFill>
              <a:latin typeface="Montserrat"/>
              <a:ea typeface="Montserrat"/>
              <a:cs typeface="Montserrat"/>
              <a:sym typeface="Montserrat"/>
            </a:endParaRPr>
          </a:p>
        </p:txBody>
      </p:sp>
      <p:sp>
        <p:nvSpPr>
          <p:cNvPr id="514" name="Google Shape;514;p47"/>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7"/>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7"/>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7"/>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7"/>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7"/>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7"/>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7"/>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7"/>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3" name="Google Shape;523;p47"/>
          <p:cNvCxnSpPr>
            <a:stCxn id="514" idx="6"/>
            <a:endCxn id="517"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524" name="Google Shape;524;p47"/>
          <p:cNvCxnSpPr>
            <a:endCxn id="518"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525" name="Google Shape;525;p47"/>
          <p:cNvCxnSpPr>
            <a:stCxn id="517" idx="6"/>
            <a:endCxn id="520"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526" name="Google Shape;526;p47"/>
          <p:cNvCxnSpPr>
            <a:stCxn id="517" idx="6"/>
            <a:endCxn id="519"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527" name="Google Shape;527;p47"/>
          <p:cNvCxnSpPr>
            <a:stCxn id="517" idx="6"/>
            <a:endCxn id="521"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528" name="Google Shape;528;p47"/>
          <p:cNvCxnSpPr>
            <a:endCxn id="522"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529" name="Google Shape;529;p47"/>
          <p:cNvCxnSpPr>
            <a:endCxn id="522"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530" name="Google Shape;530;p47"/>
          <p:cNvCxnSpPr>
            <a:endCxn id="522"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531" name="Google Shape;531;p47"/>
          <p:cNvCxnSpPr>
            <a:stCxn id="518" idx="6"/>
            <a:endCxn id="519"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532" name="Google Shape;532;p47"/>
          <p:cNvCxnSpPr>
            <a:stCxn id="518" idx="6"/>
            <a:endCxn id="521"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533" name="Google Shape;533;p47"/>
          <p:cNvCxnSpPr>
            <a:endCxn id="520"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534" name="Google Shape;534;p47"/>
          <p:cNvCxnSpPr>
            <a:endCxn id="517"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535" name="Google Shape;535;p47"/>
          <p:cNvCxnSpPr>
            <a:endCxn id="518"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536" name="Google Shape;536;p47"/>
          <p:cNvCxnSpPr>
            <a:endCxn id="517"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537" name="Google Shape;537;p47"/>
          <p:cNvCxnSpPr>
            <a:endCxn id="518"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538" name="Google Shape;538;p47"/>
          <p:cNvSpPr/>
          <p:nvPr/>
        </p:nvSpPr>
        <p:spPr>
          <a:xfrm>
            <a:off x="2503275" y="2602450"/>
            <a:ext cx="796500" cy="24087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48"/>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Réseaux de Neurones</a:t>
            </a:r>
            <a:endParaRPr>
              <a:latin typeface="Montserrat"/>
              <a:ea typeface="Montserrat"/>
              <a:cs typeface="Montserrat"/>
              <a:sym typeface="Montserrat"/>
            </a:endParaRPr>
          </a:p>
        </p:txBody>
      </p:sp>
      <p:sp>
        <p:nvSpPr>
          <p:cNvPr id="544" name="Google Shape;544;p48"/>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387350" lvl="0" marL="457200" marR="0" rtl="0" algn="l">
              <a:lnSpc>
                <a:spcPct val="100000"/>
              </a:lnSpc>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La dernière couche est la</a:t>
            </a:r>
            <a:r>
              <a:rPr lang="en" sz="2500">
                <a:solidFill>
                  <a:srgbClr val="434343"/>
                </a:solidFill>
                <a:latin typeface="Montserrat"/>
                <a:ea typeface="Montserrat"/>
                <a:cs typeface="Montserrat"/>
                <a:sym typeface="Montserrat"/>
              </a:rPr>
              <a:t> </a:t>
            </a:r>
            <a:r>
              <a:rPr b="1" lang="en" sz="2500">
                <a:solidFill>
                  <a:srgbClr val="434343"/>
                </a:solidFill>
                <a:latin typeface="Montserrat"/>
                <a:ea typeface="Montserrat"/>
                <a:cs typeface="Montserrat"/>
                <a:sym typeface="Montserrat"/>
              </a:rPr>
              <a:t>output layer (couche de sortie).</a:t>
            </a:r>
            <a:endParaRPr b="1" sz="2500">
              <a:solidFill>
                <a:srgbClr val="434343"/>
              </a:solidFill>
              <a:latin typeface="Montserrat"/>
              <a:ea typeface="Montserrat"/>
              <a:cs typeface="Montserrat"/>
              <a:sym typeface="Montserrat"/>
            </a:endParaRPr>
          </a:p>
          <a:p>
            <a:pPr indent="-387350" lvl="0" marL="457200" marR="0" rtl="0" algn="l">
              <a:lnSpc>
                <a:spcPct val="100000"/>
              </a:lnSpc>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Note : Cette dernière couche peut être constituée de plus d'un neurone</a:t>
            </a:r>
            <a:endParaRPr sz="2500">
              <a:solidFill>
                <a:srgbClr val="434343"/>
              </a:solidFill>
              <a:latin typeface="Montserrat"/>
              <a:ea typeface="Montserrat"/>
              <a:cs typeface="Montserrat"/>
              <a:sym typeface="Montserrat"/>
            </a:endParaRPr>
          </a:p>
        </p:txBody>
      </p:sp>
      <p:sp>
        <p:nvSpPr>
          <p:cNvPr id="545" name="Google Shape;545;p48"/>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8"/>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8"/>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8"/>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8"/>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8"/>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8"/>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8"/>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8"/>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4" name="Google Shape;554;p48"/>
          <p:cNvCxnSpPr>
            <a:stCxn id="545" idx="6"/>
            <a:endCxn id="548"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555" name="Google Shape;555;p48"/>
          <p:cNvCxnSpPr>
            <a:endCxn id="549"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556" name="Google Shape;556;p48"/>
          <p:cNvCxnSpPr>
            <a:stCxn id="548" idx="6"/>
            <a:endCxn id="551"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557" name="Google Shape;557;p48"/>
          <p:cNvCxnSpPr>
            <a:stCxn id="548" idx="6"/>
            <a:endCxn id="550"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558" name="Google Shape;558;p48"/>
          <p:cNvCxnSpPr>
            <a:stCxn id="548" idx="6"/>
            <a:endCxn id="552"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559" name="Google Shape;559;p48"/>
          <p:cNvCxnSpPr>
            <a:endCxn id="553"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560" name="Google Shape;560;p48"/>
          <p:cNvCxnSpPr>
            <a:endCxn id="553"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561" name="Google Shape;561;p48"/>
          <p:cNvCxnSpPr>
            <a:endCxn id="553"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562" name="Google Shape;562;p48"/>
          <p:cNvCxnSpPr>
            <a:stCxn id="549" idx="6"/>
            <a:endCxn id="550"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563" name="Google Shape;563;p48"/>
          <p:cNvCxnSpPr>
            <a:stCxn id="549" idx="6"/>
            <a:endCxn id="552"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564" name="Google Shape;564;p48"/>
          <p:cNvCxnSpPr>
            <a:endCxn id="551"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565" name="Google Shape;565;p48"/>
          <p:cNvCxnSpPr>
            <a:endCxn id="548"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566" name="Google Shape;566;p48"/>
          <p:cNvCxnSpPr>
            <a:endCxn id="549"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567" name="Google Shape;567;p48"/>
          <p:cNvCxnSpPr>
            <a:endCxn id="548"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568" name="Google Shape;568;p48"/>
          <p:cNvCxnSpPr>
            <a:endCxn id="549"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569" name="Google Shape;569;p48"/>
          <p:cNvSpPr/>
          <p:nvPr/>
        </p:nvSpPr>
        <p:spPr>
          <a:xfrm>
            <a:off x="5813875" y="3354900"/>
            <a:ext cx="890100" cy="11556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49"/>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Réseaux de Neurones</a:t>
            </a:r>
            <a:endParaRPr>
              <a:latin typeface="Montserrat"/>
              <a:ea typeface="Montserrat"/>
              <a:cs typeface="Montserrat"/>
              <a:sym typeface="Montserrat"/>
            </a:endParaRPr>
          </a:p>
        </p:txBody>
      </p:sp>
      <p:sp>
        <p:nvSpPr>
          <p:cNvPr id="575" name="Google Shape;575;p49"/>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00050" lvl="0" marL="4572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Les couches situées entre les couches d'entrée et de sortie sont les</a:t>
            </a:r>
            <a:r>
              <a:rPr lang="en" sz="2700">
                <a:solidFill>
                  <a:srgbClr val="434343"/>
                </a:solidFill>
                <a:latin typeface="Montserrat"/>
                <a:ea typeface="Montserrat"/>
                <a:cs typeface="Montserrat"/>
                <a:sym typeface="Montserrat"/>
              </a:rPr>
              <a:t> </a:t>
            </a:r>
            <a:r>
              <a:rPr b="1" lang="en" sz="2700">
                <a:solidFill>
                  <a:srgbClr val="434343"/>
                </a:solidFill>
                <a:latin typeface="Montserrat"/>
                <a:ea typeface="Montserrat"/>
                <a:cs typeface="Montserrat"/>
                <a:sym typeface="Montserrat"/>
              </a:rPr>
              <a:t>hidden layers (couches cachées).</a:t>
            </a:r>
            <a:endParaRPr b="1" sz="2700">
              <a:solidFill>
                <a:srgbClr val="434343"/>
              </a:solidFill>
              <a:latin typeface="Montserrat"/>
              <a:ea typeface="Montserrat"/>
              <a:cs typeface="Montserrat"/>
              <a:sym typeface="Montserrat"/>
            </a:endParaRPr>
          </a:p>
        </p:txBody>
      </p:sp>
      <p:sp>
        <p:nvSpPr>
          <p:cNvPr id="576" name="Google Shape;576;p49"/>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9"/>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9"/>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9"/>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9"/>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9"/>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9"/>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9"/>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9"/>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5" name="Google Shape;585;p49"/>
          <p:cNvCxnSpPr>
            <a:stCxn id="576" idx="6"/>
            <a:endCxn id="57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586" name="Google Shape;586;p49"/>
          <p:cNvCxnSpPr>
            <a:endCxn id="58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587" name="Google Shape;587;p49"/>
          <p:cNvCxnSpPr>
            <a:stCxn id="579" idx="6"/>
            <a:endCxn id="58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588" name="Google Shape;588;p49"/>
          <p:cNvCxnSpPr>
            <a:stCxn id="579" idx="6"/>
            <a:endCxn id="58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589" name="Google Shape;589;p49"/>
          <p:cNvCxnSpPr>
            <a:stCxn id="579" idx="6"/>
            <a:endCxn id="58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590" name="Google Shape;590;p49"/>
          <p:cNvCxnSpPr>
            <a:endCxn id="58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591" name="Google Shape;591;p49"/>
          <p:cNvCxnSpPr>
            <a:endCxn id="58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592" name="Google Shape;592;p49"/>
          <p:cNvCxnSpPr>
            <a:endCxn id="58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593" name="Google Shape;593;p49"/>
          <p:cNvCxnSpPr>
            <a:stCxn id="580" idx="6"/>
            <a:endCxn id="58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594" name="Google Shape;594;p49"/>
          <p:cNvCxnSpPr>
            <a:stCxn id="580" idx="6"/>
            <a:endCxn id="58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595" name="Google Shape;595;p49"/>
          <p:cNvCxnSpPr>
            <a:endCxn id="58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596" name="Google Shape;596;p49"/>
          <p:cNvCxnSpPr>
            <a:endCxn id="57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597" name="Google Shape;597;p49"/>
          <p:cNvCxnSpPr>
            <a:endCxn id="58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598" name="Google Shape;598;p49"/>
          <p:cNvCxnSpPr>
            <a:endCxn id="57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599" name="Google Shape;599;p49"/>
          <p:cNvCxnSpPr>
            <a:endCxn id="58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600" name="Google Shape;600;p49"/>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50"/>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Réseaux de Neurones</a:t>
            </a:r>
            <a:endParaRPr>
              <a:latin typeface="Montserrat"/>
              <a:ea typeface="Montserrat"/>
              <a:cs typeface="Montserrat"/>
              <a:sym typeface="Montserrat"/>
            </a:endParaRPr>
          </a:p>
        </p:txBody>
      </p:sp>
      <p:sp>
        <p:nvSpPr>
          <p:cNvPr id="606" name="Google Shape;606;p50"/>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387350" lvl="0" marL="457200" marR="0" rtl="0" algn="l">
              <a:lnSpc>
                <a:spcPct val="100000"/>
              </a:lnSpc>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Les couches cachées sont difficiles à interpréter, en raison de leur forte interconnectivité et de leur éloignement des valeurs d'entrée ou de sortie connues.</a:t>
            </a:r>
            <a:endParaRPr b="1" sz="2500">
              <a:solidFill>
                <a:srgbClr val="434343"/>
              </a:solidFill>
              <a:latin typeface="Montserrat"/>
              <a:ea typeface="Montserrat"/>
              <a:cs typeface="Montserrat"/>
              <a:sym typeface="Montserrat"/>
            </a:endParaRPr>
          </a:p>
        </p:txBody>
      </p:sp>
      <p:sp>
        <p:nvSpPr>
          <p:cNvPr id="607" name="Google Shape;607;p50"/>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50"/>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0"/>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50"/>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50"/>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0"/>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50"/>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50"/>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50"/>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6" name="Google Shape;616;p50"/>
          <p:cNvCxnSpPr>
            <a:stCxn id="607" idx="6"/>
            <a:endCxn id="610"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17" name="Google Shape;617;p50"/>
          <p:cNvCxnSpPr>
            <a:endCxn id="611"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18" name="Google Shape;618;p50"/>
          <p:cNvCxnSpPr>
            <a:stCxn id="610" idx="6"/>
            <a:endCxn id="613"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19" name="Google Shape;619;p50"/>
          <p:cNvCxnSpPr>
            <a:stCxn id="610" idx="6"/>
            <a:endCxn id="612"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20" name="Google Shape;620;p50"/>
          <p:cNvCxnSpPr>
            <a:stCxn id="610" idx="6"/>
            <a:endCxn id="614"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21" name="Google Shape;621;p50"/>
          <p:cNvCxnSpPr>
            <a:endCxn id="615"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22" name="Google Shape;622;p50"/>
          <p:cNvCxnSpPr>
            <a:endCxn id="615"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23" name="Google Shape;623;p50"/>
          <p:cNvCxnSpPr>
            <a:endCxn id="615"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24" name="Google Shape;624;p50"/>
          <p:cNvCxnSpPr>
            <a:stCxn id="611" idx="6"/>
            <a:endCxn id="612"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25" name="Google Shape;625;p50"/>
          <p:cNvCxnSpPr>
            <a:stCxn id="611" idx="6"/>
            <a:endCxn id="614"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26" name="Google Shape;626;p50"/>
          <p:cNvCxnSpPr>
            <a:endCxn id="613"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27" name="Google Shape;627;p50"/>
          <p:cNvCxnSpPr>
            <a:endCxn id="610"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28" name="Google Shape;628;p50"/>
          <p:cNvCxnSpPr>
            <a:endCxn id="611"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29" name="Google Shape;629;p50"/>
          <p:cNvCxnSpPr>
            <a:endCxn id="610"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30" name="Google Shape;630;p50"/>
          <p:cNvCxnSpPr>
            <a:endCxn id="611"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631" name="Google Shape;631;p50"/>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51"/>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Réseaux de Neurones</a:t>
            </a:r>
            <a:endParaRPr>
              <a:latin typeface="Montserrat"/>
              <a:ea typeface="Montserrat"/>
              <a:cs typeface="Montserrat"/>
              <a:sym typeface="Montserrat"/>
            </a:endParaRPr>
          </a:p>
        </p:txBody>
      </p:sp>
      <p:sp>
        <p:nvSpPr>
          <p:cNvPr id="637" name="Google Shape;637;p51"/>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387350" lvl="0" marL="457200" marR="0" rtl="0" algn="l">
              <a:lnSpc>
                <a:spcPct val="100000"/>
              </a:lnSpc>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Les réseaux de neurones deviennent des</a:t>
            </a:r>
            <a:r>
              <a:rPr lang="en" sz="2500">
                <a:solidFill>
                  <a:srgbClr val="434343"/>
                </a:solidFill>
                <a:latin typeface="Montserrat"/>
                <a:ea typeface="Montserrat"/>
                <a:cs typeface="Montserrat"/>
                <a:sym typeface="Montserrat"/>
              </a:rPr>
              <a:t> </a:t>
            </a:r>
            <a:r>
              <a:rPr b="1" lang="en" sz="2500">
                <a:solidFill>
                  <a:srgbClr val="434343"/>
                </a:solidFill>
                <a:latin typeface="Montserrat"/>
                <a:ea typeface="Montserrat"/>
                <a:cs typeface="Montserrat"/>
                <a:sym typeface="Montserrat"/>
              </a:rPr>
              <a:t>“</a:t>
            </a:r>
            <a:r>
              <a:rPr b="1" lang="en" sz="2500">
                <a:solidFill>
                  <a:srgbClr val="434343"/>
                </a:solidFill>
                <a:latin typeface="Montserrat"/>
                <a:ea typeface="Montserrat"/>
                <a:cs typeface="Montserrat"/>
                <a:sym typeface="Montserrat"/>
              </a:rPr>
              <a:t>réseaux de neurones profonds</a:t>
            </a:r>
            <a:r>
              <a:rPr b="1" lang="en" sz="2500">
                <a:solidFill>
                  <a:srgbClr val="434343"/>
                </a:solidFill>
                <a:latin typeface="Montserrat"/>
                <a:ea typeface="Montserrat"/>
                <a:cs typeface="Montserrat"/>
                <a:sym typeface="Montserrat"/>
              </a:rPr>
              <a:t>” (“deep neural networks”) </a:t>
            </a:r>
            <a:r>
              <a:rPr lang="en" sz="2500">
                <a:solidFill>
                  <a:srgbClr val="434343"/>
                </a:solidFill>
                <a:latin typeface="Montserrat"/>
                <a:ea typeface="Montserrat"/>
                <a:cs typeface="Montserrat"/>
                <a:sym typeface="Montserrat"/>
              </a:rPr>
              <a:t>s’ils contiennent au moins 2 couches cachées.</a:t>
            </a:r>
            <a:endParaRPr sz="2500">
              <a:solidFill>
                <a:srgbClr val="434343"/>
              </a:solidFill>
              <a:latin typeface="Montserrat"/>
              <a:ea typeface="Montserrat"/>
              <a:cs typeface="Montserrat"/>
              <a:sym typeface="Montserrat"/>
            </a:endParaRPr>
          </a:p>
        </p:txBody>
      </p:sp>
      <p:sp>
        <p:nvSpPr>
          <p:cNvPr id="638" name="Google Shape;638;p5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5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5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5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5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7" name="Google Shape;647;p51"/>
          <p:cNvCxnSpPr>
            <a:stCxn id="638" idx="6"/>
            <a:endCxn id="641"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48" name="Google Shape;648;p51"/>
          <p:cNvCxnSpPr>
            <a:endCxn id="642"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49" name="Google Shape;649;p51"/>
          <p:cNvCxnSpPr>
            <a:stCxn id="641" idx="6"/>
            <a:endCxn id="644"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50" name="Google Shape;650;p51"/>
          <p:cNvCxnSpPr>
            <a:stCxn id="641" idx="6"/>
            <a:endCxn id="643"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51" name="Google Shape;651;p51"/>
          <p:cNvCxnSpPr>
            <a:stCxn id="641" idx="6"/>
            <a:endCxn id="645"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52" name="Google Shape;652;p51"/>
          <p:cNvCxnSpPr>
            <a:endCxn id="646"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53" name="Google Shape;653;p51"/>
          <p:cNvCxnSpPr>
            <a:endCxn id="646"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54" name="Google Shape;654;p51"/>
          <p:cNvCxnSpPr>
            <a:endCxn id="646"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55" name="Google Shape;655;p51"/>
          <p:cNvCxnSpPr>
            <a:stCxn id="642" idx="6"/>
            <a:endCxn id="643"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56" name="Google Shape;656;p51"/>
          <p:cNvCxnSpPr>
            <a:stCxn id="642" idx="6"/>
            <a:endCxn id="645"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57" name="Google Shape;657;p51"/>
          <p:cNvCxnSpPr>
            <a:endCxn id="644"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58" name="Google Shape;658;p51"/>
          <p:cNvCxnSpPr>
            <a:endCxn id="641"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59" name="Google Shape;659;p51"/>
          <p:cNvCxnSpPr>
            <a:endCxn id="642"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60" name="Google Shape;660;p51"/>
          <p:cNvCxnSpPr>
            <a:endCxn id="641"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61" name="Google Shape;661;p51"/>
          <p:cNvCxnSpPr>
            <a:endCxn id="642"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662" name="Google Shape;662;p51"/>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52"/>
          <p:cNvSpPr/>
          <p:nvPr/>
        </p:nvSpPr>
        <p:spPr>
          <a:xfrm>
            <a:off x="7190625" y="4656775"/>
            <a:ext cx="1953300" cy="486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68" name="Google Shape;668;p52"/>
          <p:cNvPicPr preferRelativeResize="0"/>
          <p:nvPr/>
        </p:nvPicPr>
        <p:blipFill>
          <a:blip r:embed="rId3">
            <a:alphaModFix/>
          </a:blip>
          <a:stretch>
            <a:fillRect/>
          </a:stretch>
        </p:blipFill>
        <p:spPr>
          <a:xfrm>
            <a:off x="1582250" y="2511225"/>
            <a:ext cx="5979500" cy="2290150"/>
          </a:xfrm>
          <a:prstGeom prst="rect">
            <a:avLst/>
          </a:prstGeom>
          <a:noFill/>
          <a:ln>
            <a:noFill/>
          </a:ln>
        </p:spPr>
      </p:pic>
      <p:sp>
        <p:nvSpPr>
          <p:cNvPr id="669" name="Google Shape;669;p52"/>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Réseaux de Neurones</a:t>
            </a:r>
            <a:endParaRPr>
              <a:latin typeface="Montserrat"/>
              <a:ea typeface="Montserrat"/>
              <a:cs typeface="Montserrat"/>
              <a:sym typeface="Montserrat"/>
            </a:endParaRPr>
          </a:p>
        </p:txBody>
      </p:sp>
      <p:sp>
        <p:nvSpPr>
          <p:cNvPr id="670" name="Google Shape;670;p52"/>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393700" lvl="0" marL="457200" marR="0" rtl="0" algn="l">
              <a:lnSpc>
                <a:spcPct val="100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Les réseaux de neurones deviennent des </a:t>
            </a:r>
            <a:r>
              <a:rPr b="1" lang="en" sz="2600">
                <a:solidFill>
                  <a:srgbClr val="434343"/>
                </a:solidFill>
                <a:latin typeface="Montserrat"/>
                <a:ea typeface="Montserrat"/>
                <a:cs typeface="Montserrat"/>
                <a:sym typeface="Montserrat"/>
              </a:rPr>
              <a:t>"réseaux neuronaux profonds"</a:t>
            </a:r>
            <a:r>
              <a:rPr lang="en" sz="2600">
                <a:solidFill>
                  <a:srgbClr val="434343"/>
                </a:solidFill>
                <a:latin typeface="Montserrat"/>
                <a:ea typeface="Montserrat"/>
                <a:cs typeface="Montserrat"/>
                <a:sym typeface="Montserrat"/>
              </a:rPr>
              <a:t> s'ils contiennent au moins 2 couches cachées.</a:t>
            </a:r>
            <a:endParaRPr sz="2600">
              <a:solidFill>
                <a:srgbClr val="434343"/>
              </a:solidFill>
              <a:latin typeface="Montserrat"/>
              <a:ea typeface="Montserrat"/>
              <a:cs typeface="Montserrat"/>
              <a:sym typeface="Montserra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53"/>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Réseaux de Neurones</a:t>
            </a:r>
            <a:endParaRPr>
              <a:latin typeface="Montserrat"/>
              <a:ea typeface="Montserrat"/>
              <a:cs typeface="Montserrat"/>
              <a:sym typeface="Montserrat"/>
            </a:endParaRPr>
          </a:p>
        </p:txBody>
      </p:sp>
      <p:sp>
        <p:nvSpPr>
          <p:cNvPr id="676" name="Google Shape;676;p53"/>
          <p:cNvSpPr txBox="1"/>
          <p:nvPr>
            <p:ph idx="1" type="body"/>
          </p:nvPr>
        </p:nvSpPr>
        <p:spPr>
          <a:xfrm>
            <a:off x="311700" y="1152475"/>
            <a:ext cx="8684100" cy="3416400"/>
          </a:xfrm>
          <a:prstGeom prst="rect">
            <a:avLst/>
          </a:prstGeom>
        </p:spPr>
        <p:txBody>
          <a:bodyPr anchorCtr="0" anchor="t" bIns="91425" lIns="91425" spcFirstLastPara="1" rIns="91425" wrap="square" tIns="91425">
            <a:normAutofit lnSpcReduction="10000"/>
          </a:bodyPr>
          <a:lstStyle/>
          <a:p>
            <a:pPr indent="-387350" lvl="0" marL="457200" marR="0" rtl="0" algn="l">
              <a:lnSpc>
                <a:spcPct val="100000"/>
              </a:lnSpc>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Terminologie :</a:t>
            </a:r>
            <a:endParaRPr sz="2500">
              <a:solidFill>
                <a:srgbClr val="434343"/>
              </a:solidFill>
              <a:latin typeface="Montserrat"/>
              <a:ea typeface="Montserrat"/>
              <a:cs typeface="Montserrat"/>
              <a:sym typeface="Montserrat"/>
            </a:endParaRPr>
          </a:p>
          <a:p>
            <a:pPr indent="-387350" lvl="1" marL="1371600" marR="0" rtl="0" algn="l">
              <a:lnSpc>
                <a:spcPct val="100000"/>
              </a:lnSpc>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Input Layer (couche d’entrée) : </a:t>
            </a:r>
            <a:r>
              <a:rPr lang="en" sz="2500">
                <a:solidFill>
                  <a:srgbClr val="434343"/>
                </a:solidFill>
                <a:latin typeface="Montserrat"/>
                <a:ea typeface="Montserrat"/>
                <a:cs typeface="Montserrat"/>
                <a:sym typeface="Montserrat"/>
              </a:rPr>
              <a:t>Première couche qui accepte directement les valeurs réelles des données</a:t>
            </a:r>
            <a:endParaRPr sz="2500">
              <a:solidFill>
                <a:srgbClr val="434343"/>
              </a:solidFill>
              <a:latin typeface="Montserrat"/>
              <a:ea typeface="Montserrat"/>
              <a:cs typeface="Montserrat"/>
              <a:sym typeface="Montserrat"/>
            </a:endParaRPr>
          </a:p>
          <a:p>
            <a:pPr indent="-387350" lvl="1" marL="1371600" marR="0" rtl="0" algn="l">
              <a:lnSpc>
                <a:spcPct val="100000"/>
              </a:lnSpc>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Hidden Layer (couche cachée) : </a:t>
            </a:r>
            <a:r>
              <a:rPr lang="en" sz="2500">
                <a:solidFill>
                  <a:srgbClr val="434343"/>
                </a:solidFill>
                <a:latin typeface="Montserrat"/>
                <a:ea typeface="Montserrat"/>
                <a:cs typeface="Montserrat"/>
                <a:sym typeface="Montserrat"/>
              </a:rPr>
              <a:t>Toute couche entre les couches d'entrée et de sortie</a:t>
            </a:r>
            <a:endParaRPr sz="2500">
              <a:solidFill>
                <a:srgbClr val="434343"/>
              </a:solidFill>
              <a:latin typeface="Montserrat"/>
              <a:ea typeface="Montserrat"/>
              <a:cs typeface="Montserrat"/>
              <a:sym typeface="Montserrat"/>
            </a:endParaRPr>
          </a:p>
          <a:p>
            <a:pPr indent="-387350" lvl="1" marL="1371600" marR="0" rtl="0" algn="l">
              <a:lnSpc>
                <a:spcPct val="100000"/>
              </a:lnSpc>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Output Layer (couche de sortie) : L</a:t>
            </a:r>
            <a:r>
              <a:rPr lang="en" sz="2500">
                <a:solidFill>
                  <a:srgbClr val="434343"/>
                </a:solidFill>
                <a:latin typeface="Montserrat"/>
                <a:ea typeface="Montserrat"/>
                <a:cs typeface="Montserrat"/>
                <a:sym typeface="Montserrat"/>
              </a:rPr>
              <a:t>'estimation finale de la sortie.</a:t>
            </a:r>
            <a:endParaRPr sz="2500">
              <a:solidFill>
                <a:srgbClr val="434343"/>
              </a:solidFill>
              <a:latin typeface="Montserrat"/>
              <a:ea typeface="Montserrat"/>
              <a:cs typeface="Montserrat"/>
              <a:sym typeface="Montserra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54"/>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Réseaux de Neurones</a:t>
            </a:r>
            <a:endParaRPr>
              <a:latin typeface="Montserrat"/>
              <a:ea typeface="Montserrat"/>
              <a:cs typeface="Montserrat"/>
              <a:sym typeface="Montserrat"/>
            </a:endParaRPr>
          </a:p>
        </p:txBody>
      </p:sp>
      <p:sp>
        <p:nvSpPr>
          <p:cNvPr id="682" name="Google Shape;682;p54"/>
          <p:cNvSpPr txBox="1"/>
          <p:nvPr>
            <p:ph idx="1" type="body"/>
          </p:nvPr>
        </p:nvSpPr>
        <p:spPr>
          <a:xfrm>
            <a:off x="311700" y="1152475"/>
            <a:ext cx="8684100" cy="3416400"/>
          </a:xfrm>
          <a:prstGeom prst="rect">
            <a:avLst/>
          </a:prstGeom>
        </p:spPr>
        <p:txBody>
          <a:bodyPr anchorCtr="0" anchor="t" bIns="91425" lIns="91425" spcFirstLastPara="1" rIns="91425" wrap="square" tIns="91425">
            <a:normAutofit lnSpcReduction="10000"/>
          </a:bodyPr>
          <a:lstStyle/>
          <a:p>
            <a:pPr indent="-400050" lvl="0" marL="4572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Ce qui est incroyable avec le framework réseaux de neurones, c'est qu'il peut être utilisé pour approximer n'importe quelle fonction.</a:t>
            </a:r>
            <a:endParaRPr sz="2700">
              <a:solidFill>
                <a:srgbClr val="434343"/>
              </a:solidFill>
              <a:latin typeface="Montserrat"/>
              <a:ea typeface="Montserrat"/>
              <a:cs typeface="Montserrat"/>
              <a:sym typeface="Montserrat"/>
            </a:endParaRPr>
          </a:p>
          <a:p>
            <a:pPr indent="-400050" lvl="0" marL="4572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Zhou Lu et plus tard Boris Hanin ont prouvé mathématiquement que les réseaux de neurones peuvent approximer n'importe quelle fonction continue convexe.</a:t>
            </a:r>
            <a:endParaRPr sz="2700">
              <a:solidFill>
                <a:srgbClr val="434343"/>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0"/>
          <p:cNvSpPr txBox="1"/>
          <p:nvPr>
            <p:ph type="title"/>
          </p:nvPr>
        </p:nvSpPr>
        <p:spPr>
          <a:xfrm>
            <a:off x="36615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Montserrat"/>
                <a:ea typeface="Montserrat"/>
                <a:cs typeface="Montserrat"/>
                <a:sym typeface="Montserrat"/>
              </a:rPr>
              <a:t>C’est parti </a:t>
            </a:r>
            <a:r>
              <a:rPr b="1" lang="en">
                <a:latin typeface="Montserrat"/>
                <a:ea typeface="Montserrat"/>
                <a:cs typeface="Montserrat"/>
                <a:sym typeface="Montserrat"/>
              </a:rPr>
              <a:t>!</a:t>
            </a:r>
            <a:endParaRPr b="1">
              <a:latin typeface="Montserrat"/>
              <a:ea typeface="Montserrat"/>
              <a:cs typeface="Montserrat"/>
              <a:sym typeface="Montserrat"/>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55"/>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Réseaux de Neurones</a:t>
            </a:r>
            <a:endParaRPr>
              <a:latin typeface="Montserrat"/>
              <a:ea typeface="Montserrat"/>
              <a:cs typeface="Montserrat"/>
              <a:sym typeface="Montserrat"/>
            </a:endParaRPr>
          </a:p>
        </p:txBody>
      </p:sp>
      <p:sp>
        <p:nvSpPr>
          <p:cNvPr id="688" name="Google Shape;688;p55"/>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Pour plus de détails à ce sujet, consultez la page Wikipédia anglaise sur le "Théorème d'approximation universelle".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56"/>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Réseaux de Neurones</a:t>
            </a:r>
            <a:endParaRPr>
              <a:latin typeface="Montserrat"/>
              <a:ea typeface="Montserrat"/>
              <a:cs typeface="Montserrat"/>
              <a:sym typeface="Montserrat"/>
            </a:endParaRPr>
          </a:p>
        </p:txBody>
      </p:sp>
      <p:sp>
        <p:nvSpPr>
          <p:cNvPr id="694" name="Google Shape;694;p56"/>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393700" lvl="0" marL="457200" marR="0" rtl="0" algn="l">
              <a:lnSpc>
                <a:spcPct val="100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Auparavant, dans notre modèle simple, nous avons vu que le perceptron lui-même contenait une fonction de somme très simple f(x).</a:t>
            </a:r>
            <a:endParaRPr sz="2600">
              <a:solidFill>
                <a:srgbClr val="434343"/>
              </a:solidFill>
              <a:latin typeface="Montserrat"/>
              <a:ea typeface="Montserrat"/>
              <a:cs typeface="Montserrat"/>
              <a:sym typeface="Montserrat"/>
            </a:endParaRPr>
          </a:p>
          <a:p>
            <a:pPr indent="-393700" lvl="0" marL="457200" marR="0" rtl="0" algn="l">
              <a:lnSpc>
                <a:spcPct val="100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Pour la plupart des cas d'utilisation, cependant, cela ne sera pas utile, nous voudrons être en mesure de fixer des contraintes à nos valeurs de sortie, en particulier dans les tâches de classification.</a:t>
            </a:r>
            <a:endParaRPr sz="2600">
              <a:solidFill>
                <a:srgbClr val="434343"/>
              </a:solidFill>
              <a:latin typeface="Montserrat"/>
              <a:ea typeface="Montserrat"/>
              <a:cs typeface="Montserrat"/>
              <a:sym typeface="Montserrat"/>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57"/>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Réseaux de Neurones</a:t>
            </a:r>
            <a:endParaRPr>
              <a:latin typeface="Montserrat"/>
              <a:ea typeface="Montserrat"/>
              <a:cs typeface="Montserrat"/>
              <a:sym typeface="Montserrat"/>
            </a:endParaRPr>
          </a:p>
        </p:txBody>
      </p:sp>
      <p:sp>
        <p:nvSpPr>
          <p:cNvPr id="700" name="Google Shape;700;p57"/>
          <p:cNvSpPr txBox="1"/>
          <p:nvPr>
            <p:ph idx="1" type="body"/>
          </p:nvPr>
        </p:nvSpPr>
        <p:spPr>
          <a:xfrm>
            <a:off x="311700" y="1152475"/>
            <a:ext cx="8684100" cy="3416400"/>
          </a:xfrm>
          <a:prstGeom prst="rect">
            <a:avLst/>
          </a:prstGeom>
        </p:spPr>
        <p:txBody>
          <a:bodyPr anchorCtr="0" anchor="t" bIns="91425" lIns="91425" spcFirstLastPara="1" rIns="91425" wrap="square" tIns="91425">
            <a:normAutofit lnSpcReduction="10000"/>
          </a:bodyPr>
          <a:lstStyle/>
          <a:p>
            <a:pPr indent="-400050" lvl="0" marL="4572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Dans une tâche de classification, il serait utile que tous les résultats se situent entre 0 et 1.</a:t>
            </a:r>
            <a:endParaRPr sz="2700">
              <a:solidFill>
                <a:srgbClr val="434343"/>
              </a:solidFill>
              <a:latin typeface="Montserrat"/>
              <a:ea typeface="Montserrat"/>
              <a:cs typeface="Montserrat"/>
              <a:sym typeface="Montserrat"/>
            </a:endParaRPr>
          </a:p>
          <a:p>
            <a:pPr indent="-400050" lvl="0" marL="4572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Ces valeurs peuvent ensuite présenter des affectations de probabilité pour chaque classe.</a:t>
            </a:r>
            <a:endParaRPr sz="2700">
              <a:solidFill>
                <a:srgbClr val="434343"/>
              </a:solidFill>
              <a:latin typeface="Montserrat"/>
              <a:ea typeface="Montserrat"/>
              <a:cs typeface="Montserrat"/>
              <a:sym typeface="Montserrat"/>
            </a:endParaRPr>
          </a:p>
          <a:p>
            <a:pPr indent="-400050" lvl="0" marL="4572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Dans la prochaine session, nous explorerons comment utiliser les </a:t>
            </a:r>
            <a:r>
              <a:rPr b="1" lang="en" sz="2700">
                <a:solidFill>
                  <a:srgbClr val="434343"/>
                </a:solidFill>
                <a:latin typeface="Montserrat"/>
                <a:ea typeface="Montserrat"/>
                <a:cs typeface="Montserrat"/>
                <a:sym typeface="Montserrat"/>
              </a:rPr>
              <a:t>fonctions d'activation</a:t>
            </a:r>
            <a:r>
              <a:rPr lang="en" sz="2700">
                <a:solidFill>
                  <a:srgbClr val="434343"/>
                </a:solidFill>
                <a:latin typeface="Montserrat"/>
                <a:ea typeface="Montserrat"/>
                <a:cs typeface="Montserrat"/>
                <a:sym typeface="Montserrat"/>
              </a:rPr>
              <a:t> pour fixer des limites aux valeurs de sortie du neurone.</a:t>
            </a:r>
            <a:endParaRPr sz="2700">
              <a:solidFill>
                <a:srgbClr val="434343"/>
              </a:solidFill>
              <a:latin typeface="Montserrat"/>
              <a:ea typeface="Montserrat"/>
              <a:cs typeface="Montserrat"/>
              <a:sym typeface="Montserrat"/>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58"/>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Fonctions d'Activation</a:t>
            </a:r>
            <a:endParaRPr b="1">
              <a:latin typeface="Montserrat"/>
              <a:ea typeface="Montserrat"/>
              <a:cs typeface="Montserrat"/>
              <a:sym typeface="Montserra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59"/>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Réseaux de neurones</a:t>
            </a:r>
            <a:endParaRPr>
              <a:latin typeface="Montserrat"/>
              <a:ea typeface="Montserrat"/>
              <a:cs typeface="Montserrat"/>
              <a:sym typeface="Montserrat"/>
            </a:endParaRPr>
          </a:p>
        </p:txBody>
      </p:sp>
      <p:sp>
        <p:nvSpPr>
          <p:cNvPr id="711" name="Google Shape;711;p59"/>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Rappelons que les entrées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ont un poids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et un terme de biais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qui leur est attaché dans le modèle de perceptron.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Ce qui signifie que nous avons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60"/>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Réseaux de neurones</a:t>
            </a:r>
            <a:endParaRPr>
              <a:latin typeface="Montserrat"/>
              <a:ea typeface="Montserrat"/>
              <a:cs typeface="Montserrat"/>
              <a:sym typeface="Montserrat"/>
            </a:endParaRPr>
          </a:p>
        </p:txBody>
      </p:sp>
      <p:sp>
        <p:nvSpPr>
          <p:cNvPr id="717" name="Google Shape;717;p60"/>
          <p:cNvSpPr txBox="1"/>
          <p:nvPr>
            <p:ph idx="1" type="body"/>
          </p:nvPr>
        </p:nvSpPr>
        <p:spPr>
          <a:xfrm>
            <a:off x="311700" y="1152475"/>
            <a:ext cx="8684100" cy="3416400"/>
          </a:xfrm>
          <a:prstGeom prst="rect">
            <a:avLst/>
          </a:prstGeom>
        </p:spPr>
        <p:txBody>
          <a:bodyPr anchorCtr="0" anchor="t" bIns="91425" lIns="91425" spcFirstLastPara="1" rIns="91425" wrap="square" tIns="91425">
            <a:normAutofit lnSpcReduction="10000"/>
          </a:bodyPr>
          <a:lstStyle/>
          <a:p>
            <a:pPr indent="-393700" lvl="0" marL="457200" marR="0" rtl="0" algn="l">
              <a:lnSpc>
                <a:spcPct val="100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Ce qui signifie que nous avons</a:t>
            </a:r>
            <a:endParaRPr sz="2600">
              <a:solidFill>
                <a:srgbClr val="434343"/>
              </a:solidFill>
              <a:latin typeface="Montserrat"/>
              <a:ea typeface="Montserrat"/>
              <a:cs typeface="Montserrat"/>
              <a:sym typeface="Montserrat"/>
            </a:endParaRPr>
          </a:p>
          <a:p>
            <a:pPr indent="-393700" lvl="1" marL="1371600" marR="0" rtl="0" algn="l">
              <a:lnSpc>
                <a:spcPct val="100000"/>
              </a:lnSpc>
              <a:spcBef>
                <a:spcPts val="0"/>
              </a:spcBef>
              <a:spcAft>
                <a:spcPts val="0"/>
              </a:spcAft>
              <a:buClr>
                <a:srgbClr val="434343"/>
              </a:buClr>
              <a:buSzPts val="2600"/>
              <a:buFont typeface="Montserrat"/>
              <a:buChar char="○"/>
            </a:pPr>
            <a:r>
              <a:rPr b="1" lang="en" sz="2600">
                <a:solidFill>
                  <a:srgbClr val="434343"/>
                </a:solidFill>
                <a:latin typeface="Montserrat"/>
                <a:ea typeface="Montserrat"/>
                <a:cs typeface="Montserrat"/>
                <a:sym typeface="Montserrat"/>
              </a:rPr>
              <a:t>x*w + b</a:t>
            </a:r>
            <a:endParaRPr b="1" sz="2600">
              <a:solidFill>
                <a:srgbClr val="434343"/>
              </a:solidFill>
              <a:latin typeface="Montserrat"/>
              <a:ea typeface="Montserrat"/>
              <a:cs typeface="Montserrat"/>
              <a:sym typeface="Montserrat"/>
            </a:endParaRPr>
          </a:p>
          <a:p>
            <a:pPr indent="-393700" lvl="0" marL="914400" marR="0" rtl="0" algn="l">
              <a:lnSpc>
                <a:spcPct val="100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Il est clair que </a:t>
            </a:r>
            <a:r>
              <a:rPr b="1" lang="en" sz="2600">
                <a:solidFill>
                  <a:srgbClr val="434343"/>
                </a:solidFill>
                <a:latin typeface="Montserrat"/>
                <a:ea typeface="Montserrat"/>
                <a:cs typeface="Montserrat"/>
                <a:sym typeface="Montserrat"/>
              </a:rPr>
              <a:t>w</a:t>
            </a:r>
            <a:r>
              <a:rPr lang="en" sz="2600">
                <a:solidFill>
                  <a:srgbClr val="434343"/>
                </a:solidFill>
                <a:latin typeface="Montserrat"/>
                <a:ea typeface="Montserrat"/>
                <a:cs typeface="Montserrat"/>
                <a:sym typeface="Montserrat"/>
              </a:rPr>
              <a:t> implique le poids ou la force à donner à la valeur d’entrée.</a:t>
            </a:r>
            <a:endParaRPr sz="2600">
              <a:solidFill>
                <a:srgbClr val="434343"/>
              </a:solidFill>
              <a:latin typeface="Montserrat"/>
              <a:ea typeface="Montserrat"/>
              <a:cs typeface="Montserrat"/>
              <a:sym typeface="Montserrat"/>
            </a:endParaRPr>
          </a:p>
          <a:p>
            <a:pPr indent="-393700" lvl="0" marL="914400" marR="0" rtl="0" algn="l">
              <a:lnSpc>
                <a:spcPct val="100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On peut considérer </a:t>
            </a:r>
            <a:r>
              <a:rPr b="1" lang="en" sz="2600">
                <a:solidFill>
                  <a:srgbClr val="434343"/>
                </a:solidFill>
                <a:latin typeface="Montserrat"/>
                <a:ea typeface="Montserrat"/>
                <a:cs typeface="Montserrat"/>
                <a:sym typeface="Montserrat"/>
              </a:rPr>
              <a:t>b</a:t>
            </a:r>
            <a:r>
              <a:rPr lang="en" sz="2600">
                <a:solidFill>
                  <a:srgbClr val="434343"/>
                </a:solidFill>
                <a:latin typeface="Montserrat"/>
                <a:ea typeface="Montserrat"/>
                <a:cs typeface="Montserrat"/>
                <a:sym typeface="Montserrat"/>
              </a:rPr>
              <a:t> comme une valeur de décalage, ce qui fait que </a:t>
            </a:r>
            <a:r>
              <a:rPr b="1" lang="en" sz="2600">
                <a:solidFill>
                  <a:srgbClr val="434343"/>
                </a:solidFill>
                <a:latin typeface="Montserrat"/>
                <a:ea typeface="Montserrat"/>
                <a:cs typeface="Montserrat"/>
                <a:sym typeface="Montserrat"/>
              </a:rPr>
              <a:t>x*w</a:t>
            </a:r>
            <a:r>
              <a:rPr lang="en" sz="2600">
                <a:solidFill>
                  <a:srgbClr val="434343"/>
                </a:solidFill>
                <a:latin typeface="Montserrat"/>
                <a:ea typeface="Montserrat"/>
                <a:cs typeface="Montserrat"/>
                <a:sym typeface="Montserrat"/>
              </a:rPr>
              <a:t> doit atteindre un certain seuil avant d'avoir un effet.</a:t>
            </a:r>
            <a:endParaRPr sz="26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61"/>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Réseaux de neurones</a:t>
            </a:r>
            <a:endParaRPr>
              <a:latin typeface="Montserrat"/>
              <a:ea typeface="Montserrat"/>
              <a:cs typeface="Montserrat"/>
              <a:sym typeface="Montserrat"/>
            </a:endParaRPr>
          </a:p>
        </p:txBody>
      </p:sp>
      <p:sp>
        <p:nvSpPr>
          <p:cNvPr id="723" name="Google Shape;723;p61"/>
          <p:cNvSpPr txBox="1"/>
          <p:nvPr>
            <p:ph idx="1" type="body"/>
          </p:nvPr>
        </p:nvSpPr>
        <p:spPr>
          <a:xfrm>
            <a:off x="311700" y="1152475"/>
            <a:ext cx="8684100" cy="3416400"/>
          </a:xfrm>
          <a:prstGeom prst="rect">
            <a:avLst/>
          </a:prstGeom>
        </p:spPr>
        <p:txBody>
          <a:bodyPr anchorCtr="0" anchor="t" bIns="91425" lIns="91425" spcFirstLastPara="1" rIns="91425" wrap="square" tIns="91425">
            <a:normAutofit lnSpcReduction="20000"/>
          </a:bodyPr>
          <a:lstStyle/>
          <a:p>
            <a:pPr indent="-387350" lvl="0" marL="457200" marR="0" rtl="0" algn="l">
              <a:lnSpc>
                <a:spcPct val="100000"/>
              </a:lnSpc>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Par exemple si</a:t>
            </a:r>
            <a:r>
              <a:rPr lang="en" sz="2500">
                <a:solidFill>
                  <a:srgbClr val="434343"/>
                </a:solidFill>
                <a:latin typeface="Montserrat"/>
                <a:ea typeface="Montserrat"/>
                <a:cs typeface="Montserrat"/>
                <a:sym typeface="Montserrat"/>
              </a:rPr>
              <a:t> </a:t>
            </a:r>
            <a:r>
              <a:rPr b="1" lang="en" sz="2500">
                <a:solidFill>
                  <a:srgbClr val="434343"/>
                </a:solidFill>
                <a:latin typeface="Montserrat"/>
                <a:ea typeface="Montserrat"/>
                <a:cs typeface="Montserrat"/>
                <a:sym typeface="Montserrat"/>
              </a:rPr>
              <a:t>b= -10</a:t>
            </a:r>
            <a:endParaRPr b="1" sz="2500">
              <a:solidFill>
                <a:srgbClr val="434343"/>
              </a:solidFill>
              <a:latin typeface="Montserrat"/>
              <a:ea typeface="Montserrat"/>
              <a:cs typeface="Montserrat"/>
              <a:sym typeface="Montserrat"/>
            </a:endParaRPr>
          </a:p>
          <a:p>
            <a:pPr indent="-387350" lvl="1" marL="1371600" marR="0" rtl="0" algn="l">
              <a:lnSpc>
                <a:spcPct val="100000"/>
              </a:lnSpc>
              <a:spcBef>
                <a:spcPts val="0"/>
              </a:spcBef>
              <a:spcAft>
                <a:spcPts val="0"/>
              </a:spcAft>
              <a:buClr>
                <a:srgbClr val="434343"/>
              </a:buClr>
              <a:buSzPts val="2500"/>
              <a:buFont typeface="Montserrat"/>
              <a:buChar char="○"/>
            </a:pPr>
            <a:r>
              <a:rPr b="1" lang="en" sz="2500">
                <a:solidFill>
                  <a:srgbClr val="434343"/>
                </a:solidFill>
                <a:latin typeface="Montserrat"/>
                <a:ea typeface="Montserrat"/>
                <a:cs typeface="Montserrat"/>
                <a:sym typeface="Montserrat"/>
              </a:rPr>
              <a:t>x*w + b</a:t>
            </a:r>
            <a:endParaRPr b="1" sz="2500">
              <a:solidFill>
                <a:srgbClr val="434343"/>
              </a:solidFill>
              <a:latin typeface="Montserrat"/>
              <a:ea typeface="Montserrat"/>
              <a:cs typeface="Montserrat"/>
              <a:sym typeface="Montserrat"/>
            </a:endParaRPr>
          </a:p>
          <a:p>
            <a:pPr indent="-387350" lvl="0" marL="914400" marR="0" rtl="0" algn="l">
              <a:lnSpc>
                <a:spcPct val="100000"/>
              </a:lnSpc>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Ensuite, les effets de </a:t>
            </a:r>
            <a:r>
              <a:rPr b="1" lang="en" sz="2500">
                <a:solidFill>
                  <a:srgbClr val="434343"/>
                </a:solidFill>
                <a:latin typeface="Montserrat"/>
                <a:ea typeface="Montserrat"/>
                <a:cs typeface="Montserrat"/>
                <a:sym typeface="Montserrat"/>
              </a:rPr>
              <a:t>x*w</a:t>
            </a:r>
            <a:r>
              <a:rPr lang="en" sz="2500">
                <a:solidFill>
                  <a:srgbClr val="434343"/>
                </a:solidFill>
                <a:latin typeface="Montserrat"/>
                <a:ea typeface="Montserrat"/>
                <a:cs typeface="Montserrat"/>
                <a:sym typeface="Montserrat"/>
              </a:rPr>
              <a:t> ne commenceront vraiment à surmonter le biais que lorsque leur produit dépassera 10.</a:t>
            </a:r>
            <a:endParaRPr sz="2500">
              <a:solidFill>
                <a:srgbClr val="434343"/>
              </a:solidFill>
              <a:latin typeface="Montserrat"/>
              <a:ea typeface="Montserrat"/>
              <a:cs typeface="Montserrat"/>
              <a:sym typeface="Montserrat"/>
            </a:endParaRPr>
          </a:p>
          <a:p>
            <a:pPr indent="-387350" lvl="0" marL="914400" marR="0" rtl="0" algn="l">
              <a:lnSpc>
                <a:spcPct val="100000"/>
              </a:lnSpc>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Après cela, l'effet est uniquement basé sur la valeur de </a:t>
            </a:r>
            <a:r>
              <a:rPr b="1" lang="en" sz="2500">
                <a:solidFill>
                  <a:srgbClr val="434343"/>
                </a:solidFill>
                <a:latin typeface="Montserrat"/>
                <a:ea typeface="Montserrat"/>
                <a:cs typeface="Montserrat"/>
                <a:sym typeface="Montserrat"/>
              </a:rPr>
              <a:t>w</a:t>
            </a:r>
            <a:r>
              <a:rPr lang="en" sz="2500">
                <a:solidFill>
                  <a:srgbClr val="434343"/>
                </a:solidFill>
                <a:latin typeface="Montserrat"/>
                <a:ea typeface="Montserrat"/>
                <a:cs typeface="Montserrat"/>
                <a:sym typeface="Montserrat"/>
              </a:rPr>
              <a:t>.</a:t>
            </a:r>
            <a:endParaRPr b="1" sz="2500">
              <a:solidFill>
                <a:srgbClr val="434343"/>
              </a:solidFill>
              <a:latin typeface="Montserrat"/>
              <a:ea typeface="Montserrat"/>
              <a:cs typeface="Montserrat"/>
              <a:sym typeface="Montserrat"/>
            </a:endParaRPr>
          </a:p>
          <a:p>
            <a:pPr indent="-387350" lvl="0" marL="914400" marR="0" rtl="0" algn="l">
              <a:lnSpc>
                <a:spcPct val="100000"/>
              </a:lnSpc>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D’où le terme de “biais” </a:t>
            </a:r>
            <a:endParaRPr sz="25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62"/>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Réseaux de neurones</a:t>
            </a:r>
            <a:endParaRPr>
              <a:latin typeface="Montserrat"/>
              <a:ea typeface="Montserrat"/>
              <a:cs typeface="Montserrat"/>
              <a:sym typeface="Montserrat"/>
            </a:endParaRPr>
          </a:p>
        </p:txBody>
      </p:sp>
      <p:sp>
        <p:nvSpPr>
          <p:cNvPr id="729" name="Google Shape;729;p62"/>
          <p:cNvSpPr txBox="1"/>
          <p:nvPr>
            <p:ph idx="1" type="body"/>
          </p:nvPr>
        </p:nvSpPr>
        <p:spPr>
          <a:xfrm>
            <a:off x="311700" y="1152475"/>
            <a:ext cx="8684100" cy="3416400"/>
          </a:xfrm>
          <a:prstGeom prst="rect">
            <a:avLst/>
          </a:prstGeom>
        </p:spPr>
        <p:txBody>
          <a:bodyPr anchorCtr="0" anchor="t" bIns="91425" lIns="91425" spcFirstLastPara="1" rIns="91425" wrap="square" tIns="91425">
            <a:normAutofit lnSpcReduction="20000"/>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Ensuite, nous voulons fixer des limites pour la valeur globale de sortie de :</a:t>
            </a:r>
            <a:endParaRPr b="1" sz="2800">
              <a:solidFill>
                <a:srgbClr val="434343"/>
              </a:solidFill>
              <a:latin typeface="Montserrat"/>
              <a:ea typeface="Montserrat"/>
              <a:cs typeface="Montserrat"/>
              <a:sym typeface="Montserrat"/>
            </a:endParaRPr>
          </a:p>
          <a:p>
            <a:pPr indent="-406400" lvl="1" marL="1371600" marR="0" rtl="0" algn="l">
              <a:lnSpc>
                <a:spcPct val="100000"/>
              </a:lnSpc>
              <a:spcBef>
                <a:spcPts val="0"/>
              </a:spcBef>
              <a:spcAft>
                <a:spcPts val="0"/>
              </a:spcAft>
              <a:buClr>
                <a:srgbClr val="434343"/>
              </a:buClr>
              <a:buSzPts val="2800"/>
              <a:buFont typeface="Montserrat"/>
              <a:buChar char="○"/>
            </a:pPr>
            <a:r>
              <a:rPr b="1" lang="en" sz="2800">
                <a:solidFill>
                  <a:srgbClr val="434343"/>
                </a:solidFill>
                <a:latin typeface="Montserrat"/>
                <a:ea typeface="Montserrat"/>
                <a:cs typeface="Montserrat"/>
                <a:sym typeface="Montserrat"/>
              </a:rPr>
              <a:t>x*w + b</a:t>
            </a:r>
            <a:endParaRPr b="1" sz="2800">
              <a:solidFill>
                <a:srgbClr val="434343"/>
              </a:solidFill>
              <a:latin typeface="Montserrat"/>
              <a:ea typeface="Montserrat"/>
              <a:cs typeface="Montserrat"/>
              <a:sym typeface="Montserrat"/>
            </a:endParaRPr>
          </a:p>
          <a:p>
            <a:pPr indent="-406400" lvl="0" marL="9144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Nous pouvons déclarer </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a:p>
            <a:pPr indent="-406400" lvl="1" marL="1371600" marR="0" rtl="0" algn="l">
              <a:lnSpc>
                <a:spcPct val="100000"/>
              </a:lnSpc>
              <a:spcBef>
                <a:spcPts val="0"/>
              </a:spcBef>
              <a:spcAft>
                <a:spcPts val="0"/>
              </a:spcAft>
              <a:buClr>
                <a:srgbClr val="434343"/>
              </a:buClr>
              <a:buSzPts val="2800"/>
              <a:buFont typeface="Montserrat"/>
              <a:buChar char="○"/>
            </a:pPr>
            <a:r>
              <a:rPr b="1" lang="en" sz="2800">
                <a:solidFill>
                  <a:srgbClr val="434343"/>
                </a:solidFill>
                <a:latin typeface="Montserrat"/>
                <a:ea typeface="Montserrat"/>
                <a:cs typeface="Montserrat"/>
                <a:sym typeface="Montserrat"/>
              </a:rPr>
              <a:t>z = x*w + b</a:t>
            </a:r>
            <a:endParaRPr sz="2800">
              <a:solidFill>
                <a:srgbClr val="434343"/>
              </a:solidFill>
              <a:latin typeface="Montserrat"/>
              <a:ea typeface="Montserrat"/>
              <a:cs typeface="Montserrat"/>
              <a:sym typeface="Montserrat"/>
            </a:endParaRPr>
          </a:p>
          <a:p>
            <a:pPr indent="-406400" lvl="0" marL="9144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Et ensuite faire passer </a:t>
            </a:r>
            <a:r>
              <a:rPr b="1" lang="en" sz="2800">
                <a:solidFill>
                  <a:srgbClr val="434343"/>
                </a:solidFill>
                <a:latin typeface="Montserrat"/>
                <a:ea typeface="Montserrat"/>
                <a:cs typeface="Montserrat"/>
                <a:sym typeface="Montserrat"/>
              </a:rPr>
              <a:t>z</a:t>
            </a:r>
            <a:r>
              <a:rPr lang="en" sz="2800">
                <a:solidFill>
                  <a:srgbClr val="434343"/>
                </a:solidFill>
                <a:latin typeface="Montserrat"/>
                <a:ea typeface="Montserrat"/>
                <a:cs typeface="Montserrat"/>
                <a:sym typeface="Montserrat"/>
              </a:rPr>
              <a:t> par une fonction d'activation pour limiter sa valeur.</a:t>
            </a:r>
            <a:r>
              <a:rPr lang="en" sz="2800">
                <a:solidFill>
                  <a:srgbClr val="434343"/>
                </a:solidFill>
                <a:latin typeface="Montserrat"/>
                <a:ea typeface="Montserrat"/>
                <a:cs typeface="Montserrat"/>
                <a:sym typeface="Montserrat"/>
              </a:rPr>
              <a:t> </a:t>
            </a:r>
            <a:endParaRPr sz="28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63"/>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Réseaux de neurones</a:t>
            </a:r>
            <a:endParaRPr>
              <a:latin typeface="Montserrat"/>
              <a:ea typeface="Montserrat"/>
              <a:cs typeface="Montserrat"/>
              <a:sym typeface="Montserrat"/>
            </a:endParaRPr>
          </a:p>
        </p:txBody>
      </p:sp>
      <p:sp>
        <p:nvSpPr>
          <p:cNvPr id="735" name="Google Shape;735;p63"/>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 nombreuses recherches ont été menées sur les fonctions d'activation et leur efficacité.</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Examinons quelques fonctions d'activation courantes.</a:t>
            </a:r>
            <a:endParaRPr sz="2900">
              <a:solidFill>
                <a:srgbClr val="434343"/>
              </a:solidFill>
              <a:latin typeface="Montserrat"/>
              <a:ea typeface="Montserrat"/>
              <a:cs typeface="Montserrat"/>
              <a:sym typeface="Montserra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64"/>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Modèle </a:t>
            </a:r>
            <a:r>
              <a:rPr lang="en">
                <a:latin typeface="Montserrat"/>
                <a:ea typeface="Montserrat"/>
                <a:cs typeface="Montserrat"/>
                <a:sym typeface="Montserrat"/>
              </a:rPr>
              <a:t>Perceptron</a:t>
            </a:r>
            <a:endParaRPr>
              <a:latin typeface="Montserrat"/>
              <a:ea typeface="Montserrat"/>
              <a:cs typeface="Montserrat"/>
              <a:sym typeface="Montserrat"/>
            </a:endParaRPr>
          </a:p>
        </p:txBody>
      </p:sp>
      <p:sp>
        <p:nvSpPr>
          <p:cNvPr id="741" name="Google Shape;741;p64"/>
          <p:cNvSpPr txBox="1"/>
          <p:nvPr>
            <p:ph idx="1" type="body"/>
          </p:nvPr>
        </p:nvSpPr>
        <p:spPr>
          <a:xfrm>
            <a:off x="311700" y="923875"/>
            <a:ext cx="8684100" cy="3416400"/>
          </a:xfrm>
          <a:prstGeom prst="rect">
            <a:avLst/>
          </a:prstGeom>
        </p:spPr>
        <p:txBody>
          <a:bodyPr anchorCtr="0" anchor="t" bIns="91425" lIns="91425" spcFirstLastPara="1" rIns="91425" wrap="square" tIns="91425">
            <a:normAutofit/>
          </a:bodyPr>
          <a:lstStyle/>
          <a:p>
            <a:pPr indent="-400050" lvl="0" marL="4572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Rappelons que notre simple perceptron a un</a:t>
            </a:r>
            <a:r>
              <a:rPr lang="en" sz="2700">
                <a:solidFill>
                  <a:srgbClr val="434343"/>
                </a:solidFill>
                <a:latin typeface="Montserrat"/>
                <a:ea typeface="Montserrat"/>
                <a:cs typeface="Montserrat"/>
                <a:sym typeface="Montserrat"/>
              </a:rPr>
              <a:t> f(X)</a:t>
            </a:r>
            <a:endParaRPr sz="2700">
              <a:solidFill>
                <a:srgbClr val="434343"/>
              </a:solidFill>
              <a:latin typeface="Montserrat"/>
              <a:ea typeface="Montserrat"/>
              <a:cs typeface="Montserrat"/>
              <a:sym typeface="Montserrat"/>
            </a:endParaRPr>
          </a:p>
        </p:txBody>
      </p:sp>
      <p:sp>
        <p:nvSpPr>
          <p:cNvPr id="742" name="Google Shape;742;p64"/>
          <p:cNvSpPr txBox="1"/>
          <p:nvPr>
            <p:ph type="title"/>
          </p:nvPr>
        </p:nvSpPr>
        <p:spPr>
          <a:xfrm>
            <a:off x="94925" y="2620275"/>
            <a:ext cx="213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743" name="Google Shape;743;p64"/>
          <p:cNvSpPr txBox="1"/>
          <p:nvPr>
            <p:ph type="title"/>
          </p:nvPr>
        </p:nvSpPr>
        <p:spPr>
          <a:xfrm>
            <a:off x="7109750" y="2620275"/>
            <a:ext cx="213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744" name="Google Shape;744;p6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5" name="Google Shape;745;p64"/>
          <p:cNvCxnSpPr>
            <a:endCxn id="74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746" name="Google Shape;746;p64"/>
          <p:cNvCxnSpPr>
            <a:endCxn id="74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747" name="Google Shape;747;p6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748" name="Google Shape;748;p64"/>
          <p:cNvSpPr txBox="1"/>
          <p:nvPr>
            <p:ph type="title"/>
          </p:nvPr>
        </p:nvSpPr>
        <p:spPr>
          <a:xfrm>
            <a:off x="1627850" y="1938600"/>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749" name="Google Shape;749;p64"/>
          <p:cNvSpPr txBox="1"/>
          <p:nvPr>
            <p:ph type="title"/>
          </p:nvPr>
        </p:nvSpPr>
        <p:spPr>
          <a:xfrm>
            <a:off x="5670750" y="2345725"/>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750" name="Google Shape;750;p64"/>
          <p:cNvSpPr txBox="1"/>
          <p:nvPr>
            <p:ph type="title"/>
          </p:nvPr>
        </p:nvSpPr>
        <p:spPr>
          <a:xfrm>
            <a:off x="3964725" y="2581225"/>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751" name="Google Shape;751;p64"/>
          <p:cNvSpPr txBox="1"/>
          <p:nvPr>
            <p:ph type="title"/>
          </p:nvPr>
        </p:nvSpPr>
        <p:spPr>
          <a:xfrm>
            <a:off x="1780250" y="3637300"/>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752" name="Google Shape;752;p64"/>
          <p:cNvSpPr txBox="1"/>
          <p:nvPr>
            <p:ph type="title"/>
          </p:nvPr>
        </p:nvSpPr>
        <p:spPr>
          <a:xfrm>
            <a:off x="2724650" y="1759825"/>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753" name="Google Shape;753;p64"/>
          <p:cNvSpPr txBox="1"/>
          <p:nvPr>
            <p:ph type="title"/>
          </p:nvPr>
        </p:nvSpPr>
        <p:spPr>
          <a:xfrm>
            <a:off x="2724650" y="2905975"/>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754" name="Google Shape;754;p64"/>
          <p:cNvSpPr txBox="1"/>
          <p:nvPr>
            <p:ph type="title"/>
          </p:nvPr>
        </p:nvSpPr>
        <p:spPr>
          <a:xfrm>
            <a:off x="3837200" y="3291375"/>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1"/>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Modèle </a:t>
            </a:r>
            <a:r>
              <a:rPr b="1" lang="en">
                <a:latin typeface="Montserrat"/>
                <a:ea typeface="Montserrat"/>
                <a:cs typeface="Montserrat"/>
                <a:sym typeface="Montserrat"/>
              </a:rPr>
              <a:t>Perceptron</a:t>
            </a:r>
            <a:endParaRPr b="1">
              <a:latin typeface="Montserrat"/>
              <a:ea typeface="Montserrat"/>
              <a:cs typeface="Montserrat"/>
              <a:sym typeface="Montserrat"/>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65"/>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Modèle </a:t>
            </a:r>
            <a:r>
              <a:rPr lang="en">
                <a:latin typeface="Montserrat"/>
                <a:ea typeface="Montserrat"/>
                <a:cs typeface="Montserrat"/>
                <a:sym typeface="Montserrat"/>
              </a:rPr>
              <a:t>Perceptron</a:t>
            </a:r>
            <a:endParaRPr>
              <a:latin typeface="Montserrat"/>
              <a:ea typeface="Montserrat"/>
              <a:cs typeface="Montserrat"/>
              <a:sym typeface="Montserrat"/>
            </a:endParaRPr>
          </a:p>
        </p:txBody>
      </p:sp>
      <p:sp>
        <p:nvSpPr>
          <p:cNvPr id="760" name="Google Shape;760;p65"/>
          <p:cNvSpPr txBox="1"/>
          <p:nvPr>
            <p:ph idx="1" type="body"/>
          </p:nvPr>
        </p:nvSpPr>
        <p:spPr>
          <a:xfrm>
            <a:off x="311700" y="923875"/>
            <a:ext cx="8684100" cy="3416400"/>
          </a:xfrm>
          <a:prstGeom prst="rect">
            <a:avLst/>
          </a:prstGeom>
        </p:spPr>
        <p:txBody>
          <a:bodyPr anchorCtr="0" anchor="t" bIns="91425" lIns="91425" spcFirstLastPara="1" rIns="91425" wrap="square" tIns="91425">
            <a:normAutofit/>
          </a:bodyPr>
          <a:lstStyle/>
          <a:p>
            <a:pPr indent="-400050" lvl="0" marL="4572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Si nous avions un problème de classification binaire, nous voudrions une sortie de 0 ou de 1.</a:t>
            </a:r>
            <a:endParaRPr sz="2700">
              <a:solidFill>
                <a:srgbClr val="434343"/>
              </a:solidFill>
              <a:latin typeface="Montserrat"/>
              <a:ea typeface="Montserrat"/>
              <a:cs typeface="Montserrat"/>
              <a:sym typeface="Montserrat"/>
            </a:endParaRPr>
          </a:p>
        </p:txBody>
      </p:sp>
      <p:sp>
        <p:nvSpPr>
          <p:cNvPr id="761" name="Google Shape;761;p65"/>
          <p:cNvSpPr txBox="1"/>
          <p:nvPr>
            <p:ph type="title"/>
          </p:nvPr>
        </p:nvSpPr>
        <p:spPr>
          <a:xfrm>
            <a:off x="94925" y="2620275"/>
            <a:ext cx="213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762" name="Google Shape;762;p65"/>
          <p:cNvSpPr txBox="1"/>
          <p:nvPr>
            <p:ph type="title"/>
          </p:nvPr>
        </p:nvSpPr>
        <p:spPr>
          <a:xfrm>
            <a:off x="7109750" y="2620275"/>
            <a:ext cx="213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763" name="Google Shape;763;p65"/>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4" name="Google Shape;764;p65"/>
          <p:cNvCxnSpPr>
            <a:endCxn id="763"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765" name="Google Shape;765;p65"/>
          <p:cNvCxnSpPr>
            <a:endCxn id="763"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766" name="Google Shape;766;p65"/>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767" name="Google Shape;767;p65"/>
          <p:cNvSpPr txBox="1"/>
          <p:nvPr>
            <p:ph type="title"/>
          </p:nvPr>
        </p:nvSpPr>
        <p:spPr>
          <a:xfrm>
            <a:off x="1627850" y="1938600"/>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768" name="Google Shape;768;p65"/>
          <p:cNvSpPr txBox="1"/>
          <p:nvPr>
            <p:ph type="title"/>
          </p:nvPr>
        </p:nvSpPr>
        <p:spPr>
          <a:xfrm>
            <a:off x="5670750" y="2345725"/>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769" name="Google Shape;769;p65"/>
          <p:cNvSpPr txBox="1"/>
          <p:nvPr>
            <p:ph type="title"/>
          </p:nvPr>
        </p:nvSpPr>
        <p:spPr>
          <a:xfrm>
            <a:off x="3964725" y="2581225"/>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770" name="Google Shape;770;p65"/>
          <p:cNvSpPr txBox="1"/>
          <p:nvPr>
            <p:ph type="title"/>
          </p:nvPr>
        </p:nvSpPr>
        <p:spPr>
          <a:xfrm>
            <a:off x="1780250" y="3637300"/>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771" name="Google Shape;771;p65"/>
          <p:cNvSpPr txBox="1"/>
          <p:nvPr>
            <p:ph type="title"/>
          </p:nvPr>
        </p:nvSpPr>
        <p:spPr>
          <a:xfrm>
            <a:off x="2724650" y="1759825"/>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772" name="Google Shape;772;p65"/>
          <p:cNvSpPr txBox="1"/>
          <p:nvPr>
            <p:ph type="title"/>
          </p:nvPr>
        </p:nvSpPr>
        <p:spPr>
          <a:xfrm>
            <a:off x="2724650" y="2905975"/>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773" name="Google Shape;773;p65"/>
          <p:cNvSpPr txBox="1"/>
          <p:nvPr>
            <p:ph type="title"/>
          </p:nvPr>
        </p:nvSpPr>
        <p:spPr>
          <a:xfrm>
            <a:off x="3837200" y="3291375"/>
            <a:ext cx="890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66"/>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Réseaux de neurones</a:t>
            </a:r>
            <a:endParaRPr>
              <a:latin typeface="Montserrat"/>
              <a:ea typeface="Montserrat"/>
              <a:cs typeface="Montserrat"/>
              <a:sym typeface="Montserrat"/>
            </a:endParaRPr>
          </a:p>
        </p:txBody>
      </p:sp>
      <p:sp>
        <p:nvSpPr>
          <p:cNvPr id="779" name="Google Shape;779;p66"/>
          <p:cNvSpPr txBox="1"/>
          <p:nvPr>
            <p:ph idx="1" type="body"/>
          </p:nvPr>
        </p:nvSpPr>
        <p:spPr>
          <a:xfrm>
            <a:off x="311700" y="1152475"/>
            <a:ext cx="8684100" cy="3416400"/>
          </a:xfrm>
          <a:prstGeom prst="rect">
            <a:avLst/>
          </a:prstGeom>
        </p:spPr>
        <p:txBody>
          <a:bodyPr anchorCtr="0" anchor="t" bIns="91425" lIns="91425" spcFirstLastPara="1" rIns="91425" wrap="square" tIns="91425">
            <a:normAutofit lnSpcReduction="10000"/>
          </a:bodyPr>
          <a:lstStyle/>
          <a:p>
            <a:pPr indent="-387350" lvl="0" marL="457200" marR="0" rtl="0" algn="l">
              <a:lnSpc>
                <a:spcPct val="100000"/>
              </a:lnSpc>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Pour éviter toute confusion, définissons les entrées totales comme une variable </a:t>
            </a:r>
            <a:r>
              <a:rPr b="1" lang="en" sz="2500">
                <a:solidFill>
                  <a:srgbClr val="434343"/>
                </a:solidFill>
                <a:latin typeface="Montserrat"/>
                <a:ea typeface="Montserrat"/>
                <a:cs typeface="Montserrat"/>
                <a:sym typeface="Montserrat"/>
              </a:rPr>
              <a:t>z</a:t>
            </a:r>
            <a:r>
              <a:rPr lang="en" sz="2500">
                <a:solidFill>
                  <a:srgbClr val="434343"/>
                </a:solidFill>
                <a:latin typeface="Montserrat"/>
                <a:ea typeface="Montserrat"/>
                <a:cs typeface="Montserrat"/>
                <a:sym typeface="Montserrat"/>
              </a:rPr>
              <a:t>.</a:t>
            </a:r>
            <a:endParaRPr b="1" sz="2500">
              <a:solidFill>
                <a:srgbClr val="434343"/>
              </a:solidFill>
              <a:latin typeface="Montserrat"/>
              <a:ea typeface="Montserrat"/>
              <a:cs typeface="Montserrat"/>
              <a:sym typeface="Montserrat"/>
            </a:endParaRPr>
          </a:p>
          <a:p>
            <a:pPr indent="-387350" lvl="0" marL="457200" marR="0" rtl="0" algn="l">
              <a:lnSpc>
                <a:spcPct val="100000"/>
              </a:lnSpc>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Où</a:t>
            </a:r>
            <a:r>
              <a:rPr lang="en" sz="2500">
                <a:solidFill>
                  <a:srgbClr val="434343"/>
                </a:solidFill>
                <a:latin typeface="Montserrat"/>
                <a:ea typeface="Montserrat"/>
                <a:cs typeface="Montserrat"/>
                <a:sym typeface="Montserrat"/>
              </a:rPr>
              <a:t> </a:t>
            </a:r>
            <a:r>
              <a:rPr b="1" lang="en" sz="2500">
                <a:solidFill>
                  <a:srgbClr val="434343"/>
                </a:solidFill>
                <a:latin typeface="Montserrat"/>
                <a:ea typeface="Montserrat"/>
                <a:cs typeface="Montserrat"/>
                <a:sym typeface="Montserrat"/>
              </a:rPr>
              <a:t>z = wx + b</a:t>
            </a:r>
            <a:endParaRPr b="1" sz="2500">
              <a:solidFill>
                <a:srgbClr val="434343"/>
              </a:solidFill>
              <a:latin typeface="Montserrat"/>
              <a:ea typeface="Montserrat"/>
              <a:cs typeface="Montserrat"/>
              <a:sym typeface="Montserrat"/>
            </a:endParaRPr>
          </a:p>
          <a:p>
            <a:pPr indent="-387350" lvl="0" marL="457200" marR="0" rtl="0" algn="l">
              <a:lnSpc>
                <a:spcPct val="100000"/>
              </a:lnSpc>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Dans ce contexte, nous appellerons les fonctions d'activation </a:t>
            </a:r>
            <a:r>
              <a:rPr b="1" lang="en" sz="2500">
                <a:solidFill>
                  <a:srgbClr val="434343"/>
                </a:solidFill>
                <a:latin typeface="Montserrat"/>
                <a:ea typeface="Montserrat"/>
                <a:cs typeface="Montserrat"/>
                <a:sym typeface="Montserrat"/>
              </a:rPr>
              <a:t>f(z)</a:t>
            </a:r>
            <a:r>
              <a:rPr lang="en" sz="2500">
                <a:solidFill>
                  <a:srgbClr val="434343"/>
                </a:solidFill>
                <a:latin typeface="Montserrat"/>
                <a:ea typeface="Montserrat"/>
                <a:cs typeface="Montserrat"/>
                <a:sym typeface="Montserrat"/>
              </a:rPr>
              <a:t>.</a:t>
            </a:r>
            <a:endParaRPr sz="2500">
              <a:solidFill>
                <a:srgbClr val="434343"/>
              </a:solidFill>
              <a:latin typeface="Montserrat"/>
              <a:ea typeface="Montserrat"/>
              <a:cs typeface="Montserrat"/>
              <a:sym typeface="Montserrat"/>
            </a:endParaRPr>
          </a:p>
          <a:p>
            <a:pPr indent="-387350" lvl="0" marL="457200" marR="0" rtl="0" algn="l">
              <a:lnSpc>
                <a:spcPct val="100000"/>
              </a:lnSpc>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N'oubliez pas que vous verrez souvent ces variables en majuscules </a:t>
            </a:r>
            <a:r>
              <a:rPr b="1" lang="en" sz="2500">
                <a:solidFill>
                  <a:srgbClr val="434343"/>
                </a:solidFill>
                <a:latin typeface="Montserrat"/>
                <a:ea typeface="Montserrat"/>
                <a:cs typeface="Montserrat"/>
                <a:sym typeface="Montserrat"/>
              </a:rPr>
              <a:t>f(Z) </a:t>
            </a:r>
            <a:r>
              <a:rPr lang="en" sz="2500">
                <a:solidFill>
                  <a:srgbClr val="434343"/>
                </a:solidFill>
                <a:latin typeface="Montserrat"/>
                <a:ea typeface="Montserrat"/>
                <a:cs typeface="Montserrat"/>
                <a:sym typeface="Montserrat"/>
              </a:rPr>
              <a:t>ou </a:t>
            </a:r>
            <a:r>
              <a:rPr b="1" lang="en" sz="2500">
                <a:solidFill>
                  <a:srgbClr val="434343"/>
                </a:solidFill>
                <a:latin typeface="Montserrat"/>
                <a:ea typeface="Montserrat"/>
                <a:cs typeface="Montserrat"/>
                <a:sym typeface="Montserrat"/>
              </a:rPr>
              <a:t>X</a:t>
            </a:r>
            <a:r>
              <a:rPr lang="en" sz="2500">
                <a:solidFill>
                  <a:srgbClr val="434343"/>
                </a:solidFill>
                <a:latin typeface="Montserrat"/>
                <a:ea typeface="Montserrat"/>
                <a:cs typeface="Montserrat"/>
                <a:sym typeface="Montserrat"/>
              </a:rPr>
              <a:t> pour indiquer une entrée de tenseur composée de valeurs multiples.</a:t>
            </a:r>
            <a:endParaRPr sz="2500">
              <a:solidFill>
                <a:srgbClr val="434343"/>
              </a:solidFill>
              <a:latin typeface="Montserrat"/>
              <a:ea typeface="Montserrat"/>
              <a:cs typeface="Montserrat"/>
              <a:sym typeface="Montserrat"/>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67"/>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85" name="Google Shape;785;p67"/>
          <p:cNvSpPr txBox="1"/>
          <p:nvPr>
            <p:ph idx="1" type="body"/>
          </p:nvPr>
        </p:nvSpPr>
        <p:spPr>
          <a:xfrm>
            <a:off x="311700" y="1152475"/>
            <a:ext cx="8520600" cy="1133700"/>
          </a:xfrm>
          <a:prstGeom prst="rect">
            <a:avLst/>
          </a:prstGeom>
        </p:spPr>
        <p:txBody>
          <a:bodyPr anchorCtr="0" anchor="t" bIns="91425" lIns="91425" spcFirstLastPara="1" rIns="91425" wrap="square" tIns="91425">
            <a:normAutofit/>
          </a:bodyPr>
          <a:lstStyle/>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Les réseaux les plus simples s'appuient sur une </a:t>
            </a:r>
            <a:r>
              <a:rPr b="1" lang="en" sz="2700">
                <a:solidFill>
                  <a:srgbClr val="434343"/>
                </a:solidFill>
                <a:latin typeface="Montserrat"/>
                <a:ea typeface="Montserrat"/>
                <a:cs typeface="Montserrat"/>
                <a:sym typeface="Montserrat"/>
              </a:rPr>
              <a:t>fonction échelon</a:t>
            </a:r>
            <a:r>
              <a:rPr lang="en" sz="2700">
                <a:solidFill>
                  <a:srgbClr val="434343"/>
                </a:solidFill>
                <a:latin typeface="Montserrat"/>
                <a:ea typeface="Montserrat"/>
                <a:cs typeface="Montserrat"/>
                <a:sym typeface="Montserrat"/>
              </a:rPr>
              <a:t> qui produit 0 ou 1.</a:t>
            </a:r>
            <a:endParaRPr sz="2700">
              <a:solidFill>
                <a:srgbClr val="434343"/>
              </a:solidFill>
              <a:latin typeface="Montserrat"/>
              <a:ea typeface="Montserrat"/>
              <a:cs typeface="Montserrat"/>
              <a:sym typeface="Montserrat"/>
            </a:endParaRPr>
          </a:p>
        </p:txBody>
      </p:sp>
      <p:cxnSp>
        <p:nvCxnSpPr>
          <p:cNvPr id="786" name="Google Shape;786;p67"/>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787" name="Google Shape;787;p67"/>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788" name="Google Shape;788;p67"/>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789" name="Google Shape;789;p67"/>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790" name="Google Shape;790;p67"/>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791" name="Google Shape;791;p67"/>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792" name="Google Shape;792;p67"/>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793" name="Google Shape;793;p67"/>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68"/>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99" name="Google Shape;799;p68"/>
          <p:cNvSpPr txBox="1"/>
          <p:nvPr>
            <p:ph idx="1" type="body"/>
          </p:nvPr>
        </p:nvSpPr>
        <p:spPr>
          <a:xfrm>
            <a:off x="311700" y="1152475"/>
            <a:ext cx="8520600" cy="1133700"/>
          </a:xfrm>
          <a:prstGeom prst="rect">
            <a:avLst/>
          </a:prstGeom>
        </p:spPr>
        <p:txBody>
          <a:bodyPr anchorCtr="0" anchor="t" bIns="91425" lIns="91425" spcFirstLastPara="1" rIns="91425" wrap="square" tIns="91425">
            <a:normAutofit/>
          </a:bodyPr>
          <a:lstStyle/>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Quelles que soient les valeurs, cela donne toujours 0 ou 1.</a:t>
            </a:r>
            <a:endParaRPr sz="2700">
              <a:solidFill>
                <a:srgbClr val="434343"/>
              </a:solidFill>
              <a:latin typeface="Montserrat"/>
              <a:ea typeface="Montserrat"/>
              <a:cs typeface="Montserrat"/>
              <a:sym typeface="Montserrat"/>
            </a:endParaRPr>
          </a:p>
        </p:txBody>
      </p:sp>
      <p:cxnSp>
        <p:nvCxnSpPr>
          <p:cNvPr id="800" name="Google Shape;800;p68"/>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801" name="Google Shape;801;p68"/>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802" name="Google Shape;802;p68"/>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803" name="Google Shape;803;p68"/>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804" name="Google Shape;804;p68"/>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805" name="Google Shape;805;p68"/>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806" name="Google Shape;806;p68"/>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807" name="Google Shape;807;p68"/>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69"/>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13" name="Google Shape;813;p69"/>
          <p:cNvSpPr txBox="1"/>
          <p:nvPr>
            <p:ph idx="1" type="body"/>
          </p:nvPr>
        </p:nvSpPr>
        <p:spPr>
          <a:xfrm>
            <a:off x="311700" y="1152475"/>
            <a:ext cx="8520600" cy="1133700"/>
          </a:xfrm>
          <a:prstGeom prst="rect">
            <a:avLst/>
          </a:prstGeom>
        </p:spPr>
        <p:txBody>
          <a:bodyPr anchorCtr="0" anchor="t" bIns="91425" lIns="91425" spcFirstLastPara="1" rIns="91425" wrap="square" tIns="91425">
            <a:normAutofit/>
          </a:bodyPr>
          <a:lstStyle/>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Ce type de fonction pourrait être utile pour la classification (classe 0 ou 1).</a:t>
            </a:r>
            <a:endParaRPr sz="2700">
              <a:solidFill>
                <a:srgbClr val="434343"/>
              </a:solidFill>
              <a:latin typeface="Montserrat"/>
              <a:ea typeface="Montserrat"/>
              <a:cs typeface="Montserrat"/>
              <a:sym typeface="Montserrat"/>
            </a:endParaRPr>
          </a:p>
        </p:txBody>
      </p:sp>
      <p:cxnSp>
        <p:nvCxnSpPr>
          <p:cNvPr id="814" name="Google Shape;814;p6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815" name="Google Shape;815;p6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816" name="Google Shape;816;p69"/>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817" name="Google Shape;817;p6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818" name="Google Shape;818;p6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819" name="Google Shape;819;p6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820" name="Google Shape;820;p69"/>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821" name="Google Shape;821;p6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70"/>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27" name="Google Shape;827;p70"/>
          <p:cNvSpPr txBox="1"/>
          <p:nvPr>
            <p:ph idx="1" type="body"/>
          </p:nvPr>
        </p:nvSpPr>
        <p:spPr>
          <a:xfrm>
            <a:off x="311700" y="1152475"/>
            <a:ext cx="8520600" cy="1133700"/>
          </a:xfrm>
          <a:prstGeom prst="rect">
            <a:avLst/>
          </a:prstGeom>
        </p:spPr>
        <p:txBody>
          <a:bodyPr anchorCtr="0" anchor="t" bIns="91425" lIns="91425" spcFirstLastPara="1" rIns="91425" wrap="square" tIns="91425">
            <a:normAutofit fontScale="85000"/>
          </a:bodyPr>
          <a:lstStyle/>
          <a:p>
            <a:pPr indent="-374332" lvl="0" marL="457200" marR="0" rtl="0" algn="l">
              <a:lnSpc>
                <a:spcPct val="115000"/>
              </a:lnSpc>
              <a:spcBef>
                <a:spcPts val="0"/>
              </a:spcBef>
              <a:spcAft>
                <a:spcPts val="0"/>
              </a:spcAft>
              <a:buClr>
                <a:srgbClr val="434343"/>
              </a:buClr>
              <a:buSzPct val="100000"/>
              <a:buFont typeface="Montserrat"/>
              <a:buChar char="●"/>
            </a:pPr>
            <a:r>
              <a:rPr lang="en" sz="2700">
                <a:solidFill>
                  <a:srgbClr val="434343"/>
                </a:solidFill>
                <a:latin typeface="Montserrat"/>
                <a:ea typeface="Montserrat"/>
                <a:cs typeface="Montserrat"/>
                <a:sym typeface="Montserrat"/>
              </a:rPr>
              <a:t>Cependant, il s'agit d'une fonction très "forte", car les petits changements ne sont pas pris en compte.</a:t>
            </a:r>
            <a:endParaRPr sz="2700">
              <a:solidFill>
                <a:srgbClr val="434343"/>
              </a:solidFill>
              <a:latin typeface="Montserrat"/>
              <a:ea typeface="Montserrat"/>
              <a:cs typeface="Montserrat"/>
              <a:sym typeface="Montserrat"/>
            </a:endParaRPr>
          </a:p>
        </p:txBody>
      </p:sp>
      <p:cxnSp>
        <p:nvCxnSpPr>
          <p:cNvPr id="828" name="Google Shape;828;p7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829" name="Google Shape;829;p7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830" name="Google Shape;830;p70"/>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831" name="Google Shape;831;p7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832" name="Google Shape;832;p7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833" name="Google Shape;833;p7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834" name="Google Shape;834;p70"/>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835" name="Google Shape;835;p7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71"/>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41" name="Google Shape;841;p71"/>
          <p:cNvSpPr txBox="1"/>
          <p:nvPr>
            <p:ph idx="1" type="body"/>
          </p:nvPr>
        </p:nvSpPr>
        <p:spPr>
          <a:xfrm>
            <a:off x="311700" y="1152475"/>
            <a:ext cx="8520600" cy="1133700"/>
          </a:xfrm>
          <a:prstGeom prst="rect">
            <a:avLst/>
          </a:prstGeom>
        </p:spPr>
        <p:txBody>
          <a:bodyPr anchorCtr="0" anchor="t" bIns="91425" lIns="91425" spcFirstLastPara="1" rIns="91425" wrap="square" tIns="91425">
            <a:normAutofit/>
          </a:bodyPr>
          <a:lstStyle/>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Il y a juste une coupure immédiate qui sépare 0 et 1.</a:t>
            </a:r>
            <a:endParaRPr sz="2700">
              <a:solidFill>
                <a:srgbClr val="434343"/>
              </a:solidFill>
              <a:latin typeface="Montserrat"/>
              <a:ea typeface="Montserrat"/>
              <a:cs typeface="Montserrat"/>
              <a:sym typeface="Montserrat"/>
            </a:endParaRPr>
          </a:p>
        </p:txBody>
      </p:sp>
      <p:cxnSp>
        <p:nvCxnSpPr>
          <p:cNvPr id="842" name="Google Shape;842;p71"/>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843" name="Google Shape;843;p7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844" name="Google Shape;844;p7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845" name="Google Shape;845;p71"/>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846" name="Google Shape;846;p71"/>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847" name="Google Shape;847;p71"/>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848" name="Google Shape;848;p71"/>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849" name="Google Shape;849;p7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850" name="Google Shape;850;p71"/>
          <p:cNvSpPr/>
          <p:nvPr/>
        </p:nvSpPr>
        <p:spPr>
          <a:xfrm rot="-620905">
            <a:off x="5086876" y="3164515"/>
            <a:ext cx="1128964" cy="31169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72"/>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56" name="Google Shape;856;p72"/>
          <p:cNvSpPr txBox="1"/>
          <p:nvPr>
            <p:ph idx="1" type="body"/>
          </p:nvPr>
        </p:nvSpPr>
        <p:spPr>
          <a:xfrm>
            <a:off x="311700" y="1152475"/>
            <a:ext cx="8832300" cy="1133700"/>
          </a:xfrm>
          <a:prstGeom prst="rect">
            <a:avLst/>
          </a:prstGeom>
        </p:spPr>
        <p:txBody>
          <a:bodyPr anchorCtr="0" anchor="t" bIns="91425" lIns="91425" spcFirstLastPara="1" rIns="91425" wrap="square" tIns="91425">
            <a:normAutofit fontScale="92500"/>
          </a:bodyPr>
          <a:lstStyle/>
          <a:p>
            <a:pPr indent="-387191" lvl="0" marL="457200" marR="0" rtl="0" algn="l">
              <a:lnSpc>
                <a:spcPct val="115000"/>
              </a:lnSpc>
              <a:spcBef>
                <a:spcPts val="0"/>
              </a:spcBef>
              <a:spcAft>
                <a:spcPts val="0"/>
              </a:spcAft>
              <a:buClr>
                <a:srgbClr val="434343"/>
              </a:buClr>
              <a:buSzPct val="100000"/>
              <a:buFont typeface="Montserrat"/>
              <a:buChar char="●"/>
            </a:pPr>
            <a:r>
              <a:rPr lang="en" sz="2700">
                <a:solidFill>
                  <a:srgbClr val="434343"/>
                </a:solidFill>
                <a:latin typeface="Montserrat"/>
                <a:ea typeface="Montserrat"/>
                <a:cs typeface="Montserrat"/>
                <a:sym typeface="Montserrat"/>
              </a:rPr>
              <a:t>Ce serait bien si nous pouvions avoir une fonction plus dynamique, par exemple la ligne rouge !</a:t>
            </a:r>
            <a:endParaRPr sz="2700">
              <a:solidFill>
                <a:srgbClr val="434343"/>
              </a:solidFill>
              <a:latin typeface="Montserrat"/>
              <a:ea typeface="Montserrat"/>
              <a:cs typeface="Montserrat"/>
              <a:sym typeface="Montserrat"/>
            </a:endParaRPr>
          </a:p>
        </p:txBody>
      </p:sp>
      <p:cxnSp>
        <p:nvCxnSpPr>
          <p:cNvPr id="857" name="Google Shape;857;p72"/>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858" name="Google Shape;858;p72"/>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859" name="Google Shape;859;p72"/>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860" name="Google Shape;860;p72"/>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861" name="Google Shape;861;p72"/>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862" name="Google Shape;862;p72"/>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863" name="Google Shape;863;p72"/>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864" name="Google Shape;864;p72"/>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865" name="Google Shape;865;p72"/>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73"/>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71" name="Google Shape;871;p73"/>
          <p:cNvSpPr txBox="1"/>
          <p:nvPr>
            <p:ph idx="1" type="body"/>
          </p:nvPr>
        </p:nvSpPr>
        <p:spPr>
          <a:xfrm>
            <a:off x="311700" y="1152475"/>
            <a:ext cx="8832300" cy="1133700"/>
          </a:xfrm>
          <a:prstGeom prst="rect">
            <a:avLst/>
          </a:prstGeom>
        </p:spPr>
        <p:txBody>
          <a:bodyPr anchorCtr="0" anchor="t" bIns="91425" lIns="91425" spcFirstLastPara="1" rIns="91425" wrap="square" tIns="91425">
            <a:normAutofit/>
          </a:bodyPr>
          <a:lstStyle/>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Heureusement pour nous, c'est la fonction sigmoïde !</a:t>
            </a:r>
            <a:endParaRPr sz="2700">
              <a:solidFill>
                <a:srgbClr val="434343"/>
              </a:solidFill>
              <a:latin typeface="Montserrat"/>
              <a:ea typeface="Montserrat"/>
              <a:cs typeface="Montserrat"/>
              <a:sym typeface="Montserrat"/>
            </a:endParaRPr>
          </a:p>
        </p:txBody>
      </p:sp>
      <p:cxnSp>
        <p:nvCxnSpPr>
          <p:cNvPr id="872" name="Google Shape;872;p73"/>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873" name="Google Shape;873;p73"/>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874" name="Google Shape;874;p73"/>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875" name="Google Shape;875;p73"/>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876" name="Google Shape;876;p73"/>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877" name="Google Shape;877;p73"/>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878" name="Google Shape;878;p73"/>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879" name="Google Shape;879;p73"/>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880" name="Google Shape;880;p73"/>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881" name="Google Shape;881;p73"/>
          <p:cNvPicPr preferRelativeResize="0"/>
          <p:nvPr/>
        </p:nvPicPr>
        <p:blipFill>
          <a:blip r:embed="rId3">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74"/>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87" name="Google Shape;887;p74"/>
          <p:cNvSpPr txBox="1"/>
          <p:nvPr>
            <p:ph idx="1" type="body"/>
          </p:nvPr>
        </p:nvSpPr>
        <p:spPr>
          <a:xfrm>
            <a:off x="311700" y="1152475"/>
            <a:ext cx="8832300" cy="1133700"/>
          </a:xfrm>
          <a:prstGeom prst="rect">
            <a:avLst/>
          </a:prstGeom>
        </p:spPr>
        <p:txBody>
          <a:bodyPr anchorCtr="0" anchor="t" bIns="91425" lIns="91425" spcFirstLastPara="1" rIns="91425" wrap="square" tIns="91425">
            <a:normAutofit fontScale="92500"/>
          </a:bodyPr>
          <a:lstStyle/>
          <a:p>
            <a:pPr indent="-387191" lvl="0" marL="457200" marR="0" rtl="0" algn="l">
              <a:lnSpc>
                <a:spcPct val="115000"/>
              </a:lnSpc>
              <a:spcBef>
                <a:spcPts val="0"/>
              </a:spcBef>
              <a:spcAft>
                <a:spcPts val="0"/>
              </a:spcAft>
              <a:buClr>
                <a:srgbClr val="434343"/>
              </a:buClr>
              <a:buSzPct val="100000"/>
              <a:buFont typeface="Montserrat"/>
              <a:buChar char="●"/>
            </a:pPr>
            <a:r>
              <a:rPr lang="en" sz="2700">
                <a:solidFill>
                  <a:srgbClr val="434343"/>
                </a:solidFill>
                <a:latin typeface="Montserrat"/>
                <a:ea typeface="Montserrat"/>
                <a:cs typeface="Montserrat"/>
                <a:sym typeface="Montserrat"/>
              </a:rPr>
              <a:t>La modification de la fonction d'activation utilisée peut être bénéfique selon la tâche à accomplir !</a:t>
            </a:r>
            <a:endParaRPr sz="2700">
              <a:solidFill>
                <a:srgbClr val="434343"/>
              </a:solidFill>
              <a:latin typeface="Montserrat"/>
              <a:ea typeface="Montserrat"/>
              <a:cs typeface="Montserrat"/>
              <a:sym typeface="Montserrat"/>
            </a:endParaRPr>
          </a:p>
        </p:txBody>
      </p:sp>
      <p:cxnSp>
        <p:nvCxnSpPr>
          <p:cNvPr id="888" name="Google Shape;888;p74"/>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889" name="Google Shape;889;p74"/>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890" name="Google Shape;890;p74"/>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891" name="Google Shape;891;p74"/>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892" name="Google Shape;892;p74"/>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893" name="Google Shape;893;p74"/>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894" name="Google Shape;894;p74"/>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895" name="Google Shape;895;p74"/>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896" name="Google Shape;896;p74"/>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897" name="Google Shape;897;p74"/>
          <p:cNvPicPr preferRelativeResize="0"/>
          <p:nvPr/>
        </p:nvPicPr>
        <p:blipFill>
          <a:blip r:embed="rId3">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2"/>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Modèle </a:t>
            </a:r>
            <a:r>
              <a:rPr lang="en">
                <a:latin typeface="Montserrat"/>
                <a:ea typeface="Montserrat"/>
                <a:cs typeface="Montserrat"/>
                <a:sym typeface="Montserrat"/>
              </a:rPr>
              <a:t>Perceptron</a:t>
            </a:r>
            <a:endParaRPr>
              <a:latin typeface="Montserrat"/>
              <a:ea typeface="Montserrat"/>
              <a:cs typeface="Montserrat"/>
              <a:sym typeface="Montserrat"/>
            </a:endParaRPr>
          </a:p>
        </p:txBody>
      </p:sp>
      <p:sp>
        <p:nvSpPr>
          <p:cNvPr id="64" name="Google Shape;64;p12"/>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Pour commencer à comprendre le Deep Learning, nous allons construire nos modèles d'abstraction :</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Neurone biologique seul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a:t>
            </a:r>
            <a:endParaRPr sz="2900">
              <a:solidFill>
                <a:srgbClr val="434343"/>
              </a:solidFill>
              <a:latin typeface="Montserrat"/>
              <a:ea typeface="Montserrat"/>
              <a:cs typeface="Montserrat"/>
              <a:sym typeface="Montserrat"/>
            </a:endParaRPr>
          </a:p>
          <a:p>
            <a:pPr indent="-412750" lvl="1" marL="13716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Modèle de Perceptron Multicouche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Réseau de Neurones Deep Learning</a:t>
            </a:r>
            <a:endParaRPr sz="2900">
              <a:solidFill>
                <a:srgbClr val="434343"/>
              </a:solidFill>
              <a:latin typeface="Montserrat"/>
              <a:ea typeface="Montserrat"/>
              <a:cs typeface="Montserrat"/>
              <a:sym typeface="Montserrat"/>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75"/>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03" name="Google Shape;903;p75"/>
          <p:cNvSpPr txBox="1"/>
          <p:nvPr>
            <p:ph idx="1" type="body"/>
          </p:nvPr>
        </p:nvSpPr>
        <p:spPr>
          <a:xfrm>
            <a:off x="311700" y="1152475"/>
            <a:ext cx="8832300" cy="1133700"/>
          </a:xfrm>
          <a:prstGeom prst="rect">
            <a:avLst/>
          </a:prstGeom>
        </p:spPr>
        <p:txBody>
          <a:bodyPr anchorCtr="0" anchor="t" bIns="91425" lIns="91425" spcFirstLastPara="1" rIns="91425" wrap="square" tIns="91425">
            <a:normAutofit/>
          </a:bodyPr>
          <a:lstStyle/>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Cela fonctionne toujours pour la classification, et sera plus sensible aux petits changements.</a:t>
            </a:r>
            <a:endParaRPr sz="2700">
              <a:solidFill>
                <a:srgbClr val="434343"/>
              </a:solidFill>
              <a:latin typeface="Montserrat"/>
              <a:ea typeface="Montserrat"/>
              <a:cs typeface="Montserrat"/>
              <a:sym typeface="Montserrat"/>
            </a:endParaRPr>
          </a:p>
        </p:txBody>
      </p:sp>
      <p:cxnSp>
        <p:nvCxnSpPr>
          <p:cNvPr id="904" name="Google Shape;904;p75"/>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05" name="Google Shape;905;p75"/>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06" name="Google Shape;906;p75"/>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07" name="Google Shape;907;p75"/>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08" name="Google Shape;908;p75"/>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09" name="Google Shape;909;p75"/>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10" name="Google Shape;910;p75"/>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11" name="Google Shape;911;p75"/>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912" name="Google Shape;912;p75"/>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913" name="Google Shape;913;p75"/>
          <p:cNvPicPr preferRelativeResize="0"/>
          <p:nvPr/>
        </p:nvPicPr>
        <p:blipFill>
          <a:blip r:embed="rId3">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76"/>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19" name="Google Shape;919;p76"/>
          <p:cNvSpPr txBox="1"/>
          <p:nvPr>
            <p:ph idx="1" type="body"/>
          </p:nvPr>
        </p:nvSpPr>
        <p:spPr>
          <a:xfrm>
            <a:off x="311700" y="1152475"/>
            <a:ext cx="8832300" cy="1133700"/>
          </a:xfrm>
          <a:prstGeom prst="rect">
            <a:avLst/>
          </a:prstGeom>
        </p:spPr>
        <p:txBody>
          <a:bodyPr anchorCtr="0" anchor="t" bIns="91425" lIns="91425" spcFirstLastPara="1" rIns="91425" wrap="square" tIns="91425">
            <a:normAutofit/>
          </a:bodyPr>
          <a:lstStyle/>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Discutons de quelques autres fonctions d'activation que nous allons rencontrer !</a:t>
            </a:r>
            <a:endParaRPr sz="2700">
              <a:solidFill>
                <a:srgbClr val="434343"/>
              </a:solidFill>
              <a:latin typeface="Montserrat"/>
              <a:ea typeface="Montserrat"/>
              <a:cs typeface="Montserrat"/>
              <a:sym typeface="Montserrat"/>
            </a:endParaRPr>
          </a:p>
        </p:txBody>
      </p:sp>
      <p:cxnSp>
        <p:nvCxnSpPr>
          <p:cNvPr id="920" name="Google Shape;920;p76"/>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21" name="Google Shape;921;p76"/>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22" name="Google Shape;922;p76"/>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23" name="Google Shape;923;p76"/>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24" name="Google Shape;924;p76"/>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25" name="Google Shape;925;p76"/>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926" name="Google Shape;926;p76"/>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77"/>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32" name="Google Shape;932;p77"/>
          <p:cNvSpPr txBox="1"/>
          <p:nvPr>
            <p:ph idx="1" type="body"/>
          </p:nvPr>
        </p:nvSpPr>
        <p:spPr>
          <a:xfrm>
            <a:off x="311700" y="1152475"/>
            <a:ext cx="8832300" cy="1133700"/>
          </a:xfrm>
          <a:prstGeom prst="rect">
            <a:avLst/>
          </a:prstGeom>
        </p:spPr>
        <p:txBody>
          <a:bodyPr anchorCtr="0" anchor="t" bIns="91425" lIns="91425" spcFirstLastPara="1" rIns="91425" wrap="square" tIns="91425">
            <a:normAutofit/>
          </a:bodyPr>
          <a:lstStyle/>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Tangente hyperbolique </a:t>
            </a:r>
            <a:r>
              <a:rPr lang="en" sz="2700">
                <a:solidFill>
                  <a:srgbClr val="434343"/>
                </a:solidFill>
                <a:latin typeface="Montserrat"/>
                <a:ea typeface="Montserrat"/>
                <a:cs typeface="Montserrat"/>
                <a:sym typeface="Montserrat"/>
              </a:rPr>
              <a:t>: tanh(z)</a:t>
            </a:r>
            <a:endParaRPr sz="2700">
              <a:solidFill>
                <a:srgbClr val="434343"/>
              </a:solidFill>
              <a:latin typeface="Montserrat"/>
              <a:ea typeface="Montserrat"/>
              <a:cs typeface="Montserrat"/>
              <a:sym typeface="Montserrat"/>
            </a:endParaRPr>
          </a:p>
        </p:txBody>
      </p:sp>
      <p:cxnSp>
        <p:nvCxnSpPr>
          <p:cNvPr id="933" name="Google Shape;933;p77"/>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34" name="Google Shape;934;p77"/>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35" name="Google Shape;935;p77"/>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36" name="Google Shape;936;p77"/>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937" name="Google Shape;937;p77"/>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938" name="Google Shape;938;p77"/>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939" name="Google Shape;939;p77"/>
          <p:cNvPicPr preferRelativeResize="0"/>
          <p:nvPr/>
        </p:nvPicPr>
        <p:blipFill rotWithShape="1">
          <a:blip r:embed="rId3">
            <a:alphaModFix/>
          </a:blip>
          <a:srcRect b="30709" l="0" r="64970" t="0"/>
          <a:stretch/>
        </p:blipFill>
        <p:spPr>
          <a:xfrm>
            <a:off x="6856775" y="3114375"/>
            <a:ext cx="1975449" cy="1355400"/>
          </a:xfrm>
          <a:prstGeom prst="rect">
            <a:avLst/>
          </a:prstGeom>
          <a:noFill/>
          <a:ln>
            <a:noFill/>
          </a:ln>
        </p:spPr>
      </p:pic>
      <p:pic>
        <p:nvPicPr>
          <p:cNvPr id="940" name="Google Shape;940;p77"/>
          <p:cNvPicPr preferRelativeResize="0"/>
          <p:nvPr/>
        </p:nvPicPr>
        <p:blipFill rotWithShape="1">
          <a:blip r:embed="rId3">
            <a:alphaModFix/>
          </a:blip>
          <a:srcRect b="68414" l="55417" r="8882" t="0"/>
          <a:stretch/>
        </p:blipFill>
        <p:spPr>
          <a:xfrm>
            <a:off x="6818925" y="2350750"/>
            <a:ext cx="2013300" cy="617850"/>
          </a:xfrm>
          <a:prstGeom prst="rect">
            <a:avLst/>
          </a:prstGeom>
          <a:noFill/>
          <a:ln>
            <a:noFill/>
          </a:ln>
        </p:spPr>
      </p:pic>
      <p:cxnSp>
        <p:nvCxnSpPr>
          <p:cNvPr id="941" name="Google Shape;941;p77"/>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78"/>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47" name="Google Shape;947;p78"/>
          <p:cNvSpPr txBox="1"/>
          <p:nvPr>
            <p:ph idx="1" type="body"/>
          </p:nvPr>
        </p:nvSpPr>
        <p:spPr>
          <a:xfrm>
            <a:off x="311700" y="1152475"/>
            <a:ext cx="8832300" cy="1133700"/>
          </a:xfrm>
          <a:prstGeom prst="rect">
            <a:avLst/>
          </a:prstGeom>
        </p:spPr>
        <p:txBody>
          <a:bodyPr anchorCtr="0" anchor="t" bIns="91425" lIns="91425" spcFirstLastPara="1" rIns="91425" wrap="square" tIns="91425">
            <a:normAutofit/>
          </a:bodyPr>
          <a:lstStyle/>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Tangente hyperbolique </a:t>
            </a:r>
            <a:r>
              <a:rPr lang="en" sz="2700">
                <a:solidFill>
                  <a:srgbClr val="434343"/>
                </a:solidFill>
                <a:latin typeface="Montserrat"/>
                <a:ea typeface="Montserrat"/>
                <a:cs typeface="Montserrat"/>
                <a:sym typeface="Montserrat"/>
              </a:rPr>
              <a:t>: tanh(z) </a:t>
            </a:r>
            <a:endParaRPr sz="2700">
              <a:solidFill>
                <a:srgbClr val="434343"/>
              </a:solidFill>
              <a:latin typeface="Montserrat"/>
              <a:ea typeface="Montserrat"/>
              <a:cs typeface="Montserrat"/>
              <a:sym typeface="Montserrat"/>
            </a:endParaRPr>
          </a:p>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Résultats de sortie entre -1 et 1 au lieu de 0 à 1</a:t>
            </a:r>
            <a:endParaRPr sz="2700">
              <a:solidFill>
                <a:srgbClr val="434343"/>
              </a:solidFill>
              <a:latin typeface="Montserrat"/>
              <a:ea typeface="Montserrat"/>
              <a:cs typeface="Montserrat"/>
              <a:sym typeface="Montserrat"/>
            </a:endParaRPr>
          </a:p>
        </p:txBody>
      </p:sp>
      <p:cxnSp>
        <p:nvCxnSpPr>
          <p:cNvPr id="948" name="Google Shape;948;p78"/>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49" name="Google Shape;949;p78"/>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50" name="Google Shape;950;p78"/>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51" name="Google Shape;951;p78"/>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952" name="Google Shape;952;p78"/>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953" name="Google Shape;953;p78"/>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954" name="Google Shape;954;p78"/>
          <p:cNvPicPr preferRelativeResize="0"/>
          <p:nvPr/>
        </p:nvPicPr>
        <p:blipFill rotWithShape="1">
          <a:blip r:embed="rId3">
            <a:alphaModFix/>
          </a:blip>
          <a:srcRect b="30709" l="0" r="64970" t="0"/>
          <a:stretch/>
        </p:blipFill>
        <p:spPr>
          <a:xfrm>
            <a:off x="6856775" y="3114375"/>
            <a:ext cx="1975449" cy="1355400"/>
          </a:xfrm>
          <a:prstGeom prst="rect">
            <a:avLst/>
          </a:prstGeom>
          <a:noFill/>
          <a:ln>
            <a:noFill/>
          </a:ln>
        </p:spPr>
      </p:pic>
      <p:pic>
        <p:nvPicPr>
          <p:cNvPr id="955" name="Google Shape;955;p78"/>
          <p:cNvPicPr preferRelativeResize="0"/>
          <p:nvPr/>
        </p:nvPicPr>
        <p:blipFill rotWithShape="1">
          <a:blip r:embed="rId3">
            <a:alphaModFix/>
          </a:blip>
          <a:srcRect b="68414" l="55417" r="8882" t="0"/>
          <a:stretch/>
        </p:blipFill>
        <p:spPr>
          <a:xfrm>
            <a:off x="6818925" y="2350750"/>
            <a:ext cx="2013300" cy="617850"/>
          </a:xfrm>
          <a:prstGeom prst="rect">
            <a:avLst/>
          </a:prstGeom>
          <a:noFill/>
          <a:ln>
            <a:noFill/>
          </a:ln>
        </p:spPr>
      </p:pic>
      <p:cxnSp>
        <p:nvCxnSpPr>
          <p:cNvPr id="956" name="Google Shape;956;p78"/>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79"/>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62" name="Google Shape;962;p79"/>
          <p:cNvSpPr txBox="1"/>
          <p:nvPr>
            <p:ph idx="1" type="body"/>
          </p:nvPr>
        </p:nvSpPr>
        <p:spPr>
          <a:xfrm>
            <a:off x="311700" y="1152475"/>
            <a:ext cx="8832300" cy="1133700"/>
          </a:xfrm>
          <a:prstGeom prst="rect">
            <a:avLst/>
          </a:prstGeom>
        </p:spPr>
        <p:txBody>
          <a:bodyPr anchorCtr="0" anchor="t" bIns="91425" lIns="91425" spcFirstLastPara="1" rIns="91425" wrap="square" tIns="91425">
            <a:normAutofit/>
          </a:bodyPr>
          <a:lstStyle/>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Unité linéaire rectifiée (ReLU) : Il s'agit en fait d'une fonction relativement simple </a:t>
            </a:r>
            <a:r>
              <a:rPr lang="en" sz="2700">
                <a:solidFill>
                  <a:srgbClr val="434343"/>
                </a:solidFill>
                <a:latin typeface="Montserrat"/>
                <a:ea typeface="Montserrat"/>
                <a:cs typeface="Montserrat"/>
                <a:sym typeface="Montserrat"/>
              </a:rPr>
              <a:t>: max(0,z)</a:t>
            </a:r>
            <a:endParaRPr sz="2700">
              <a:solidFill>
                <a:srgbClr val="434343"/>
              </a:solidFill>
              <a:latin typeface="Montserrat"/>
              <a:ea typeface="Montserrat"/>
              <a:cs typeface="Montserrat"/>
              <a:sym typeface="Montserrat"/>
            </a:endParaRPr>
          </a:p>
        </p:txBody>
      </p:sp>
      <p:cxnSp>
        <p:nvCxnSpPr>
          <p:cNvPr id="963" name="Google Shape;963;p79"/>
          <p:cNvCxnSpPr/>
          <p:nvPr/>
        </p:nvCxnSpPr>
        <p:spPr>
          <a:xfrm rot="10800000">
            <a:off x="4988175" y="233635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64" name="Google Shape;964;p7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65" name="Google Shape;965;p79"/>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66" name="Google Shape;966;p79"/>
          <p:cNvSpPr txBox="1"/>
          <p:nvPr/>
        </p:nvSpPr>
        <p:spPr>
          <a:xfrm>
            <a:off x="2239625" y="29222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67" name="Google Shape;967;p7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68" name="Google Shape;968;p79"/>
          <p:cNvSpPr/>
          <p:nvPr/>
        </p:nvSpPr>
        <p:spPr>
          <a:xfrm>
            <a:off x="3691100" y="2922225"/>
            <a:ext cx="2559225" cy="1086775"/>
          </a:xfrm>
          <a:custGeom>
            <a:rect b="b" l="l" r="r" t="t"/>
            <a:pathLst>
              <a:path extrusionOk="0" h="43471" w="102369">
                <a:moveTo>
                  <a:pt x="0" y="43471"/>
                </a:moveTo>
                <a:lnTo>
                  <a:pt x="52286" y="43071"/>
                </a:lnTo>
                <a:lnTo>
                  <a:pt x="102369" y="0"/>
                </a:lnTo>
              </a:path>
            </a:pathLst>
          </a:custGeom>
          <a:noFill/>
          <a:ln cap="flat" cmpd="sng" w="38100">
            <a:solidFill>
              <a:srgbClr val="990000"/>
            </a:solidFill>
            <a:prstDash val="solid"/>
            <a:round/>
            <a:headEnd len="med" w="med" type="none"/>
            <a:tailEnd len="med" w="med" type="triangle"/>
          </a:ln>
        </p:spPr>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80"/>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74" name="Google Shape;974;p80"/>
          <p:cNvSpPr txBox="1"/>
          <p:nvPr>
            <p:ph idx="1" type="body"/>
          </p:nvPr>
        </p:nvSpPr>
        <p:spPr>
          <a:xfrm>
            <a:off x="311700" y="1152475"/>
            <a:ext cx="8832300" cy="1133700"/>
          </a:xfrm>
          <a:prstGeom prst="rect">
            <a:avLst/>
          </a:prstGeom>
        </p:spPr>
        <p:txBody>
          <a:bodyPr anchorCtr="0" anchor="t" bIns="91425" lIns="91425" spcFirstLastPara="1" rIns="91425" wrap="square" tIns="91425">
            <a:normAutofit fontScale="40000" lnSpcReduction="10000"/>
          </a:bodyPr>
          <a:lstStyle/>
          <a:p>
            <a:pPr indent="-299720" lvl="0" marL="457200" marR="0" rtl="0" algn="l">
              <a:lnSpc>
                <a:spcPct val="115000"/>
              </a:lnSpc>
              <a:spcBef>
                <a:spcPts val="0"/>
              </a:spcBef>
              <a:spcAft>
                <a:spcPts val="0"/>
              </a:spcAft>
              <a:buClr>
                <a:srgbClr val="434343"/>
              </a:buClr>
              <a:buSzPct val="100000"/>
              <a:buFont typeface="Montserrat"/>
              <a:buChar char="●"/>
            </a:pPr>
            <a:r>
              <a:rPr lang="en" sz="2800">
                <a:solidFill>
                  <a:srgbClr val="434343"/>
                </a:solidFill>
                <a:latin typeface="Montserrat"/>
                <a:ea typeface="Montserrat"/>
                <a:cs typeface="Montserrat"/>
                <a:sym typeface="Montserrat"/>
              </a:rPr>
              <a:t>On a constaté que ReLu avait de très bonnes performances, notamment en ce qui concerne la question de </a:t>
            </a:r>
            <a:r>
              <a:rPr b="1" lang="en" sz="2800">
                <a:solidFill>
                  <a:srgbClr val="434343"/>
                </a:solidFill>
                <a:latin typeface="Montserrat"/>
                <a:ea typeface="Montserrat"/>
                <a:cs typeface="Montserrat"/>
                <a:sym typeface="Montserrat"/>
              </a:rPr>
              <a:t>vanishing gradient</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a:p>
            <a:pPr indent="-299720" lvl="0" marL="457200" marR="0" rtl="0" algn="l">
              <a:lnSpc>
                <a:spcPct val="115000"/>
              </a:lnSpc>
              <a:spcBef>
                <a:spcPts val="0"/>
              </a:spcBef>
              <a:spcAft>
                <a:spcPts val="0"/>
              </a:spcAft>
              <a:buClr>
                <a:srgbClr val="434343"/>
              </a:buClr>
              <a:buSzPct val="100000"/>
              <a:buFont typeface="Montserrat"/>
              <a:buChar char="●"/>
            </a:pPr>
            <a:r>
              <a:rPr lang="en" sz="2800">
                <a:solidFill>
                  <a:srgbClr val="434343"/>
                </a:solidFill>
                <a:latin typeface="Montserrat"/>
                <a:ea typeface="Montserrat"/>
                <a:cs typeface="Montserrat"/>
                <a:sym typeface="Montserrat"/>
              </a:rPr>
              <a:t>Nous choisissons souvent ReLu par défaut en raison de ses bonnes performances générales.</a:t>
            </a:r>
            <a:endParaRPr sz="28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81"/>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80" name="Google Shape;980;p81"/>
          <p:cNvSpPr txBox="1"/>
          <p:nvPr>
            <p:ph idx="1" type="body"/>
          </p:nvPr>
        </p:nvSpPr>
        <p:spPr>
          <a:xfrm>
            <a:off x="0" y="1152475"/>
            <a:ext cx="9144000" cy="1133700"/>
          </a:xfrm>
          <a:prstGeom prst="rect">
            <a:avLst/>
          </a:prstGeom>
        </p:spPr>
        <p:txBody>
          <a:bodyPr anchorCtr="0" anchor="t" bIns="91425" lIns="91425" spcFirstLastPara="1" rIns="91425" wrap="square" tIns="91425">
            <a:normAutofit fontScale="55000" lnSpcReduction="10000"/>
          </a:bodyPr>
          <a:lstStyle/>
          <a:p>
            <a:pPr indent="-333375" lvl="0" marL="457200" marR="0" rtl="0" algn="l">
              <a:lnSpc>
                <a:spcPct val="115000"/>
              </a:lnSpc>
              <a:spcBef>
                <a:spcPts val="0"/>
              </a:spcBef>
              <a:spcAft>
                <a:spcPts val="0"/>
              </a:spcAft>
              <a:buClr>
                <a:srgbClr val="434343"/>
              </a:buClr>
              <a:buSzPct val="100000"/>
              <a:buFont typeface="Montserrat"/>
              <a:buChar char="●"/>
            </a:pPr>
            <a:r>
              <a:rPr lang="en" sz="3000">
                <a:solidFill>
                  <a:srgbClr val="434343"/>
                </a:solidFill>
                <a:latin typeface="Montserrat"/>
                <a:ea typeface="Montserrat"/>
                <a:cs typeface="Montserrat"/>
                <a:sym typeface="Montserrat"/>
              </a:rPr>
              <a:t>Pour une liste complète des fonctions d'activation possibles, consultez </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319405" lvl="1" marL="914400" marR="0" rtl="0" algn="l">
              <a:lnSpc>
                <a:spcPct val="115000"/>
              </a:lnSpc>
              <a:spcBef>
                <a:spcPts val="0"/>
              </a:spcBef>
              <a:spcAft>
                <a:spcPts val="0"/>
              </a:spcAft>
              <a:buClr>
                <a:srgbClr val="434343"/>
              </a:buClr>
              <a:buSzPct val="100000"/>
              <a:buFont typeface="Montserrat"/>
              <a:buChar char="○"/>
            </a:pPr>
            <a:r>
              <a:rPr b="1" lang="en" sz="2600">
                <a:solidFill>
                  <a:srgbClr val="434343"/>
                </a:solidFill>
                <a:latin typeface="Montserrat"/>
                <a:ea typeface="Montserrat"/>
                <a:cs typeface="Montserrat"/>
                <a:sym typeface="Montserrat"/>
              </a:rPr>
              <a:t>en.wikipedia.org/wiki/Activation_function</a:t>
            </a:r>
            <a:endParaRPr b="1" sz="26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sp>
        <p:nvSpPr>
          <p:cNvPr id="985" name="Google Shape;985;p82"/>
          <p:cNvSpPr txBox="1"/>
          <p:nvPr>
            <p:ph type="ctrTitle"/>
          </p:nvPr>
        </p:nvSpPr>
        <p:spPr>
          <a:xfrm>
            <a:off x="311700" y="769850"/>
            <a:ext cx="5895300" cy="205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Fonctions d’Activation Multi-Classe</a:t>
            </a:r>
            <a:endParaRPr b="1">
              <a:latin typeface="Montserrat"/>
              <a:ea typeface="Montserrat"/>
              <a:cs typeface="Montserrat"/>
              <a:sym typeface="Montserrat"/>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83"/>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91" name="Google Shape;991;p83"/>
          <p:cNvSpPr txBox="1"/>
          <p:nvPr>
            <p:ph idx="1" type="body"/>
          </p:nvPr>
        </p:nvSpPr>
        <p:spPr>
          <a:xfrm>
            <a:off x="311700" y="1152475"/>
            <a:ext cx="8832300" cy="1133700"/>
          </a:xfrm>
          <a:prstGeom prst="rect">
            <a:avLst/>
          </a:prstGeom>
        </p:spPr>
        <p:txBody>
          <a:bodyPr anchorCtr="0" anchor="t" bIns="91425" lIns="91425" spcFirstLastPara="1" rIns="91425" wrap="square" tIns="91425">
            <a:normAutofit fontScale="55000" lnSpcReduction="10000"/>
          </a:bodyPr>
          <a:lstStyle/>
          <a:p>
            <a:pPr indent="-322897" lvl="0" marL="457200" marR="0" rtl="0" algn="l">
              <a:lnSpc>
                <a:spcPct val="115000"/>
              </a:lnSpc>
              <a:spcBef>
                <a:spcPts val="0"/>
              </a:spcBef>
              <a:spcAft>
                <a:spcPts val="0"/>
              </a:spcAft>
              <a:buClr>
                <a:srgbClr val="434343"/>
              </a:buClr>
              <a:buSzPct val="100000"/>
              <a:buFont typeface="Montserrat"/>
              <a:buChar char="●"/>
            </a:pPr>
            <a:r>
              <a:rPr lang="en" sz="2700">
                <a:solidFill>
                  <a:srgbClr val="434343"/>
                </a:solidFill>
                <a:latin typeface="Montserrat"/>
                <a:ea typeface="Montserrat"/>
                <a:cs typeface="Montserrat"/>
                <a:sym typeface="Montserrat"/>
              </a:rPr>
              <a:t>Remarquez que toutes ces fonctions d'activation ont un sens pour une seule sortie, que ce soit une étiquette (label) continue ou une tentative de prédire une classification binaire (soit un 0 ou un 1).</a:t>
            </a:r>
            <a:endParaRPr sz="2700">
              <a:solidFill>
                <a:srgbClr val="434343"/>
              </a:solidFill>
              <a:latin typeface="Montserrat"/>
              <a:ea typeface="Montserrat"/>
              <a:cs typeface="Montserrat"/>
              <a:sym typeface="Montserrat"/>
            </a:endParaRPr>
          </a:p>
          <a:p>
            <a:pPr indent="-322897" lvl="0" marL="457200" marR="0" rtl="0" algn="l">
              <a:lnSpc>
                <a:spcPct val="115000"/>
              </a:lnSpc>
              <a:spcBef>
                <a:spcPts val="0"/>
              </a:spcBef>
              <a:spcAft>
                <a:spcPts val="0"/>
              </a:spcAft>
              <a:buClr>
                <a:srgbClr val="434343"/>
              </a:buClr>
              <a:buSzPct val="100000"/>
              <a:buFont typeface="Montserrat"/>
              <a:buChar char="●"/>
            </a:pPr>
            <a:r>
              <a:rPr lang="en" sz="2700">
                <a:solidFill>
                  <a:srgbClr val="434343"/>
                </a:solidFill>
                <a:latin typeface="Montserrat"/>
                <a:ea typeface="Montserrat"/>
                <a:cs typeface="Montserrat"/>
                <a:sym typeface="Montserrat"/>
              </a:rPr>
              <a:t>Mais que devons-nous faire si nous avons une situation multiclasse ?</a:t>
            </a:r>
            <a:endParaRPr sz="2700">
              <a:solidFill>
                <a:srgbClr val="434343"/>
              </a:solidFill>
              <a:latin typeface="Montserrat"/>
              <a:ea typeface="Montserrat"/>
              <a:cs typeface="Montserrat"/>
              <a:sym typeface="Montserrat"/>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84"/>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97" name="Google Shape;997;p84"/>
          <p:cNvSpPr txBox="1"/>
          <p:nvPr>
            <p:ph idx="1" type="body"/>
          </p:nvPr>
        </p:nvSpPr>
        <p:spPr>
          <a:xfrm>
            <a:off x="311700" y="1152475"/>
            <a:ext cx="8832300" cy="1133700"/>
          </a:xfrm>
          <a:prstGeom prst="rect">
            <a:avLst/>
          </a:prstGeom>
        </p:spPr>
        <p:txBody>
          <a:bodyPr anchorCtr="0" anchor="t" bIns="91425" lIns="91425" spcFirstLastPara="1" rIns="91425" wrap="square" tIns="91425">
            <a:normAutofit fontScale="47500" lnSpcReduction="20000"/>
          </a:bodyPr>
          <a:lstStyle/>
          <a:p>
            <a:pPr indent="-310038" lvl="0" marL="457200" marR="0" rtl="0" algn="l">
              <a:lnSpc>
                <a:spcPct val="115000"/>
              </a:lnSpc>
              <a:spcBef>
                <a:spcPts val="0"/>
              </a:spcBef>
              <a:spcAft>
                <a:spcPts val="0"/>
              </a:spcAft>
              <a:buClr>
                <a:srgbClr val="434343"/>
              </a:buClr>
              <a:buSzPct val="100000"/>
              <a:buFont typeface="Montserrat"/>
              <a:buChar char="●"/>
            </a:pPr>
            <a:r>
              <a:rPr lang="en" sz="2700">
                <a:solidFill>
                  <a:srgbClr val="434343"/>
                </a:solidFill>
                <a:latin typeface="Montserrat"/>
                <a:ea typeface="Montserrat"/>
                <a:cs typeface="Montserrat"/>
                <a:sym typeface="Montserrat"/>
              </a:rPr>
              <a:t>Il existe deux grands types de situations multiclasses</a:t>
            </a:r>
            <a:endParaRPr sz="2700">
              <a:solidFill>
                <a:srgbClr val="434343"/>
              </a:solidFill>
              <a:latin typeface="Montserrat"/>
              <a:ea typeface="Montserrat"/>
              <a:cs typeface="Montserrat"/>
              <a:sym typeface="Montserrat"/>
            </a:endParaRPr>
          </a:p>
          <a:p>
            <a:pPr indent="-310038" lvl="1" marL="914400" marR="0" rtl="0" algn="l">
              <a:lnSpc>
                <a:spcPct val="115000"/>
              </a:lnSpc>
              <a:spcBef>
                <a:spcPts val="0"/>
              </a:spcBef>
              <a:spcAft>
                <a:spcPts val="0"/>
              </a:spcAft>
              <a:buClr>
                <a:srgbClr val="434343"/>
              </a:buClr>
              <a:buSzPct val="100000"/>
              <a:buFont typeface="Montserrat"/>
              <a:buChar char="○"/>
            </a:pPr>
            <a:r>
              <a:rPr lang="en" sz="2700">
                <a:solidFill>
                  <a:srgbClr val="434343"/>
                </a:solidFill>
                <a:latin typeface="Montserrat"/>
                <a:ea typeface="Montserrat"/>
                <a:cs typeface="Montserrat"/>
                <a:sym typeface="Montserrat"/>
              </a:rPr>
              <a:t>Classes non-exclusives</a:t>
            </a:r>
            <a:endParaRPr sz="2700">
              <a:solidFill>
                <a:srgbClr val="434343"/>
              </a:solidFill>
              <a:latin typeface="Montserrat"/>
              <a:ea typeface="Montserrat"/>
              <a:cs typeface="Montserrat"/>
              <a:sym typeface="Montserrat"/>
            </a:endParaRPr>
          </a:p>
          <a:p>
            <a:pPr indent="-310038" lvl="2" marL="1371600" marR="0" rtl="0" algn="l">
              <a:lnSpc>
                <a:spcPct val="115000"/>
              </a:lnSpc>
              <a:spcBef>
                <a:spcPts val="0"/>
              </a:spcBef>
              <a:spcAft>
                <a:spcPts val="0"/>
              </a:spcAft>
              <a:buClr>
                <a:srgbClr val="434343"/>
              </a:buClr>
              <a:buSzPct val="100000"/>
              <a:buFont typeface="Montserrat"/>
              <a:buChar char="■"/>
            </a:pPr>
            <a:r>
              <a:rPr lang="en" sz="2700">
                <a:solidFill>
                  <a:srgbClr val="434343"/>
                </a:solidFill>
                <a:latin typeface="Montserrat"/>
                <a:ea typeface="Montserrat"/>
                <a:cs typeface="Montserrat"/>
                <a:sym typeface="Montserrat"/>
              </a:rPr>
              <a:t>Un point de données peut se voir attribuer plusieurs classes/catégories</a:t>
            </a:r>
            <a:endParaRPr sz="2700">
              <a:solidFill>
                <a:srgbClr val="434343"/>
              </a:solidFill>
              <a:latin typeface="Montserrat"/>
              <a:ea typeface="Montserrat"/>
              <a:cs typeface="Montserrat"/>
              <a:sym typeface="Montserrat"/>
            </a:endParaRPr>
          </a:p>
          <a:p>
            <a:pPr indent="-310038" lvl="1" marL="914400" marR="0" rtl="0" algn="l">
              <a:lnSpc>
                <a:spcPct val="115000"/>
              </a:lnSpc>
              <a:spcBef>
                <a:spcPts val="0"/>
              </a:spcBef>
              <a:spcAft>
                <a:spcPts val="0"/>
              </a:spcAft>
              <a:buClr>
                <a:srgbClr val="434343"/>
              </a:buClr>
              <a:buSzPct val="100000"/>
              <a:buFont typeface="Montserrat"/>
              <a:buChar char="○"/>
            </a:pPr>
            <a:r>
              <a:rPr lang="en" sz="2700">
                <a:solidFill>
                  <a:srgbClr val="434343"/>
                </a:solidFill>
                <a:latin typeface="Montserrat"/>
                <a:ea typeface="Montserrat"/>
                <a:cs typeface="Montserrat"/>
                <a:sym typeface="Montserrat"/>
              </a:rPr>
              <a:t>Classes mutuellement exclusives</a:t>
            </a:r>
            <a:endParaRPr sz="2700">
              <a:solidFill>
                <a:srgbClr val="434343"/>
              </a:solidFill>
              <a:latin typeface="Montserrat"/>
              <a:ea typeface="Montserrat"/>
              <a:cs typeface="Montserrat"/>
              <a:sym typeface="Montserrat"/>
            </a:endParaRPr>
          </a:p>
          <a:p>
            <a:pPr indent="-310038" lvl="2" marL="1371600" marR="0" rtl="0" algn="l">
              <a:lnSpc>
                <a:spcPct val="115000"/>
              </a:lnSpc>
              <a:spcBef>
                <a:spcPts val="0"/>
              </a:spcBef>
              <a:spcAft>
                <a:spcPts val="0"/>
              </a:spcAft>
              <a:buClr>
                <a:srgbClr val="434343"/>
              </a:buClr>
              <a:buSzPct val="100000"/>
              <a:buFont typeface="Montserrat"/>
              <a:buChar char="■"/>
            </a:pPr>
            <a:r>
              <a:rPr lang="en" sz="2700">
                <a:solidFill>
                  <a:srgbClr val="434343"/>
                </a:solidFill>
                <a:latin typeface="Montserrat"/>
                <a:ea typeface="Montserrat"/>
                <a:cs typeface="Montserrat"/>
                <a:sym typeface="Montserrat"/>
              </a:rPr>
              <a:t>Une seule classe par point de données.</a:t>
            </a:r>
            <a:endParaRPr sz="2700">
              <a:solidFill>
                <a:srgbClr val="434343"/>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3"/>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Modèle Perceptron</a:t>
            </a:r>
            <a:endParaRPr>
              <a:latin typeface="Montserrat"/>
              <a:ea typeface="Montserrat"/>
              <a:cs typeface="Montserrat"/>
              <a:sym typeface="Montserrat"/>
            </a:endParaRPr>
          </a:p>
        </p:txBody>
      </p:sp>
      <p:sp>
        <p:nvSpPr>
          <p:cNvPr id="70" name="Google Shape;70;p13"/>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00050" lvl="0" marL="4572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Au fur et à mesure que nous apprendrons des modèles plus complexes, nous introduirons également des concepts tels que :</a:t>
            </a:r>
            <a:endParaRPr sz="2700">
              <a:solidFill>
                <a:srgbClr val="434343"/>
              </a:solidFill>
              <a:latin typeface="Montserrat"/>
              <a:ea typeface="Montserrat"/>
              <a:cs typeface="Montserrat"/>
              <a:sym typeface="Montserrat"/>
            </a:endParaRPr>
          </a:p>
          <a:p>
            <a:pPr indent="-400050" lvl="1" marL="13716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Fonctions d'Activation</a:t>
            </a:r>
            <a:endParaRPr sz="2700">
              <a:solidFill>
                <a:srgbClr val="434343"/>
              </a:solidFill>
              <a:latin typeface="Montserrat"/>
              <a:ea typeface="Montserrat"/>
              <a:cs typeface="Montserrat"/>
              <a:sym typeface="Montserrat"/>
            </a:endParaRPr>
          </a:p>
          <a:p>
            <a:pPr indent="-400050" lvl="1" marL="13716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Gradient Descent - Descente de Gradient</a:t>
            </a:r>
            <a:endParaRPr sz="2700">
              <a:solidFill>
                <a:srgbClr val="434343"/>
              </a:solidFill>
              <a:latin typeface="Montserrat"/>
              <a:ea typeface="Montserrat"/>
              <a:cs typeface="Montserrat"/>
              <a:sym typeface="Montserrat"/>
            </a:endParaRPr>
          </a:p>
          <a:p>
            <a:pPr indent="-400050" lvl="1" marL="13716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BackPropagation - rétropropagation</a:t>
            </a:r>
            <a:endParaRPr sz="2700">
              <a:solidFill>
                <a:srgbClr val="434343"/>
              </a:solidFill>
              <a:latin typeface="Montserrat"/>
              <a:ea typeface="Montserrat"/>
              <a:cs typeface="Montserrat"/>
              <a:sym typeface="Montserrat"/>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85"/>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03" name="Google Shape;1003;p85"/>
          <p:cNvSpPr txBox="1"/>
          <p:nvPr>
            <p:ph idx="1" type="body"/>
          </p:nvPr>
        </p:nvSpPr>
        <p:spPr>
          <a:xfrm>
            <a:off x="311700" y="1152475"/>
            <a:ext cx="8832300" cy="1133700"/>
          </a:xfrm>
          <a:prstGeom prst="rect">
            <a:avLst/>
          </a:prstGeom>
        </p:spPr>
        <p:txBody>
          <a:bodyPr anchorCtr="0" anchor="t" bIns="91425" lIns="91425" spcFirstLastPara="1" rIns="91425" wrap="square" tIns="91425">
            <a:normAutofit fontScale="47500"/>
          </a:bodyPr>
          <a:lstStyle/>
          <a:p>
            <a:pPr indent="-319087" lvl="0" marL="457200" marR="0" rtl="0" algn="l">
              <a:lnSpc>
                <a:spcPct val="115000"/>
              </a:lnSpc>
              <a:spcBef>
                <a:spcPts val="0"/>
              </a:spcBef>
              <a:spcAft>
                <a:spcPts val="0"/>
              </a:spcAft>
              <a:buClr>
                <a:srgbClr val="434343"/>
              </a:buClr>
              <a:buSzPct val="100000"/>
              <a:buFont typeface="Montserrat"/>
              <a:buChar char="●"/>
            </a:pPr>
            <a:r>
              <a:rPr lang="en" sz="3000">
                <a:solidFill>
                  <a:srgbClr val="434343"/>
                </a:solidFill>
                <a:latin typeface="Montserrat"/>
                <a:ea typeface="Montserrat"/>
                <a:cs typeface="Montserrat"/>
                <a:sym typeface="Montserrat"/>
              </a:rPr>
              <a:t>Classes non-exclusives</a:t>
            </a:r>
            <a:endParaRPr sz="3000">
              <a:solidFill>
                <a:srgbClr val="434343"/>
              </a:solidFill>
              <a:latin typeface="Montserrat"/>
              <a:ea typeface="Montserrat"/>
              <a:cs typeface="Montserrat"/>
              <a:sym typeface="Montserrat"/>
            </a:endParaRPr>
          </a:p>
          <a:p>
            <a:pPr indent="-319087" lvl="2" marL="1371600" marR="0" rtl="0" algn="l">
              <a:lnSpc>
                <a:spcPct val="115000"/>
              </a:lnSpc>
              <a:spcBef>
                <a:spcPts val="0"/>
              </a:spcBef>
              <a:spcAft>
                <a:spcPts val="0"/>
              </a:spcAft>
              <a:buClr>
                <a:srgbClr val="434343"/>
              </a:buClr>
              <a:buSzPct val="100000"/>
              <a:buFont typeface="Montserrat"/>
              <a:buChar char="■"/>
            </a:pPr>
            <a:r>
              <a:rPr lang="en" sz="3000">
                <a:solidFill>
                  <a:srgbClr val="434343"/>
                </a:solidFill>
                <a:latin typeface="Montserrat"/>
                <a:ea typeface="Montserrat"/>
                <a:cs typeface="Montserrat"/>
                <a:sym typeface="Montserrat"/>
              </a:rPr>
              <a:t>Un point de données peut se voir attribuer plusieurs classes/catégories</a:t>
            </a:r>
            <a:endParaRPr sz="3000">
              <a:solidFill>
                <a:srgbClr val="434343"/>
              </a:solidFill>
              <a:latin typeface="Montserrat"/>
              <a:ea typeface="Montserrat"/>
              <a:cs typeface="Montserrat"/>
              <a:sym typeface="Montserrat"/>
            </a:endParaRPr>
          </a:p>
          <a:p>
            <a:pPr indent="-319087" lvl="1" marL="914400" marR="0" rtl="0" algn="l">
              <a:lnSpc>
                <a:spcPct val="115000"/>
              </a:lnSpc>
              <a:spcBef>
                <a:spcPts val="0"/>
              </a:spcBef>
              <a:spcAft>
                <a:spcPts val="0"/>
              </a:spcAft>
              <a:buClr>
                <a:srgbClr val="434343"/>
              </a:buClr>
              <a:buSzPct val="100000"/>
              <a:buFont typeface="Montserrat"/>
              <a:buChar char="○"/>
            </a:pPr>
            <a:r>
              <a:rPr lang="en" sz="3000">
                <a:solidFill>
                  <a:srgbClr val="434343"/>
                </a:solidFill>
                <a:latin typeface="Montserrat"/>
                <a:ea typeface="Montserrat"/>
                <a:cs typeface="Montserrat"/>
                <a:sym typeface="Montserrat"/>
              </a:rPr>
              <a:t>Les photos peuvent avoir plusieurs tags (par exemple plage, famille, vacances, etc...)</a:t>
            </a:r>
            <a:endParaRPr sz="3000">
              <a:solidFill>
                <a:srgbClr val="434343"/>
              </a:solidFill>
              <a:latin typeface="Montserrat"/>
              <a:ea typeface="Montserrat"/>
              <a:cs typeface="Montserrat"/>
              <a:sym typeface="Montserrat"/>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p86"/>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09" name="Google Shape;1009;p86"/>
          <p:cNvSpPr txBox="1"/>
          <p:nvPr>
            <p:ph idx="1" type="body"/>
          </p:nvPr>
        </p:nvSpPr>
        <p:spPr>
          <a:xfrm>
            <a:off x="311700" y="1152475"/>
            <a:ext cx="8832300" cy="1133700"/>
          </a:xfrm>
          <a:prstGeom prst="rect">
            <a:avLst/>
          </a:prstGeom>
        </p:spPr>
        <p:txBody>
          <a:bodyPr anchorCtr="0" anchor="t" bIns="91425" lIns="91425" spcFirstLastPara="1" rIns="91425" wrap="square" tIns="91425">
            <a:normAutofit fontScale="55000" lnSpcReduction="10000"/>
          </a:bodyPr>
          <a:lstStyle/>
          <a:p>
            <a:pPr indent="-322897" lvl="0" marL="457200" marR="0" rtl="0" algn="l">
              <a:lnSpc>
                <a:spcPct val="115000"/>
              </a:lnSpc>
              <a:spcBef>
                <a:spcPts val="0"/>
              </a:spcBef>
              <a:spcAft>
                <a:spcPts val="0"/>
              </a:spcAft>
              <a:buClr>
                <a:srgbClr val="434343"/>
              </a:buClr>
              <a:buSzPct val="100000"/>
              <a:buFont typeface="Montserrat"/>
              <a:buChar char="●"/>
            </a:pPr>
            <a:r>
              <a:rPr lang="en" sz="2700">
                <a:solidFill>
                  <a:srgbClr val="434343"/>
                </a:solidFill>
                <a:latin typeface="Montserrat"/>
                <a:ea typeface="Montserrat"/>
                <a:cs typeface="Montserrat"/>
                <a:sym typeface="Montserrat"/>
              </a:rPr>
              <a:t>Classes mutuellement exclusives</a:t>
            </a:r>
            <a:endParaRPr sz="2700">
              <a:solidFill>
                <a:srgbClr val="434343"/>
              </a:solidFill>
              <a:latin typeface="Montserrat"/>
              <a:ea typeface="Montserrat"/>
              <a:cs typeface="Montserrat"/>
              <a:sym typeface="Montserrat"/>
            </a:endParaRPr>
          </a:p>
          <a:p>
            <a:pPr indent="-322897" lvl="2" marL="1371600" marR="0" rtl="0" algn="l">
              <a:lnSpc>
                <a:spcPct val="115000"/>
              </a:lnSpc>
              <a:spcBef>
                <a:spcPts val="0"/>
              </a:spcBef>
              <a:spcAft>
                <a:spcPts val="0"/>
              </a:spcAft>
              <a:buClr>
                <a:srgbClr val="434343"/>
              </a:buClr>
              <a:buSzPct val="100000"/>
              <a:buFont typeface="Montserrat"/>
              <a:buChar char="■"/>
            </a:pPr>
            <a:r>
              <a:rPr lang="en" sz="2700">
                <a:solidFill>
                  <a:srgbClr val="434343"/>
                </a:solidFill>
                <a:latin typeface="Montserrat"/>
                <a:ea typeface="Montserrat"/>
                <a:cs typeface="Montserrat"/>
                <a:sym typeface="Montserrat"/>
              </a:rPr>
              <a:t>Un point de données ne peut se voir attribuer qu'une seule classe/catégorie</a:t>
            </a:r>
            <a:endParaRPr sz="2700">
              <a:solidFill>
                <a:srgbClr val="434343"/>
              </a:solidFill>
              <a:latin typeface="Montserrat"/>
              <a:ea typeface="Montserrat"/>
              <a:cs typeface="Montserrat"/>
              <a:sym typeface="Montserrat"/>
            </a:endParaRPr>
          </a:p>
          <a:p>
            <a:pPr indent="-322897" lvl="1" marL="914400" marR="0" rtl="0" algn="l">
              <a:lnSpc>
                <a:spcPct val="115000"/>
              </a:lnSpc>
              <a:spcBef>
                <a:spcPts val="0"/>
              </a:spcBef>
              <a:spcAft>
                <a:spcPts val="0"/>
              </a:spcAft>
              <a:buClr>
                <a:srgbClr val="434343"/>
              </a:buClr>
              <a:buSzPct val="100000"/>
              <a:buFont typeface="Montserrat"/>
              <a:buChar char="○"/>
            </a:pPr>
            <a:r>
              <a:rPr lang="en" sz="2700">
                <a:solidFill>
                  <a:srgbClr val="434343"/>
                </a:solidFill>
                <a:latin typeface="Montserrat"/>
                <a:ea typeface="Montserrat"/>
                <a:cs typeface="Montserrat"/>
                <a:sym typeface="Montserrat"/>
              </a:rPr>
              <a:t>Les photos peuvent être classées comme étant en niveaux de gris (noir et blanc) ou en couleur. Une photo ne peut pas être les deux à la fois.</a:t>
            </a:r>
            <a:endParaRPr sz="2700">
              <a:solidFill>
                <a:srgbClr val="434343"/>
              </a:solidFill>
              <a:latin typeface="Montserrat"/>
              <a:ea typeface="Montserrat"/>
              <a:cs typeface="Montserrat"/>
              <a:sym typeface="Montserrat"/>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87"/>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15" name="Google Shape;1015;p87"/>
          <p:cNvSpPr txBox="1"/>
          <p:nvPr>
            <p:ph idx="1" type="body"/>
          </p:nvPr>
        </p:nvSpPr>
        <p:spPr>
          <a:xfrm>
            <a:off x="311700" y="1152475"/>
            <a:ext cx="8832300" cy="1133700"/>
          </a:xfrm>
          <a:prstGeom prst="rect">
            <a:avLst/>
          </a:prstGeom>
        </p:spPr>
        <p:txBody>
          <a:bodyPr anchorCtr="0" anchor="t" bIns="91425" lIns="91425" spcFirstLastPara="1" rIns="91425" wrap="square" tIns="91425">
            <a:normAutofit fontScale="70000" lnSpcReduction="20000"/>
          </a:bodyPr>
          <a:lstStyle/>
          <a:p>
            <a:pPr indent="-361950" lvl="0" marL="457200" marR="0" rtl="0" algn="l">
              <a:lnSpc>
                <a:spcPct val="115000"/>
              </a:lnSpc>
              <a:spcBef>
                <a:spcPts val="0"/>
              </a:spcBef>
              <a:spcAft>
                <a:spcPts val="0"/>
              </a:spcAft>
              <a:buClr>
                <a:srgbClr val="434343"/>
              </a:buClr>
              <a:buSzPct val="100000"/>
              <a:buFont typeface="Montserrat"/>
              <a:buChar char="●"/>
            </a:pPr>
            <a:r>
              <a:rPr lang="en" sz="3000">
                <a:solidFill>
                  <a:srgbClr val="434343"/>
                </a:solidFill>
                <a:latin typeface="Montserrat"/>
                <a:ea typeface="Montserrat"/>
                <a:cs typeface="Montserrat"/>
                <a:sym typeface="Montserrat"/>
              </a:rPr>
              <a:t>Organisation des classes multiples</a:t>
            </a:r>
            <a:endParaRPr sz="3000">
              <a:solidFill>
                <a:srgbClr val="434343"/>
              </a:solidFill>
              <a:latin typeface="Montserrat"/>
              <a:ea typeface="Montserrat"/>
              <a:cs typeface="Montserrat"/>
              <a:sym typeface="Montserrat"/>
            </a:endParaRPr>
          </a:p>
          <a:p>
            <a:pPr indent="-361950" lvl="1" marL="914400" marR="0" rtl="0" algn="l">
              <a:lnSpc>
                <a:spcPct val="115000"/>
              </a:lnSpc>
              <a:spcBef>
                <a:spcPts val="0"/>
              </a:spcBef>
              <a:spcAft>
                <a:spcPts val="0"/>
              </a:spcAft>
              <a:buClr>
                <a:srgbClr val="434343"/>
              </a:buClr>
              <a:buSzPct val="100000"/>
              <a:buFont typeface="Montserrat"/>
              <a:buChar char="○"/>
            </a:pPr>
            <a:r>
              <a:rPr lang="en" sz="3000">
                <a:solidFill>
                  <a:srgbClr val="434343"/>
                </a:solidFill>
                <a:latin typeface="Montserrat"/>
                <a:ea typeface="Montserrat"/>
                <a:cs typeface="Montserrat"/>
                <a:sym typeface="Montserrat"/>
              </a:rPr>
              <a:t>La façon la plus simple d'organiser plusieurs classes est de disposer simplement d'un nœud de sortie par classe.</a:t>
            </a:r>
            <a:endParaRPr sz="3000">
              <a:solidFill>
                <a:srgbClr val="434343"/>
              </a:solidFill>
              <a:latin typeface="Montserrat"/>
              <a:ea typeface="Montserrat"/>
              <a:cs typeface="Montserrat"/>
              <a:sym typeface="Montserrat"/>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p88"/>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Réseaux de neurones</a:t>
            </a:r>
            <a:endParaRPr>
              <a:latin typeface="Montserrat"/>
              <a:ea typeface="Montserrat"/>
              <a:cs typeface="Montserrat"/>
              <a:sym typeface="Montserrat"/>
            </a:endParaRPr>
          </a:p>
        </p:txBody>
      </p:sp>
      <p:sp>
        <p:nvSpPr>
          <p:cNvPr id="1021" name="Google Shape;1021;p88"/>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Auparavant, nous considérions la dernière couche de sortie comme un seul nœud.</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sp>
        <p:nvSpPr>
          <p:cNvPr id="1022" name="Google Shape;1022;p88"/>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88"/>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88"/>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88"/>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88"/>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88"/>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88"/>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88"/>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88"/>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31" name="Google Shape;1031;p88"/>
          <p:cNvCxnSpPr>
            <a:stCxn id="1022" idx="6"/>
            <a:endCxn id="1025"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032" name="Google Shape;1032;p88"/>
          <p:cNvCxnSpPr>
            <a:endCxn id="1026"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033" name="Google Shape;1033;p88"/>
          <p:cNvCxnSpPr>
            <a:stCxn id="1025" idx="6"/>
            <a:endCxn id="1028"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034" name="Google Shape;1034;p88"/>
          <p:cNvCxnSpPr>
            <a:stCxn id="1025" idx="6"/>
            <a:endCxn id="1027"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035" name="Google Shape;1035;p88"/>
          <p:cNvCxnSpPr>
            <a:stCxn id="1025" idx="6"/>
            <a:endCxn id="1029"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036" name="Google Shape;1036;p88"/>
          <p:cNvCxnSpPr>
            <a:endCxn id="1030"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037" name="Google Shape;1037;p88"/>
          <p:cNvCxnSpPr>
            <a:endCxn id="1030"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038" name="Google Shape;1038;p88"/>
          <p:cNvCxnSpPr>
            <a:endCxn id="1030"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039" name="Google Shape;1039;p88"/>
          <p:cNvCxnSpPr>
            <a:stCxn id="1026" idx="6"/>
            <a:endCxn id="1027"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040" name="Google Shape;1040;p88"/>
          <p:cNvCxnSpPr>
            <a:stCxn id="1026" idx="6"/>
            <a:endCxn id="1029"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041" name="Google Shape;1041;p88"/>
          <p:cNvCxnSpPr>
            <a:endCxn id="1028"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042" name="Google Shape;1042;p88"/>
          <p:cNvCxnSpPr>
            <a:endCxn id="1025"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043" name="Google Shape;1043;p88"/>
          <p:cNvCxnSpPr>
            <a:endCxn id="1026"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044" name="Google Shape;1044;p88"/>
          <p:cNvCxnSpPr>
            <a:endCxn id="1025"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045" name="Google Shape;1045;p88"/>
          <p:cNvCxnSpPr>
            <a:endCxn id="1026"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89"/>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Réseaux de neurones</a:t>
            </a:r>
            <a:endParaRPr>
              <a:latin typeface="Montserrat"/>
              <a:ea typeface="Montserrat"/>
              <a:cs typeface="Montserrat"/>
              <a:sym typeface="Montserrat"/>
            </a:endParaRPr>
          </a:p>
        </p:txBody>
      </p:sp>
      <p:sp>
        <p:nvSpPr>
          <p:cNvPr id="1051" name="Google Shape;1051;p89"/>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00050" lvl="0" marL="4572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Ce nœud unique pourrait produire une valeur de régression continue ou une classification binaire (0 ou 1).</a:t>
            </a:r>
            <a:endParaRPr sz="2700">
              <a:solidFill>
                <a:srgbClr val="434343"/>
              </a:solidFill>
              <a:latin typeface="Montserrat"/>
              <a:ea typeface="Montserrat"/>
              <a:cs typeface="Montserrat"/>
              <a:sym typeface="Montserrat"/>
            </a:endParaRPr>
          </a:p>
        </p:txBody>
      </p:sp>
      <p:sp>
        <p:nvSpPr>
          <p:cNvPr id="1052" name="Google Shape;1052;p89"/>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89"/>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89"/>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89"/>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89"/>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89"/>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89"/>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89"/>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89"/>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1" name="Google Shape;1061;p89"/>
          <p:cNvCxnSpPr>
            <a:stCxn id="1052" idx="6"/>
            <a:endCxn id="1055"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062" name="Google Shape;1062;p89"/>
          <p:cNvCxnSpPr>
            <a:endCxn id="1056"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063" name="Google Shape;1063;p89"/>
          <p:cNvCxnSpPr>
            <a:stCxn id="1055" idx="6"/>
            <a:endCxn id="1058"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064" name="Google Shape;1064;p89"/>
          <p:cNvCxnSpPr>
            <a:stCxn id="1055" idx="6"/>
            <a:endCxn id="1057"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065" name="Google Shape;1065;p89"/>
          <p:cNvCxnSpPr>
            <a:stCxn id="1055" idx="6"/>
            <a:endCxn id="1059"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066" name="Google Shape;1066;p89"/>
          <p:cNvCxnSpPr>
            <a:endCxn id="1060"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067" name="Google Shape;1067;p89"/>
          <p:cNvCxnSpPr>
            <a:endCxn id="1060"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068" name="Google Shape;1068;p89"/>
          <p:cNvCxnSpPr>
            <a:endCxn id="1060"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069" name="Google Shape;1069;p89"/>
          <p:cNvCxnSpPr>
            <a:stCxn id="1056" idx="6"/>
            <a:endCxn id="1057"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070" name="Google Shape;1070;p89"/>
          <p:cNvCxnSpPr>
            <a:stCxn id="1056" idx="6"/>
            <a:endCxn id="1059"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071" name="Google Shape;1071;p89"/>
          <p:cNvCxnSpPr>
            <a:endCxn id="1058"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072" name="Google Shape;1072;p89"/>
          <p:cNvCxnSpPr>
            <a:endCxn id="1055"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073" name="Google Shape;1073;p89"/>
          <p:cNvCxnSpPr>
            <a:endCxn id="1056"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074" name="Google Shape;1074;p89"/>
          <p:cNvCxnSpPr>
            <a:endCxn id="1055"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075" name="Google Shape;1075;p89"/>
          <p:cNvCxnSpPr>
            <a:endCxn id="1056"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9" name="Shape 1079"/>
        <p:cNvGrpSpPr/>
        <p:nvPr/>
      </p:nvGrpSpPr>
      <p:grpSpPr>
        <a:xfrm>
          <a:off x="0" y="0"/>
          <a:ext cx="0" cy="0"/>
          <a:chOff x="0" y="0"/>
          <a:chExt cx="0" cy="0"/>
        </a:xfrm>
      </p:grpSpPr>
      <p:sp>
        <p:nvSpPr>
          <p:cNvPr id="1080" name="Google Shape;1080;p90"/>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Réseaux de neurones</a:t>
            </a:r>
            <a:endParaRPr>
              <a:latin typeface="Montserrat"/>
              <a:ea typeface="Montserrat"/>
              <a:cs typeface="Montserrat"/>
              <a:sym typeface="Montserrat"/>
            </a:endParaRPr>
          </a:p>
        </p:txBody>
      </p:sp>
      <p:sp>
        <p:nvSpPr>
          <p:cNvPr id="1081" name="Google Shape;1081;p90"/>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00050" lvl="0" marL="4572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Étendons cette couche de sortie pour travailler dans le cas de la multi-classification.</a:t>
            </a:r>
            <a:endParaRPr sz="2700">
              <a:solidFill>
                <a:srgbClr val="434343"/>
              </a:solidFill>
              <a:latin typeface="Montserrat"/>
              <a:ea typeface="Montserrat"/>
              <a:cs typeface="Montserrat"/>
              <a:sym typeface="Montserrat"/>
            </a:endParaRPr>
          </a:p>
        </p:txBody>
      </p:sp>
      <p:sp>
        <p:nvSpPr>
          <p:cNvPr id="1082" name="Google Shape;1082;p90"/>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90"/>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90"/>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90"/>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90"/>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90"/>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90"/>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90"/>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90"/>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1" name="Google Shape;1091;p90"/>
          <p:cNvCxnSpPr>
            <a:stCxn id="1082" idx="6"/>
            <a:endCxn id="1085"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092" name="Google Shape;1092;p90"/>
          <p:cNvCxnSpPr>
            <a:endCxn id="1086"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093" name="Google Shape;1093;p90"/>
          <p:cNvCxnSpPr>
            <a:stCxn id="1085" idx="6"/>
            <a:endCxn id="1088"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094" name="Google Shape;1094;p90"/>
          <p:cNvCxnSpPr>
            <a:stCxn id="1085" idx="6"/>
            <a:endCxn id="1087"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095" name="Google Shape;1095;p90"/>
          <p:cNvCxnSpPr>
            <a:stCxn id="1085" idx="6"/>
            <a:endCxn id="1089"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096" name="Google Shape;1096;p90"/>
          <p:cNvCxnSpPr>
            <a:endCxn id="1090"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097" name="Google Shape;1097;p90"/>
          <p:cNvCxnSpPr>
            <a:endCxn id="1090"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098" name="Google Shape;1098;p90"/>
          <p:cNvCxnSpPr>
            <a:endCxn id="1090"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099" name="Google Shape;1099;p90"/>
          <p:cNvCxnSpPr>
            <a:stCxn id="1086" idx="6"/>
            <a:endCxn id="1087"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100" name="Google Shape;1100;p90"/>
          <p:cNvCxnSpPr>
            <a:stCxn id="1086" idx="6"/>
            <a:endCxn id="1089"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101" name="Google Shape;1101;p90"/>
          <p:cNvCxnSpPr>
            <a:endCxn id="1088"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102" name="Google Shape;1102;p90"/>
          <p:cNvCxnSpPr>
            <a:endCxn id="1085"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103" name="Google Shape;1103;p90"/>
          <p:cNvCxnSpPr>
            <a:endCxn id="1086"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104" name="Google Shape;1104;p90"/>
          <p:cNvCxnSpPr>
            <a:endCxn id="1085"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105" name="Google Shape;1105;p90"/>
          <p:cNvCxnSpPr>
            <a:endCxn id="1086"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9" name="Shape 1109"/>
        <p:cNvGrpSpPr/>
        <p:nvPr/>
      </p:nvGrpSpPr>
      <p:grpSpPr>
        <a:xfrm>
          <a:off x="0" y="0"/>
          <a:ext cx="0" cy="0"/>
          <a:chOff x="0" y="0"/>
          <a:chExt cx="0" cy="0"/>
        </a:xfrm>
      </p:grpSpPr>
      <p:sp>
        <p:nvSpPr>
          <p:cNvPr id="1110" name="Google Shape;1110;p91"/>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Classification Multiclasse</a:t>
            </a:r>
            <a:endParaRPr>
              <a:latin typeface="Montserrat"/>
              <a:ea typeface="Montserrat"/>
              <a:cs typeface="Montserrat"/>
              <a:sym typeface="Montserrat"/>
            </a:endParaRPr>
          </a:p>
        </p:txBody>
      </p:sp>
      <p:sp>
        <p:nvSpPr>
          <p:cNvPr id="1111" name="Google Shape;1111;p91"/>
          <p:cNvSpPr txBox="1"/>
          <p:nvPr>
            <p:ph idx="1" type="body"/>
          </p:nvPr>
        </p:nvSpPr>
        <p:spPr>
          <a:xfrm>
            <a:off x="311700" y="1152475"/>
            <a:ext cx="8684100" cy="7215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Organisation pour plusieurs classes</a:t>
            </a:r>
            <a:endParaRPr sz="2900">
              <a:solidFill>
                <a:srgbClr val="434343"/>
              </a:solidFill>
              <a:latin typeface="Montserrat"/>
              <a:ea typeface="Montserrat"/>
              <a:cs typeface="Montserrat"/>
              <a:sym typeface="Montserrat"/>
            </a:endParaRPr>
          </a:p>
        </p:txBody>
      </p:sp>
      <p:sp>
        <p:nvSpPr>
          <p:cNvPr id="1112" name="Google Shape;1112;p91"/>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91"/>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91"/>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5" name="Google Shape;1115;p91"/>
          <p:cNvCxnSpPr>
            <a:stCxn id="1116" idx="6"/>
            <a:endCxn id="1113"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117" name="Google Shape;1117;p91"/>
          <p:cNvCxnSpPr>
            <a:stCxn id="1116" idx="6"/>
            <a:endCxn id="1112"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118" name="Google Shape;1118;p91"/>
          <p:cNvCxnSpPr>
            <a:stCxn id="1119" idx="5"/>
            <a:endCxn id="1114"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120" name="Google Shape;1120;p91"/>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121" name="Google Shape;1121;p91"/>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122" name="Google Shape;1122;p91"/>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123" name="Google Shape;1123;p91"/>
          <p:cNvCxnSpPr>
            <a:stCxn id="1124" idx="6"/>
            <a:endCxn id="1112"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125" name="Google Shape;1125;p91"/>
          <p:cNvCxnSpPr>
            <a:stCxn id="1126" idx="5"/>
            <a:endCxn id="1114"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127" name="Google Shape;1127;p91"/>
          <p:cNvCxnSpPr>
            <a:stCxn id="1124" idx="6"/>
            <a:endCxn id="1113"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119" name="Google Shape;1119;p91"/>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91"/>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91"/>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91"/>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91"/>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91"/>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91"/>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33" name="Google Shape;1133;p91"/>
          <p:cNvCxnSpPr>
            <a:stCxn id="1128" idx="6"/>
            <a:endCxn id="1131"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134" name="Google Shape;1134;p91"/>
          <p:cNvCxnSpPr>
            <a:endCxn id="1132"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135" name="Google Shape;1135;p91"/>
          <p:cNvCxnSpPr>
            <a:endCxn id="1131"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136" name="Google Shape;1136;p91"/>
          <p:cNvCxnSpPr>
            <a:endCxn id="1132"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137" name="Google Shape;1137;p91"/>
          <p:cNvCxnSpPr>
            <a:endCxn id="1131"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138" name="Google Shape;1138;p91"/>
          <p:cNvCxnSpPr>
            <a:endCxn id="1132"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139" name="Google Shape;1139;p91"/>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91"/>
          <p:cNvSpPr txBox="1"/>
          <p:nvPr>
            <p:ph idx="1" type="body"/>
          </p:nvPr>
        </p:nvSpPr>
        <p:spPr>
          <a:xfrm>
            <a:off x="1190700" y="3720100"/>
            <a:ext cx="19590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141" name="Google Shape;1141;p91"/>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91"/>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91"/>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92"/>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Classification Multiclasse</a:t>
            </a:r>
            <a:endParaRPr>
              <a:latin typeface="Montserrat"/>
              <a:ea typeface="Montserrat"/>
              <a:cs typeface="Montserrat"/>
              <a:sym typeface="Montserrat"/>
            </a:endParaRPr>
          </a:p>
        </p:txBody>
      </p:sp>
      <p:sp>
        <p:nvSpPr>
          <p:cNvPr id="1149" name="Google Shape;1149;p92"/>
          <p:cNvSpPr txBox="1"/>
          <p:nvPr>
            <p:ph idx="1" type="body"/>
          </p:nvPr>
        </p:nvSpPr>
        <p:spPr>
          <a:xfrm>
            <a:off x="311700" y="1152475"/>
            <a:ext cx="8684100" cy="7215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Organisation pour plusieurs classes</a:t>
            </a:r>
            <a:endParaRPr sz="2900">
              <a:solidFill>
                <a:srgbClr val="434343"/>
              </a:solidFill>
              <a:latin typeface="Montserrat"/>
              <a:ea typeface="Montserrat"/>
              <a:cs typeface="Montserrat"/>
              <a:sym typeface="Montserrat"/>
            </a:endParaRPr>
          </a:p>
        </p:txBody>
      </p:sp>
      <p:sp>
        <p:nvSpPr>
          <p:cNvPr id="1150" name="Google Shape;1150;p92"/>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92"/>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92"/>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53" name="Google Shape;1153;p92"/>
          <p:cNvCxnSpPr>
            <a:stCxn id="1154" idx="6"/>
            <a:endCxn id="1151"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155" name="Google Shape;1155;p92"/>
          <p:cNvCxnSpPr>
            <a:stCxn id="1154" idx="6"/>
            <a:endCxn id="1150"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156" name="Google Shape;1156;p92"/>
          <p:cNvCxnSpPr>
            <a:stCxn id="1157" idx="5"/>
            <a:endCxn id="1152"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158" name="Google Shape;1158;p92"/>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159" name="Google Shape;1159;p92"/>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160" name="Google Shape;1160;p92"/>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161" name="Google Shape;1161;p92"/>
          <p:cNvCxnSpPr>
            <a:stCxn id="1162" idx="6"/>
            <a:endCxn id="1150"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163" name="Google Shape;1163;p92"/>
          <p:cNvCxnSpPr>
            <a:stCxn id="1164" idx="5"/>
            <a:endCxn id="1152"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165" name="Google Shape;1165;p92"/>
          <p:cNvCxnSpPr>
            <a:stCxn id="1162" idx="6"/>
            <a:endCxn id="1151"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157" name="Google Shape;1157;p92"/>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92"/>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92"/>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92"/>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92"/>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92"/>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92"/>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1" name="Google Shape;1171;p92"/>
          <p:cNvCxnSpPr>
            <a:stCxn id="1166" idx="6"/>
            <a:endCxn id="1169"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172" name="Google Shape;1172;p92"/>
          <p:cNvCxnSpPr>
            <a:endCxn id="1170"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173" name="Google Shape;1173;p92"/>
          <p:cNvCxnSpPr>
            <a:endCxn id="1169"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174" name="Google Shape;1174;p92"/>
          <p:cNvCxnSpPr>
            <a:endCxn id="1170"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175" name="Google Shape;1175;p92"/>
          <p:cNvCxnSpPr>
            <a:endCxn id="1169"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176" name="Google Shape;1176;p92"/>
          <p:cNvCxnSpPr>
            <a:endCxn id="1170"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177" name="Google Shape;1177;p92"/>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92"/>
          <p:cNvSpPr txBox="1"/>
          <p:nvPr>
            <p:ph idx="1" type="body"/>
          </p:nvPr>
        </p:nvSpPr>
        <p:spPr>
          <a:xfrm>
            <a:off x="1190700" y="3720100"/>
            <a:ext cx="19590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179" name="Google Shape;1179;p92"/>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92"/>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92"/>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92"/>
          <p:cNvSpPr txBox="1"/>
          <p:nvPr>
            <p:ph idx="1" type="body"/>
          </p:nvPr>
        </p:nvSpPr>
        <p:spPr>
          <a:xfrm>
            <a:off x="5515650" y="2034025"/>
            <a:ext cx="19590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183" name="Google Shape;1183;p92"/>
          <p:cNvSpPr txBox="1"/>
          <p:nvPr>
            <p:ph idx="1" type="body"/>
          </p:nvPr>
        </p:nvSpPr>
        <p:spPr>
          <a:xfrm>
            <a:off x="5489550" y="2908075"/>
            <a:ext cx="19590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184" name="Google Shape;1184;p92"/>
          <p:cNvSpPr txBox="1"/>
          <p:nvPr>
            <p:ph idx="1" type="body"/>
          </p:nvPr>
        </p:nvSpPr>
        <p:spPr>
          <a:xfrm>
            <a:off x="5515650" y="4123725"/>
            <a:ext cx="19590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8" name="Shape 1188"/>
        <p:cNvGrpSpPr/>
        <p:nvPr/>
      </p:nvGrpSpPr>
      <p:grpSpPr>
        <a:xfrm>
          <a:off x="0" y="0"/>
          <a:ext cx="0" cy="0"/>
          <a:chOff x="0" y="0"/>
          <a:chExt cx="0" cy="0"/>
        </a:xfrm>
      </p:grpSpPr>
      <p:sp>
        <p:nvSpPr>
          <p:cNvPr id="1189" name="Google Shape;1189;p93"/>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90" name="Google Shape;1190;p93"/>
          <p:cNvSpPr txBox="1"/>
          <p:nvPr>
            <p:ph idx="1" type="body"/>
          </p:nvPr>
        </p:nvSpPr>
        <p:spPr>
          <a:xfrm>
            <a:off x="311700" y="1152475"/>
            <a:ext cx="8832300" cy="1133700"/>
          </a:xfrm>
          <a:prstGeom prst="rect">
            <a:avLst/>
          </a:prstGeom>
        </p:spPr>
        <p:txBody>
          <a:bodyPr anchorCtr="0" anchor="t" bIns="91425" lIns="91425" spcFirstLastPara="1" rIns="91425" wrap="square" tIns="91425">
            <a:normAutofit fontScale="55000" lnSpcReduction="20000"/>
          </a:bodyPr>
          <a:lstStyle/>
          <a:p>
            <a:pPr indent="-329882" lvl="0" marL="457200" marR="0" rtl="0" algn="l">
              <a:lnSpc>
                <a:spcPct val="115000"/>
              </a:lnSpc>
              <a:spcBef>
                <a:spcPts val="0"/>
              </a:spcBef>
              <a:spcAft>
                <a:spcPts val="0"/>
              </a:spcAft>
              <a:buClr>
                <a:srgbClr val="434343"/>
              </a:buClr>
              <a:buSzPct val="100000"/>
              <a:buFont typeface="Montserrat"/>
              <a:buChar char="●"/>
            </a:pPr>
            <a:r>
              <a:rPr lang="en" sz="2900">
                <a:solidFill>
                  <a:srgbClr val="434343"/>
                </a:solidFill>
                <a:latin typeface="Montserrat"/>
                <a:ea typeface="Montserrat"/>
                <a:cs typeface="Montserrat"/>
                <a:sym typeface="Montserrat"/>
              </a:rPr>
              <a:t>Organisation des classes multiples</a:t>
            </a:r>
            <a:endParaRPr sz="2900">
              <a:solidFill>
                <a:srgbClr val="434343"/>
              </a:solidFill>
              <a:latin typeface="Montserrat"/>
              <a:ea typeface="Montserrat"/>
              <a:cs typeface="Montserrat"/>
              <a:sym typeface="Montserrat"/>
            </a:endParaRPr>
          </a:p>
          <a:p>
            <a:pPr indent="-329882" lvl="1" marL="914400" marR="0" rtl="0" algn="l">
              <a:lnSpc>
                <a:spcPct val="115000"/>
              </a:lnSpc>
              <a:spcBef>
                <a:spcPts val="0"/>
              </a:spcBef>
              <a:spcAft>
                <a:spcPts val="0"/>
              </a:spcAft>
              <a:buClr>
                <a:srgbClr val="434343"/>
              </a:buClr>
              <a:buSzPct val="100000"/>
              <a:buFont typeface="Montserrat"/>
              <a:buChar char="○"/>
            </a:pPr>
            <a:r>
              <a:rPr lang="en" sz="2900">
                <a:solidFill>
                  <a:srgbClr val="434343"/>
                </a:solidFill>
                <a:latin typeface="Montserrat"/>
                <a:ea typeface="Montserrat"/>
                <a:cs typeface="Montserrat"/>
                <a:sym typeface="Montserrat"/>
              </a:rPr>
              <a:t>Cela signifie que nous devrons organiser des catégories pour cette couche de sortie.</a:t>
            </a:r>
            <a:endParaRPr sz="2900">
              <a:solidFill>
                <a:srgbClr val="434343"/>
              </a:solidFill>
              <a:latin typeface="Montserrat"/>
              <a:ea typeface="Montserrat"/>
              <a:cs typeface="Montserrat"/>
              <a:sym typeface="Montserrat"/>
            </a:endParaRPr>
          </a:p>
          <a:p>
            <a:pPr indent="-329882" lvl="1" marL="914400" marR="0" rtl="0" algn="l">
              <a:lnSpc>
                <a:spcPct val="115000"/>
              </a:lnSpc>
              <a:spcBef>
                <a:spcPts val="0"/>
              </a:spcBef>
              <a:spcAft>
                <a:spcPts val="0"/>
              </a:spcAft>
              <a:buClr>
                <a:srgbClr val="434343"/>
              </a:buClr>
              <a:buSzPct val="100000"/>
              <a:buFont typeface="Montserrat"/>
              <a:buChar char="○"/>
            </a:pPr>
            <a:r>
              <a:rPr lang="en" sz="2900">
                <a:solidFill>
                  <a:srgbClr val="434343"/>
                </a:solidFill>
                <a:latin typeface="Montserrat"/>
                <a:ea typeface="Montserrat"/>
                <a:cs typeface="Montserrat"/>
                <a:sym typeface="Montserrat"/>
              </a:rPr>
              <a:t>On ne peut pas avoir des catégories comme "rouge", "bleu", "vert", etc...</a:t>
            </a:r>
            <a:endParaRPr sz="2900">
              <a:solidFill>
                <a:srgbClr val="434343"/>
              </a:solidFill>
              <a:latin typeface="Montserrat"/>
              <a:ea typeface="Montserrat"/>
              <a:cs typeface="Montserrat"/>
              <a:sym typeface="Montserrat"/>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4" name="Shape 1194"/>
        <p:cNvGrpSpPr/>
        <p:nvPr/>
      </p:nvGrpSpPr>
      <p:grpSpPr>
        <a:xfrm>
          <a:off x="0" y="0"/>
          <a:ext cx="0" cy="0"/>
          <a:chOff x="0" y="0"/>
          <a:chExt cx="0" cy="0"/>
        </a:xfrm>
      </p:grpSpPr>
      <p:sp>
        <p:nvSpPr>
          <p:cNvPr id="1195" name="Google Shape;1195;p94"/>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96" name="Google Shape;1196;p94"/>
          <p:cNvSpPr txBox="1"/>
          <p:nvPr>
            <p:ph idx="1" type="body"/>
          </p:nvPr>
        </p:nvSpPr>
        <p:spPr>
          <a:xfrm>
            <a:off x="311700" y="1152475"/>
            <a:ext cx="8832300" cy="33393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Organisation des classes multiples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Nous utilisons à la place le</a:t>
            </a:r>
            <a:r>
              <a:rPr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one-hot encoding</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Voyons à quoi cela ressemble pour les classes mutuellement exclusives.</a:t>
            </a:r>
            <a:endParaRPr sz="3000">
              <a:solidFill>
                <a:srgbClr val="434343"/>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Modèle Perceptron</a:t>
            </a:r>
            <a:endParaRPr>
              <a:latin typeface="Montserrat"/>
              <a:ea typeface="Montserrat"/>
              <a:cs typeface="Montserrat"/>
              <a:sym typeface="Montserrat"/>
            </a:endParaRPr>
          </a:p>
        </p:txBody>
      </p:sp>
      <p:sp>
        <p:nvSpPr>
          <p:cNvPr id="76" name="Google Shape;76;p14"/>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Si l'idée générale du Deep Learning est de faire en sorte que les ordinateurs imitent artificiellement l'intelligence naturelle biologique, nous devrions probablement acquérir une compréhension générale du fonctionnement des neurones biologiques !</a:t>
            </a:r>
            <a:endParaRPr sz="2800">
              <a:solidFill>
                <a:srgbClr val="434343"/>
              </a:solidFill>
              <a:latin typeface="Montserrat"/>
              <a:ea typeface="Montserrat"/>
              <a:cs typeface="Montserrat"/>
              <a:sym typeface="Montserrat"/>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0" name="Shape 1200"/>
        <p:cNvGrpSpPr/>
        <p:nvPr/>
      </p:nvGrpSpPr>
      <p:grpSpPr>
        <a:xfrm>
          <a:off x="0" y="0"/>
          <a:ext cx="0" cy="0"/>
          <a:chOff x="0" y="0"/>
          <a:chExt cx="0" cy="0"/>
        </a:xfrm>
      </p:grpSpPr>
      <p:sp>
        <p:nvSpPr>
          <p:cNvPr id="1201" name="Google Shape;1201;p95"/>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02" name="Google Shape;1202;p95"/>
          <p:cNvSpPr txBox="1"/>
          <p:nvPr>
            <p:ph idx="1" type="body"/>
          </p:nvPr>
        </p:nvSpPr>
        <p:spPr>
          <a:xfrm>
            <a:off x="311700" y="1152475"/>
            <a:ext cx="8832300" cy="33393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Classes mutuellement exclusives</a:t>
            </a:r>
            <a:endParaRPr sz="3000">
              <a:solidFill>
                <a:srgbClr val="434343"/>
              </a:solidFill>
              <a:latin typeface="Montserrat"/>
              <a:ea typeface="Montserrat"/>
              <a:cs typeface="Montserrat"/>
              <a:sym typeface="Montserrat"/>
            </a:endParaRPr>
          </a:p>
        </p:txBody>
      </p:sp>
      <p:graphicFrame>
        <p:nvGraphicFramePr>
          <p:cNvPr id="1203" name="Google Shape;1203;p95"/>
          <p:cNvGraphicFramePr/>
          <p:nvPr/>
        </p:nvGraphicFramePr>
        <p:xfrm>
          <a:off x="152400" y="2172350"/>
          <a:ext cx="3000000" cy="3000000"/>
        </p:xfrm>
        <a:graphic>
          <a:graphicData uri="http://schemas.openxmlformats.org/drawingml/2006/table">
            <a:tbl>
              <a:tblPr>
                <a:noFill/>
                <a:tableStyleId>{21E137DD-B343-4C0E-AAF0-B1615046D2D4}</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sp>
        <p:nvSpPr>
          <p:cNvPr id="1204" name="Google Shape;1204;p95"/>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8" name="Shape 1208"/>
        <p:cNvGrpSpPr/>
        <p:nvPr/>
      </p:nvGrpSpPr>
      <p:grpSpPr>
        <a:xfrm>
          <a:off x="0" y="0"/>
          <a:ext cx="0" cy="0"/>
          <a:chOff x="0" y="0"/>
          <a:chExt cx="0" cy="0"/>
        </a:xfrm>
      </p:grpSpPr>
      <p:sp>
        <p:nvSpPr>
          <p:cNvPr id="1209" name="Google Shape;1209;p96"/>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10" name="Google Shape;1210;p96"/>
          <p:cNvSpPr txBox="1"/>
          <p:nvPr>
            <p:ph idx="1" type="body"/>
          </p:nvPr>
        </p:nvSpPr>
        <p:spPr>
          <a:xfrm>
            <a:off x="311700" y="1152475"/>
            <a:ext cx="8832300" cy="33393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Classes mutuellement exclusives</a:t>
            </a:r>
            <a:endParaRPr sz="3000">
              <a:solidFill>
                <a:srgbClr val="434343"/>
              </a:solidFill>
              <a:latin typeface="Montserrat"/>
              <a:ea typeface="Montserrat"/>
              <a:cs typeface="Montserrat"/>
              <a:sym typeface="Montserrat"/>
            </a:endParaRPr>
          </a:p>
        </p:txBody>
      </p:sp>
      <p:sp>
        <p:nvSpPr>
          <p:cNvPr id="1211" name="Google Shape;1211;p96"/>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212" name="Google Shape;1212;p96"/>
          <p:cNvGraphicFramePr/>
          <p:nvPr/>
        </p:nvGraphicFramePr>
        <p:xfrm>
          <a:off x="4335100" y="1894900"/>
          <a:ext cx="3000000" cy="3000000"/>
        </p:xfrm>
        <a:graphic>
          <a:graphicData uri="http://schemas.openxmlformats.org/drawingml/2006/table">
            <a:tbl>
              <a:tblPr>
                <a:noFill/>
                <a:tableStyleId>{21E137DD-B343-4C0E-AAF0-B1615046D2D4}</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BLUE</a:t>
                      </a:r>
                      <a:endParaRPr b="1">
                        <a:solidFill>
                          <a:schemeClr val="dk1"/>
                        </a:solidFill>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213" name="Google Shape;1213;p96"/>
          <p:cNvGraphicFramePr/>
          <p:nvPr/>
        </p:nvGraphicFramePr>
        <p:xfrm>
          <a:off x="152400" y="2172350"/>
          <a:ext cx="3000000" cy="3000000"/>
        </p:xfrm>
        <a:graphic>
          <a:graphicData uri="http://schemas.openxmlformats.org/drawingml/2006/table">
            <a:tbl>
              <a:tblPr>
                <a:noFill/>
                <a:tableStyleId>{21E137DD-B343-4C0E-AAF0-B1615046D2D4}</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cxnSp>
        <p:nvCxnSpPr>
          <p:cNvPr id="1214" name="Google Shape;1214;p96"/>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8" name="Shape 1218"/>
        <p:cNvGrpSpPr/>
        <p:nvPr/>
      </p:nvGrpSpPr>
      <p:grpSpPr>
        <a:xfrm>
          <a:off x="0" y="0"/>
          <a:ext cx="0" cy="0"/>
          <a:chOff x="0" y="0"/>
          <a:chExt cx="0" cy="0"/>
        </a:xfrm>
      </p:grpSpPr>
      <p:sp>
        <p:nvSpPr>
          <p:cNvPr id="1219" name="Google Shape;1219;p97"/>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20" name="Google Shape;1220;p97"/>
          <p:cNvSpPr txBox="1"/>
          <p:nvPr>
            <p:ph idx="1" type="body"/>
          </p:nvPr>
        </p:nvSpPr>
        <p:spPr>
          <a:xfrm>
            <a:off x="311700" y="1152475"/>
            <a:ext cx="8832300" cy="33393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Classes non-exclusives</a:t>
            </a:r>
            <a:endParaRPr sz="3000">
              <a:solidFill>
                <a:srgbClr val="434343"/>
              </a:solidFill>
              <a:latin typeface="Montserrat"/>
              <a:ea typeface="Montserrat"/>
              <a:cs typeface="Montserrat"/>
              <a:sym typeface="Montserrat"/>
            </a:endParaRPr>
          </a:p>
        </p:txBody>
      </p:sp>
      <p:sp>
        <p:nvSpPr>
          <p:cNvPr id="1221" name="Google Shape;1221;p97"/>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222" name="Google Shape;1222;p97"/>
          <p:cNvGraphicFramePr/>
          <p:nvPr/>
        </p:nvGraphicFramePr>
        <p:xfrm>
          <a:off x="4335100" y="1894900"/>
          <a:ext cx="3000000" cy="3000000"/>
        </p:xfrm>
        <a:graphic>
          <a:graphicData uri="http://schemas.openxmlformats.org/drawingml/2006/table">
            <a:tbl>
              <a:tblPr>
                <a:noFill/>
                <a:tableStyleId>{21E137DD-B343-4C0E-AAF0-B1615046D2D4}</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C</a:t>
                      </a:r>
                      <a:endParaRPr b="1">
                        <a:solidFill>
                          <a:schemeClr val="dk1"/>
                        </a:solidFill>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223" name="Google Shape;1223;p97"/>
          <p:cNvGraphicFramePr/>
          <p:nvPr/>
        </p:nvGraphicFramePr>
        <p:xfrm>
          <a:off x="152400" y="2172350"/>
          <a:ext cx="3000000" cy="3000000"/>
        </p:xfrm>
        <a:graphic>
          <a:graphicData uri="http://schemas.openxmlformats.org/drawingml/2006/table">
            <a:tbl>
              <a:tblPr>
                <a:noFill/>
                <a:tableStyleId>{21E137DD-B343-4C0E-AAF0-B1615046D2D4}</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C,B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r>
            </a:tbl>
          </a:graphicData>
        </a:graphic>
      </p:graphicFrame>
      <p:cxnSp>
        <p:nvCxnSpPr>
          <p:cNvPr id="1224" name="Google Shape;1224;p97"/>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8" name="Shape 1228"/>
        <p:cNvGrpSpPr/>
        <p:nvPr/>
      </p:nvGrpSpPr>
      <p:grpSpPr>
        <a:xfrm>
          <a:off x="0" y="0"/>
          <a:ext cx="0" cy="0"/>
          <a:chOff x="0" y="0"/>
          <a:chExt cx="0" cy="0"/>
        </a:xfrm>
      </p:grpSpPr>
      <p:sp>
        <p:nvSpPr>
          <p:cNvPr id="1229" name="Google Shape;1229;p98"/>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30" name="Google Shape;1230;p98"/>
          <p:cNvSpPr txBox="1"/>
          <p:nvPr>
            <p:ph idx="1" type="body"/>
          </p:nvPr>
        </p:nvSpPr>
        <p:spPr>
          <a:xfrm>
            <a:off x="311700" y="1152475"/>
            <a:ext cx="8832300" cy="1133700"/>
          </a:xfrm>
          <a:prstGeom prst="rect">
            <a:avLst/>
          </a:prstGeom>
        </p:spPr>
        <p:txBody>
          <a:bodyPr anchorCtr="0" anchor="t" bIns="91425" lIns="91425" spcFirstLastPara="1" rIns="91425" wrap="square" tIns="91425">
            <a:normAutofit fontScale="70000" lnSpcReduction="20000"/>
          </a:bodyPr>
          <a:lstStyle/>
          <a:p>
            <a:pPr indent="-357505" lvl="0" marL="457200" marR="0" rtl="0" algn="l">
              <a:lnSpc>
                <a:spcPct val="115000"/>
              </a:lnSpc>
              <a:spcBef>
                <a:spcPts val="0"/>
              </a:spcBef>
              <a:spcAft>
                <a:spcPts val="0"/>
              </a:spcAft>
              <a:buClr>
                <a:srgbClr val="434343"/>
              </a:buClr>
              <a:buSzPct val="100000"/>
              <a:buFont typeface="Montserrat"/>
              <a:buChar char="●"/>
            </a:pPr>
            <a:r>
              <a:rPr lang="en" sz="2900">
                <a:solidFill>
                  <a:srgbClr val="434343"/>
                </a:solidFill>
                <a:latin typeface="Montserrat"/>
                <a:ea typeface="Montserrat"/>
                <a:cs typeface="Montserrat"/>
                <a:sym typeface="Montserrat"/>
              </a:rPr>
              <a:t>Maintenant que nos données sont correctement organisées, il nous suffit de choisir la bonne fonction d'activation de classification que la dernière couche de sortie devrait avoir.</a:t>
            </a:r>
            <a:endParaRPr sz="2900">
              <a:solidFill>
                <a:srgbClr val="434343"/>
              </a:solidFill>
              <a:latin typeface="Montserrat"/>
              <a:ea typeface="Montserrat"/>
              <a:cs typeface="Montserrat"/>
              <a:sym typeface="Montserrat"/>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4" name="Shape 1234"/>
        <p:cNvGrpSpPr/>
        <p:nvPr/>
      </p:nvGrpSpPr>
      <p:grpSpPr>
        <a:xfrm>
          <a:off x="0" y="0"/>
          <a:ext cx="0" cy="0"/>
          <a:chOff x="0" y="0"/>
          <a:chExt cx="0" cy="0"/>
        </a:xfrm>
      </p:grpSpPr>
      <p:sp>
        <p:nvSpPr>
          <p:cNvPr id="1235" name="Google Shape;1235;p99"/>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36" name="Google Shape;1236;p99"/>
          <p:cNvSpPr txBox="1"/>
          <p:nvPr>
            <p:ph idx="1" type="body"/>
          </p:nvPr>
        </p:nvSpPr>
        <p:spPr>
          <a:xfrm>
            <a:off x="311700" y="1152475"/>
            <a:ext cx="8832300" cy="1133700"/>
          </a:xfrm>
          <a:prstGeom prst="rect">
            <a:avLst/>
          </a:prstGeom>
        </p:spPr>
        <p:txBody>
          <a:bodyPr anchorCtr="0" anchor="t" bIns="91425" lIns="91425" spcFirstLastPara="1" rIns="91425" wrap="square" tIns="91425">
            <a:normAutofit fontScale="47500" lnSpcReduction="10000"/>
          </a:bodyPr>
          <a:lstStyle/>
          <a:p>
            <a:pPr indent="-319087" lvl="0" marL="457200" marR="0" rtl="0" algn="l">
              <a:lnSpc>
                <a:spcPct val="115000"/>
              </a:lnSpc>
              <a:spcBef>
                <a:spcPts val="0"/>
              </a:spcBef>
              <a:spcAft>
                <a:spcPts val="0"/>
              </a:spcAft>
              <a:buClr>
                <a:srgbClr val="434343"/>
              </a:buClr>
              <a:buSzPct val="100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319087" lvl="1" marL="914400" marR="0" rtl="0" algn="l">
              <a:lnSpc>
                <a:spcPct val="115000"/>
              </a:lnSpc>
              <a:spcBef>
                <a:spcPts val="0"/>
              </a:spcBef>
              <a:spcAft>
                <a:spcPts val="0"/>
              </a:spcAft>
              <a:buClr>
                <a:srgbClr val="434343"/>
              </a:buClr>
              <a:buSzPct val="100000"/>
              <a:buFont typeface="Montserrat"/>
              <a:buChar char="○"/>
            </a:pPr>
            <a:r>
              <a:rPr lang="en" sz="3000">
                <a:solidFill>
                  <a:srgbClr val="434343"/>
                </a:solidFill>
                <a:latin typeface="Montserrat"/>
                <a:ea typeface="Montserrat"/>
                <a:cs typeface="Montserrat"/>
                <a:sym typeface="Montserrat"/>
              </a:rPr>
              <a:t>Fonction sigmoïde</a:t>
            </a:r>
            <a:endParaRPr sz="3000">
              <a:solidFill>
                <a:srgbClr val="434343"/>
              </a:solidFill>
              <a:latin typeface="Montserrat"/>
              <a:ea typeface="Montserrat"/>
              <a:cs typeface="Montserrat"/>
              <a:sym typeface="Montserrat"/>
            </a:endParaRPr>
          </a:p>
          <a:p>
            <a:pPr indent="-319087" lvl="2" marL="1371600" marR="0" rtl="0" algn="l">
              <a:lnSpc>
                <a:spcPct val="115000"/>
              </a:lnSpc>
              <a:spcBef>
                <a:spcPts val="0"/>
              </a:spcBef>
              <a:spcAft>
                <a:spcPts val="0"/>
              </a:spcAft>
              <a:buClr>
                <a:srgbClr val="434343"/>
              </a:buClr>
              <a:buSzPct val="100000"/>
              <a:buFont typeface="Montserrat"/>
              <a:buChar char="■"/>
            </a:pPr>
            <a:r>
              <a:rPr lang="en" sz="3000">
                <a:solidFill>
                  <a:srgbClr val="434343"/>
                </a:solidFill>
                <a:latin typeface="Montserrat"/>
                <a:ea typeface="Montserrat"/>
                <a:cs typeface="Montserrat"/>
                <a:sym typeface="Montserrat"/>
              </a:rPr>
              <a:t>Chaque neurone produira une valeur de sortie entre 0 et 1, indiquant la probabilité de se voir attribuer cette classe.</a:t>
            </a:r>
            <a:endParaRPr sz="3000">
              <a:solidFill>
                <a:srgbClr val="434343"/>
              </a:solidFill>
              <a:latin typeface="Montserrat"/>
              <a:ea typeface="Montserrat"/>
              <a:cs typeface="Montserrat"/>
              <a:sym typeface="Montserrat"/>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0" name="Shape 1240"/>
        <p:cNvGrpSpPr/>
        <p:nvPr/>
      </p:nvGrpSpPr>
      <p:grpSpPr>
        <a:xfrm>
          <a:off x="0" y="0"/>
          <a:ext cx="0" cy="0"/>
          <a:chOff x="0" y="0"/>
          <a:chExt cx="0" cy="0"/>
        </a:xfrm>
      </p:grpSpPr>
      <p:sp>
        <p:nvSpPr>
          <p:cNvPr id="1241" name="Google Shape;1241;p100"/>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Classification Multiclasse</a:t>
            </a:r>
            <a:endParaRPr>
              <a:latin typeface="Montserrat"/>
              <a:ea typeface="Montserrat"/>
              <a:cs typeface="Montserrat"/>
              <a:sym typeface="Montserrat"/>
            </a:endParaRPr>
          </a:p>
        </p:txBody>
      </p:sp>
      <p:sp>
        <p:nvSpPr>
          <p:cNvPr id="1242" name="Google Shape;1242;p100"/>
          <p:cNvSpPr txBox="1"/>
          <p:nvPr>
            <p:ph idx="1" type="body"/>
          </p:nvPr>
        </p:nvSpPr>
        <p:spPr>
          <a:xfrm>
            <a:off x="311700" y="1152475"/>
            <a:ext cx="8684100" cy="721500"/>
          </a:xfrm>
          <a:prstGeom prst="rect">
            <a:avLst/>
          </a:prstGeom>
        </p:spPr>
        <p:txBody>
          <a:bodyPr anchorCtr="0" anchor="t" bIns="91425" lIns="91425" spcFirstLastPara="1" rIns="91425" wrap="square" tIns="91425">
            <a:normAutofit/>
          </a:bodyPr>
          <a:lstStyle/>
          <a:p>
            <a:pPr indent="-387350" lvl="0" marL="457200" marR="0" rtl="0" algn="l">
              <a:lnSpc>
                <a:spcPct val="100000"/>
              </a:lnSpc>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Fonction Sigmoïde pour les classes non exclusives</a:t>
            </a:r>
            <a:endParaRPr sz="2500">
              <a:solidFill>
                <a:srgbClr val="434343"/>
              </a:solidFill>
              <a:latin typeface="Montserrat"/>
              <a:ea typeface="Montserrat"/>
              <a:cs typeface="Montserrat"/>
              <a:sym typeface="Montserrat"/>
            </a:endParaRPr>
          </a:p>
        </p:txBody>
      </p:sp>
      <p:sp>
        <p:nvSpPr>
          <p:cNvPr id="1243" name="Google Shape;1243;p100"/>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00"/>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00"/>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46" name="Google Shape;1246;p100"/>
          <p:cNvCxnSpPr>
            <a:stCxn id="1247" idx="6"/>
            <a:endCxn id="1244"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248" name="Google Shape;1248;p100"/>
          <p:cNvCxnSpPr>
            <a:stCxn id="1247" idx="6"/>
            <a:endCxn id="1243"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249" name="Google Shape;1249;p100"/>
          <p:cNvCxnSpPr>
            <a:stCxn id="1250" idx="5"/>
            <a:endCxn id="1245"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251" name="Google Shape;1251;p100"/>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252" name="Google Shape;1252;p100"/>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253" name="Google Shape;1253;p100"/>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254" name="Google Shape;1254;p100"/>
          <p:cNvCxnSpPr>
            <a:stCxn id="1255" idx="6"/>
            <a:endCxn id="1243"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256" name="Google Shape;1256;p100"/>
          <p:cNvCxnSpPr>
            <a:stCxn id="1257" idx="5"/>
            <a:endCxn id="1245"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258" name="Google Shape;1258;p100"/>
          <p:cNvCxnSpPr>
            <a:stCxn id="1255" idx="6"/>
            <a:endCxn id="1244"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250" name="Google Shape;1250;p100"/>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00"/>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00"/>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00"/>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00"/>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00"/>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00"/>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64" name="Google Shape;1264;p100"/>
          <p:cNvCxnSpPr>
            <a:stCxn id="1259" idx="6"/>
            <a:endCxn id="1262"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265" name="Google Shape;1265;p100"/>
          <p:cNvCxnSpPr>
            <a:endCxn id="1263"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266" name="Google Shape;1266;p100"/>
          <p:cNvCxnSpPr>
            <a:endCxn id="1262"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267" name="Google Shape;1267;p100"/>
          <p:cNvCxnSpPr>
            <a:endCxn id="1263"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268" name="Google Shape;1268;p100"/>
          <p:cNvCxnSpPr>
            <a:endCxn id="1262"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269" name="Google Shape;1269;p100"/>
          <p:cNvCxnSpPr>
            <a:endCxn id="1263"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270" name="Google Shape;1270;p100"/>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00"/>
          <p:cNvSpPr txBox="1"/>
          <p:nvPr>
            <p:ph idx="1" type="body"/>
          </p:nvPr>
        </p:nvSpPr>
        <p:spPr>
          <a:xfrm>
            <a:off x="1190700" y="3720100"/>
            <a:ext cx="19590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272" name="Google Shape;1272;p100"/>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00"/>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00"/>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00"/>
          <p:cNvSpPr txBox="1"/>
          <p:nvPr>
            <p:ph idx="1" type="body"/>
          </p:nvPr>
        </p:nvSpPr>
        <p:spPr>
          <a:xfrm>
            <a:off x="5515650" y="2034025"/>
            <a:ext cx="19590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276" name="Google Shape;1276;p100"/>
          <p:cNvSpPr txBox="1"/>
          <p:nvPr>
            <p:ph idx="1" type="body"/>
          </p:nvPr>
        </p:nvSpPr>
        <p:spPr>
          <a:xfrm>
            <a:off x="5489550" y="2908075"/>
            <a:ext cx="19590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277" name="Google Shape;1277;p100"/>
          <p:cNvSpPr txBox="1"/>
          <p:nvPr>
            <p:ph idx="1" type="body"/>
          </p:nvPr>
        </p:nvSpPr>
        <p:spPr>
          <a:xfrm>
            <a:off x="5515650" y="4123725"/>
            <a:ext cx="19590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1" name="Shape 1281"/>
        <p:cNvGrpSpPr/>
        <p:nvPr/>
      </p:nvGrpSpPr>
      <p:grpSpPr>
        <a:xfrm>
          <a:off x="0" y="0"/>
          <a:ext cx="0" cy="0"/>
          <a:chOff x="0" y="0"/>
          <a:chExt cx="0" cy="0"/>
        </a:xfrm>
      </p:grpSpPr>
      <p:sp>
        <p:nvSpPr>
          <p:cNvPr id="1282" name="Google Shape;1282;p101"/>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Classification Multiclasse</a:t>
            </a:r>
            <a:endParaRPr>
              <a:latin typeface="Montserrat"/>
              <a:ea typeface="Montserrat"/>
              <a:cs typeface="Montserrat"/>
              <a:sym typeface="Montserrat"/>
            </a:endParaRPr>
          </a:p>
        </p:txBody>
      </p:sp>
      <p:sp>
        <p:nvSpPr>
          <p:cNvPr id="1283" name="Google Shape;1283;p101"/>
          <p:cNvSpPr txBox="1"/>
          <p:nvPr>
            <p:ph idx="1" type="body"/>
          </p:nvPr>
        </p:nvSpPr>
        <p:spPr>
          <a:xfrm>
            <a:off x="311700" y="1152475"/>
            <a:ext cx="8684100" cy="721500"/>
          </a:xfrm>
          <a:prstGeom prst="rect">
            <a:avLst/>
          </a:prstGeom>
        </p:spPr>
        <p:txBody>
          <a:bodyPr anchorCtr="0" anchor="t" bIns="91425" lIns="91425" spcFirstLastPara="1" rIns="91425" wrap="square" tIns="91425">
            <a:normAutofit/>
          </a:bodyPr>
          <a:lstStyle/>
          <a:p>
            <a:pPr indent="-387350" lvl="0" marL="457200" marR="0" rtl="0" algn="l">
              <a:lnSpc>
                <a:spcPct val="100000"/>
              </a:lnSpc>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Fonction Sigmoïde pour les classes non exclusives</a:t>
            </a:r>
            <a:endParaRPr sz="2500">
              <a:solidFill>
                <a:srgbClr val="434343"/>
              </a:solidFill>
              <a:latin typeface="Montserrat"/>
              <a:ea typeface="Montserrat"/>
              <a:cs typeface="Montserrat"/>
              <a:sym typeface="Montserrat"/>
            </a:endParaRPr>
          </a:p>
        </p:txBody>
      </p:sp>
      <p:sp>
        <p:nvSpPr>
          <p:cNvPr id="1284" name="Google Shape;1284;p101"/>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01"/>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01"/>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7" name="Google Shape;1287;p101"/>
          <p:cNvCxnSpPr>
            <a:stCxn id="1288" idx="6"/>
            <a:endCxn id="1285"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289" name="Google Shape;1289;p101"/>
          <p:cNvCxnSpPr>
            <a:stCxn id="1288" idx="6"/>
            <a:endCxn id="1284"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290" name="Google Shape;1290;p101"/>
          <p:cNvCxnSpPr>
            <a:stCxn id="1291" idx="5"/>
            <a:endCxn id="1286"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292" name="Google Shape;1292;p101"/>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293" name="Google Shape;1293;p101"/>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294" name="Google Shape;1294;p101"/>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295" name="Google Shape;1295;p101"/>
          <p:cNvCxnSpPr>
            <a:stCxn id="1296" idx="6"/>
            <a:endCxn id="1284"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297" name="Google Shape;1297;p101"/>
          <p:cNvCxnSpPr>
            <a:stCxn id="1298" idx="5"/>
            <a:endCxn id="1286"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299" name="Google Shape;1299;p101"/>
          <p:cNvCxnSpPr>
            <a:stCxn id="1296" idx="6"/>
            <a:endCxn id="1285"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291" name="Google Shape;1291;p101"/>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01"/>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01"/>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01"/>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01"/>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01"/>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01"/>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5" name="Google Shape;1305;p101"/>
          <p:cNvCxnSpPr>
            <a:stCxn id="1300" idx="6"/>
            <a:endCxn id="1303"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06" name="Google Shape;1306;p101"/>
          <p:cNvCxnSpPr>
            <a:endCxn id="1304"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07" name="Google Shape;1307;p101"/>
          <p:cNvCxnSpPr>
            <a:endCxn id="1303"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08" name="Google Shape;1308;p101"/>
          <p:cNvCxnSpPr>
            <a:endCxn id="1304"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09" name="Google Shape;1309;p101"/>
          <p:cNvCxnSpPr>
            <a:endCxn id="1303"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10" name="Google Shape;1310;p101"/>
          <p:cNvCxnSpPr>
            <a:endCxn id="1304"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311" name="Google Shape;1311;p101"/>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01"/>
          <p:cNvSpPr txBox="1"/>
          <p:nvPr>
            <p:ph idx="1" type="body"/>
          </p:nvPr>
        </p:nvSpPr>
        <p:spPr>
          <a:xfrm>
            <a:off x="1190700" y="3720100"/>
            <a:ext cx="19590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313" name="Google Shape;1313;p101"/>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01"/>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01"/>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01"/>
          <p:cNvSpPr txBox="1"/>
          <p:nvPr>
            <p:ph idx="1" type="body"/>
          </p:nvPr>
        </p:nvSpPr>
        <p:spPr>
          <a:xfrm>
            <a:off x="5515650" y="2034025"/>
            <a:ext cx="19590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317" name="Google Shape;1317;p101"/>
          <p:cNvSpPr txBox="1"/>
          <p:nvPr>
            <p:ph idx="1" type="body"/>
          </p:nvPr>
        </p:nvSpPr>
        <p:spPr>
          <a:xfrm>
            <a:off x="5489550" y="2908075"/>
            <a:ext cx="19590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318" name="Google Shape;1318;p101"/>
          <p:cNvSpPr txBox="1"/>
          <p:nvPr>
            <p:ph idx="1" type="body"/>
          </p:nvPr>
        </p:nvSpPr>
        <p:spPr>
          <a:xfrm>
            <a:off x="5515650" y="4123725"/>
            <a:ext cx="19590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319" name="Google Shape;1319;p101"/>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320" name="Google Shape;1320;p101"/>
          <p:cNvSpPr txBox="1"/>
          <p:nvPr>
            <p:ph idx="1" type="body"/>
          </p:nvPr>
        </p:nvSpPr>
        <p:spPr>
          <a:xfrm>
            <a:off x="6700859" y="2210833"/>
            <a:ext cx="270600" cy="365100"/>
          </a:xfrm>
          <a:prstGeom prst="rect">
            <a:avLst/>
          </a:prstGeom>
        </p:spPr>
        <p:txBody>
          <a:bodyPr anchorCtr="0" anchor="t" bIns="91425" lIns="91425" spcFirstLastPara="1" rIns="91425" wrap="square" tIns="91425">
            <a:normAutofit fontScale="77500" lnSpcReduction="20000"/>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321" name="Google Shape;1321;p101"/>
          <p:cNvSpPr txBox="1"/>
          <p:nvPr>
            <p:ph idx="1" type="body"/>
          </p:nvPr>
        </p:nvSpPr>
        <p:spPr>
          <a:xfrm>
            <a:off x="7671952" y="1716374"/>
            <a:ext cx="270600" cy="365100"/>
          </a:xfrm>
          <a:prstGeom prst="rect">
            <a:avLst/>
          </a:prstGeom>
        </p:spPr>
        <p:txBody>
          <a:bodyPr anchorCtr="0" anchor="t" bIns="91425" lIns="91425" spcFirstLastPara="1" rIns="91425" wrap="square" tIns="91425">
            <a:normAutofit fontScale="77500" lnSpcReduction="20000"/>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322" name="Google Shape;1322;p101"/>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323" name="Google Shape;1323;p101"/>
          <p:cNvSpPr txBox="1"/>
          <p:nvPr>
            <p:ph idx="1" type="body"/>
          </p:nvPr>
        </p:nvSpPr>
        <p:spPr>
          <a:xfrm>
            <a:off x="6707034" y="3227033"/>
            <a:ext cx="270600" cy="365100"/>
          </a:xfrm>
          <a:prstGeom prst="rect">
            <a:avLst/>
          </a:prstGeom>
        </p:spPr>
        <p:txBody>
          <a:bodyPr anchorCtr="0" anchor="t" bIns="91425" lIns="91425" spcFirstLastPara="1" rIns="91425" wrap="square" tIns="91425">
            <a:normAutofit fontScale="77500" lnSpcReduction="20000"/>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324" name="Google Shape;1324;p101"/>
          <p:cNvSpPr txBox="1"/>
          <p:nvPr>
            <p:ph idx="1" type="body"/>
          </p:nvPr>
        </p:nvSpPr>
        <p:spPr>
          <a:xfrm>
            <a:off x="7678127" y="2732574"/>
            <a:ext cx="270600" cy="365100"/>
          </a:xfrm>
          <a:prstGeom prst="rect">
            <a:avLst/>
          </a:prstGeom>
        </p:spPr>
        <p:txBody>
          <a:bodyPr anchorCtr="0" anchor="t" bIns="91425" lIns="91425" spcFirstLastPara="1" rIns="91425" wrap="square" tIns="91425">
            <a:normAutofit fontScale="77500" lnSpcReduction="20000"/>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325" name="Google Shape;1325;p101"/>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326" name="Google Shape;1326;p101"/>
          <p:cNvSpPr txBox="1"/>
          <p:nvPr>
            <p:ph idx="1" type="body"/>
          </p:nvPr>
        </p:nvSpPr>
        <p:spPr>
          <a:xfrm>
            <a:off x="6713209" y="4415433"/>
            <a:ext cx="270600" cy="365100"/>
          </a:xfrm>
          <a:prstGeom prst="rect">
            <a:avLst/>
          </a:prstGeom>
        </p:spPr>
        <p:txBody>
          <a:bodyPr anchorCtr="0" anchor="t" bIns="91425" lIns="91425" spcFirstLastPara="1" rIns="91425" wrap="square" tIns="91425">
            <a:normAutofit fontScale="77500" lnSpcReduction="20000"/>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327" name="Google Shape;1327;p101"/>
          <p:cNvSpPr txBox="1"/>
          <p:nvPr>
            <p:ph idx="1" type="body"/>
          </p:nvPr>
        </p:nvSpPr>
        <p:spPr>
          <a:xfrm>
            <a:off x="7684302" y="3920974"/>
            <a:ext cx="270600" cy="365100"/>
          </a:xfrm>
          <a:prstGeom prst="rect">
            <a:avLst/>
          </a:prstGeom>
        </p:spPr>
        <p:txBody>
          <a:bodyPr anchorCtr="0" anchor="t" bIns="91425" lIns="91425" spcFirstLastPara="1" rIns="91425" wrap="square" tIns="91425">
            <a:normAutofit fontScale="77500" lnSpcReduction="20000"/>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328" name="Google Shape;1328;p101"/>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01"/>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01"/>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01"/>
          <p:cNvSpPr txBox="1"/>
          <p:nvPr>
            <p:ph idx="1" type="body"/>
          </p:nvPr>
        </p:nvSpPr>
        <p:spPr>
          <a:xfrm>
            <a:off x="8341800" y="2029698"/>
            <a:ext cx="654000" cy="466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332" name="Google Shape;1332;p101"/>
          <p:cNvSpPr txBox="1"/>
          <p:nvPr>
            <p:ph idx="1" type="body"/>
          </p:nvPr>
        </p:nvSpPr>
        <p:spPr>
          <a:xfrm>
            <a:off x="8341800" y="2983373"/>
            <a:ext cx="654000" cy="466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
        <p:nvSpPr>
          <p:cNvPr id="1333" name="Google Shape;1333;p101"/>
          <p:cNvSpPr txBox="1"/>
          <p:nvPr>
            <p:ph idx="1" type="body"/>
          </p:nvPr>
        </p:nvSpPr>
        <p:spPr>
          <a:xfrm>
            <a:off x="8341800" y="4171773"/>
            <a:ext cx="654000" cy="466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0.3</a:t>
            </a:r>
            <a:endParaRPr>
              <a:solidFill>
                <a:srgbClr val="434343"/>
              </a:solidFill>
              <a:latin typeface="Montserrat"/>
              <a:ea typeface="Montserrat"/>
              <a:cs typeface="Montserrat"/>
              <a:sym typeface="Montserrat"/>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7" name="Shape 1337"/>
        <p:cNvGrpSpPr/>
        <p:nvPr/>
      </p:nvGrpSpPr>
      <p:grpSpPr>
        <a:xfrm>
          <a:off x="0" y="0"/>
          <a:ext cx="0" cy="0"/>
          <a:chOff x="0" y="0"/>
          <a:chExt cx="0" cy="0"/>
        </a:xfrm>
      </p:grpSpPr>
      <p:sp>
        <p:nvSpPr>
          <p:cNvPr id="1338" name="Google Shape;1338;p102"/>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Classification Multiclasse</a:t>
            </a:r>
            <a:endParaRPr>
              <a:latin typeface="Montserrat"/>
              <a:ea typeface="Montserrat"/>
              <a:cs typeface="Montserrat"/>
              <a:sym typeface="Montserrat"/>
            </a:endParaRPr>
          </a:p>
        </p:txBody>
      </p:sp>
      <p:sp>
        <p:nvSpPr>
          <p:cNvPr id="1339" name="Google Shape;1339;p102"/>
          <p:cNvSpPr txBox="1"/>
          <p:nvPr>
            <p:ph idx="1" type="body"/>
          </p:nvPr>
        </p:nvSpPr>
        <p:spPr>
          <a:xfrm>
            <a:off x="311700" y="1152475"/>
            <a:ext cx="8684100" cy="721500"/>
          </a:xfrm>
          <a:prstGeom prst="rect">
            <a:avLst/>
          </a:prstGeom>
        </p:spPr>
        <p:txBody>
          <a:bodyPr anchorCtr="0" anchor="t" bIns="91425" lIns="91425" spcFirstLastPara="1" rIns="91425" wrap="square" tIns="91425">
            <a:normAutofit/>
          </a:bodyPr>
          <a:lstStyle/>
          <a:p>
            <a:pPr indent="-387350" lvl="0" marL="457200" marR="0" rtl="0" algn="l">
              <a:lnSpc>
                <a:spcPct val="100000"/>
              </a:lnSpc>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Fonction Sigmoïde pour les classes non exclusives</a:t>
            </a:r>
            <a:endParaRPr sz="2500">
              <a:solidFill>
                <a:srgbClr val="434343"/>
              </a:solidFill>
              <a:latin typeface="Montserrat"/>
              <a:ea typeface="Montserrat"/>
              <a:cs typeface="Montserrat"/>
              <a:sym typeface="Montserrat"/>
            </a:endParaRPr>
          </a:p>
        </p:txBody>
      </p:sp>
      <p:sp>
        <p:nvSpPr>
          <p:cNvPr id="1340" name="Google Shape;1340;p102"/>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02"/>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02"/>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3" name="Google Shape;1343;p102"/>
          <p:cNvCxnSpPr>
            <a:stCxn id="1344" idx="6"/>
            <a:endCxn id="1341"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345" name="Google Shape;1345;p102"/>
          <p:cNvCxnSpPr>
            <a:stCxn id="1344" idx="6"/>
            <a:endCxn id="1340"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346" name="Google Shape;1346;p102"/>
          <p:cNvCxnSpPr>
            <a:stCxn id="1347" idx="5"/>
            <a:endCxn id="1342"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348" name="Google Shape;1348;p102"/>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349" name="Google Shape;1349;p102"/>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50" name="Google Shape;1350;p102"/>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351" name="Google Shape;1351;p102"/>
          <p:cNvCxnSpPr>
            <a:stCxn id="1352" idx="6"/>
            <a:endCxn id="1340"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353" name="Google Shape;1353;p102"/>
          <p:cNvCxnSpPr>
            <a:stCxn id="1354" idx="5"/>
            <a:endCxn id="1342"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355" name="Google Shape;1355;p102"/>
          <p:cNvCxnSpPr>
            <a:stCxn id="1352" idx="6"/>
            <a:endCxn id="1341"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347" name="Google Shape;1347;p102"/>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02"/>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02"/>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02"/>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02"/>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02"/>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02"/>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1" name="Google Shape;1361;p102"/>
          <p:cNvCxnSpPr>
            <a:stCxn id="1356" idx="6"/>
            <a:endCxn id="1359"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62" name="Google Shape;1362;p102"/>
          <p:cNvCxnSpPr>
            <a:endCxn id="1360"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63" name="Google Shape;1363;p102"/>
          <p:cNvCxnSpPr>
            <a:endCxn id="1359"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64" name="Google Shape;1364;p102"/>
          <p:cNvCxnSpPr>
            <a:endCxn id="1360"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65" name="Google Shape;1365;p102"/>
          <p:cNvCxnSpPr>
            <a:endCxn id="1359"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66" name="Google Shape;1366;p102"/>
          <p:cNvCxnSpPr>
            <a:endCxn id="1360"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367" name="Google Shape;1367;p102"/>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02"/>
          <p:cNvSpPr txBox="1"/>
          <p:nvPr>
            <p:ph idx="1" type="body"/>
          </p:nvPr>
        </p:nvSpPr>
        <p:spPr>
          <a:xfrm>
            <a:off x="1190700" y="3720100"/>
            <a:ext cx="19590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369" name="Google Shape;1369;p102"/>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02"/>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02"/>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02"/>
          <p:cNvSpPr txBox="1"/>
          <p:nvPr>
            <p:ph idx="1" type="body"/>
          </p:nvPr>
        </p:nvSpPr>
        <p:spPr>
          <a:xfrm>
            <a:off x="5515650" y="2034025"/>
            <a:ext cx="19590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373" name="Google Shape;1373;p102"/>
          <p:cNvSpPr txBox="1"/>
          <p:nvPr>
            <p:ph idx="1" type="body"/>
          </p:nvPr>
        </p:nvSpPr>
        <p:spPr>
          <a:xfrm>
            <a:off x="5489550" y="2908075"/>
            <a:ext cx="19590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374" name="Google Shape;1374;p102"/>
          <p:cNvSpPr txBox="1"/>
          <p:nvPr>
            <p:ph idx="1" type="body"/>
          </p:nvPr>
        </p:nvSpPr>
        <p:spPr>
          <a:xfrm>
            <a:off x="5515650" y="4123725"/>
            <a:ext cx="1959000" cy="538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375" name="Google Shape;1375;p102"/>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376" name="Google Shape;1376;p102"/>
          <p:cNvSpPr txBox="1"/>
          <p:nvPr>
            <p:ph idx="1" type="body"/>
          </p:nvPr>
        </p:nvSpPr>
        <p:spPr>
          <a:xfrm>
            <a:off x="6700859" y="2210833"/>
            <a:ext cx="270600" cy="365100"/>
          </a:xfrm>
          <a:prstGeom prst="rect">
            <a:avLst/>
          </a:prstGeom>
        </p:spPr>
        <p:txBody>
          <a:bodyPr anchorCtr="0" anchor="t" bIns="91425" lIns="91425" spcFirstLastPara="1" rIns="91425" wrap="square" tIns="91425">
            <a:normAutofit fontScale="77500" lnSpcReduction="20000"/>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377" name="Google Shape;1377;p102"/>
          <p:cNvSpPr txBox="1"/>
          <p:nvPr>
            <p:ph idx="1" type="body"/>
          </p:nvPr>
        </p:nvSpPr>
        <p:spPr>
          <a:xfrm>
            <a:off x="7671952" y="1716374"/>
            <a:ext cx="270600" cy="365100"/>
          </a:xfrm>
          <a:prstGeom prst="rect">
            <a:avLst/>
          </a:prstGeom>
        </p:spPr>
        <p:txBody>
          <a:bodyPr anchorCtr="0" anchor="t" bIns="91425" lIns="91425" spcFirstLastPara="1" rIns="91425" wrap="square" tIns="91425">
            <a:normAutofit fontScale="77500" lnSpcReduction="20000"/>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378" name="Google Shape;1378;p102"/>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379" name="Google Shape;1379;p102"/>
          <p:cNvSpPr txBox="1"/>
          <p:nvPr>
            <p:ph idx="1" type="body"/>
          </p:nvPr>
        </p:nvSpPr>
        <p:spPr>
          <a:xfrm>
            <a:off x="6707034" y="3227033"/>
            <a:ext cx="270600" cy="365100"/>
          </a:xfrm>
          <a:prstGeom prst="rect">
            <a:avLst/>
          </a:prstGeom>
        </p:spPr>
        <p:txBody>
          <a:bodyPr anchorCtr="0" anchor="t" bIns="91425" lIns="91425" spcFirstLastPara="1" rIns="91425" wrap="square" tIns="91425">
            <a:normAutofit fontScale="77500" lnSpcReduction="20000"/>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380" name="Google Shape;1380;p102"/>
          <p:cNvSpPr txBox="1"/>
          <p:nvPr>
            <p:ph idx="1" type="body"/>
          </p:nvPr>
        </p:nvSpPr>
        <p:spPr>
          <a:xfrm>
            <a:off x="7678127" y="2732574"/>
            <a:ext cx="270600" cy="365100"/>
          </a:xfrm>
          <a:prstGeom prst="rect">
            <a:avLst/>
          </a:prstGeom>
        </p:spPr>
        <p:txBody>
          <a:bodyPr anchorCtr="0" anchor="t" bIns="91425" lIns="91425" spcFirstLastPara="1" rIns="91425" wrap="square" tIns="91425">
            <a:normAutofit fontScale="77500" lnSpcReduction="20000"/>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381" name="Google Shape;1381;p102"/>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382" name="Google Shape;1382;p102"/>
          <p:cNvSpPr txBox="1"/>
          <p:nvPr>
            <p:ph idx="1" type="body"/>
          </p:nvPr>
        </p:nvSpPr>
        <p:spPr>
          <a:xfrm>
            <a:off x="6713209" y="4415433"/>
            <a:ext cx="270600" cy="365100"/>
          </a:xfrm>
          <a:prstGeom prst="rect">
            <a:avLst/>
          </a:prstGeom>
        </p:spPr>
        <p:txBody>
          <a:bodyPr anchorCtr="0" anchor="t" bIns="91425" lIns="91425" spcFirstLastPara="1" rIns="91425" wrap="square" tIns="91425">
            <a:normAutofit fontScale="77500" lnSpcReduction="20000"/>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383" name="Google Shape;1383;p102"/>
          <p:cNvSpPr txBox="1"/>
          <p:nvPr>
            <p:ph idx="1" type="body"/>
          </p:nvPr>
        </p:nvSpPr>
        <p:spPr>
          <a:xfrm>
            <a:off x="7684302" y="3920974"/>
            <a:ext cx="270600" cy="365100"/>
          </a:xfrm>
          <a:prstGeom prst="rect">
            <a:avLst/>
          </a:prstGeom>
        </p:spPr>
        <p:txBody>
          <a:bodyPr anchorCtr="0" anchor="t" bIns="91425" lIns="91425" spcFirstLastPara="1" rIns="91425" wrap="square" tIns="91425">
            <a:normAutofit fontScale="77500" lnSpcReduction="20000"/>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384" name="Google Shape;1384;p102"/>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02"/>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02"/>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02"/>
          <p:cNvSpPr txBox="1"/>
          <p:nvPr>
            <p:ph idx="1" type="body"/>
          </p:nvPr>
        </p:nvSpPr>
        <p:spPr>
          <a:xfrm>
            <a:off x="8341800" y="2029698"/>
            <a:ext cx="654000" cy="466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388" name="Google Shape;1388;p102"/>
          <p:cNvSpPr txBox="1"/>
          <p:nvPr>
            <p:ph idx="1" type="body"/>
          </p:nvPr>
        </p:nvSpPr>
        <p:spPr>
          <a:xfrm>
            <a:off x="8341800" y="2983373"/>
            <a:ext cx="654000" cy="466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0.6</a:t>
            </a:r>
            <a:endParaRPr>
              <a:solidFill>
                <a:srgbClr val="434343"/>
              </a:solidFill>
              <a:latin typeface="Montserrat"/>
              <a:ea typeface="Montserrat"/>
              <a:cs typeface="Montserrat"/>
              <a:sym typeface="Montserrat"/>
            </a:endParaRPr>
          </a:p>
        </p:txBody>
      </p:sp>
      <p:sp>
        <p:nvSpPr>
          <p:cNvPr id="1389" name="Google Shape;1389;p102"/>
          <p:cNvSpPr txBox="1"/>
          <p:nvPr>
            <p:ph idx="1" type="body"/>
          </p:nvPr>
        </p:nvSpPr>
        <p:spPr>
          <a:xfrm>
            <a:off x="8341800" y="4171773"/>
            <a:ext cx="654000" cy="466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3" name="Shape 1393"/>
        <p:cNvGrpSpPr/>
        <p:nvPr/>
      </p:nvGrpSpPr>
      <p:grpSpPr>
        <a:xfrm>
          <a:off x="0" y="0"/>
          <a:ext cx="0" cy="0"/>
          <a:chOff x="0" y="0"/>
          <a:chExt cx="0" cy="0"/>
        </a:xfrm>
      </p:grpSpPr>
      <p:sp>
        <p:nvSpPr>
          <p:cNvPr id="1394" name="Google Shape;1394;p103"/>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95" name="Google Shape;1395;p103"/>
          <p:cNvSpPr txBox="1"/>
          <p:nvPr>
            <p:ph idx="1" type="body"/>
          </p:nvPr>
        </p:nvSpPr>
        <p:spPr>
          <a:xfrm>
            <a:off x="311700" y="1152475"/>
            <a:ext cx="8832300" cy="1133700"/>
          </a:xfrm>
          <a:prstGeom prst="rect">
            <a:avLst/>
          </a:prstGeom>
        </p:spPr>
        <p:txBody>
          <a:bodyPr anchorCtr="0" anchor="t" bIns="91425" lIns="91425" spcFirstLastPara="1" rIns="91425" wrap="square" tIns="91425">
            <a:normAutofit fontScale="47500" lnSpcReduction="20000"/>
          </a:bodyPr>
          <a:lstStyle/>
          <a:p>
            <a:pPr indent="-307022" lvl="0" marL="457200" marR="0" rtl="0" algn="l">
              <a:lnSpc>
                <a:spcPct val="115000"/>
              </a:lnSpc>
              <a:spcBef>
                <a:spcPts val="0"/>
              </a:spcBef>
              <a:spcAft>
                <a:spcPts val="0"/>
              </a:spcAft>
              <a:buClr>
                <a:srgbClr val="434343"/>
              </a:buClr>
              <a:buSzPct val="100000"/>
              <a:buFont typeface="Montserrat"/>
              <a:buChar char="●"/>
            </a:pPr>
            <a:r>
              <a:rPr lang="en" sz="2600">
                <a:solidFill>
                  <a:srgbClr val="434343"/>
                </a:solidFill>
                <a:latin typeface="Montserrat"/>
                <a:ea typeface="Montserrat"/>
                <a:cs typeface="Montserrat"/>
                <a:sym typeface="Montserrat"/>
              </a:rPr>
              <a:t>Non-exclusive</a:t>
            </a:r>
            <a:endParaRPr sz="2600">
              <a:solidFill>
                <a:srgbClr val="434343"/>
              </a:solidFill>
              <a:latin typeface="Montserrat"/>
              <a:ea typeface="Montserrat"/>
              <a:cs typeface="Montserrat"/>
              <a:sym typeface="Montserrat"/>
            </a:endParaRPr>
          </a:p>
          <a:p>
            <a:pPr indent="-307022" lvl="1" marL="914400" marR="0" rtl="0" algn="l">
              <a:lnSpc>
                <a:spcPct val="115000"/>
              </a:lnSpc>
              <a:spcBef>
                <a:spcPts val="0"/>
              </a:spcBef>
              <a:spcAft>
                <a:spcPts val="0"/>
              </a:spcAft>
              <a:buClr>
                <a:srgbClr val="434343"/>
              </a:buClr>
              <a:buSzPct val="100000"/>
              <a:buFont typeface="Montserrat"/>
              <a:buChar char="○"/>
            </a:pPr>
            <a:r>
              <a:rPr lang="en" sz="2600">
                <a:solidFill>
                  <a:srgbClr val="434343"/>
                </a:solidFill>
                <a:latin typeface="Montserrat"/>
                <a:ea typeface="Montserrat"/>
                <a:cs typeface="Montserrat"/>
                <a:sym typeface="Montserrat"/>
              </a:rPr>
              <a:t>Fonction sigmoïde</a:t>
            </a:r>
            <a:endParaRPr sz="2600">
              <a:solidFill>
                <a:srgbClr val="434343"/>
              </a:solidFill>
              <a:latin typeface="Montserrat"/>
              <a:ea typeface="Montserrat"/>
              <a:cs typeface="Montserrat"/>
              <a:sym typeface="Montserrat"/>
            </a:endParaRPr>
          </a:p>
          <a:p>
            <a:pPr indent="-307022" lvl="2" marL="1371600" marR="0" rtl="0" algn="l">
              <a:lnSpc>
                <a:spcPct val="115000"/>
              </a:lnSpc>
              <a:spcBef>
                <a:spcPts val="0"/>
              </a:spcBef>
              <a:spcAft>
                <a:spcPts val="0"/>
              </a:spcAft>
              <a:buClr>
                <a:srgbClr val="434343"/>
              </a:buClr>
              <a:buSzPct val="100000"/>
              <a:buFont typeface="Montserrat"/>
              <a:buChar char="■"/>
            </a:pPr>
            <a:r>
              <a:rPr lang="en" sz="2600">
                <a:solidFill>
                  <a:srgbClr val="434343"/>
                </a:solidFill>
                <a:latin typeface="Montserrat"/>
                <a:ea typeface="Montserrat"/>
                <a:cs typeface="Montserrat"/>
                <a:sym typeface="Montserrat"/>
              </a:rPr>
              <a:t>Gardez à l'esprit que cela permet à chaque neurone de produire une sortie indépendamment des autres classes, ce qui permet à un seul point de données alimenté dans la fonction de se voir attribuer plusieurs classes.</a:t>
            </a:r>
            <a:endParaRPr sz="2600">
              <a:solidFill>
                <a:srgbClr val="434343"/>
              </a:solidFill>
              <a:latin typeface="Montserrat"/>
              <a:ea typeface="Montserrat"/>
              <a:cs typeface="Montserrat"/>
              <a:sym typeface="Montserrat"/>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9" name="Shape 1399"/>
        <p:cNvGrpSpPr/>
        <p:nvPr/>
      </p:nvGrpSpPr>
      <p:grpSpPr>
        <a:xfrm>
          <a:off x="0" y="0"/>
          <a:ext cx="0" cy="0"/>
          <a:chOff x="0" y="0"/>
          <a:chExt cx="0" cy="0"/>
        </a:xfrm>
      </p:grpSpPr>
      <p:sp>
        <p:nvSpPr>
          <p:cNvPr id="1400" name="Google Shape;1400;p104"/>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01" name="Google Shape;1401;p104"/>
          <p:cNvSpPr txBox="1"/>
          <p:nvPr>
            <p:ph idx="1" type="body"/>
          </p:nvPr>
        </p:nvSpPr>
        <p:spPr>
          <a:xfrm>
            <a:off x="311700" y="1152475"/>
            <a:ext cx="8832300" cy="1133700"/>
          </a:xfrm>
          <a:prstGeom prst="rect">
            <a:avLst/>
          </a:prstGeom>
        </p:spPr>
        <p:txBody>
          <a:bodyPr anchorCtr="0" anchor="t" bIns="91425" lIns="91425" spcFirstLastPara="1" rIns="91425" wrap="square" tIns="91425">
            <a:normAutofit fontScale="55000" lnSpcReduction="20000"/>
          </a:bodyPr>
          <a:lstStyle/>
          <a:p>
            <a:pPr indent="-329882" lvl="0" marL="457200" marR="0" rtl="0" algn="l">
              <a:lnSpc>
                <a:spcPct val="115000"/>
              </a:lnSpc>
              <a:spcBef>
                <a:spcPts val="0"/>
              </a:spcBef>
              <a:spcAft>
                <a:spcPts val="0"/>
              </a:spcAft>
              <a:buClr>
                <a:srgbClr val="434343"/>
              </a:buClr>
              <a:buSzPct val="100000"/>
              <a:buFont typeface="Montserrat"/>
              <a:buChar char="●"/>
            </a:pPr>
            <a:r>
              <a:rPr lang="en" sz="2900">
                <a:solidFill>
                  <a:srgbClr val="434343"/>
                </a:solidFill>
                <a:latin typeface="Montserrat"/>
                <a:ea typeface="Montserrat"/>
                <a:cs typeface="Montserrat"/>
                <a:sym typeface="Montserrat"/>
              </a:rPr>
              <a:t>Classes mutuellement exclusives</a:t>
            </a:r>
            <a:endParaRPr sz="2900">
              <a:solidFill>
                <a:srgbClr val="434343"/>
              </a:solidFill>
              <a:latin typeface="Montserrat"/>
              <a:ea typeface="Montserrat"/>
              <a:cs typeface="Montserrat"/>
              <a:sym typeface="Montserrat"/>
            </a:endParaRPr>
          </a:p>
          <a:p>
            <a:pPr indent="-329882" lvl="1" marL="914400" marR="0" rtl="0" algn="l">
              <a:lnSpc>
                <a:spcPct val="115000"/>
              </a:lnSpc>
              <a:spcBef>
                <a:spcPts val="0"/>
              </a:spcBef>
              <a:spcAft>
                <a:spcPts val="0"/>
              </a:spcAft>
              <a:buClr>
                <a:srgbClr val="434343"/>
              </a:buClr>
              <a:buSzPct val="100000"/>
              <a:buFont typeface="Montserrat"/>
              <a:buChar char="○"/>
            </a:pPr>
            <a:r>
              <a:rPr lang="en" sz="2900">
                <a:solidFill>
                  <a:srgbClr val="434343"/>
                </a:solidFill>
                <a:latin typeface="Montserrat"/>
                <a:ea typeface="Montserrat"/>
                <a:cs typeface="Montserrat"/>
                <a:sym typeface="Montserrat"/>
              </a:rPr>
              <a:t>Mais que faire lorsque chaque point de données ne peut se voir attribuer qu'une seule classe ?</a:t>
            </a:r>
            <a:endParaRPr sz="2900">
              <a:solidFill>
                <a:srgbClr val="434343"/>
              </a:solidFill>
              <a:latin typeface="Montserrat"/>
              <a:ea typeface="Montserrat"/>
              <a:cs typeface="Montserrat"/>
              <a:sym typeface="Montserrat"/>
            </a:endParaRPr>
          </a:p>
          <a:p>
            <a:pPr indent="-329882" lvl="1" marL="914400" marR="0" rtl="0" algn="l">
              <a:lnSpc>
                <a:spcPct val="115000"/>
              </a:lnSpc>
              <a:spcBef>
                <a:spcPts val="0"/>
              </a:spcBef>
              <a:spcAft>
                <a:spcPts val="0"/>
              </a:spcAft>
              <a:buClr>
                <a:srgbClr val="434343"/>
              </a:buClr>
              <a:buSzPct val="100000"/>
              <a:buFont typeface="Montserrat"/>
              <a:buChar char="○"/>
            </a:pPr>
            <a:r>
              <a:rPr lang="en" sz="2900">
                <a:solidFill>
                  <a:srgbClr val="434343"/>
                </a:solidFill>
                <a:latin typeface="Montserrat"/>
                <a:ea typeface="Montserrat"/>
                <a:cs typeface="Montserrat"/>
                <a:sym typeface="Montserrat"/>
              </a:rPr>
              <a:t>Nous pouvons utiliser la </a:t>
            </a:r>
            <a:r>
              <a:rPr b="1" lang="en" sz="2900">
                <a:solidFill>
                  <a:srgbClr val="434343"/>
                </a:solidFill>
                <a:latin typeface="Montserrat"/>
                <a:ea typeface="Montserrat"/>
                <a:cs typeface="Montserrat"/>
                <a:sym typeface="Montserrat"/>
              </a:rPr>
              <a:t>fonction softmax</a:t>
            </a:r>
            <a:r>
              <a:rPr lang="en" sz="2900">
                <a:solidFill>
                  <a:srgbClr val="434343"/>
                </a:solidFill>
                <a:latin typeface="Montserrat"/>
                <a:ea typeface="Montserrat"/>
                <a:cs typeface="Montserrat"/>
                <a:sym typeface="Montserrat"/>
              </a:rPr>
              <a:t> pour cela !</a:t>
            </a:r>
            <a:endParaRPr sz="2900">
              <a:solidFill>
                <a:srgbClr val="434343"/>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153C4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