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5143500" cx="9144000"/>
  <p:notesSz cx="6858000" cy="9144000"/>
  <p:embeddedFontLst>
    <p:embeddedFont>
      <p:font typeface="Montserrat"/>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43CF19-AB86-4199-ABB3-193D7B58C59E}">
  <a:tblStyle styleId="{4343CF19-AB86-4199-ABB3-193D7B58C5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Montserrat-bold.fntdata"/><Relationship Id="rId25" Type="http://schemas.openxmlformats.org/officeDocument/2006/relationships/slide" Target="slides/slide20.xml"/><Relationship Id="rId120" Type="http://schemas.openxmlformats.org/officeDocument/2006/relationships/font" Target="fonts/Montserra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3" Type="http://schemas.openxmlformats.org/officeDocument/2006/relationships/font" Target="fonts/Montserrat-boldItalic.fntdata"/><Relationship Id="rId122" Type="http://schemas.openxmlformats.org/officeDocument/2006/relationships/font" Target="fonts/Montserrat-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5d8f0c51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g5d8f0c5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d8f0c51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d8f0c51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5e5e1ae7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5e5e1ae7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5e5e1ae7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5e5e1ae7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5e5e1ae7a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5e5e1ae7a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5e5e1ae7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5e5e1ae7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5e5e1ae7a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5e5e1ae7a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5e5e1ae7a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5e5e1ae7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5e5e1ae7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e5e1ae7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6b740075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6b740075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6b74007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6b74007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5e5e1ae7a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e5e1ae7a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d8f0c51f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8f0c51f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7aa9cbf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7aa9cbf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7aa9cbfd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7aa9cbfd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7aa9cbfdb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7aa9cbfd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7aa9cbfd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7aa9cbfd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7aa9cbfd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7aa9cbfd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d8f0c51f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d8f0c51f1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d8f0c51f1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d8f0c51f1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d8f0c51f1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d8f0c51f1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d8f0c51f1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8f0c51f1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d8f0c51f1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8f0c51f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d8f0c51f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d8f0c51f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d8f0c51f1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d8f0c51f1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d8f0c51f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d8f0c51f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5d8f0c51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5d8f0c51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d8f0c51f1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d8f0c51f1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d8f0c51f1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d8f0c51f1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d8f0c51f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d8f0c51f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5d8f0c51f1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d8f0c51f1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d8f0c51f1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d8f0c51f1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5d8f0c51f1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d8f0c51f1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d8f0c51f1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d8f0c51f1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5d8f0c51f1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d8f0c51f1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d8f0c51f1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d8f0c51f1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5d8f0c51f1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5d8f0c51f1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5d8f0c51f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5d8f0c51f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d8f0c51f1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d8f0c51f1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5d8f0c51f1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5d8f0c51f1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5d8f0c51f1_0_1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d8f0c51f1_0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5e16a36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5e16a36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5e16a367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e16a367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5e16a3671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5e16a3671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5e16a367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5e16a367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5d8f0c51f1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5d8f0c51f1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5d8f0c51f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5d8f0c51f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5d8f0c51f1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5d8f0c51f1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5dac241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5dac241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5d8f0c51f1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5d8f0c51f1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5d8f0c51f1_0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5d8f0c51f1_0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5e16a3671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5e16a367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e16a367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e16a3671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5d8f0c51f1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5d8f0c51f1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5d8f0c51f1_0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5d8f0c51f1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5d8f0c51f1_0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d8f0c51f1_0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5d8f0c51f1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5d8f0c51f1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5d8f0c51f1_0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5d8f0c51f1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5e16a3671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5e16a3671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dac2410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dac2410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5d8f0c51f1_0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5d8f0c51f1_0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5d8f0c51f1_0_1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5d8f0c51f1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5d8f0c51f1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5d8f0c51f1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5d8f0c51f1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d8f0c51f1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5d8f0c51f1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5d8f0c51f1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5d8f0c51f1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5d8f0c51f1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5d8f0c51f1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5d8f0c51f1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5d8f0c51f1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d8f0c51f1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5d8f0c51f1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d8f0c51f1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5d8f0c51f1_0_1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5d8f0c51f1_0_1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dac2410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dac2410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5d8f0c51f1_0_1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5d8f0c51f1_0_1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5d8f0c51f1_0_1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5d8f0c51f1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5d8f0c51f1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5d8f0c51f1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5d8f0c51f1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5d8f0c51f1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5d8f0c51f1_0_1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d8f0c51f1_0_1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5d8f0c51f1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5d8f0c51f1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5d8f0c51f1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5d8f0c51f1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5d8f0c51f1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5d8f0c51f1_0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5d8f0c51f1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5d8f0c51f1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5d8f0c51f1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5d8f0c51f1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d8f0c51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d8f0c51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5d8f0c51f1_0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5d8f0c51f1_0_2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5d8f0c51f1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d8f0c51f1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5d8f0c51f1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5d8f0c51f1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5d8f0c51f1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d8f0c51f1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5d8f0c51f1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5d8f0c51f1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5d8f0c51f1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5d8f0c51f1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5d8f0c51f1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5d8f0c51f1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5d8f0c51f1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5d8f0c51f1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5dac2410f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5dac2410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5e53ca2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5e53ca2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d8f0c51f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d8f0c51f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5e53ca2d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5e53ca2d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5e53ca2d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e53ca2d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5e53ca2d4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5e53ca2d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e53ca2d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e53ca2d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5e53ca2d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5e53ca2d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5e53ca2d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5e53ca2d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5e53ca2d4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5e53ca2d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5e53ca2d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e53ca2d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5e53ca2d4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5e53ca2d4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5e53ca2d4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5e53ca2d4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d8f0c51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8f0c51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5e53ca2d4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e53ca2d4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5e53ca2d4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5e53ca2d4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5e53ca2d4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5e53ca2d4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5e53ca2d4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5e53ca2d4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5e53ca2d4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5e53ca2d4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5e53ca2d4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e53ca2d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5e53ca2d4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5e53ca2d4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7573348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7573348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5e5e1ae7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5e5e1ae7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5e5e1ae7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5e5e1ae7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79000" y="261800"/>
            <a:ext cx="77532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53C4F"/>
              </a:buClr>
              <a:buSzPts val="2500"/>
              <a:buNone/>
              <a:defRPr sz="2500">
                <a:solidFill>
                  <a:srgbClr val="153C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703" y="164737"/>
            <a:ext cx="767301" cy="766837"/>
          </a:xfrm>
          <a:prstGeom prst="rect">
            <a:avLst/>
          </a:prstGeom>
          <a:noFill/>
          <a:ln>
            <a:noFill/>
          </a:ln>
        </p:spPr>
      </p:pic>
      <p:pic>
        <p:nvPicPr>
          <p:cNvPr id="14" name="Google Shape;14;p2"/>
          <p:cNvPicPr preferRelativeResize="0"/>
          <p:nvPr/>
        </p:nvPicPr>
        <p:blipFill>
          <a:blip r:embed="rId3">
            <a:alphaModFix/>
          </a:blip>
          <a:stretch>
            <a:fillRect/>
          </a:stretch>
        </p:blipFill>
        <p:spPr>
          <a:xfrm>
            <a:off x="7086274" y="4573676"/>
            <a:ext cx="205771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st parti !">
  <p:cSld name="CUSTOM">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66150" y="2285400"/>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153C4F"/>
              </a:buClr>
              <a:buSzPts val="4800"/>
              <a:buFont typeface="Montserrat"/>
              <a:buNone/>
              <a:defRPr b="1" sz="4800">
                <a:solidFill>
                  <a:srgbClr val="153C4F"/>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blank">
  <p:cSld name="BLANK">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3">
            <a:alphaModFix/>
          </a:blip>
          <a:stretch>
            <a:fillRect/>
          </a:stretch>
        </p:blipFill>
        <p:spPr>
          <a:xfrm>
            <a:off x="6207001" y="0"/>
            <a:ext cx="2937000" cy="5143499"/>
          </a:xfrm>
          <a:prstGeom prst="rect">
            <a:avLst/>
          </a:prstGeom>
          <a:noFill/>
          <a:ln>
            <a:noFill/>
          </a:ln>
        </p:spPr>
      </p:pic>
      <p:pic>
        <p:nvPicPr>
          <p:cNvPr id="19" name="Google Shape;19;p4"/>
          <p:cNvPicPr preferRelativeResize="0"/>
          <p:nvPr/>
        </p:nvPicPr>
        <p:blipFill>
          <a:blip r:embed="rId4">
            <a:alphaModFix/>
          </a:blip>
          <a:stretch>
            <a:fillRect/>
          </a:stretch>
        </p:blipFill>
        <p:spPr>
          <a:xfrm>
            <a:off x="0" y="4331950"/>
            <a:ext cx="2921001" cy="811550"/>
          </a:xfrm>
          <a:prstGeom prst="rect">
            <a:avLst/>
          </a:prstGeom>
          <a:noFill/>
          <a:ln>
            <a:noFill/>
          </a:ln>
        </p:spPr>
      </p:pic>
      <p:sp>
        <p:nvSpPr>
          <p:cNvPr id="20" name="Google Shape;20;p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Font typeface="Montserrat"/>
              <a:buNone/>
              <a:defRPr b="1" sz="4200">
                <a:solidFill>
                  <a:schemeClr val="lt1"/>
                </a:solidFill>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 name="Google Shape;21;p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1AFB4"/>
              </a:buClr>
              <a:buSzPts val="2000"/>
              <a:buFont typeface="Montserrat"/>
              <a:buNone/>
              <a:defRPr b="1" sz="2000">
                <a:solidFill>
                  <a:srgbClr val="41AFB4"/>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2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Réseaux de Neurones Récurrents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8" name="Google Shape;88;p15"/>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Imaginons une séquence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[1,2,3,4,5,6]</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Seriez-vous en mesure de prédire une séquence similaire décalée d'une unité de temps dans le futur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[2,3,4,5,6,7]</a:t>
            </a:r>
            <a:endParaRPr sz="30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10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37" name="Google Shape;1637;p105"/>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Pendant l’entraînement, nous avons pu évaluer les performances sur la base des données de test.</a:t>
            </a:r>
            <a:endParaRPr sz="2600">
              <a:solidFill>
                <a:srgbClr val="434343"/>
              </a:solidFill>
              <a:latin typeface="Montserrat"/>
              <a:ea typeface="Montserrat"/>
              <a:cs typeface="Montserrat"/>
              <a:sym typeface="Montserrat"/>
            </a:endParaRPr>
          </a:p>
        </p:txBody>
      </p:sp>
      <p:pic>
        <p:nvPicPr>
          <p:cNvPr id="1638" name="Google Shape;1638;p105"/>
          <p:cNvPicPr preferRelativeResize="0"/>
          <p:nvPr/>
        </p:nvPicPr>
        <p:blipFill>
          <a:blip r:embed="rId3">
            <a:alphaModFix/>
          </a:blip>
          <a:stretch>
            <a:fillRect/>
          </a:stretch>
        </p:blipFill>
        <p:spPr>
          <a:xfrm>
            <a:off x="1012325" y="2307275"/>
            <a:ext cx="6953250" cy="2400300"/>
          </a:xfrm>
          <a:prstGeom prst="rect">
            <a:avLst/>
          </a:prstGeom>
          <a:noFill/>
          <a:ln>
            <a:noFill/>
          </a:ln>
        </p:spPr>
      </p:pic>
      <p:sp>
        <p:nvSpPr>
          <p:cNvPr id="1639" name="Google Shape;1639;p105"/>
          <p:cNvSpPr/>
          <p:nvPr/>
        </p:nvSpPr>
        <p:spPr>
          <a:xfrm>
            <a:off x="1433975" y="2430575"/>
            <a:ext cx="5973900" cy="2054100"/>
          </a:xfrm>
          <a:prstGeom prst="roundRect">
            <a:avLst>
              <a:gd fmla="val 16667" name="adj"/>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05"/>
          <p:cNvSpPr/>
          <p:nvPr/>
        </p:nvSpPr>
        <p:spPr>
          <a:xfrm>
            <a:off x="7451825" y="2430575"/>
            <a:ext cx="360600" cy="20541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10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46" name="Google Shape;1646;p106"/>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Zoomons sur cette portée !</a:t>
            </a:r>
            <a:endParaRPr sz="3000">
              <a:solidFill>
                <a:srgbClr val="434343"/>
              </a:solidFill>
              <a:latin typeface="Montserrat"/>
              <a:ea typeface="Montserrat"/>
              <a:cs typeface="Montserrat"/>
              <a:sym typeface="Montserrat"/>
            </a:endParaRPr>
          </a:p>
        </p:txBody>
      </p:sp>
      <p:pic>
        <p:nvPicPr>
          <p:cNvPr id="1647" name="Google Shape;1647;p106"/>
          <p:cNvPicPr preferRelativeResize="0"/>
          <p:nvPr/>
        </p:nvPicPr>
        <p:blipFill>
          <a:blip r:embed="rId3">
            <a:alphaModFix/>
          </a:blip>
          <a:stretch>
            <a:fillRect/>
          </a:stretch>
        </p:blipFill>
        <p:spPr>
          <a:xfrm>
            <a:off x="1012325" y="2307275"/>
            <a:ext cx="6953250" cy="2400300"/>
          </a:xfrm>
          <a:prstGeom prst="rect">
            <a:avLst/>
          </a:prstGeom>
          <a:noFill/>
          <a:ln>
            <a:noFill/>
          </a:ln>
        </p:spPr>
      </p:pic>
      <p:sp>
        <p:nvSpPr>
          <p:cNvPr id="1648" name="Google Shape;1648;p106"/>
          <p:cNvSpPr/>
          <p:nvPr/>
        </p:nvSpPr>
        <p:spPr>
          <a:xfrm>
            <a:off x="1433975" y="2430575"/>
            <a:ext cx="5973900" cy="2054100"/>
          </a:xfrm>
          <a:prstGeom prst="roundRect">
            <a:avLst>
              <a:gd fmla="val 16667" name="adj"/>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06"/>
          <p:cNvSpPr/>
          <p:nvPr/>
        </p:nvSpPr>
        <p:spPr>
          <a:xfrm>
            <a:off x="7451825" y="2430575"/>
            <a:ext cx="360600" cy="20541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10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55" name="Google Shape;1655;p107"/>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Au fur et à mesure que nous entraînons, nous ferons des prévisions sur cette gamme pour voir visuellement l'entraînement.</a:t>
            </a:r>
            <a:endParaRPr sz="2400">
              <a:solidFill>
                <a:srgbClr val="434343"/>
              </a:solidFill>
              <a:latin typeface="Montserrat"/>
              <a:ea typeface="Montserrat"/>
              <a:cs typeface="Montserrat"/>
              <a:sym typeface="Montserrat"/>
            </a:endParaRPr>
          </a:p>
        </p:txBody>
      </p:sp>
      <p:pic>
        <p:nvPicPr>
          <p:cNvPr id="1656" name="Google Shape;1656;p107"/>
          <p:cNvPicPr preferRelativeResize="0"/>
          <p:nvPr/>
        </p:nvPicPr>
        <p:blipFill>
          <a:blip r:embed="rId3">
            <a:alphaModFix/>
          </a:blip>
          <a:stretch>
            <a:fillRect/>
          </a:stretch>
        </p:blipFill>
        <p:spPr>
          <a:xfrm>
            <a:off x="1119188" y="2508550"/>
            <a:ext cx="6905625" cy="24003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10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2" name="Google Shape;1662;p108"/>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Au fur et à mesure que nous entraînons, nous ferons des prévisions sur cette gamme pour voir visuellement l'entraînement.</a:t>
            </a:r>
            <a:endParaRPr sz="2400">
              <a:solidFill>
                <a:srgbClr val="434343"/>
              </a:solidFill>
              <a:latin typeface="Montserrat"/>
              <a:ea typeface="Montserrat"/>
              <a:cs typeface="Montserrat"/>
              <a:sym typeface="Montserrat"/>
            </a:endParaRPr>
          </a:p>
        </p:txBody>
      </p:sp>
      <p:pic>
        <p:nvPicPr>
          <p:cNvPr id="1663" name="Google Shape;1663;p108"/>
          <p:cNvPicPr preferRelativeResize="0"/>
          <p:nvPr/>
        </p:nvPicPr>
        <p:blipFill>
          <a:blip r:embed="rId3">
            <a:alphaModFix/>
          </a:blip>
          <a:stretch>
            <a:fillRect/>
          </a:stretch>
        </p:blipFill>
        <p:spPr>
          <a:xfrm>
            <a:off x="1119175" y="2508575"/>
            <a:ext cx="6905625" cy="24003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10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9" name="Google Shape;1669;p109"/>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Au fur et à mesure que nous entraînons, nous ferons des prévisions sur cette gamme pour voir visuellement l'entraînement.</a:t>
            </a:r>
            <a:endParaRPr sz="2400">
              <a:solidFill>
                <a:srgbClr val="434343"/>
              </a:solidFill>
              <a:latin typeface="Montserrat"/>
              <a:ea typeface="Montserrat"/>
              <a:cs typeface="Montserrat"/>
              <a:sym typeface="Montserrat"/>
            </a:endParaRPr>
          </a:p>
        </p:txBody>
      </p:sp>
      <p:pic>
        <p:nvPicPr>
          <p:cNvPr id="1670" name="Google Shape;1670;p109"/>
          <p:cNvPicPr preferRelativeResize="0"/>
          <p:nvPr/>
        </p:nvPicPr>
        <p:blipFill>
          <a:blip r:embed="rId3">
            <a:alphaModFix/>
          </a:blip>
          <a:stretch>
            <a:fillRect/>
          </a:stretch>
        </p:blipFill>
        <p:spPr>
          <a:xfrm>
            <a:off x="1152525" y="2508575"/>
            <a:ext cx="6838950" cy="24003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11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76" name="Google Shape;1676;p110"/>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Finalement, lorsque nous serons satisfaits des résultats de la portion test, il sera temps de faire des prévisions dans un futur inconnu.</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Cela signifie qu'il faut entraîner de nouveau sur toutes les données disponibles (entraînement et test) et prévoir au-delà de la portée des données d'origine.</a:t>
            </a:r>
            <a:endParaRPr sz="2700">
              <a:solidFill>
                <a:srgbClr val="434343"/>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1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82" name="Google Shape;1682;p111"/>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Gardez à l'esprit que pour des données réelles, nous n'aurons plus de valeurs auxquelles comparer ces prévisions !</a:t>
            </a:r>
            <a:endParaRPr sz="3000">
              <a:solidFill>
                <a:srgbClr val="434343"/>
              </a:solidFill>
              <a:latin typeface="Montserrat"/>
              <a:ea typeface="Montserrat"/>
              <a:cs typeface="Montserrat"/>
              <a:sym typeface="Montserrat"/>
            </a:endParaRPr>
          </a:p>
        </p:txBody>
      </p:sp>
      <p:pic>
        <p:nvPicPr>
          <p:cNvPr id="1683" name="Google Shape;1683;p111"/>
          <p:cNvPicPr preferRelativeResize="0"/>
          <p:nvPr/>
        </p:nvPicPr>
        <p:blipFill>
          <a:blip r:embed="rId3">
            <a:alphaModFix/>
          </a:blip>
          <a:stretch>
            <a:fillRect/>
          </a:stretch>
        </p:blipFill>
        <p:spPr>
          <a:xfrm>
            <a:off x="1600200" y="2844250"/>
            <a:ext cx="6173949" cy="21669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112"/>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RNN sur une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Time Series</a:t>
            </a:r>
            <a:endParaRPr b="1">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113"/>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Exercices </a:t>
            </a:r>
            <a:r>
              <a:rPr b="1" lang="en">
                <a:latin typeface="Montserrat"/>
                <a:ea typeface="Montserrat"/>
                <a:cs typeface="Montserrat"/>
                <a:sym typeface="Montserrat"/>
              </a:rPr>
              <a:t>RNN</a:t>
            </a:r>
            <a:endParaRPr b="1">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1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Solutions </a:t>
            </a:r>
            <a:br>
              <a:rPr b="1" lang="en">
                <a:latin typeface="Montserrat"/>
                <a:ea typeface="Montserrat"/>
                <a:cs typeface="Montserrat"/>
                <a:sym typeface="Montserrat"/>
              </a:rPr>
            </a:br>
            <a:r>
              <a:rPr b="1" lang="en">
                <a:latin typeface="Montserrat"/>
                <a:ea typeface="Montserrat"/>
                <a:cs typeface="Montserrat"/>
                <a:sym typeface="Montserrat"/>
              </a:rPr>
              <a:t>Exercices RNN </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4" name="Google Shape;94;p16"/>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Pour le faire correctement, nous devons d'une manière ou d'une autre faire "savoir" au neurone l'historique de ses sorties antérieures.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Une façon simple de le faire est de réinjecter ses résultats en tant qu'inputs !</a:t>
            </a:r>
            <a:endParaRPr sz="3000">
              <a:solidFill>
                <a:srgbClr val="43434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115"/>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Time Series multivariées avec des LSTM RNNs</a:t>
            </a:r>
            <a:endParaRPr b="1">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1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9" name="Google Shape;1709;p116"/>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 prime, nous discuterons de la façon d'utiliser les LSTMs et les RNNs pour prédire les séries temporelles multivariées.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Gardez à l'esprit qu'il y a quelques inconvénients à utiliser les LSTMs pour cette approche !</a:t>
            </a:r>
            <a:endParaRPr sz="30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1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5" name="Google Shape;1715;p117"/>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Comme pour tous les réseaux de neurones, le modèle est essentiellement une boîte noire, difficile à interpréter.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Il existe également de nombreuses alternatives bien étudiées qui sont plus simples, comme les modèles SARIMAX et VARMAX.</a:t>
            </a:r>
            <a:endParaRPr sz="3000">
              <a:solidFill>
                <a:srgbClr val="434343"/>
              </a:solidFill>
              <a:latin typeface="Montserrat"/>
              <a:ea typeface="Montserrat"/>
              <a:cs typeface="Montserrat"/>
              <a:sym typeface="Montserra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11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1" name="Google Shape;1721;p118"/>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vous recommandons vivement d'essayer ces approches plus conventionnelles avant de vous décider pour les LSTMs ou les RNNs pour les données de séries temporelles multivariées.</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Heureusement, la mise en place de données multivariées ne nécessite que deux changements principaux.</a:t>
            </a:r>
            <a:endParaRPr sz="2700">
              <a:solidFill>
                <a:srgbClr val="434343"/>
              </a:solidFill>
              <a:latin typeface="Montserrat"/>
              <a:ea typeface="Montserrat"/>
              <a:cs typeface="Montserrat"/>
              <a:sym typeface="Montserra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11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7" name="Google Shape;1727;p119"/>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Time Series multivariées:</a:t>
            </a:r>
            <a:endParaRPr sz="2800">
              <a:solidFill>
                <a:srgbClr val="434343"/>
              </a:solidFill>
              <a:latin typeface="Montserrat"/>
              <a:ea typeface="Montserrat"/>
              <a:cs typeface="Montserrat"/>
              <a:sym typeface="Montserrat"/>
            </a:endParaRPr>
          </a:p>
          <a:p>
            <a:pPr indent="-406400" lvl="1" marL="13716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Modifier la forme de l'entrée dans la couche LSTM pour refléter la structure 2-D</a:t>
            </a:r>
            <a:endParaRPr sz="2800">
              <a:solidFill>
                <a:srgbClr val="434343"/>
              </a:solidFill>
              <a:latin typeface="Montserrat"/>
              <a:ea typeface="Montserrat"/>
              <a:cs typeface="Montserrat"/>
              <a:sym typeface="Montserrat"/>
            </a:endParaRPr>
          </a:p>
          <a:p>
            <a:pPr indent="-406400" lvl="1" marL="13716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La couche dense finale doit avoir un neurone par feature/variable.</a:t>
            </a:r>
            <a:endParaRPr sz="2800">
              <a:solidFill>
                <a:srgbClr val="434343"/>
              </a:solidFill>
              <a:latin typeface="Montserrat"/>
              <a:ea typeface="Montserrat"/>
              <a:cs typeface="Montserrat"/>
              <a:sym typeface="Montserrat"/>
            </a:endParaRPr>
          </a:p>
          <a:p>
            <a:pPr indent="-406400" lvl="0" marL="9144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Examinons ces changements !</a:t>
            </a:r>
            <a:endParaRPr sz="28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0" name="Google Shape;100;p17"/>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Neurone normal dans le réseau Feed Forward</a:t>
            </a:r>
            <a:endParaRPr sz="2700">
              <a:solidFill>
                <a:srgbClr val="434343"/>
              </a:solidFill>
              <a:latin typeface="Montserrat"/>
              <a:ea typeface="Montserrat"/>
              <a:cs typeface="Montserrat"/>
              <a:sym typeface="Montserrat"/>
            </a:endParaRPr>
          </a:p>
        </p:txBody>
      </p:sp>
      <p:sp>
        <p:nvSpPr>
          <p:cNvPr id="101" name="Google Shape;101;p17"/>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03" name="Google Shape;103;p17"/>
          <p:cNvCxnSpPr>
            <a:endCxn id="101"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04" name="Google Shape;104;p17"/>
          <p:cNvCxnSpPr>
            <a:stCxn id="101" idx="2"/>
            <a:endCxn id="101"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05" name="Google Shape;105;p17"/>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06" name="Google Shape;106;p17"/>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07" name="Google Shape;107;p17"/>
          <p:cNvSpPr txBox="1"/>
          <p:nvPr/>
        </p:nvSpPr>
        <p:spPr>
          <a:xfrm>
            <a:off x="2168575" y="2626725"/>
            <a:ext cx="24390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Fonction d’Activation</a:t>
            </a:r>
            <a:endParaRPr b="1">
              <a:latin typeface="Montserrat"/>
              <a:ea typeface="Montserrat"/>
              <a:cs typeface="Montserrat"/>
              <a:sym typeface="Montserrat"/>
            </a:endParaRPr>
          </a:p>
        </p:txBody>
      </p:sp>
      <p:sp>
        <p:nvSpPr>
          <p:cNvPr id="108" name="Google Shape;108;p17"/>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109" name="Google Shape;109;p17"/>
          <p:cNvSpPr txBox="1"/>
          <p:nvPr/>
        </p:nvSpPr>
        <p:spPr>
          <a:xfrm>
            <a:off x="2168575" y="3149750"/>
            <a:ext cx="24390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Aggrégation d’Inputs</a:t>
            </a:r>
            <a:endParaRPr b="1">
              <a:latin typeface="Montserrat"/>
              <a:ea typeface="Montserrat"/>
              <a:cs typeface="Montserrat"/>
              <a:sym typeface="Montserrat"/>
            </a:endParaRPr>
          </a:p>
        </p:txBody>
      </p:sp>
      <p:sp>
        <p:nvSpPr>
          <p:cNvPr id="110" name="Google Shape;110;p17"/>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6" name="Google Shape;116;p18"/>
          <p:cNvSpPr txBox="1"/>
          <p:nvPr>
            <p:ph idx="1" type="body"/>
          </p:nvPr>
        </p:nvSpPr>
        <p:spPr>
          <a:xfrm>
            <a:off x="311700" y="1152475"/>
            <a:ext cx="43494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Neurone Récurrent</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
        <p:nvSpPr>
          <p:cNvPr id="117" name="Google Shape;117;p18"/>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8"/>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19" name="Google Shape;119;p18"/>
          <p:cNvCxnSpPr>
            <a:endCxn id="117"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20" name="Google Shape;120;p18"/>
          <p:cNvCxnSpPr>
            <a:stCxn id="117" idx="2"/>
            <a:endCxn id="117"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21" name="Google Shape;121;p18"/>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22" name="Google Shape;122;p18"/>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23" name="Google Shape;123;p18"/>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124" name="Google Shape;124;p18"/>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125" name="Google Shape;125;p18"/>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126" name="Google Shape;126;p18"/>
          <p:cNvSpPr txBox="1"/>
          <p:nvPr>
            <p:ph idx="1" type="body"/>
          </p:nvPr>
        </p:nvSpPr>
        <p:spPr>
          <a:xfrm>
            <a:off x="4721625" y="1152475"/>
            <a:ext cx="4110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Renvoie la sortie (output) à elle-même !</a:t>
            </a:r>
            <a:endParaRPr sz="2700">
              <a:solidFill>
                <a:srgbClr val="434343"/>
              </a:solidFill>
              <a:latin typeface="Montserrat"/>
              <a:ea typeface="Montserrat"/>
              <a:cs typeface="Montserrat"/>
              <a:sym typeface="Montserrat"/>
            </a:endParaRPr>
          </a:p>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Voyons à quoi cela ressemble dans le temps ! </a:t>
            </a:r>
            <a:endParaRPr sz="27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2" name="Google Shape;132;p19"/>
          <p:cNvSpPr txBox="1"/>
          <p:nvPr>
            <p:ph idx="1" type="body"/>
          </p:nvPr>
        </p:nvSpPr>
        <p:spPr>
          <a:xfrm>
            <a:off x="311700" y="1152475"/>
            <a:ext cx="8452800" cy="6468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Neurone Récurrent</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
        <p:nvSpPr>
          <p:cNvPr id="133" name="Google Shape;133;p19"/>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9"/>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35" name="Google Shape;135;p19"/>
          <p:cNvCxnSpPr>
            <a:endCxn id="133"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36" name="Google Shape;136;p19"/>
          <p:cNvCxnSpPr>
            <a:stCxn id="133" idx="2"/>
            <a:endCxn id="133"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37" name="Google Shape;137;p19"/>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38" name="Google Shape;138;p19"/>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39" name="Google Shape;139;p19"/>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140" name="Google Shape;140;p19"/>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141" name="Google Shape;141;p19"/>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142" name="Google Shape;142;p19"/>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19"/>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44" name="Google Shape;144;p19"/>
          <p:cNvCxnSpPr>
            <a:endCxn id="142"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45" name="Google Shape;145;p19"/>
          <p:cNvCxnSpPr>
            <a:stCxn id="142" idx="2"/>
            <a:endCxn id="142"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46" name="Google Shape;146;p19"/>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47" name="Google Shape;147;p19"/>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48" name="Google Shape;148;p19"/>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149" name="Google Shape;149;p19"/>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sp>
        <p:nvSpPr>
          <p:cNvPr id="150" name="Google Shape;150;p19"/>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cxnSp>
        <p:nvCxnSpPr>
          <p:cNvPr id="151" name="Google Shape;151;p19"/>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 name="Google Shape;158;p20"/>
          <p:cNvSpPr txBox="1"/>
          <p:nvPr>
            <p:ph idx="1" type="body"/>
          </p:nvPr>
        </p:nvSpPr>
        <p:spPr>
          <a:xfrm>
            <a:off x="311700" y="1152475"/>
            <a:ext cx="8452800" cy="6468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Neurone Récurrent</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
        <p:nvSpPr>
          <p:cNvPr id="159" name="Google Shape;159;p20"/>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20"/>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61" name="Google Shape;161;p20"/>
          <p:cNvCxnSpPr>
            <a:endCxn id="159"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62" name="Google Shape;162;p20"/>
          <p:cNvCxnSpPr>
            <a:stCxn id="159" idx="2"/>
            <a:endCxn id="159"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63" name="Google Shape;163;p20"/>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64" name="Google Shape;164;p20"/>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65" name="Google Shape;165;p20"/>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166" name="Google Shape;166;p20"/>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167" name="Google Shape;167;p20"/>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168" name="Google Shape;168;p20"/>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20"/>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70" name="Google Shape;170;p20"/>
          <p:cNvCxnSpPr>
            <a:endCxn id="168"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71" name="Google Shape;171;p20"/>
          <p:cNvCxnSpPr>
            <a:stCxn id="168" idx="2"/>
            <a:endCxn id="168"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72" name="Google Shape;172;p20"/>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73" name="Google Shape;173;p20"/>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74" name="Google Shape;174;p20"/>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175" name="Google Shape;175;p20"/>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sp>
        <p:nvSpPr>
          <p:cNvPr id="176" name="Google Shape;176;p20"/>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cxnSp>
        <p:nvCxnSpPr>
          <p:cNvPr id="177" name="Google Shape;177;p20"/>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178" name="Google Shape;178;p20"/>
          <p:cNvCxnSpPr/>
          <p:nvPr/>
        </p:nvCxnSpPr>
        <p:spPr>
          <a:xfrm>
            <a:off x="4206950" y="4925525"/>
            <a:ext cx="4407300" cy="0"/>
          </a:xfrm>
          <a:prstGeom prst="straightConnector1">
            <a:avLst/>
          </a:prstGeom>
          <a:noFill/>
          <a:ln cap="flat" cmpd="sng" w="76200">
            <a:solidFill>
              <a:srgbClr val="000000"/>
            </a:solidFill>
            <a:prstDash val="solid"/>
            <a:round/>
            <a:headEnd len="med" w="med" type="none"/>
            <a:tailEnd len="med" w="med" type="triangle"/>
          </a:ln>
        </p:spPr>
      </p:cxnSp>
      <p:sp>
        <p:nvSpPr>
          <p:cNvPr id="179" name="Google Shape;179;p20"/>
          <p:cNvSpPr txBox="1"/>
          <p:nvPr/>
        </p:nvSpPr>
        <p:spPr>
          <a:xfrm>
            <a:off x="3055050" y="45535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 name="Google Shape;186;p21"/>
          <p:cNvSpPr txBox="1"/>
          <p:nvPr>
            <p:ph idx="1" type="body"/>
          </p:nvPr>
        </p:nvSpPr>
        <p:spPr>
          <a:xfrm>
            <a:off x="311700" y="1152475"/>
            <a:ext cx="8452800" cy="6468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Neurone Récurrent</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
        <p:nvSpPr>
          <p:cNvPr id="187" name="Google Shape;187;p21"/>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1"/>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89" name="Google Shape;189;p21"/>
          <p:cNvCxnSpPr>
            <a:endCxn id="187"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90" name="Google Shape;190;p21"/>
          <p:cNvCxnSpPr>
            <a:stCxn id="187" idx="2"/>
            <a:endCxn id="187"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191" name="Google Shape;191;p21"/>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192" name="Google Shape;192;p21"/>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193" name="Google Shape;193;p21"/>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194" name="Google Shape;194;p21"/>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195" name="Google Shape;195;p21"/>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196" name="Google Shape;196;p21"/>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1"/>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198" name="Google Shape;198;p21"/>
          <p:cNvCxnSpPr>
            <a:endCxn id="196"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199" name="Google Shape;199;p21"/>
          <p:cNvCxnSpPr>
            <a:stCxn id="196" idx="2"/>
            <a:endCxn id="196"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00" name="Google Shape;200;p21"/>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01" name="Google Shape;201;p21"/>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02" name="Google Shape;202;p21"/>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203" name="Google Shape;203;p21"/>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sp>
        <p:nvSpPr>
          <p:cNvPr id="204" name="Google Shape;204;p21"/>
          <p:cNvSpPr/>
          <p:nvPr/>
        </p:nvSpPr>
        <p:spPr>
          <a:xfrm>
            <a:off x="5995150" y="2581663"/>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1"/>
          <p:cNvCxnSpPr/>
          <p:nvPr/>
        </p:nvCxnSpPr>
        <p:spPr>
          <a:xfrm rot="10800000">
            <a:off x="6455950" y="21460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06" name="Google Shape;206;p21"/>
          <p:cNvCxnSpPr>
            <a:endCxn id="204" idx="4"/>
          </p:cNvCxnSpPr>
          <p:nvPr/>
        </p:nvCxnSpPr>
        <p:spPr>
          <a:xfrm rot="10800000">
            <a:off x="6458350" y="3508063"/>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07" name="Google Shape;207;p21"/>
          <p:cNvCxnSpPr>
            <a:stCxn id="204" idx="2"/>
            <a:endCxn id="204" idx="6"/>
          </p:cNvCxnSpPr>
          <p:nvPr/>
        </p:nvCxnSpPr>
        <p:spPr>
          <a:xfrm>
            <a:off x="5995150" y="3044863"/>
            <a:ext cx="926400" cy="0"/>
          </a:xfrm>
          <a:prstGeom prst="straightConnector1">
            <a:avLst/>
          </a:prstGeom>
          <a:noFill/>
          <a:ln cap="flat" cmpd="sng" w="28575">
            <a:solidFill>
              <a:schemeClr val="dk2"/>
            </a:solidFill>
            <a:prstDash val="solid"/>
            <a:round/>
            <a:headEnd len="med" w="med" type="none"/>
            <a:tailEnd len="med" w="med" type="none"/>
          </a:ln>
        </p:spPr>
      </p:cxnSp>
      <p:sp>
        <p:nvSpPr>
          <p:cNvPr id="208" name="Google Shape;208;p21"/>
          <p:cNvSpPr txBox="1"/>
          <p:nvPr/>
        </p:nvSpPr>
        <p:spPr>
          <a:xfrm>
            <a:off x="6215500" y="2993313"/>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09" name="Google Shape;209;p21"/>
          <p:cNvSpPr/>
          <p:nvPr/>
        </p:nvSpPr>
        <p:spPr>
          <a:xfrm>
            <a:off x="6165425" y="2721913"/>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10" name="Google Shape;210;p21"/>
          <p:cNvSpPr txBox="1"/>
          <p:nvPr/>
        </p:nvSpPr>
        <p:spPr>
          <a:xfrm>
            <a:off x="5995150" y="41894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a:t>
            </a:r>
            <a:endParaRPr b="1">
              <a:latin typeface="Montserrat"/>
              <a:ea typeface="Montserrat"/>
              <a:cs typeface="Montserrat"/>
              <a:sym typeface="Montserrat"/>
            </a:endParaRPr>
          </a:p>
        </p:txBody>
      </p:sp>
      <p:sp>
        <p:nvSpPr>
          <p:cNvPr id="211" name="Google Shape;211;p21"/>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sp>
        <p:nvSpPr>
          <p:cNvPr id="212" name="Google Shape;212;p21"/>
          <p:cNvSpPr txBox="1"/>
          <p:nvPr/>
        </p:nvSpPr>
        <p:spPr>
          <a:xfrm>
            <a:off x="6012100" y="16692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a:t>
            </a:r>
            <a:endParaRPr b="1">
              <a:latin typeface="Montserrat"/>
              <a:ea typeface="Montserrat"/>
              <a:cs typeface="Montserrat"/>
              <a:sym typeface="Montserrat"/>
            </a:endParaRPr>
          </a:p>
        </p:txBody>
      </p:sp>
      <p:cxnSp>
        <p:nvCxnSpPr>
          <p:cNvPr id="213" name="Google Shape;213;p21"/>
          <p:cNvCxnSpPr>
            <a:endCxn id="204" idx="3"/>
          </p:cNvCxnSpPr>
          <p:nvPr/>
        </p:nvCxnSpPr>
        <p:spPr>
          <a:xfrm>
            <a:off x="5068518" y="2721994"/>
            <a:ext cx="1062300" cy="650400"/>
          </a:xfrm>
          <a:prstGeom prst="curvedConnector4">
            <a:avLst>
              <a:gd fmla="val 43614" name="adj1"/>
              <a:gd fmla="val 157471" name="adj2"/>
            </a:avLst>
          </a:prstGeom>
          <a:noFill/>
          <a:ln cap="flat" cmpd="sng" w="28575">
            <a:solidFill>
              <a:schemeClr val="dk2"/>
            </a:solidFill>
            <a:prstDash val="solid"/>
            <a:round/>
            <a:headEnd len="med" w="med" type="none"/>
            <a:tailEnd len="med" w="med" type="triangle"/>
          </a:ln>
        </p:spPr>
      </p:cxnSp>
      <p:cxnSp>
        <p:nvCxnSpPr>
          <p:cNvPr id="214" name="Google Shape;214;p21"/>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15" name="Google Shape;215;p21"/>
          <p:cNvCxnSpPr/>
          <p:nvPr/>
        </p:nvCxnSpPr>
        <p:spPr>
          <a:xfrm>
            <a:off x="4206950" y="4925525"/>
            <a:ext cx="4407300" cy="0"/>
          </a:xfrm>
          <a:prstGeom prst="straightConnector1">
            <a:avLst/>
          </a:prstGeom>
          <a:noFill/>
          <a:ln cap="flat" cmpd="sng" w="76200">
            <a:solidFill>
              <a:srgbClr val="000000"/>
            </a:solidFill>
            <a:prstDash val="solid"/>
            <a:round/>
            <a:headEnd len="med" w="med" type="none"/>
            <a:tailEnd len="med" w="med" type="triangle"/>
          </a:ln>
        </p:spPr>
      </p:cxnSp>
      <p:sp>
        <p:nvSpPr>
          <p:cNvPr id="216" name="Google Shape;216;p21"/>
          <p:cNvSpPr txBox="1"/>
          <p:nvPr/>
        </p:nvSpPr>
        <p:spPr>
          <a:xfrm>
            <a:off x="3055050" y="45535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 name="Google Shape;223;p22"/>
          <p:cNvSpPr txBox="1"/>
          <p:nvPr>
            <p:ph idx="1" type="body"/>
          </p:nvPr>
        </p:nvSpPr>
        <p:spPr>
          <a:xfrm>
            <a:off x="311700" y="1152475"/>
            <a:ext cx="8452800" cy="6468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Neurone Récurrent</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
        <p:nvSpPr>
          <p:cNvPr id="224" name="Google Shape;224;p22"/>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22"/>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6" name="Google Shape;226;p22"/>
          <p:cNvCxnSpPr>
            <a:endCxn id="224"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7" name="Google Shape;227;p22"/>
          <p:cNvCxnSpPr>
            <a:stCxn id="224" idx="2"/>
            <a:endCxn id="224"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8" name="Google Shape;228;p22"/>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9" name="Google Shape;229;p22"/>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30" name="Google Shape;230;p22"/>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31" name="Google Shape;231;p22"/>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232" name="Google Shape;232;p22"/>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233" name="Google Shape;233;p22"/>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2"/>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35" name="Google Shape;235;p22"/>
          <p:cNvCxnSpPr>
            <a:endCxn id="233"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36" name="Google Shape;236;p22"/>
          <p:cNvCxnSpPr>
            <a:stCxn id="233" idx="2"/>
            <a:endCxn id="233"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37" name="Google Shape;237;p22"/>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38" name="Google Shape;238;p22"/>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39" name="Google Shape;239;p22"/>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240" name="Google Shape;240;p22"/>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sp>
        <p:nvSpPr>
          <p:cNvPr id="241" name="Google Shape;241;p22"/>
          <p:cNvSpPr/>
          <p:nvPr/>
        </p:nvSpPr>
        <p:spPr>
          <a:xfrm>
            <a:off x="5995150" y="2581663"/>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2"/>
          <p:cNvCxnSpPr/>
          <p:nvPr/>
        </p:nvCxnSpPr>
        <p:spPr>
          <a:xfrm rot="10800000">
            <a:off x="6455950" y="21460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43" name="Google Shape;243;p22"/>
          <p:cNvCxnSpPr>
            <a:endCxn id="241" idx="4"/>
          </p:cNvCxnSpPr>
          <p:nvPr/>
        </p:nvCxnSpPr>
        <p:spPr>
          <a:xfrm rot="10800000">
            <a:off x="6458350" y="3508063"/>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44" name="Google Shape;244;p22"/>
          <p:cNvCxnSpPr>
            <a:stCxn id="241" idx="2"/>
            <a:endCxn id="241" idx="6"/>
          </p:cNvCxnSpPr>
          <p:nvPr/>
        </p:nvCxnSpPr>
        <p:spPr>
          <a:xfrm>
            <a:off x="5995150" y="3044863"/>
            <a:ext cx="926400" cy="0"/>
          </a:xfrm>
          <a:prstGeom prst="straightConnector1">
            <a:avLst/>
          </a:prstGeom>
          <a:noFill/>
          <a:ln cap="flat" cmpd="sng" w="28575">
            <a:solidFill>
              <a:schemeClr val="dk2"/>
            </a:solidFill>
            <a:prstDash val="solid"/>
            <a:round/>
            <a:headEnd len="med" w="med" type="none"/>
            <a:tailEnd len="med" w="med" type="none"/>
          </a:ln>
        </p:spPr>
      </p:cxnSp>
      <p:sp>
        <p:nvSpPr>
          <p:cNvPr id="245" name="Google Shape;245;p22"/>
          <p:cNvSpPr txBox="1"/>
          <p:nvPr/>
        </p:nvSpPr>
        <p:spPr>
          <a:xfrm>
            <a:off x="6215500" y="2993313"/>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46" name="Google Shape;246;p22"/>
          <p:cNvSpPr/>
          <p:nvPr/>
        </p:nvSpPr>
        <p:spPr>
          <a:xfrm>
            <a:off x="6165425" y="2721913"/>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47" name="Google Shape;247;p22"/>
          <p:cNvSpPr txBox="1"/>
          <p:nvPr/>
        </p:nvSpPr>
        <p:spPr>
          <a:xfrm>
            <a:off x="5995150" y="41894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a:t>
            </a:r>
            <a:endParaRPr b="1">
              <a:latin typeface="Montserrat"/>
              <a:ea typeface="Montserrat"/>
              <a:cs typeface="Montserrat"/>
              <a:sym typeface="Montserrat"/>
            </a:endParaRPr>
          </a:p>
        </p:txBody>
      </p:sp>
      <p:sp>
        <p:nvSpPr>
          <p:cNvPr id="248" name="Google Shape;248;p22"/>
          <p:cNvSpPr/>
          <p:nvPr/>
        </p:nvSpPr>
        <p:spPr>
          <a:xfrm>
            <a:off x="7482325" y="2581663"/>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22"/>
          <p:cNvCxnSpPr/>
          <p:nvPr/>
        </p:nvCxnSpPr>
        <p:spPr>
          <a:xfrm rot="10800000">
            <a:off x="7943125" y="21460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50" name="Google Shape;250;p22"/>
          <p:cNvCxnSpPr>
            <a:endCxn id="248" idx="4"/>
          </p:cNvCxnSpPr>
          <p:nvPr/>
        </p:nvCxnSpPr>
        <p:spPr>
          <a:xfrm rot="10800000">
            <a:off x="7945525" y="3508063"/>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51" name="Google Shape;251;p22"/>
          <p:cNvCxnSpPr>
            <a:stCxn id="248" idx="2"/>
            <a:endCxn id="248" idx="6"/>
          </p:cNvCxnSpPr>
          <p:nvPr/>
        </p:nvCxnSpPr>
        <p:spPr>
          <a:xfrm>
            <a:off x="7482325" y="3044863"/>
            <a:ext cx="926400" cy="0"/>
          </a:xfrm>
          <a:prstGeom prst="straightConnector1">
            <a:avLst/>
          </a:prstGeom>
          <a:noFill/>
          <a:ln cap="flat" cmpd="sng" w="28575">
            <a:solidFill>
              <a:schemeClr val="dk2"/>
            </a:solidFill>
            <a:prstDash val="solid"/>
            <a:round/>
            <a:headEnd len="med" w="med" type="none"/>
            <a:tailEnd len="med" w="med" type="none"/>
          </a:ln>
        </p:spPr>
      </p:cxnSp>
      <p:sp>
        <p:nvSpPr>
          <p:cNvPr id="252" name="Google Shape;252;p22"/>
          <p:cNvSpPr txBox="1"/>
          <p:nvPr/>
        </p:nvSpPr>
        <p:spPr>
          <a:xfrm>
            <a:off x="7702675" y="2993313"/>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53" name="Google Shape;253;p22"/>
          <p:cNvSpPr/>
          <p:nvPr/>
        </p:nvSpPr>
        <p:spPr>
          <a:xfrm>
            <a:off x="7652600" y="2721913"/>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54" name="Google Shape;254;p22"/>
          <p:cNvSpPr txBox="1"/>
          <p:nvPr/>
        </p:nvSpPr>
        <p:spPr>
          <a:xfrm>
            <a:off x="7482325" y="41894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255" name="Google Shape;255;p22"/>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sp>
        <p:nvSpPr>
          <p:cNvPr id="256" name="Google Shape;256;p22"/>
          <p:cNvSpPr txBox="1"/>
          <p:nvPr/>
        </p:nvSpPr>
        <p:spPr>
          <a:xfrm>
            <a:off x="6012100" y="16692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a:t>
            </a:r>
            <a:endParaRPr b="1">
              <a:latin typeface="Montserrat"/>
              <a:ea typeface="Montserrat"/>
              <a:cs typeface="Montserrat"/>
              <a:sym typeface="Montserrat"/>
            </a:endParaRPr>
          </a:p>
        </p:txBody>
      </p:sp>
      <p:sp>
        <p:nvSpPr>
          <p:cNvPr id="257" name="Google Shape;257;p22"/>
          <p:cNvSpPr txBox="1"/>
          <p:nvPr/>
        </p:nvSpPr>
        <p:spPr>
          <a:xfrm>
            <a:off x="7482325" y="16692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cxnSp>
        <p:nvCxnSpPr>
          <p:cNvPr id="258" name="Google Shape;258;p22"/>
          <p:cNvCxnSpPr>
            <a:endCxn id="241" idx="3"/>
          </p:cNvCxnSpPr>
          <p:nvPr/>
        </p:nvCxnSpPr>
        <p:spPr>
          <a:xfrm>
            <a:off x="5068518" y="2721994"/>
            <a:ext cx="1062300" cy="650400"/>
          </a:xfrm>
          <a:prstGeom prst="curvedConnector4">
            <a:avLst>
              <a:gd fmla="val 43614" name="adj1"/>
              <a:gd fmla="val 157471" name="adj2"/>
            </a:avLst>
          </a:prstGeom>
          <a:noFill/>
          <a:ln cap="flat" cmpd="sng" w="28575">
            <a:solidFill>
              <a:schemeClr val="dk2"/>
            </a:solidFill>
            <a:prstDash val="solid"/>
            <a:round/>
            <a:headEnd len="med" w="med" type="none"/>
            <a:tailEnd len="med" w="med" type="triangle"/>
          </a:ln>
        </p:spPr>
      </p:cxnSp>
      <p:cxnSp>
        <p:nvCxnSpPr>
          <p:cNvPr id="259" name="Google Shape;259;p22"/>
          <p:cNvCxnSpPr>
            <a:endCxn id="248" idx="3"/>
          </p:cNvCxnSpPr>
          <p:nvPr/>
        </p:nvCxnSpPr>
        <p:spPr>
          <a:xfrm>
            <a:off x="6772293" y="2721994"/>
            <a:ext cx="845700" cy="650400"/>
          </a:xfrm>
          <a:prstGeom prst="curvedConnector4">
            <a:avLst>
              <a:gd fmla="val 41979" name="adj1"/>
              <a:gd fmla="val 157471" name="adj2"/>
            </a:avLst>
          </a:prstGeom>
          <a:noFill/>
          <a:ln cap="flat" cmpd="sng" w="28575">
            <a:solidFill>
              <a:schemeClr val="dk2"/>
            </a:solidFill>
            <a:prstDash val="solid"/>
            <a:round/>
            <a:headEnd len="med" w="med" type="none"/>
            <a:tailEnd len="med" w="med" type="triangle"/>
          </a:ln>
        </p:spPr>
      </p:cxnSp>
      <p:cxnSp>
        <p:nvCxnSpPr>
          <p:cNvPr id="260" name="Google Shape;260;p22"/>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61" name="Google Shape;261;p22"/>
          <p:cNvCxnSpPr/>
          <p:nvPr/>
        </p:nvCxnSpPr>
        <p:spPr>
          <a:xfrm>
            <a:off x="8273043" y="2721994"/>
            <a:ext cx="751800" cy="7512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62" name="Google Shape;262;p22"/>
          <p:cNvCxnSpPr/>
          <p:nvPr/>
        </p:nvCxnSpPr>
        <p:spPr>
          <a:xfrm>
            <a:off x="4206950" y="4925525"/>
            <a:ext cx="4407300" cy="0"/>
          </a:xfrm>
          <a:prstGeom prst="straightConnector1">
            <a:avLst/>
          </a:prstGeom>
          <a:noFill/>
          <a:ln cap="flat" cmpd="sng" w="76200">
            <a:solidFill>
              <a:srgbClr val="000000"/>
            </a:solidFill>
            <a:prstDash val="solid"/>
            <a:round/>
            <a:headEnd len="med" w="med" type="none"/>
            <a:tailEnd len="med" w="med" type="triangle"/>
          </a:ln>
        </p:spPr>
      </p:cxnSp>
      <p:sp>
        <p:nvSpPr>
          <p:cNvPr id="263" name="Google Shape;263;p22"/>
          <p:cNvSpPr txBox="1"/>
          <p:nvPr/>
        </p:nvSpPr>
        <p:spPr>
          <a:xfrm>
            <a:off x="3055050" y="45535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 name="Google Shape;269;p23"/>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Les cellules qui sont une fonction des entrées (inputs) au cours des unitées de temps précédents sont également connues sous le nom de </a:t>
            </a:r>
            <a:r>
              <a:rPr i="1" lang="en" sz="2500">
                <a:solidFill>
                  <a:srgbClr val="434343"/>
                </a:solidFill>
                <a:latin typeface="Montserrat"/>
                <a:ea typeface="Montserrat"/>
                <a:cs typeface="Montserrat"/>
                <a:sym typeface="Montserrat"/>
              </a:rPr>
              <a:t>cellules de mémoire</a:t>
            </a:r>
            <a:r>
              <a:rPr lang="en" sz="2500">
                <a:solidFill>
                  <a:srgbClr val="434343"/>
                </a:solidFill>
                <a:latin typeface="Montserrat"/>
                <a:ea typeface="Montserrat"/>
                <a:cs typeface="Montserrat"/>
                <a:sym typeface="Montserrat"/>
              </a:rPr>
              <a:t>.</a:t>
            </a:r>
            <a:endParaRPr sz="2500">
              <a:solidFill>
                <a:srgbClr val="434343"/>
              </a:solidFill>
              <a:latin typeface="Montserrat"/>
              <a:ea typeface="Montserrat"/>
              <a:cs typeface="Montserrat"/>
              <a:sym typeface="Montserrat"/>
            </a:endParaRPr>
          </a:p>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Les RNNs sont également flexibles dans leurs entrées (inputs) et sorties (outputs), tant pour les séquences que pour les valeurs de vecteurs uniques.</a:t>
            </a:r>
            <a:endParaRPr sz="25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 name="Google Shape;275;p24"/>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pouvons également créer des couches entières de neurones récurrents...</a:t>
            </a:r>
            <a:endParaRPr sz="30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 name="Google Shape;36;p7"/>
          <p:cNvSpPr txBox="1"/>
          <p:nvPr>
            <p:ph idx="1" type="body"/>
          </p:nvPr>
        </p:nvSpPr>
        <p:spPr>
          <a:xfrm>
            <a:off x="311700" y="1152475"/>
            <a:ext cx="8705100" cy="3416400"/>
          </a:xfrm>
          <a:prstGeom prst="rect">
            <a:avLst/>
          </a:prstGeom>
        </p:spPr>
        <p:txBody>
          <a:bodyPr anchorCtr="0" anchor="t" bIns="91425" lIns="91425" spcFirstLastPara="1" rIns="91425" wrap="square" tIns="91425">
            <a:normAutofit fontScale="92500" lnSpcReduction="20000"/>
          </a:bodyPr>
          <a:lstStyle/>
          <a:p>
            <a:pPr indent="-40481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Nous avons utilisé les réseaux de neurones pour résoudre des problèmes de classification et de régression, mais nous n'avons pas encore vu comment les réseaux de neurones peuvent traiter les informations de séquence.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 name="Google Shape;281;p25"/>
          <p:cNvSpPr txBox="1"/>
          <p:nvPr>
            <p:ph idx="1" type="body"/>
          </p:nvPr>
        </p:nvSpPr>
        <p:spPr>
          <a:xfrm>
            <a:off x="311700" y="1152475"/>
            <a:ext cx="8705100" cy="7782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ANN Couche avec 3 Neurones :</a:t>
            </a:r>
            <a:endParaRPr sz="3000">
              <a:solidFill>
                <a:srgbClr val="434343"/>
              </a:solidFill>
              <a:latin typeface="Montserrat"/>
              <a:ea typeface="Montserrat"/>
              <a:cs typeface="Montserrat"/>
              <a:sym typeface="Montserrat"/>
            </a:endParaRPr>
          </a:p>
        </p:txBody>
      </p:sp>
      <p:sp>
        <p:nvSpPr>
          <p:cNvPr id="282" name="Google Shape;282;p25"/>
          <p:cNvSpPr/>
          <p:nvPr/>
        </p:nvSpPr>
        <p:spPr>
          <a:xfrm>
            <a:off x="3237100" y="2917990"/>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25"/>
          <p:cNvCxnSpPr/>
          <p:nvPr/>
        </p:nvCxnSpPr>
        <p:spPr>
          <a:xfrm>
            <a:off x="3911500" y="3245140"/>
            <a:ext cx="1342200" cy="17700"/>
          </a:xfrm>
          <a:prstGeom prst="straightConnector1">
            <a:avLst/>
          </a:prstGeom>
          <a:noFill/>
          <a:ln cap="flat" cmpd="sng" w="38100">
            <a:solidFill>
              <a:schemeClr val="dk2"/>
            </a:solidFill>
            <a:prstDash val="solid"/>
            <a:round/>
            <a:headEnd len="med" w="med" type="none"/>
            <a:tailEnd len="med" w="med" type="triangle"/>
          </a:ln>
        </p:spPr>
      </p:cxnSp>
      <p:cxnSp>
        <p:nvCxnSpPr>
          <p:cNvPr id="284" name="Google Shape;284;p25"/>
          <p:cNvCxnSpPr>
            <a:endCxn id="282" idx="2"/>
          </p:cNvCxnSpPr>
          <p:nvPr/>
        </p:nvCxnSpPr>
        <p:spPr>
          <a:xfrm>
            <a:off x="1697800" y="3235090"/>
            <a:ext cx="1539300" cy="20100"/>
          </a:xfrm>
          <a:prstGeom prst="straightConnector1">
            <a:avLst/>
          </a:prstGeom>
          <a:noFill/>
          <a:ln cap="flat" cmpd="sng" w="38100">
            <a:solidFill>
              <a:schemeClr val="dk2"/>
            </a:solidFill>
            <a:prstDash val="solid"/>
            <a:round/>
            <a:headEnd len="med" w="med" type="none"/>
            <a:tailEnd len="med" w="med" type="triangle"/>
          </a:ln>
        </p:spPr>
      </p:cxnSp>
      <p:sp>
        <p:nvSpPr>
          <p:cNvPr id="285" name="Google Shape;285;p25"/>
          <p:cNvSpPr txBox="1"/>
          <p:nvPr/>
        </p:nvSpPr>
        <p:spPr>
          <a:xfrm>
            <a:off x="1093075" y="2951025"/>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X</a:t>
            </a:r>
            <a:endParaRPr b="1" baseline="-25000" sz="2500">
              <a:latin typeface="Montserrat"/>
              <a:ea typeface="Montserrat"/>
              <a:cs typeface="Montserrat"/>
              <a:sym typeface="Montserrat"/>
            </a:endParaRPr>
          </a:p>
        </p:txBody>
      </p:sp>
      <p:sp>
        <p:nvSpPr>
          <p:cNvPr id="286" name="Google Shape;286;p25"/>
          <p:cNvSpPr/>
          <p:nvPr/>
        </p:nvSpPr>
        <p:spPr>
          <a:xfrm>
            <a:off x="3237100" y="1930676"/>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5"/>
          <p:cNvCxnSpPr/>
          <p:nvPr/>
        </p:nvCxnSpPr>
        <p:spPr>
          <a:xfrm>
            <a:off x="3911500" y="2267865"/>
            <a:ext cx="1357200" cy="759600"/>
          </a:xfrm>
          <a:prstGeom prst="straightConnector1">
            <a:avLst/>
          </a:prstGeom>
          <a:noFill/>
          <a:ln cap="flat" cmpd="sng" w="38100">
            <a:solidFill>
              <a:schemeClr val="dk2"/>
            </a:solidFill>
            <a:prstDash val="solid"/>
            <a:round/>
            <a:headEnd len="med" w="med" type="none"/>
            <a:tailEnd len="med" w="med" type="triangle"/>
          </a:ln>
        </p:spPr>
      </p:cxnSp>
      <p:sp>
        <p:nvSpPr>
          <p:cNvPr id="288" name="Google Shape;288;p25"/>
          <p:cNvSpPr/>
          <p:nvPr/>
        </p:nvSpPr>
        <p:spPr>
          <a:xfrm>
            <a:off x="3237100" y="3905304"/>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25"/>
          <p:cNvCxnSpPr/>
          <p:nvPr/>
        </p:nvCxnSpPr>
        <p:spPr>
          <a:xfrm flipH="1" rot="10800000">
            <a:off x="3921550" y="3508115"/>
            <a:ext cx="1407300" cy="715200"/>
          </a:xfrm>
          <a:prstGeom prst="straightConnector1">
            <a:avLst/>
          </a:prstGeom>
          <a:noFill/>
          <a:ln cap="flat" cmpd="sng" w="38100">
            <a:solidFill>
              <a:schemeClr val="dk2"/>
            </a:solidFill>
            <a:prstDash val="solid"/>
            <a:round/>
            <a:headEnd len="med" w="med" type="none"/>
            <a:tailEnd len="med" w="med" type="triangle"/>
          </a:ln>
        </p:spPr>
      </p:cxnSp>
      <p:sp>
        <p:nvSpPr>
          <p:cNvPr id="290" name="Google Shape;290;p25"/>
          <p:cNvSpPr txBox="1"/>
          <p:nvPr/>
        </p:nvSpPr>
        <p:spPr>
          <a:xfrm>
            <a:off x="5165425" y="29180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ontserrat"/>
                <a:ea typeface="Montserrat"/>
                <a:cs typeface="Montserrat"/>
                <a:sym typeface="Montserrat"/>
              </a:rPr>
              <a:t>y</a:t>
            </a:r>
            <a:endParaRPr b="1" baseline="-25000" sz="2800">
              <a:latin typeface="Montserrat"/>
              <a:ea typeface="Montserrat"/>
              <a:cs typeface="Montserrat"/>
              <a:sym typeface="Montserrat"/>
            </a:endParaRPr>
          </a:p>
        </p:txBody>
      </p:sp>
      <p:cxnSp>
        <p:nvCxnSpPr>
          <p:cNvPr id="291" name="Google Shape;291;p25"/>
          <p:cNvCxnSpPr>
            <a:endCxn id="286" idx="2"/>
          </p:cNvCxnSpPr>
          <p:nvPr/>
        </p:nvCxnSpPr>
        <p:spPr>
          <a:xfrm flipH="1" rot="10800000">
            <a:off x="1697800" y="2267876"/>
            <a:ext cx="1539300" cy="764700"/>
          </a:xfrm>
          <a:prstGeom prst="straightConnector1">
            <a:avLst/>
          </a:prstGeom>
          <a:noFill/>
          <a:ln cap="flat" cmpd="sng" w="38100">
            <a:solidFill>
              <a:schemeClr val="dk2"/>
            </a:solidFill>
            <a:prstDash val="solid"/>
            <a:round/>
            <a:headEnd len="med" w="med" type="none"/>
            <a:tailEnd len="med" w="med" type="triangle"/>
          </a:ln>
        </p:spPr>
      </p:cxnSp>
      <p:cxnSp>
        <p:nvCxnSpPr>
          <p:cNvPr id="292" name="Google Shape;292;p25"/>
          <p:cNvCxnSpPr>
            <a:endCxn id="288" idx="2"/>
          </p:cNvCxnSpPr>
          <p:nvPr/>
        </p:nvCxnSpPr>
        <p:spPr>
          <a:xfrm>
            <a:off x="1697800" y="3467604"/>
            <a:ext cx="1539300" cy="774900"/>
          </a:xfrm>
          <a:prstGeom prst="straightConnector1">
            <a:avLst/>
          </a:prstGeom>
          <a:noFill/>
          <a:ln cap="flat" cmpd="sng" w="38100">
            <a:solidFill>
              <a:schemeClr val="dk2"/>
            </a:solidFill>
            <a:prstDash val="solid"/>
            <a:round/>
            <a:headEnd len="med" w="med" type="none"/>
            <a:tailEnd len="med" w="med" type="triangle"/>
          </a:ln>
        </p:spPr>
      </p:cxnSp>
      <p:cxnSp>
        <p:nvCxnSpPr>
          <p:cNvPr id="293" name="Google Shape;293;p25"/>
          <p:cNvCxnSpPr/>
          <p:nvPr/>
        </p:nvCxnSpPr>
        <p:spPr>
          <a:xfrm>
            <a:off x="5942000" y="3217390"/>
            <a:ext cx="1342200" cy="17700"/>
          </a:xfrm>
          <a:prstGeom prst="straightConnector1">
            <a:avLst/>
          </a:prstGeom>
          <a:noFill/>
          <a:ln cap="flat" cmpd="sng" w="38100">
            <a:solidFill>
              <a:schemeClr val="dk2"/>
            </a:solidFill>
            <a:prstDash val="solid"/>
            <a:round/>
            <a:headEnd len="med" w="med" type="none"/>
            <a:tailEnd len="med" w="med" type="triangle"/>
          </a:ln>
        </p:spPr>
      </p:cxnSp>
      <p:sp>
        <p:nvSpPr>
          <p:cNvPr id="294" name="Google Shape;294;p25"/>
          <p:cNvSpPr/>
          <p:nvPr/>
        </p:nvSpPr>
        <p:spPr>
          <a:xfrm>
            <a:off x="2949875" y="1780325"/>
            <a:ext cx="1206900" cy="2974800"/>
          </a:xfrm>
          <a:prstGeom prst="roundRect">
            <a:avLst>
              <a:gd fmla="val 16667" name="adj"/>
            </a:avLst>
          </a:prstGeom>
          <a:noFill/>
          <a:ln cap="flat" cmpd="sng" w="3810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0" name="Google Shape;300;p26"/>
          <p:cNvSpPr txBox="1"/>
          <p:nvPr>
            <p:ph idx="1" type="body"/>
          </p:nvPr>
        </p:nvSpPr>
        <p:spPr>
          <a:xfrm>
            <a:off x="311700" y="1152475"/>
            <a:ext cx="8705100" cy="7782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 Couche avec 3 Neurones :</a:t>
            </a:r>
            <a:endParaRPr sz="3000">
              <a:solidFill>
                <a:srgbClr val="434343"/>
              </a:solidFill>
              <a:latin typeface="Montserrat"/>
              <a:ea typeface="Montserrat"/>
              <a:cs typeface="Montserrat"/>
              <a:sym typeface="Montserrat"/>
            </a:endParaRPr>
          </a:p>
        </p:txBody>
      </p:sp>
      <p:sp>
        <p:nvSpPr>
          <p:cNvPr id="301" name="Google Shape;301;p26"/>
          <p:cNvSpPr/>
          <p:nvPr/>
        </p:nvSpPr>
        <p:spPr>
          <a:xfrm>
            <a:off x="3237100" y="2917990"/>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26"/>
          <p:cNvCxnSpPr/>
          <p:nvPr/>
        </p:nvCxnSpPr>
        <p:spPr>
          <a:xfrm>
            <a:off x="3911500" y="3245140"/>
            <a:ext cx="1342200" cy="17700"/>
          </a:xfrm>
          <a:prstGeom prst="straightConnector1">
            <a:avLst/>
          </a:prstGeom>
          <a:noFill/>
          <a:ln cap="flat" cmpd="sng" w="38100">
            <a:solidFill>
              <a:schemeClr val="dk2"/>
            </a:solidFill>
            <a:prstDash val="solid"/>
            <a:round/>
            <a:headEnd len="med" w="med" type="none"/>
            <a:tailEnd len="med" w="med" type="triangle"/>
          </a:ln>
        </p:spPr>
      </p:cxnSp>
      <p:cxnSp>
        <p:nvCxnSpPr>
          <p:cNvPr id="303" name="Google Shape;303;p26"/>
          <p:cNvCxnSpPr>
            <a:endCxn id="301" idx="2"/>
          </p:cNvCxnSpPr>
          <p:nvPr/>
        </p:nvCxnSpPr>
        <p:spPr>
          <a:xfrm>
            <a:off x="1697800" y="3235090"/>
            <a:ext cx="1539300" cy="20100"/>
          </a:xfrm>
          <a:prstGeom prst="straightConnector1">
            <a:avLst/>
          </a:prstGeom>
          <a:noFill/>
          <a:ln cap="flat" cmpd="sng" w="38100">
            <a:solidFill>
              <a:schemeClr val="dk2"/>
            </a:solidFill>
            <a:prstDash val="solid"/>
            <a:round/>
            <a:headEnd len="med" w="med" type="none"/>
            <a:tailEnd len="med" w="med" type="triangle"/>
          </a:ln>
        </p:spPr>
      </p:cxnSp>
      <p:sp>
        <p:nvSpPr>
          <p:cNvPr id="304" name="Google Shape;304;p26"/>
          <p:cNvSpPr txBox="1"/>
          <p:nvPr/>
        </p:nvSpPr>
        <p:spPr>
          <a:xfrm>
            <a:off x="1093075" y="2951025"/>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X</a:t>
            </a:r>
            <a:endParaRPr b="1" baseline="-25000" sz="2500">
              <a:latin typeface="Montserrat"/>
              <a:ea typeface="Montserrat"/>
              <a:cs typeface="Montserrat"/>
              <a:sym typeface="Montserrat"/>
            </a:endParaRPr>
          </a:p>
        </p:txBody>
      </p:sp>
      <p:sp>
        <p:nvSpPr>
          <p:cNvPr id="305" name="Google Shape;305;p26"/>
          <p:cNvSpPr/>
          <p:nvPr/>
        </p:nvSpPr>
        <p:spPr>
          <a:xfrm>
            <a:off x="3237100" y="1930676"/>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26"/>
          <p:cNvCxnSpPr/>
          <p:nvPr/>
        </p:nvCxnSpPr>
        <p:spPr>
          <a:xfrm>
            <a:off x="3911500" y="2267865"/>
            <a:ext cx="1357200" cy="759600"/>
          </a:xfrm>
          <a:prstGeom prst="straightConnector1">
            <a:avLst/>
          </a:prstGeom>
          <a:noFill/>
          <a:ln cap="flat" cmpd="sng" w="38100">
            <a:solidFill>
              <a:schemeClr val="dk2"/>
            </a:solidFill>
            <a:prstDash val="solid"/>
            <a:round/>
            <a:headEnd len="med" w="med" type="none"/>
            <a:tailEnd len="med" w="med" type="triangle"/>
          </a:ln>
        </p:spPr>
      </p:cxnSp>
      <p:sp>
        <p:nvSpPr>
          <p:cNvPr id="307" name="Google Shape;307;p26"/>
          <p:cNvSpPr/>
          <p:nvPr/>
        </p:nvSpPr>
        <p:spPr>
          <a:xfrm>
            <a:off x="3237100" y="3905304"/>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26"/>
          <p:cNvCxnSpPr/>
          <p:nvPr/>
        </p:nvCxnSpPr>
        <p:spPr>
          <a:xfrm flipH="1" rot="10800000">
            <a:off x="3921550" y="3508115"/>
            <a:ext cx="1407300" cy="715200"/>
          </a:xfrm>
          <a:prstGeom prst="straightConnector1">
            <a:avLst/>
          </a:prstGeom>
          <a:noFill/>
          <a:ln cap="flat" cmpd="sng" w="38100">
            <a:solidFill>
              <a:schemeClr val="dk2"/>
            </a:solidFill>
            <a:prstDash val="solid"/>
            <a:round/>
            <a:headEnd len="med" w="med" type="none"/>
            <a:tailEnd len="med" w="med" type="triangle"/>
          </a:ln>
        </p:spPr>
      </p:cxnSp>
      <p:sp>
        <p:nvSpPr>
          <p:cNvPr id="309" name="Google Shape;309;p26"/>
          <p:cNvSpPr txBox="1"/>
          <p:nvPr/>
        </p:nvSpPr>
        <p:spPr>
          <a:xfrm>
            <a:off x="5165425" y="29180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ontserrat"/>
                <a:ea typeface="Montserrat"/>
                <a:cs typeface="Montserrat"/>
                <a:sym typeface="Montserrat"/>
              </a:rPr>
              <a:t>y</a:t>
            </a:r>
            <a:endParaRPr b="1" baseline="-25000" sz="2800">
              <a:latin typeface="Montserrat"/>
              <a:ea typeface="Montserrat"/>
              <a:cs typeface="Montserrat"/>
              <a:sym typeface="Montserrat"/>
            </a:endParaRPr>
          </a:p>
        </p:txBody>
      </p:sp>
      <p:cxnSp>
        <p:nvCxnSpPr>
          <p:cNvPr id="310" name="Google Shape;310;p26"/>
          <p:cNvCxnSpPr>
            <a:endCxn id="305" idx="2"/>
          </p:cNvCxnSpPr>
          <p:nvPr/>
        </p:nvCxnSpPr>
        <p:spPr>
          <a:xfrm flipH="1" rot="10800000">
            <a:off x="1697800" y="2267876"/>
            <a:ext cx="1539300" cy="76470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26"/>
          <p:cNvCxnSpPr>
            <a:endCxn id="307" idx="2"/>
          </p:cNvCxnSpPr>
          <p:nvPr/>
        </p:nvCxnSpPr>
        <p:spPr>
          <a:xfrm>
            <a:off x="1697800" y="3467604"/>
            <a:ext cx="1539300" cy="774900"/>
          </a:xfrm>
          <a:prstGeom prst="straightConnector1">
            <a:avLst/>
          </a:prstGeom>
          <a:noFill/>
          <a:ln cap="flat" cmpd="sng" w="38100">
            <a:solidFill>
              <a:schemeClr val="dk2"/>
            </a:solidFill>
            <a:prstDash val="solid"/>
            <a:round/>
            <a:headEnd len="med" w="med" type="none"/>
            <a:tailEnd len="med" w="med" type="triangle"/>
          </a:ln>
        </p:spPr>
      </p:cxnSp>
      <p:sp>
        <p:nvSpPr>
          <p:cNvPr id="312" name="Google Shape;312;p26"/>
          <p:cNvSpPr/>
          <p:nvPr/>
        </p:nvSpPr>
        <p:spPr>
          <a:xfrm>
            <a:off x="2548901" y="3321800"/>
            <a:ext cx="3566183" cy="1599180"/>
          </a:xfrm>
          <a:custGeom>
            <a:rect b="b" l="l" r="r" t="t"/>
            <a:pathLst>
              <a:path extrusionOk="0" h="65326" w="150345">
                <a:moveTo>
                  <a:pt x="134034" y="0"/>
                </a:moveTo>
                <a:cubicBezTo>
                  <a:pt x="136572" y="5209"/>
                  <a:pt x="154902" y="21268"/>
                  <a:pt x="149259" y="31251"/>
                </a:cubicBezTo>
                <a:cubicBezTo>
                  <a:pt x="143616" y="41234"/>
                  <a:pt x="120311" y="54390"/>
                  <a:pt x="100178" y="59899"/>
                </a:cubicBezTo>
                <a:cubicBezTo>
                  <a:pt x="80045" y="65408"/>
                  <a:pt x="45154" y="66376"/>
                  <a:pt x="28460" y="64306"/>
                </a:cubicBezTo>
                <a:cubicBezTo>
                  <a:pt x="11766" y="62236"/>
                  <a:pt x="213" y="51251"/>
                  <a:pt x="13" y="47478"/>
                </a:cubicBezTo>
                <a:cubicBezTo>
                  <a:pt x="-187" y="43705"/>
                  <a:pt x="22717" y="42637"/>
                  <a:pt x="27258" y="41669"/>
                </a:cubicBezTo>
              </a:path>
            </a:pathLst>
          </a:custGeom>
          <a:noFill/>
          <a:ln cap="flat" cmpd="sng" w="28575">
            <a:solidFill>
              <a:srgbClr val="000000"/>
            </a:solidFill>
            <a:prstDash val="solid"/>
            <a:round/>
            <a:headEnd len="med" w="med" type="none"/>
            <a:tailEnd len="med" w="med" type="triangle"/>
          </a:ln>
        </p:spPr>
      </p:sp>
      <p:cxnSp>
        <p:nvCxnSpPr>
          <p:cNvPr id="313" name="Google Shape;313;p26"/>
          <p:cNvCxnSpPr/>
          <p:nvPr/>
        </p:nvCxnSpPr>
        <p:spPr>
          <a:xfrm>
            <a:off x="5942000" y="3217390"/>
            <a:ext cx="1342200" cy="17700"/>
          </a:xfrm>
          <a:prstGeom prst="straightConnector1">
            <a:avLst/>
          </a:prstGeom>
          <a:noFill/>
          <a:ln cap="flat" cmpd="sng" w="38100">
            <a:solidFill>
              <a:schemeClr val="dk2"/>
            </a:solidFill>
            <a:prstDash val="solid"/>
            <a:round/>
            <a:headEnd len="med" w="med" type="none"/>
            <a:tailEnd len="med" w="med" type="triangle"/>
          </a:ln>
        </p:spPr>
      </p:cxnSp>
      <p:sp>
        <p:nvSpPr>
          <p:cNvPr id="314" name="Google Shape;314;p26"/>
          <p:cNvSpPr/>
          <p:nvPr/>
        </p:nvSpPr>
        <p:spPr>
          <a:xfrm>
            <a:off x="2182585" y="3433050"/>
            <a:ext cx="1067800" cy="1051750"/>
          </a:xfrm>
          <a:custGeom>
            <a:rect b="b" l="l" r="r" t="t"/>
            <a:pathLst>
              <a:path extrusionOk="0" h="42070" w="42712">
                <a:moveTo>
                  <a:pt x="14666" y="42070"/>
                </a:moveTo>
                <a:cubicBezTo>
                  <a:pt x="12362" y="39265"/>
                  <a:pt x="-3831" y="32254"/>
                  <a:pt x="843" y="25242"/>
                </a:cubicBezTo>
                <a:cubicBezTo>
                  <a:pt x="5517" y="18230"/>
                  <a:pt x="35734" y="4207"/>
                  <a:pt x="42712" y="0"/>
                </a:cubicBezTo>
              </a:path>
            </a:pathLst>
          </a:custGeom>
          <a:noFill/>
          <a:ln cap="flat" cmpd="sng" w="28575">
            <a:solidFill>
              <a:srgbClr val="000000"/>
            </a:solidFill>
            <a:prstDash val="solid"/>
            <a:round/>
            <a:headEnd len="med" w="med" type="none"/>
            <a:tailEnd len="med" w="med" type="triangle"/>
          </a:ln>
        </p:spPr>
      </p:sp>
      <p:sp>
        <p:nvSpPr>
          <p:cNvPr id="315" name="Google Shape;315;p26"/>
          <p:cNvSpPr/>
          <p:nvPr/>
        </p:nvSpPr>
        <p:spPr>
          <a:xfrm>
            <a:off x="1575899" y="2501525"/>
            <a:ext cx="1719550" cy="1983275"/>
          </a:xfrm>
          <a:custGeom>
            <a:rect b="b" l="l" r="r" t="t"/>
            <a:pathLst>
              <a:path extrusionOk="0" h="79331" w="68782">
                <a:moveTo>
                  <a:pt x="38732" y="79331"/>
                </a:moveTo>
                <a:cubicBezTo>
                  <a:pt x="32355" y="76359"/>
                  <a:pt x="-4539" y="74723"/>
                  <a:pt x="469" y="61501"/>
                </a:cubicBezTo>
                <a:cubicBezTo>
                  <a:pt x="5477" y="48279"/>
                  <a:pt x="57397" y="10250"/>
                  <a:pt x="68782" y="0"/>
                </a:cubicBezTo>
              </a:path>
            </a:pathLst>
          </a:custGeom>
          <a:noFill/>
          <a:ln cap="flat" cmpd="sng" w="28575">
            <a:solidFill>
              <a:srgbClr val="000000"/>
            </a:solidFill>
            <a:prstDash val="solid"/>
            <a:round/>
            <a:headEnd len="med" w="med" type="none"/>
            <a:tailEnd len="med" w="med" type="triangle"/>
          </a:ln>
        </p:spPr>
      </p:sp>
      <p:sp>
        <p:nvSpPr>
          <p:cNvPr id="316" name="Google Shape;316;p26"/>
          <p:cNvSpPr/>
          <p:nvPr/>
        </p:nvSpPr>
        <p:spPr>
          <a:xfrm>
            <a:off x="2949875" y="1780325"/>
            <a:ext cx="1206900" cy="2974800"/>
          </a:xfrm>
          <a:prstGeom prst="roundRect">
            <a:avLst>
              <a:gd fmla="val 16667" name="adj"/>
            </a:avLst>
          </a:prstGeom>
          <a:noFill/>
          <a:ln cap="flat" cmpd="sng" w="3810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23" name="Google Shape;323;p27"/>
          <p:cNvSpPr txBox="1"/>
          <p:nvPr>
            <p:ph idx="1" type="body"/>
          </p:nvPr>
        </p:nvSpPr>
        <p:spPr>
          <a:xfrm>
            <a:off x="311700" y="1152475"/>
            <a:ext cx="8705100" cy="7782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“Unrolled” layer</a:t>
            </a:r>
            <a:endParaRPr sz="3000">
              <a:solidFill>
                <a:srgbClr val="434343"/>
              </a:solidFill>
              <a:latin typeface="Montserrat"/>
              <a:ea typeface="Montserrat"/>
              <a:cs typeface="Montserrat"/>
              <a:sym typeface="Montserrat"/>
            </a:endParaRPr>
          </a:p>
        </p:txBody>
      </p:sp>
      <p:cxnSp>
        <p:nvCxnSpPr>
          <p:cNvPr id="324" name="Google Shape;324;p27"/>
          <p:cNvCxnSpPr/>
          <p:nvPr/>
        </p:nvCxnSpPr>
        <p:spPr>
          <a:xfrm rot="10800000">
            <a:off x="3080675" y="21633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25" name="Google Shape;325;p27"/>
          <p:cNvCxnSpPr>
            <a:endCxn id="326" idx="4"/>
          </p:cNvCxnSpPr>
          <p:nvPr/>
        </p:nvCxnSpPr>
        <p:spPr>
          <a:xfrm rot="10800000">
            <a:off x="3083075" y="3525350"/>
            <a:ext cx="0" cy="681300"/>
          </a:xfrm>
          <a:prstGeom prst="straightConnector1">
            <a:avLst/>
          </a:prstGeom>
          <a:noFill/>
          <a:ln cap="flat" cmpd="sng" w="28575">
            <a:solidFill>
              <a:schemeClr val="dk2"/>
            </a:solidFill>
            <a:prstDash val="solid"/>
            <a:round/>
            <a:headEnd len="med" w="med" type="none"/>
            <a:tailEnd len="med" w="med" type="triangle"/>
          </a:ln>
        </p:spPr>
      </p:cxnSp>
      <p:sp>
        <p:nvSpPr>
          <p:cNvPr id="327" name="Google Shape;327;p27"/>
          <p:cNvSpPr txBox="1"/>
          <p:nvPr/>
        </p:nvSpPr>
        <p:spPr>
          <a:xfrm>
            <a:off x="2619875" y="42067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t=0</a:t>
            </a:r>
            <a:endParaRPr b="1">
              <a:latin typeface="Montserrat"/>
              <a:ea typeface="Montserrat"/>
              <a:cs typeface="Montserrat"/>
              <a:sym typeface="Montserrat"/>
            </a:endParaRPr>
          </a:p>
        </p:txBody>
      </p:sp>
      <p:sp>
        <p:nvSpPr>
          <p:cNvPr id="328" name="Google Shape;328;p27"/>
          <p:cNvSpPr txBox="1"/>
          <p:nvPr/>
        </p:nvSpPr>
        <p:spPr>
          <a:xfrm>
            <a:off x="2638025" y="16865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t=0</a:t>
            </a:r>
            <a:endParaRPr b="1">
              <a:latin typeface="Montserrat"/>
              <a:ea typeface="Montserrat"/>
              <a:cs typeface="Montserrat"/>
              <a:sym typeface="Montserrat"/>
            </a:endParaRPr>
          </a:p>
        </p:txBody>
      </p:sp>
      <p:cxnSp>
        <p:nvCxnSpPr>
          <p:cNvPr id="329" name="Google Shape;329;p27"/>
          <p:cNvCxnSpPr/>
          <p:nvPr/>
        </p:nvCxnSpPr>
        <p:spPr>
          <a:xfrm rot="10800000">
            <a:off x="4998575" y="21932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30" name="Google Shape;330;p27"/>
          <p:cNvCxnSpPr/>
          <p:nvPr/>
        </p:nvCxnSpPr>
        <p:spPr>
          <a:xfrm rot="10800000">
            <a:off x="5000975" y="35552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331" name="Google Shape;331;p27"/>
          <p:cNvSpPr txBox="1"/>
          <p:nvPr/>
        </p:nvSpPr>
        <p:spPr>
          <a:xfrm>
            <a:off x="4537775" y="42366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t+1</a:t>
            </a:r>
            <a:endParaRPr b="1">
              <a:latin typeface="Montserrat"/>
              <a:ea typeface="Montserrat"/>
              <a:cs typeface="Montserrat"/>
              <a:sym typeface="Montserrat"/>
            </a:endParaRPr>
          </a:p>
        </p:txBody>
      </p:sp>
      <p:cxnSp>
        <p:nvCxnSpPr>
          <p:cNvPr id="332" name="Google Shape;332;p27"/>
          <p:cNvCxnSpPr/>
          <p:nvPr/>
        </p:nvCxnSpPr>
        <p:spPr>
          <a:xfrm rot="10800000">
            <a:off x="7026625" y="21932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33" name="Google Shape;333;p27"/>
          <p:cNvCxnSpPr/>
          <p:nvPr/>
        </p:nvCxnSpPr>
        <p:spPr>
          <a:xfrm rot="10800000">
            <a:off x="7029025" y="35552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334" name="Google Shape;334;p27"/>
          <p:cNvSpPr txBox="1"/>
          <p:nvPr/>
        </p:nvSpPr>
        <p:spPr>
          <a:xfrm>
            <a:off x="6565825" y="42366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t+2</a:t>
            </a:r>
            <a:endParaRPr b="1">
              <a:latin typeface="Montserrat"/>
              <a:ea typeface="Montserrat"/>
              <a:cs typeface="Montserrat"/>
              <a:sym typeface="Montserrat"/>
            </a:endParaRPr>
          </a:p>
        </p:txBody>
      </p:sp>
      <p:sp>
        <p:nvSpPr>
          <p:cNvPr id="335" name="Google Shape;335;p27"/>
          <p:cNvSpPr txBox="1"/>
          <p:nvPr/>
        </p:nvSpPr>
        <p:spPr>
          <a:xfrm>
            <a:off x="4554725" y="17164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sp>
        <p:nvSpPr>
          <p:cNvPr id="336" name="Google Shape;336;p27"/>
          <p:cNvSpPr txBox="1"/>
          <p:nvPr/>
        </p:nvSpPr>
        <p:spPr>
          <a:xfrm>
            <a:off x="6565825" y="17164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t+2</a:t>
            </a:r>
            <a:endParaRPr b="1">
              <a:latin typeface="Montserrat"/>
              <a:ea typeface="Montserrat"/>
              <a:cs typeface="Montserrat"/>
              <a:sym typeface="Montserrat"/>
            </a:endParaRPr>
          </a:p>
        </p:txBody>
      </p:sp>
      <p:cxnSp>
        <p:nvCxnSpPr>
          <p:cNvPr id="337" name="Google Shape;337;p27"/>
          <p:cNvCxnSpPr>
            <a:endCxn id="338" idx="3"/>
          </p:cNvCxnSpPr>
          <p:nvPr/>
        </p:nvCxnSpPr>
        <p:spPr>
          <a:xfrm>
            <a:off x="3701125" y="2776975"/>
            <a:ext cx="762000" cy="6126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339" name="Google Shape;339;p27"/>
          <p:cNvCxnSpPr/>
          <p:nvPr/>
        </p:nvCxnSpPr>
        <p:spPr>
          <a:xfrm>
            <a:off x="5604918" y="2819644"/>
            <a:ext cx="845700" cy="6504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340" name="Google Shape;340;p27"/>
          <p:cNvCxnSpPr/>
          <p:nvPr/>
        </p:nvCxnSpPr>
        <p:spPr>
          <a:xfrm>
            <a:off x="7547293" y="2804069"/>
            <a:ext cx="751800" cy="751200"/>
          </a:xfrm>
          <a:prstGeom prst="curvedConnector3">
            <a:avLst>
              <a:gd fmla="val 50000" name="adj1"/>
            </a:avLst>
          </a:prstGeom>
          <a:noFill/>
          <a:ln cap="flat" cmpd="sng" w="28575">
            <a:solidFill>
              <a:schemeClr val="dk2"/>
            </a:solidFill>
            <a:prstDash val="dash"/>
            <a:round/>
            <a:headEnd len="med" w="med" type="none"/>
            <a:tailEnd len="med" w="med" type="triangle"/>
          </a:ln>
        </p:spPr>
      </p:cxnSp>
      <p:sp>
        <p:nvSpPr>
          <p:cNvPr id="341" name="Google Shape;341;p27"/>
          <p:cNvSpPr txBox="1"/>
          <p:nvPr/>
        </p:nvSpPr>
        <p:spPr>
          <a:xfrm>
            <a:off x="2700400" y="4617675"/>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
        <p:nvSpPr>
          <p:cNvPr id="342" name="Google Shape;342;p27"/>
          <p:cNvSpPr/>
          <p:nvPr/>
        </p:nvSpPr>
        <p:spPr>
          <a:xfrm>
            <a:off x="2549225" y="2651450"/>
            <a:ext cx="1141800" cy="821400"/>
          </a:xfrm>
          <a:prstGeom prst="roundRect">
            <a:avLst>
              <a:gd fmla="val 16667" name="adj"/>
            </a:avLst>
          </a:prstGeom>
          <a:noFill/>
          <a:ln cap="flat" cmpd="sng" w="28575">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4430075" y="2681375"/>
            <a:ext cx="1141800" cy="821400"/>
          </a:xfrm>
          <a:prstGeom prst="roundRect">
            <a:avLst>
              <a:gd fmla="val 16667" name="adj"/>
            </a:avLst>
          </a:prstGeom>
          <a:noFill/>
          <a:ln cap="flat" cmpd="sng" w="28575">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6405500" y="2734150"/>
            <a:ext cx="1141800" cy="821400"/>
          </a:xfrm>
          <a:prstGeom prst="roundRect">
            <a:avLst>
              <a:gd fmla="val 16667" name="adj"/>
            </a:avLst>
          </a:prstGeom>
          <a:noFill/>
          <a:ln cap="flat" cmpd="sng" w="28575">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2638025" y="2943463"/>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2994875" y="293688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3348000" y="293688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4502575" y="2970113"/>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4859425" y="296353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5212550" y="296353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6518725" y="2970100"/>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6875575" y="2963525"/>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7228700" y="2963525"/>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7"/>
          <p:cNvCxnSpPr/>
          <p:nvPr/>
        </p:nvCxnSpPr>
        <p:spPr>
          <a:xfrm>
            <a:off x="3891800" y="4972438"/>
            <a:ext cx="4407300" cy="0"/>
          </a:xfrm>
          <a:prstGeom prst="straightConnector1">
            <a:avLst/>
          </a:prstGeom>
          <a:noFill/>
          <a:ln cap="flat" cmpd="sng" w="76200">
            <a:solidFill>
              <a:srgbClr val="00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0" name="Google Shape;360;p28"/>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Les RNNs sont également très flexibles dans leurs entrées (inputs) et sorties (outputs).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Voyons quelques exemples.</a:t>
            </a:r>
            <a:endParaRPr sz="300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6" name="Google Shape;366;p29"/>
          <p:cNvSpPr txBox="1"/>
          <p:nvPr>
            <p:ph idx="1" type="body"/>
          </p:nvPr>
        </p:nvSpPr>
        <p:spPr>
          <a:xfrm>
            <a:off x="331725" y="1152475"/>
            <a:ext cx="8705100" cy="7029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Séquence à Séquence</a:t>
            </a:r>
            <a:r>
              <a:rPr lang="en" sz="3000">
                <a:solidFill>
                  <a:srgbClr val="434343"/>
                </a:solidFill>
                <a:latin typeface="Montserrat"/>
                <a:ea typeface="Montserrat"/>
                <a:cs typeface="Montserrat"/>
                <a:sym typeface="Montserrat"/>
              </a:rPr>
              <a:t> (Many to Many)</a:t>
            </a:r>
            <a:endParaRPr sz="3000">
              <a:solidFill>
                <a:srgbClr val="434343"/>
              </a:solidFill>
              <a:latin typeface="Montserrat"/>
              <a:ea typeface="Montserrat"/>
              <a:cs typeface="Montserrat"/>
              <a:sym typeface="Montserrat"/>
            </a:endParaRPr>
          </a:p>
        </p:txBody>
      </p:sp>
      <p:sp>
        <p:nvSpPr>
          <p:cNvPr id="367" name="Google Shape;367;p29"/>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29"/>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369" name="Google Shape;369;p29"/>
          <p:cNvCxnSpPr>
            <a:endCxn id="367"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370" name="Google Shape;370;p29"/>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371" name="Google Shape;371;p29"/>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372" name="Google Shape;372;p29"/>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373" name="Google Shape;373;p29"/>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29"/>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375" name="Google Shape;375;p29"/>
          <p:cNvCxnSpPr>
            <a:endCxn id="373"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376" name="Google Shape;376;p29"/>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377" name="Google Shape;377;p29"/>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378" name="Google Shape;378;p29"/>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379" name="Google Shape;379;p29"/>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29"/>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381" name="Google Shape;381;p29"/>
          <p:cNvCxnSpPr>
            <a:endCxn id="379"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382" name="Google Shape;382;p29"/>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383" name="Google Shape;383;p29"/>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384" name="Google Shape;384;p29"/>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385" name="Google Shape;385;p29"/>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9"/>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387" name="Google Shape;387;p29"/>
          <p:cNvCxnSpPr>
            <a:endCxn id="385"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388" name="Google Shape;388;p29"/>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389" name="Google Shape;389;p29"/>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390" name="Google Shape;390;p29"/>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391" name="Google Shape;391;p29"/>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29"/>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393" name="Google Shape;393;p29"/>
          <p:cNvCxnSpPr>
            <a:endCxn id="391"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394" name="Google Shape;394;p29"/>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395" name="Google Shape;395;p29"/>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01" name="Google Shape;401;p30"/>
          <p:cNvSpPr txBox="1"/>
          <p:nvPr>
            <p:ph idx="1" type="body"/>
          </p:nvPr>
        </p:nvSpPr>
        <p:spPr>
          <a:xfrm>
            <a:off x="331725" y="1152475"/>
            <a:ext cx="8705100" cy="702900"/>
          </a:xfrm>
          <a:prstGeom prst="rect">
            <a:avLst/>
          </a:prstGeom>
        </p:spPr>
        <p:txBody>
          <a:bodyPr anchorCtr="0" anchor="t" bIns="91425" lIns="91425" spcFirstLastPara="1" rIns="91425" wrap="square" tIns="91425">
            <a:normAutofit/>
          </a:bodyPr>
          <a:lstStyle/>
          <a:p>
            <a:pPr indent="-361950" lvl="0" marL="457200" marR="0" rtl="0" algn="l">
              <a:lnSpc>
                <a:spcPct val="115000"/>
              </a:lnSpc>
              <a:spcBef>
                <a:spcPts val="0"/>
              </a:spcBef>
              <a:spcAft>
                <a:spcPts val="0"/>
              </a:spcAft>
              <a:buClr>
                <a:srgbClr val="434343"/>
              </a:buClr>
              <a:buSzPts val="2100"/>
              <a:buFont typeface="Montserrat"/>
              <a:buChar char="●"/>
            </a:pPr>
            <a:r>
              <a:rPr lang="en" sz="2100">
                <a:solidFill>
                  <a:srgbClr val="434343"/>
                </a:solidFill>
                <a:latin typeface="Montserrat"/>
                <a:ea typeface="Montserrat"/>
                <a:cs typeface="Montserrat"/>
                <a:sym typeface="Montserrat"/>
              </a:rPr>
              <a:t>Compte tenu des 5 mots précédents, prévoir les 5 suivants</a:t>
            </a:r>
            <a:endParaRPr sz="2100">
              <a:solidFill>
                <a:srgbClr val="434343"/>
              </a:solidFill>
              <a:latin typeface="Montserrat"/>
              <a:ea typeface="Montserrat"/>
              <a:cs typeface="Montserrat"/>
              <a:sym typeface="Montserrat"/>
            </a:endParaRPr>
          </a:p>
        </p:txBody>
      </p:sp>
      <p:sp>
        <p:nvSpPr>
          <p:cNvPr id="402" name="Google Shape;402;p30"/>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30"/>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04" name="Google Shape;404;p30"/>
          <p:cNvCxnSpPr>
            <a:endCxn id="402"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05" name="Google Shape;405;p30"/>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406" name="Google Shape;406;p30"/>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407" name="Google Shape;407;p30"/>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08" name="Google Shape;408;p30"/>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30"/>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10" name="Google Shape;410;p30"/>
          <p:cNvCxnSpPr>
            <a:endCxn id="408"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11" name="Google Shape;411;p30"/>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412" name="Google Shape;412;p30"/>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413" name="Google Shape;413;p30"/>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14" name="Google Shape;414;p30"/>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30"/>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16" name="Google Shape;416;p30"/>
          <p:cNvCxnSpPr>
            <a:endCxn id="414"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17" name="Google Shape;417;p30"/>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418" name="Google Shape;418;p30"/>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419" name="Google Shape;419;p30"/>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20" name="Google Shape;420;p30"/>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1" name="Google Shape;421;p30"/>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22" name="Google Shape;422;p30"/>
          <p:cNvCxnSpPr>
            <a:endCxn id="420"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23" name="Google Shape;423;p30"/>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424" name="Google Shape;424;p30"/>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425" name="Google Shape;425;p30"/>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26" name="Google Shape;426;p30"/>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30"/>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28" name="Google Shape;428;p30"/>
          <p:cNvCxnSpPr>
            <a:endCxn id="426"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29" name="Google Shape;429;p30"/>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430" name="Google Shape;430;p30"/>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36" name="Google Shape;436;p31"/>
          <p:cNvSpPr txBox="1"/>
          <p:nvPr>
            <p:ph idx="1" type="body"/>
          </p:nvPr>
        </p:nvSpPr>
        <p:spPr>
          <a:xfrm>
            <a:off x="331725" y="1152475"/>
            <a:ext cx="8705100" cy="7029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Séquence à Vecteur</a:t>
            </a:r>
            <a:r>
              <a:rPr lang="en" sz="3000">
                <a:solidFill>
                  <a:srgbClr val="434343"/>
                </a:solidFill>
                <a:latin typeface="Montserrat"/>
                <a:ea typeface="Montserrat"/>
                <a:cs typeface="Montserrat"/>
                <a:sym typeface="Montserrat"/>
              </a:rPr>
              <a:t> (Many to One)</a:t>
            </a:r>
            <a:endParaRPr sz="3000">
              <a:solidFill>
                <a:srgbClr val="434343"/>
              </a:solidFill>
              <a:latin typeface="Montserrat"/>
              <a:ea typeface="Montserrat"/>
              <a:cs typeface="Montserrat"/>
              <a:sym typeface="Montserrat"/>
            </a:endParaRPr>
          </a:p>
        </p:txBody>
      </p:sp>
      <p:sp>
        <p:nvSpPr>
          <p:cNvPr id="437" name="Google Shape;437;p31"/>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31"/>
          <p:cNvCxnSpPr/>
          <p:nvPr/>
        </p:nvCxnSpPr>
        <p:spPr>
          <a:xfrm flipH="1" rot="10800000">
            <a:off x="12939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39" name="Google Shape;439;p31"/>
          <p:cNvCxnSpPr>
            <a:endCxn id="437"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40" name="Google Shape;440;p31"/>
          <p:cNvSpPr txBox="1"/>
          <p:nvPr/>
        </p:nvSpPr>
        <p:spPr>
          <a:xfrm>
            <a:off x="8927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
        <p:nvSpPr>
          <p:cNvPr id="441" name="Google Shape;441;p31"/>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442" name="Google Shape;442;p31"/>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43" name="Google Shape;443;p31"/>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 name="Google Shape;444;p31"/>
          <p:cNvCxnSpPr/>
          <p:nvPr/>
        </p:nvCxnSpPr>
        <p:spPr>
          <a:xfrm flipH="1" rot="10800000">
            <a:off x="24350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45" name="Google Shape;445;p31"/>
          <p:cNvCxnSpPr>
            <a:endCxn id="443"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46" name="Google Shape;446;p31"/>
          <p:cNvSpPr txBox="1"/>
          <p:nvPr/>
        </p:nvSpPr>
        <p:spPr>
          <a:xfrm>
            <a:off x="20338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1</a:t>
            </a:r>
            <a:endParaRPr b="1" baseline="-25000" sz="2000">
              <a:solidFill>
                <a:srgbClr val="D9D9D9"/>
              </a:solidFill>
              <a:latin typeface="Montserrat"/>
              <a:ea typeface="Montserrat"/>
              <a:cs typeface="Montserrat"/>
              <a:sym typeface="Montserrat"/>
            </a:endParaRPr>
          </a:p>
        </p:txBody>
      </p:sp>
      <p:sp>
        <p:nvSpPr>
          <p:cNvPr id="447" name="Google Shape;447;p31"/>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448" name="Google Shape;448;p31"/>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49" name="Google Shape;449;p31"/>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31"/>
          <p:cNvCxnSpPr/>
          <p:nvPr/>
        </p:nvCxnSpPr>
        <p:spPr>
          <a:xfrm flipH="1" rot="10800000">
            <a:off x="35761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51" name="Google Shape;451;p31"/>
          <p:cNvCxnSpPr>
            <a:endCxn id="449"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52" name="Google Shape;452;p31"/>
          <p:cNvSpPr txBox="1"/>
          <p:nvPr/>
        </p:nvSpPr>
        <p:spPr>
          <a:xfrm>
            <a:off x="31749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2</a:t>
            </a:r>
            <a:endParaRPr b="1" baseline="-25000" sz="2000">
              <a:solidFill>
                <a:srgbClr val="D9D9D9"/>
              </a:solidFill>
              <a:latin typeface="Montserrat"/>
              <a:ea typeface="Montserrat"/>
              <a:cs typeface="Montserrat"/>
              <a:sym typeface="Montserrat"/>
            </a:endParaRPr>
          </a:p>
        </p:txBody>
      </p:sp>
      <p:sp>
        <p:nvSpPr>
          <p:cNvPr id="453" name="Google Shape;453;p31"/>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454" name="Google Shape;454;p31"/>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55" name="Google Shape;455;p31"/>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31"/>
          <p:cNvCxnSpPr/>
          <p:nvPr/>
        </p:nvCxnSpPr>
        <p:spPr>
          <a:xfrm flipH="1" rot="10800000">
            <a:off x="47172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57" name="Google Shape;457;p31"/>
          <p:cNvCxnSpPr>
            <a:endCxn id="455"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58" name="Google Shape;458;p31"/>
          <p:cNvSpPr txBox="1"/>
          <p:nvPr/>
        </p:nvSpPr>
        <p:spPr>
          <a:xfrm>
            <a:off x="43160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3</a:t>
            </a:r>
            <a:endParaRPr b="1" baseline="-25000" sz="2000">
              <a:solidFill>
                <a:srgbClr val="D9D9D9"/>
              </a:solidFill>
              <a:latin typeface="Montserrat"/>
              <a:ea typeface="Montserrat"/>
              <a:cs typeface="Montserrat"/>
              <a:sym typeface="Montserrat"/>
            </a:endParaRPr>
          </a:p>
        </p:txBody>
      </p:sp>
      <p:sp>
        <p:nvSpPr>
          <p:cNvPr id="459" name="Google Shape;459;p31"/>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460" name="Google Shape;460;p31"/>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61" name="Google Shape;461;p31"/>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31"/>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63" name="Google Shape;463;p31"/>
          <p:cNvCxnSpPr>
            <a:endCxn id="461"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64" name="Google Shape;464;p31"/>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465" name="Google Shape;465;p31"/>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71" name="Google Shape;471;p32"/>
          <p:cNvSpPr txBox="1"/>
          <p:nvPr>
            <p:ph idx="1" type="body"/>
          </p:nvPr>
        </p:nvSpPr>
        <p:spPr>
          <a:xfrm>
            <a:off x="331725" y="1152475"/>
            <a:ext cx="8812200" cy="702900"/>
          </a:xfrm>
          <a:prstGeom prst="rect">
            <a:avLst/>
          </a:prstGeom>
        </p:spPr>
        <p:txBody>
          <a:bodyPr anchorCtr="0" anchor="t" bIns="91425" lIns="91425" spcFirstLastPara="1" rIns="91425" wrap="square" tIns="91425">
            <a:normAutofit/>
          </a:bodyPr>
          <a:lstStyle/>
          <a:p>
            <a:pPr indent="-361950" lvl="0" marL="457200" marR="0" rtl="0" algn="l">
              <a:lnSpc>
                <a:spcPct val="115000"/>
              </a:lnSpc>
              <a:spcBef>
                <a:spcPts val="0"/>
              </a:spcBef>
              <a:spcAft>
                <a:spcPts val="0"/>
              </a:spcAft>
              <a:buClr>
                <a:srgbClr val="434343"/>
              </a:buClr>
              <a:buSzPts val="2100"/>
              <a:buFont typeface="Montserrat"/>
              <a:buChar char="●"/>
            </a:pPr>
            <a:r>
              <a:rPr lang="en" sz="2100">
                <a:solidFill>
                  <a:srgbClr val="434343"/>
                </a:solidFill>
                <a:latin typeface="Montserrat"/>
                <a:ea typeface="Montserrat"/>
                <a:cs typeface="Montserrat"/>
                <a:sym typeface="Montserrat"/>
              </a:rPr>
              <a:t>Compte tenu des 5 mots précédents, prédire le mot suivant</a:t>
            </a:r>
            <a:endParaRPr sz="2100">
              <a:solidFill>
                <a:srgbClr val="434343"/>
              </a:solidFill>
              <a:latin typeface="Montserrat"/>
              <a:ea typeface="Montserrat"/>
              <a:cs typeface="Montserrat"/>
              <a:sym typeface="Montserrat"/>
            </a:endParaRPr>
          </a:p>
        </p:txBody>
      </p:sp>
      <p:sp>
        <p:nvSpPr>
          <p:cNvPr id="472" name="Google Shape;472;p32"/>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32"/>
          <p:cNvCxnSpPr/>
          <p:nvPr/>
        </p:nvCxnSpPr>
        <p:spPr>
          <a:xfrm flipH="1" rot="10800000">
            <a:off x="12939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74" name="Google Shape;474;p32"/>
          <p:cNvCxnSpPr>
            <a:endCxn id="472"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75" name="Google Shape;475;p32"/>
          <p:cNvSpPr txBox="1"/>
          <p:nvPr/>
        </p:nvSpPr>
        <p:spPr>
          <a:xfrm>
            <a:off x="8927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
        <p:nvSpPr>
          <p:cNvPr id="476" name="Google Shape;476;p32"/>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477" name="Google Shape;477;p32"/>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78" name="Google Shape;478;p32"/>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32"/>
          <p:cNvCxnSpPr/>
          <p:nvPr/>
        </p:nvCxnSpPr>
        <p:spPr>
          <a:xfrm flipH="1" rot="10800000">
            <a:off x="24350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80" name="Google Shape;480;p32"/>
          <p:cNvCxnSpPr>
            <a:endCxn id="478"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81" name="Google Shape;481;p32"/>
          <p:cNvSpPr txBox="1"/>
          <p:nvPr/>
        </p:nvSpPr>
        <p:spPr>
          <a:xfrm>
            <a:off x="20338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1</a:t>
            </a:r>
            <a:endParaRPr b="1" baseline="-25000" sz="2000">
              <a:solidFill>
                <a:srgbClr val="D9D9D9"/>
              </a:solidFill>
              <a:latin typeface="Montserrat"/>
              <a:ea typeface="Montserrat"/>
              <a:cs typeface="Montserrat"/>
              <a:sym typeface="Montserrat"/>
            </a:endParaRPr>
          </a:p>
        </p:txBody>
      </p:sp>
      <p:sp>
        <p:nvSpPr>
          <p:cNvPr id="482" name="Google Shape;482;p32"/>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483" name="Google Shape;483;p32"/>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84" name="Google Shape;484;p32"/>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32"/>
          <p:cNvCxnSpPr/>
          <p:nvPr/>
        </p:nvCxnSpPr>
        <p:spPr>
          <a:xfrm flipH="1" rot="10800000">
            <a:off x="35761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86" name="Google Shape;486;p32"/>
          <p:cNvCxnSpPr>
            <a:endCxn id="484"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87" name="Google Shape;487;p32"/>
          <p:cNvSpPr txBox="1"/>
          <p:nvPr/>
        </p:nvSpPr>
        <p:spPr>
          <a:xfrm>
            <a:off x="31749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2</a:t>
            </a:r>
            <a:endParaRPr b="1" baseline="-25000" sz="2000">
              <a:solidFill>
                <a:srgbClr val="D9D9D9"/>
              </a:solidFill>
              <a:latin typeface="Montserrat"/>
              <a:ea typeface="Montserrat"/>
              <a:cs typeface="Montserrat"/>
              <a:sym typeface="Montserrat"/>
            </a:endParaRPr>
          </a:p>
        </p:txBody>
      </p:sp>
      <p:sp>
        <p:nvSpPr>
          <p:cNvPr id="488" name="Google Shape;488;p32"/>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489" name="Google Shape;489;p32"/>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90" name="Google Shape;490;p32"/>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32"/>
          <p:cNvCxnSpPr/>
          <p:nvPr/>
        </p:nvCxnSpPr>
        <p:spPr>
          <a:xfrm flipH="1" rot="10800000">
            <a:off x="47172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492" name="Google Shape;492;p32"/>
          <p:cNvCxnSpPr>
            <a:endCxn id="490"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93" name="Google Shape;493;p32"/>
          <p:cNvSpPr txBox="1"/>
          <p:nvPr/>
        </p:nvSpPr>
        <p:spPr>
          <a:xfrm>
            <a:off x="43160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3</a:t>
            </a:r>
            <a:endParaRPr b="1" baseline="-25000" sz="2000">
              <a:solidFill>
                <a:srgbClr val="D9D9D9"/>
              </a:solidFill>
              <a:latin typeface="Montserrat"/>
              <a:ea typeface="Montserrat"/>
              <a:cs typeface="Montserrat"/>
              <a:sym typeface="Montserrat"/>
            </a:endParaRPr>
          </a:p>
        </p:txBody>
      </p:sp>
      <p:sp>
        <p:nvSpPr>
          <p:cNvPr id="494" name="Google Shape;494;p32"/>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495" name="Google Shape;495;p32"/>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496" name="Google Shape;496;p32"/>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32"/>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498" name="Google Shape;498;p32"/>
          <p:cNvCxnSpPr>
            <a:endCxn id="496"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499" name="Google Shape;499;p32"/>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500" name="Google Shape;500;p32"/>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6" name="Google Shape;506;p33"/>
          <p:cNvSpPr txBox="1"/>
          <p:nvPr>
            <p:ph idx="1" type="body"/>
          </p:nvPr>
        </p:nvSpPr>
        <p:spPr>
          <a:xfrm>
            <a:off x="331725" y="1152475"/>
            <a:ext cx="8705100" cy="7029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Vecteur vers Séquence</a:t>
            </a:r>
            <a:r>
              <a:rPr lang="en" sz="3000">
                <a:solidFill>
                  <a:srgbClr val="434343"/>
                </a:solidFill>
                <a:latin typeface="Montserrat"/>
                <a:ea typeface="Montserrat"/>
                <a:cs typeface="Montserrat"/>
                <a:sym typeface="Montserrat"/>
              </a:rPr>
              <a:t> (One to Many)</a:t>
            </a:r>
            <a:endParaRPr sz="3000">
              <a:solidFill>
                <a:srgbClr val="434343"/>
              </a:solidFill>
              <a:latin typeface="Montserrat"/>
              <a:ea typeface="Montserrat"/>
              <a:cs typeface="Montserrat"/>
              <a:sym typeface="Montserrat"/>
            </a:endParaRPr>
          </a:p>
        </p:txBody>
      </p:sp>
      <p:sp>
        <p:nvSpPr>
          <p:cNvPr id="507" name="Google Shape;507;p33"/>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33"/>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09" name="Google Shape;509;p33"/>
          <p:cNvCxnSpPr>
            <a:endCxn id="507"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510" name="Google Shape;510;p33"/>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511" name="Google Shape;511;p33"/>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512" name="Google Shape;512;p33"/>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13" name="Google Shape;513;p33"/>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33"/>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15" name="Google Shape;515;p33"/>
          <p:cNvCxnSpPr>
            <a:endCxn id="513" idx="4"/>
          </p:cNvCxnSpPr>
          <p:nvPr/>
        </p:nvCxnSpPr>
        <p:spPr>
          <a:xfrm rot="10800000">
            <a:off x="24338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16" name="Google Shape;516;p33"/>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517" name="Google Shape;517;p33"/>
          <p:cNvSpPr txBox="1"/>
          <p:nvPr/>
        </p:nvSpPr>
        <p:spPr>
          <a:xfrm>
            <a:off x="20338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518" name="Google Shape;518;p33"/>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19" name="Google Shape;519;p33"/>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33"/>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21" name="Google Shape;521;p33"/>
          <p:cNvCxnSpPr>
            <a:endCxn id="519" idx="4"/>
          </p:cNvCxnSpPr>
          <p:nvPr/>
        </p:nvCxnSpPr>
        <p:spPr>
          <a:xfrm rot="10800000">
            <a:off x="35749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22" name="Google Shape;522;p33"/>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523" name="Google Shape;523;p33"/>
          <p:cNvSpPr txBox="1"/>
          <p:nvPr/>
        </p:nvSpPr>
        <p:spPr>
          <a:xfrm>
            <a:off x="3132125"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524" name="Google Shape;524;p33"/>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25" name="Google Shape;525;p33"/>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6" name="Google Shape;526;p33"/>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27" name="Google Shape;527;p33"/>
          <p:cNvCxnSpPr>
            <a:endCxn id="525" idx="4"/>
          </p:cNvCxnSpPr>
          <p:nvPr/>
        </p:nvCxnSpPr>
        <p:spPr>
          <a:xfrm rot="10800000">
            <a:off x="47160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28" name="Google Shape;528;p33"/>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529" name="Google Shape;529;p33"/>
          <p:cNvSpPr txBox="1"/>
          <p:nvPr/>
        </p:nvSpPr>
        <p:spPr>
          <a:xfrm>
            <a:off x="43160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530" name="Google Shape;530;p33"/>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31" name="Google Shape;531;p33"/>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33"/>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33" name="Google Shape;533;p33"/>
          <p:cNvCxnSpPr>
            <a:endCxn id="531" idx="4"/>
          </p:cNvCxnSpPr>
          <p:nvPr/>
        </p:nvCxnSpPr>
        <p:spPr>
          <a:xfrm rot="10800000">
            <a:off x="58571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34" name="Google Shape;534;p33"/>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535" name="Google Shape;535;p33"/>
          <p:cNvSpPr txBox="1"/>
          <p:nvPr/>
        </p:nvSpPr>
        <p:spPr>
          <a:xfrm>
            <a:off x="54571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41" name="Google Shape;541;p34"/>
          <p:cNvSpPr txBox="1"/>
          <p:nvPr>
            <p:ph idx="1" type="body"/>
          </p:nvPr>
        </p:nvSpPr>
        <p:spPr>
          <a:xfrm>
            <a:off x="331725" y="1152475"/>
            <a:ext cx="8705100" cy="702900"/>
          </a:xfrm>
          <a:prstGeom prst="rect">
            <a:avLst/>
          </a:prstGeom>
        </p:spPr>
        <p:txBody>
          <a:bodyPr anchorCtr="0" anchor="t" bIns="91425" lIns="91425" spcFirstLastPara="1" rIns="91425" wrap="square" tIns="91425">
            <a:norm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Compte tenu d’1 mot, prédire les 5 mots suivants</a:t>
            </a:r>
            <a:endParaRPr sz="2600">
              <a:solidFill>
                <a:srgbClr val="434343"/>
              </a:solidFill>
              <a:latin typeface="Montserrat"/>
              <a:ea typeface="Montserrat"/>
              <a:cs typeface="Montserrat"/>
              <a:sym typeface="Montserrat"/>
            </a:endParaRPr>
          </a:p>
        </p:txBody>
      </p:sp>
      <p:sp>
        <p:nvSpPr>
          <p:cNvPr id="542" name="Google Shape;542;p34"/>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34"/>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44" name="Google Shape;544;p34"/>
          <p:cNvCxnSpPr>
            <a:endCxn id="542"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545" name="Google Shape;545;p34"/>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546" name="Google Shape;546;p34"/>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547" name="Google Shape;547;p34"/>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48" name="Google Shape;548;p34"/>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9" name="Google Shape;549;p34"/>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50" name="Google Shape;550;p34"/>
          <p:cNvCxnSpPr>
            <a:endCxn id="548" idx="4"/>
          </p:cNvCxnSpPr>
          <p:nvPr/>
        </p:nvCxnSpPr>
        <p:spPr>
          <a:xfrm rot="10800000">
            <a:off x="24338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51" name="Google Shape;551;p34"/>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552" name="Google Shape;552;p34"/>
          <p:cNvSpPr txBox="1"/>
          <p:nvPr/>
        </p:nvSpPr>
        <p:spPr>
          <a:xfrm>
            <a:off x="20338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553" name="Google Shape;553;p34"/>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54" name="Google Shape;554;p34"/>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34"/>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56" name="Google Shape;556;p34"/>
          <p:cNvCxnSpPr>
            <a:endCxn id="554" idx="4"/>
          </p:cNvCxnSpPr>
          <p:nvPr/>
        </p:nvCxnSpPr>
        <p:spPr>
          <a:xfrm rot="10800000">
            <a:off x="35749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57" name="Google Shape;557;p34"/>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558" name="Google Shape;558;p34"/>
          <p:cNvSpPr txBox="1"/>
          <p:nvPr/>
        </p:nvSpPr>
        <p:spPr>
          <a:xfrm>
            <a:off x="3132125"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559" name="Google Shape;559;p34"/>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60" name="Google Shape;560;p34"/>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34"/>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62" name="Google Shape;562;p34"/>
          <p:cNvCxnSpPr>
            <a:endCxn id="560" idx="4"/>
          </p:cNvCxnSpPr>
          <p:nvPr/>
        </p:nvCxnSpPr>
        <p:spPr>
          <a:xfrm rot="10800000">
            <a:off x="47160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63" name="Google Shape;563;p34"/>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564" name="Google Shape;564;p34"/>
          <p:cNvSpPr txBox="1"/>
          <p:nvPr/>
        </p:nvSpPr>
        <p:spPr>
          <a:xfrm>
            <a:off x="43160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565" name="Google Shape;565;p34"/>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566" name="Google Shape;566;p34"/>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 name="Google Shape;567;p34"/>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568" name="Google Shape;568;p34"/>
          <p:cNvCxnSpPr>
            <a:endCxn id="566" idx="4"/>
          </p:cNvCxnSpPr>
          <p:nvPr/>
        </p:nvCxnSpPr>
        <p:spPr>
          <a:xfrm rot="10800000">
            <a:off x="58571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569" name="Google Shape;569;p34"/>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570" name="Google Shape;570;p34"/>
          <p:cNvSpPr txBox="1"/>
          <p:nvPr/>
        </p:nvSpPr>
        <p:spPr>
          <a:xfrm>
            <a:off x="54571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 name="Google Shape;42;p8"/>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Tout comme les CNNs étaient plus efficaces pour les données d'images 2D, les RNNs sont plus efficaces pour les données de séquence (par exemple, données de ventes horodatées, séquence de texte, données de battements de coeur, etc...)</a:t>
            </a:r>
            <a:endParaRPr sz="30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76" name="Google Shape;576;p35"/>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 RNN de base présente un inconvénient majeur, on ne "se souvient" vraiment que de la sortie précédente.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 serait bien si nous pouvions suivre l'histoire à long terme, et pas seulement à court terme.</a:t>
            </a:r>
            <a:endParaRPr sz="3000">
              <a:solidFill>
                <a:srgbClr val="43434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2" name="Google Shape;582;p36"/>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Une autre question qui se pose pendant la formation est celle du "vanishing gradient".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Examinons plus en détail les vanishing gradients avant de passer à la discussion des LSTMs (Long Short Term Memory Units).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Exploding et </a:t>
            </a:r>
            <a:r>
              <a:rPr b="1" lang="en">
                <a:latin typeface="Montserrat"/>
                <a:ea typeface="Montserrat"/>
                <a:cs typeface="Montserrat"/>
                <a:sym typeface="Montserrat"/>
              </a:rPr>
              <a:t>Vanishing Gradients</a:t>
            </a:r>
            <a:endParaRPr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93" name="Google Shape;593;p38"/>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À mesure que nos réseaux s'approfondissent et se complexifient, deux problèmes se posent :</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Exploding Gradients</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Vanishing Gradients</a:t>
            </a:r>
            <a:endParaRPr sz="2600">
              <a:solidFill>
                <a:srgbClr val="434343"/>
              </a:solidFill>
              <a:latin typeface="Montserrat"/>
              <a:ea typeface="Montserrat"/>
              <a:cs typeface="Montserrat"/>
              <a:sym typeface="Montserrat"/>
            </a:endParaRPr>
          </a:p>
          <a:p>
            <a:pPr indent="-393700" lvl="0"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Rappelons que le gradient est utilisé dans nos calculs pour ajuster les poids et les biais dans notre réseau.</a:t>
            </a:r>
            <a:endParaRPr sz="2600">
              <a:solidFill>
                <a:srgbClr val="434343"/>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99" name="Google Shape;599;p39"/>
          <p:cNvSpPr txBox="1"/>
          <p:nvPr>
            <p:ph idx="1" type="body"/>
          </p:nvPr>
        </p:nvSpPr>
        <p:spPr>
          <a:xfrm>
            <a:off x="311700" y="1152475"/>
            <a:ext cx="8705100" cy="1042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Pensons à un réseau de base</a:t>
            </a:r>
            <a:endParaRPr sz="3000">
              <a:solidFill>
                <a:srgbClr val="434343"/>
              </a:solidFill>
              <a:latin typeface="Montserrat"/>
              <a:ea typeface="Montserrat"/>
              <a:cs typeface="Montserrat"/>
              <a:sym typeface="Montserrat"/>
            </a:endParaRPr>
          </a:p>
        </p:txBody>
      </p:sp>
      <p:sp>
        <p:nvSpPr>
          <p:cNvPr id="600" name="Google Shape;600;p39"/>
          <p:cNvSpPr/>
          <p:nvPr/>
        </p:nvSpPr>
        <p:spPr>
          <a:xfrm>
            <a:off x="6436646" y="20278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6436646" y="2898488"/>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6442546" y="4114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3" name="Google Shape;603;p39"/>
          <p:cNvCxnSpPr>
            <a:endCxn id="601" idx="2"/>
          </p:cNvCxnSpPr>
          <p:nvPr/>
        </p:nvCxnSpPr>
        <p:spPr>
          <a:xfrm>
            <a:off x="4556246" y="2778338"/>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39"/>
          <p:cNvCxnSpPr>
            <a:endCxn id="600" idx="2"/>
          </p:cNvCxnSpPr>
          <p:nvPr/>
        </p:nvCxnSpPr>
        <p:spPr>
          <a:xfrm flipH="1" rot="10800000">
            <a:off x="4556246" y="2297100"/>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39"/>
          <p:cNvCxnSpPr>
            <a:stCxn id="606" idx="5"/>
            <a:endCxn id="602" idx="1"/>
          </p:cNvCxnSpPr>
          <p:nvPr/>
        </p:nvCxnSpPr>
        <p:spPr>
          <a:xfrm>
            <a:off x="4973502" y="2968741"/>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39"/>
          <p:cNvCxnSpPr/>
          <p:nvPr/>
        </p:nvCxnSpPr>
        <p:spPr>
          <a:xfrm flipH="1" rot="10800000">
            <a:off x="6975260" y="2290238"/>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39"/>
          <p:cNvCxnSpPr/>
          <p:nvPr/>
        </p:nvCxnSpPr>
        <p:spPr>
          <a:xfrm>
            <a:off x="6975260" y="3164738"/>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39"/>
          <p:cNvCxnSpPr/>
          <p:nvPr/>
        </p:nvCxnSpPr>
        <p:spPr>
          <a:xfrm>
            <a:off x="6957860" y="4383388"/>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39"/>
          <p:cNvCxnSpPr>
            <a:endCxn id="600" idx="2"/>
          </p:cNvCxnSpPr>
          <p:nvPr/>
        </p:nvCxnSpPr>
        <p:spPr>
          <a:xfrm flipH="1" rot="10800000">
            <a:off x="4556246" y="2297100"/>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39"/>
          <p:cNvCxnSpPr>
            <a:stCxn id="612" idx="5"/>
            <a:endCxn id="602" idx="2"/>
          </p:cNvCxnSpPr>
          <p:nvPr/>
        </p:nvCxnSpPr>
        <p:spPr>
          <a:xfrm>
            <a:off x="4973502" y="3633640"/>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39"/>
          <p:cNvCxnSpPr>
            <a:endCxn id="601" idx="2"/>
          </p:cNvCxnSpPr>
          <p:nvPr/>
        </p:nvCxnSpPr>
        <p:spPr>
          <a:xfrm flipH="1" rot="10800000">
            <a:off x="4556246" y="3167738"/>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606" name="Google Shape;606;p39"/>
          <p:cNvSpPr/>
          <p:nvPr/>
        </p:nvSpPr>
        <p:spPr>
          <a:xfrm>
            <a:off x="451386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451386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2201888" y="2148375"/>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2201888" y="2842614"/>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2201888" y="3582093"/>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333051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a:off x="333051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39"/>
          <p:cNvCxnSpPr>
            <a:stCxn id="614" idx="6"/>
            <a:endCxn id="617" idx="2"/>
          </p:cNvCxnSpPr>
          <p:nvPr/>
        </p:nvCxnSpPr>
        <p:spPr>
          <a:xfrm>
            <a:off x="2740388" y="2417625"/>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20" name="Google Shape;620;p39"/>
          <p:cNvCxnSpPr>
            <a:endCxn id="618" idx="2"/>
          </p:cNvCxnSpPr>
          <p:nvPr/>
        </p:nvCxnSpPr>
        <p:spPr>
          <a:xfrm>
            <a:off x="2740413" y="2437652"/>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21" name="Google Shape;621;p39"/>
          <p:cNvCxnSpPr>
            <a:endCxn id="617" idx="2"/>
          </p:cNvCxnSpPr>
          <p:nvPr/>
        </p:nvCxnSpPr>
        <p:spPr>
          <a:xfrm flipH="1" rot="10800000">
            <a:off x="2740413" y="2778353"/>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22" name="Google Shape;622;p39"/>
          <p:cNvCxnSpPr>
            <a:endCxn id="618" idx="2"/>
          </p:cNvCxnSpPr>
          <p:nvPr/>
        </p:nvCxnSpPr>
        <p:spPr>
          <a:xfrm>
            <a:off x="2740413" y="3128252"/>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23" name="Google Shape;623;p39"/>
          <p:cNvCxnSpPr>
            <a:endCxn id="617" idx="2"/>
          </p:cNvCxnSpPr>
          <p:nvPr/>
        </p:nvCxnSpPr>
        <p:spPr>
          <a:xfrm flipH="1" rot="10800000">
            <a:off x="2763813" y="2778353"/>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24" name="Google Shape;624;p39"/>
          <p:cNvCxnSpPr>
            <a:endCxn id="618" idx="2"/>
          </p:cNvCxnSpPr>
          <p:nvPr/>
        </p:nvCxnSpPr>
        <p:spPr>
          <a:xfrm flipH="1" rot="10800000">
            <a:off x="2763813" y="3443252"/>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25" name="Google Shape;625;p39"/>
          <p:cNvSpPr/>
          <p:nvPr/>
        </p:nvSpPr>
        <p:spPr>
          <a:xfrm>
            <a:off x="3952900" y="2977275"/>
            <a:ext cx="538500" cy="275400"/>
          </a:xfrm>
          <a:prstGeom prst="rightArrow">
            <a:avLst>
              <a:gd fmla="val 50000" name="adj1"/>
              <a:gd fmla="val 50000" name="adj2"/>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txBox="1"/>
          <p:nvPr/>
        </p:nvSpPr>
        <p:spPr>
          <a:xfrm>
            <a:off x="3330500" y="3710525"/>
            <a:ext cx="19590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34343"/>
                </a:solidFill>
                <a:latin typeface="Montserrat"/>
                <a:ea typeface="Montserrat"/>
                <a:cs typeface="Montserrat"/>
                <a:sym typeface="Montserrat"/>
              </a:rPr>
              <a:t>Hidden Layers</a:t>
            </a:r>
            <a:endParaRPr sz="1800">
              <a:solidFill>
                <a:srgbClr val="434343"/>
              </a:solidFill>
              <a:latin typeface="Montserrat"/>
              <a:ea typeface="Montserrat"/>
              <a:cs typeface="Montserrat"/>
              <a:sym typeface="Montserrat"/>
            </a:endParaRPr>
          </a:p>
        </p:txBody>
      </p:sp>
      <p:sp>
        <p:nvSpPr>
          <p:cNvPr id="627" name="Google Shape;627;p39"/>
          <p:cNvSpPr/>
          <p:nvPr/>
        </p:nvSpPr>
        <p:spPr>
          <a:xfrm>
            <a:off x="6645061" y="3506400"/>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6645061" y="370883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6645061" y="391126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5" name="Google Shape;635;p40"/>
          <p:cNvSpPr txBox="1"/>
          <p:nvPr>
            <p:ph idx="1" type="body"/>
          </p:nvPr>
        </p:nvSpPr>
        <p:spPr>
          <a:xfrm>
            <a:off x="311700" y="1152475"/>
            <a:ext cx="8705100" cy="1042500"/>
          </a:xfrm>
          <a:prstGeom prst="rect">
            <a:avLst/>
          </a:prstGeom>
        </p:spPr>
        <p:txBody>
          <a:bodyPr anchorCtr="0" anchor="t" bIns="91425" lIns="91425" spcFirstLastPara="1" rIns="91425" wrap="square" tIns="91425">
            <a:normAutofit/>
          </a:bodyPr>
          <a:lstStyle/>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Pour les données complexes, nous avons besoin de réseaux profonds</a:t>
            </a:r>
            <a:endParaRPr sz="2500">
              <a:solidFill>
                <a:srgbClr val="434343"/>
              </a:solidFill>
              <a:latin typeface="Montserrat"/>
              <a:ea typeface="Montserrat"/>
              <a:cs typeface="Montserrat"/>
              <a:sym typeface="Montserrat"/>
            </a:endParaRPr>
          </a:p>
        </p:txBody>
      </p:sp>
      <p:sp>
        <p:nvSpPr>
          <p:cNvPr id="636" name="Google Shape;636;p40"/>
          <p:cNvSpPr/>
          <p:nvPr/>
        </p:nvSpPr>
        <p:spPr>
          <a:xfrm>
            <a:off x="6436646" y="20278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6436646" y="2898488"/>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6442546" y="4114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 name="Google Shape;639;p40"/>
          <p:cNvCxnSpPr>
            <a:endCxn id="637" idx="2"/>
          </p:cNvCxnSpPr>
          <p:nvPr/>
        </p:nvCxnSpPr>
        <p:spPr>
          <a:xfrm>
            <a:off x="4556246" y="2778338"/>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40"/>
          <p:cNvCxnSpPr>
            <a:endCxn id="636" idx="2"/>
          </p:cNvCxnSpPr>
          <p:nvPr/>
        </p:nvCxnSpPr>
        <p:spPr>
          <a:xfrm flipH="1" rot="10800000">
            <a:off x="4556246" y="2297100"/>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40"/>
          <p:cNvCxnSpPr>
            <a:stCxn id="642" idx="5"/>
            <a:endCxn id="638" idx="1"/>
          </p:cNvCxnSpPr>
          <p:nvPr/>
        </p:nvCxnSpPr>
        <p:spPr>
          <a:xfrm>
            <a:off x="4973502" y="2968741"/>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40"/>
          <p:cNvCxnSpPr/>
          <p:nvPr/>
        </p:nvCxnSpPr>
        <p:spPr>
          <a:xfrm flipH="1" rot="10800000">
            <a:off x="6975260" y="2290238"/>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40"/>
          <p:cNvCxnSpPr/>
          <p:nvPr/>
        </p:nvCxnSpPr>
        <p:spPr>
          <a:xfrm>
            <a:off x="6975260" y="3164738"/>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40"/>
          <p:cNvCxnSpPr/>
          <p:nvPr/>
        </p:nvCxnSpPr>
        <p:spPr>
          <a:xfrm>
            <a:off x="6957860" y="4383388"/>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40"/>
          <p:cNvCxnSpPr>
            <a:endCxn id="636" idx="2"/>
          </p:cNvCxnSpPr>
          <p:nvPr/>
        </p:nvCxnSpPr>
        <p:spPr>
          <a:xfrm flipH="1" rot="10800000">
            <a:off x="4556246" y="2297100"/>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40"/>
          <p:cNvCxnSpPr>
            <a:stCxn id="648" idx="5"/>
            <a:endCxn id="638" idx="2"/>
          </p:cNvCxnSpPr>
          <p:nvPr/>
        </p:nvCxnSpPr>
        <p:spPr>
          <a:xfrm>
            <a:off x="4973502" y="3633640"/>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40"/>
          <p:cNvCxnSpPr>
            <a:endCxn id="637" idx="2"/>
          </p:cNvCxnSpPr>
          <p:nvPr/>
        </p:nvCxnSpPr>
        <p:spPr>
          <a:xfrm flipH="1" rot="10800000">
            <a:off x="4556246" y="3167738"/>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642" name="Google Shape;642;p40"/>
          <p:cNvSpPr/>
          <p:nvPr/>
        </p:nvSpPr>
        <p:spPr>
          <a:xfrm>
            <a:off x="451386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451386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311688" y="2117425"/>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311688" y="2811664"/>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311688" y="3551143"/>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1440313" y="24781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1440313" y="31430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5" name="Google Shape;655;p40"/>
          <p:cNvCxnSpPr>
            <a:stCxn id="650" idx="6"/>
            <a:endCxn id="653" idx="2"/>
          </p:cNvCxnSpPr>
          <p:nvPr/>
        </p:nvCxnSpPr>
        <p:spPr>
          <a:xfrm>
            <a:off x="850188" y="2386675"/>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40"/>
          <p:cNvCxnSpPr>
            <a:endCxn id="654" idx="2"/>
          </p:cNvCxnSpPr>
          <p:nvPr/>
        </p:nvCxnSpPr>
        <p:spPr>
          <a:xfrm>
            <a:off x="850213" y="2406702"/>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40"/>
          <p:cNvCxnSpPr>
            <a:endCxn id="653" idx="2"/>
          </p:cNvCxnSpPr>
          <p:nvPr/>
        </p:nvCxnSpPr>
        <p:spPr>
          <a:xfrm flipH="1" rot="10800000">
            <a:off x="850213" y="2747403"/>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8" name="Google Shape;658;p40"/>
          <p:cNvCxnSpPr>
            <a:endCxn id="654" idx="2"/>
          </p:cNvCxnSpPr>
          <p:nvPr/>
        </p:nvCxnSpPr>
        <p:spPr>
          <a:xfrm>
            <a:off x="850213" y="3097302"/>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9" name="Google Shape;659;p40"/>
          <p:cNvCxnSpPr>
            <a:endCxn id="653" idx="2"/>
          </p:cNvCxnSpPr>
          <p:nvPr/>
        </p:nvCxnSpPr>
        <p:spPr>
          <a:xfrm flipH="1" rot="10800000">
            <a:off x="873613" y="2747403"/>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60" name="Google Shape;660;p40"/>
          <p:cNvCxnSpPr>
            <a:endCxn id="654" idx="2"/>
          </p:cNvCxnSpPr>
          <p:nvPr/>
        </p:nvCxnSpPr>
        <p:spPr>
          <a:xfrm flipH="1" rot="10800000">
            <a:off x="873613" y="3412302"/>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61" name="Google Shape;661;p40"/>
          <p:cNvSpPr/>
          <p:nvPr/>
        </p:nvSpPr>
        <p:spPr>
          <a:xfrm>
            <a:off x="4091400" y="2943225"/>
            <a:ext cx="422400" cy="275400"/>
          </a:xfrm>
          <a:prstGeom prst="rightArrow">
            <a:avLst>
              <a:gd fmla="val 50000" name="adj1"/>
              <a:gd fmla="val 50000" name="adj2"/>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txBox="1"/>
          <p:nvPr/>
        </p:nvSpPr>
        <p:spPr>
          <a:xfrm>
            <a:off x="1440300" y="3679575"/>
            <a:ext cx="19590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34343"/>
                </a:solidFill>
                <a:latin typeface="Montserrat"/>
                <a:ea typeface="Montserrat"/>
                <a:cs typeface="Montserrat"/>
                <a:sym typeface="Montserrat"/>
              </a:rPr>
              <a:t>Hidden Layers</a:t>
            </a:r>
            <a:endParaRPr sz="1800">
              <a:solidFill>
                <a:srgbClr val="434343"/>
              </a:solidFill>
              <a:latin typeface="Montserrat"/>
              <a:ea typeface="Montserrat"/>
              <a:cs typeface="Montserrat"/>
              <a:sym typeface="Montserrat"/>
            </a:endParaRPr>
          </a:p>
        </p:txBody>
      </p:sp>
      <p:sp>
        <p:nvSpPr>
          <p:cNvPr id="663" name="Google Shape;663;p40"/>
          <p:cNvSpPr/>
          <p:nvPr/>
        </p:nvSpPr>
        <p:spPr>
          <a:xfrm>
            <a:off x="6645061" y="3506400"/>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6645061" y="370883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6645061" y="391126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21322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21322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2824263"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2824263"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35528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35528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77" name="Google Shape;677;p41"/>
          <p:cNvSpPr txBox="1"/>
          <p:nvPr>
            <p:ph idx="1" type="body"/>
          </p:nvPr>
        </p:nvSpPr>
        <p:spPr>
          <a:xfrm>
            <a:off x="311700" y="1152475"/>
            <a:ext cx="8705100" cy="1042500"/>
          </a:xfrm>
          <a:prstGeom prst="rect">
            <a:avLst/>
          </a:prstGeom>
        </p:spPr>
        <p:txBody>
          <a:bodyPr anchorCtr="0" anchor="t" bIns="91425" lIns="91425" spcFirstLastPara="1" rIns="91425" wrap="square" tIns="91425">
            <a:normAutofit/>
          </a:bodyPr>
          <a:lstStyle/>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Des problèmes peuvent survenir lors de la rétropropagation (backpropagation)</a:t>
            </a:r>
            <a:endParaRPr sz="2500">
              <a:solidFill>
                <a:srgbClr val="434343"/>
              </a:solidFill>
              <a:latin typeface="Montserrat"/>
              <a:ea typeface="Montserrat"/>
              <a:cs typeface="Montserrat"/>
              <a:sym typeface="Montserrat"/>
            </a:endParaRPr>
          </a:p>
        </p:txBody>
      </p:sp>
      <p:sp>
        <p:nvSpPr>
          <p:cNvPr id="678" name="Google Shape;678;p41"/>
          <p:cNvSpPr/>
          <p:nvPr/>
        </p:nvSpPr>
        <p:spPr>
          <a:xfrm>
            <a:off x="6436646" y="20278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6436646" y="2898488"/>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6442546" y="4114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41"/>
          <p:cNvCxnSpPr>
            <a:stCxn id="682" idx="6"/>
            <a:endCxn id="679" idx="2"/>
          </p:cNvCxnSpPr>
          <p:nvPr/>
        </p:nvCxnSpPr>
        <p:spPr>
          <a:xfrm>
            <a:off x="5052363" y="2778353"/>
            <a:ext cx="1384200" cy="389400"/>
          </a:xfrm>
          <a:prstGeom prst="straightConnector1">
            <a:avLst/>
          </a:prstGeom>
          <a:noFill/>
          <a:ln cap="flat" cmpd="sng" w="28575">
            <a:solidFill>
              <a:srgbClr val="595959"/>
            </a:solidFill>
            <a:prstDash val="dot"/>
            <a:round/>
            <a:headEnd len="med" w="med" type="triangle"/>
            <a:tailEnd len="med" w="med" type="none"/>
          </a:ln>
        </p:spPr>
      </p:cxnSp>
      <p:cxnSp>
        <p:nvCxnSpPr>
          <p:cNvPr id="683" name="Google Shape;683;p41"/>
          <p:cNvCxnSpPr>
            <a:stCxn id="682" idx="7"/>
            <a:endCxn id="678" idx="2"/>
          </p:cNvCxnSpPr>
          <p:nvPr/>
        </p:nvCxnSpPr>
        <p:spPr>
          <a:xfrm flipH="1" rot="10800000">
            <a:off x="4973502" y="2296964"/>
            <a:ext cx="1463100" cy="291000"/>
          </a:xfrm>
          <a:prstGeom prst="straightConnector1">
            <a:avLst/>
          </a:prstGeom>
          <a:noFill/>
          <a:ln cap="flat" cmpd="sng" w="28575">
            <a:solidFill>
              <a:srgbClr val="595959"/>
            </a:solidFill>
            <a:prstDash val="dot"/>
            <a:round/>
            <a:headEnd len="med" w="med" type="triangle"/>
            <a:tailEnd len="med" w="med" type="none"/>
          </a:ln>
        </p:spPr>
      </p:cxnSp>
      <p:cxnSp>
        <p:nvCxnSpPr>
          <p:cNvPr id="684" name="Google Shape;684;p41"/>
          <p:cNvCxnSpPr>
            <a:stCxn id="682" idx="5"/>
            <a:endCxn id="680" idx="1"/>
          </p:cNvCxnSpPr>
          <p:nvPr/>
        </p:nvCxnSpPr>
        <p:spPr>
          <a:xfrm>
            <a:off x="4973502" y="2968741"/>
            <a:ext cx="1548000" cy="1224300"/>
          </a:xfrm>
          <a:prstGeom prst="straightConnector1">
            <a:avLst/>
          </a:prstGeom>
          <a:noFill/>
          <a:ln cap="flat" cmpd="sng" w="28575">
            <a:solidFill>
              <a:srgbClr val="595959"/>
            </a:solidFill>
            <a:prstDash val="dot"/>
            <a:round/>
            <a:headEnd len="med" w="med" type="triangle"/>
            <a:tailEnd len="med" w="med" type="none"/>
          </a:ln>
        </p:spPr>
      </p:cxnSp>
      <p:cxnSp>
        <p:nvCxnSpPr>
          <p:cNvPr id="685" name="Google Shape;685;p41"/>
          <p:cNvCxnSpPr>
            <a:stCxn id="686" idx="7"/>
            <a:endCxn id="678" idx="2"/>
          </p:cNvCxnSpPr>
          <p:nvPr/>
        </p:nvCxnSpPr>
        <p:spPr>
          <a:xfrm flipH="1" rot="10800000">
            <a:off x="4973502" y="2297063"/>
            <a:ext cx="1463100" cy="955800"/>
          </a:xfrm>
          <a:prstGeom prst="straightConnector1">
            <a:avLst/>
          </a:prstGeom>
          <a:noFill/>
          <a:ln cap="flat" cmpd="sng" w="28575">
            <a:solidFill>
              <a:srgbClr val="595959"/>
            </a:solidFill>
            <a:prstDash val="dot"/>
            <a:round/>
            <a:headEnd len="med" w="med" type="triangle"/>
            <a:tailEnd len="med" w="med" type="none"/>
          </a:ln>
        </p:spPr>
      </p:cxnSp>
      <p:cxnSp>
        <p:nvCxnSpPr>
          <p:cNvPr id="687" name="Google Shape;687;p41"/>
          <p:cNvCxnSpPr>
            <a:stCxn id="686" idx="5"/>
            <a:endCxn id="680" idx="2"/>
          </p:cNvCxnSpPr>
          <p:nvPr/>
        </p:nvCxnSpPr>
        <p:spPr>
          <a:xfrm>
            <a:off x="4973502" y="3633640"/>
            <a:ext cx="1469100" cy="749700"/>
          </a:xfrm>
          <a:prstGeom prst="straightConnector1">
            <a:avLst/>
          </a:prstGeom>
          <a:noFill/>
          <a:ln cap="flat" cmpd="sng" w="28575">
            <a:solidFill>
              <a:srgbClr val="595959"/>
            </a:solidFill>
            <a:prstDash val="dot"/>
            <a:round/>
            <a:headEnd len="med" w="med" type="triangle"/>
            <a:tailEnd len="med" w="med" type="none"/>
          </a:ln>
        </p:spPr>
      </p:cxnSp>
      <p:cxnSp>
        <p:nvCxnSpPr>
          <p:cNvPr id="688" name="Google Shape;688;p41"/>
          <p:cNvCxnSpPr>
            <a:stCxn id="686" idx="6"/>
            <a:endCxn id="679" idx="2"/>
          </p:cNvCxnSpPr>
          <p:nvPr/>
        </p:nvCxnSpPr>
        <p:spPr>
          <a:xfrm flipH="1" rot="10800000">
            <a:off x="5052363" y="3167852"/>
            <a:ext cx="1384200" cy="275400"/>
          </a:xfrm>
          <a:prstGeom prst="straightConnector1">
            <a:avLst/>
          </a:prstGeom>
          <a:noFill/>
          <a:ln cap="flat" cmpd="sng" w="28575">
            <a:solidFill>
              <a:srgbClr val="595959"/>
            </a:solidFill>
            <a:prstDash val="dot"/>
            <a:round/>
            <a:headEnd len="med" w="med" type="triangle"/>
            <a:tailEnd len="med" w="med" type="none"/>
          </a:ln>
        </p:spPr>
      </p:cxnSp>
      <p:sp>
        <p:nvSpPr>
          <p:cNvPr id="682" name="Google Shape;682;p41"/>
          <p:cNvSpPr/>
          <p:nvPr/>
        </p:nvSpPr>
        <p:spPr>
          <a:xfrm>
            <a:off x="451386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451386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311688" y="2117425"/>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311688" y="2811664"/>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311688" y="3551143"/>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1440313" y="24781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1440313" y="31430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4" name="Google Shape;694;p41"/>
          <p:cNvCxnSpPr>
            <a:stCxn id="689" idx="6"/>
            <a:endCxn id="692" idx="2"/>
          </p:cNvCxnSpPr>
          <p:nvPr/>
        </p:nvCxnSpPr>
        <p:spPr>
          <a:xfrm>
            <a:off x="850188" y="2386675"/>
            <a:ext cx="590100" cy="360600"/>
          </a:xfrm>
          <a:prstGeom prst="straightConnector1">
            <a:avLst/>
          </a:prstGeom>
          <a:noFill/>
          <a:ln cap="flat" cmpd="sng" w="28575">
            <a:solidFill>
              <a:srgbClr val="595959"/>
            </a:solidFill>
            <a:prstDash val="dot"/>
            <a:round/>
            <a:headEnd len="med" w="med" type="triangle"/>
            <a:tailEnd len="med" w="med" type="none"/>
          </a:ln>
        </p:spPr>
      </p:cxnSp>
      <p:cxnSp>
        <p:nvCxnSpPr>
          <p:cNvPr id="695" name="Google Shape;695;p41"/>
          <p:cNvCxnSpPr>
            <a:endCxn id="693" idx="2"/>
          </p:cNvCxnSpPr>
          <p:nvPr/>
        </p:nvCxnSpPr>
        <p:spPr>
          <a:xfrm>
            <a:off x="850213" y="2406702"/>
            <a:ext cx="590100" cy="1005600"/>
          </a:xfrm>
          <a:prstGeom prst="straightConnector1">
            <a:avLst/>
          </a:prstGeom>
          <a:noFill/>
          <a:ln cap="flat" cmpd="sng" w="28575">
            <a:solidFill>
              <a:srgbClr val="595959"/>
            </a:solidFill>
            <a:prstDash val="dot"/>
            <a:round/>
            <a:headEnd len="med" w="med" type="triangle"/>
            <a:tailEnd len="med" w="med" type="none"/>
          </a:ln>
        </p:spPr>
      </p:cxnSp>
      <p:cxnSp>
        <p:nvCxnSpPr>
          <p:cNvPr id="696" name="Google Shape;696;p41"/>
          <p:cNvCxnSpPr>
            <a:endCxn id="692" idx="2"/>
          </p:cNvCxnSpPr>
          <p:nvPr/>
        </p:nvCxnSpPr>
        <p:spPr>
          <a:xfrm flipH="1" rot="10800000">
            <a:off x="850213" y="2747403"/>
            <a:ext cx="590100" cy="349800"/>
          </a:xfrm>
          <a:prstGeom prst="straightConnector1">
            <a:avLst/>
          </a:prstGeom>
          <a:noFill/>
          <a:ln cap="flat" cmpd="sng" w="28575">
            <a:solidFill>
              <a:srgbClr val="595959"/>
            </a:solidFill>
            <a:prstDash val="dot"/>
            <a:round/>
            <a:headEnd len="med" w="med" type="triangle"/>
            <a:tailEnd len="med" w="med" type="none"/>
          </a:ln>
        </p:spPr>
      </p:cxnSp>
      <p:cxnSp>
        <p:nvCxnSpPr>
          <p:cNvPr id="697" name="Google Shape;697;p41"/>
          <p:cNvCxnSpPr>
            <a:endCxn id="693" idx="2"/>
          </p:cNvCxnSpPr>
          <p:nvPr/>
        </p:nvCxnSpPr>
        <p:spPr>
          <a:xfrm>
            <a:off x="850213" y="3097302"/>
            <a:ext cx="590100" cy="315000"/>
          </a:xfrm>
          <a:prstGeom prst="straightConnector1">
            <a:avLst/>
          </a:prstGeom>
          <a:noFill/>
          <a:ln cap="flat" cmpd="sng" w="28575">
            <a:solidFill>
              <a:srgbClr val="595959"/>
            </a:solidFill>
            <a:prstDash val="dot"/>
            <a:round/>
            <a:headEnd len="med" w="med" type="triangle"/>
            <a:tailEnd len="med" w="med" type="none"/>
          </a:ln>
        </p:spPr>
      </p:cxnSp>
      <p:cxnSp>
        <p:nvCxnSpPr>
          <p:cNvPr id="698" name="Google Shape;698;p41"/>
          <p:cNvCxnSpPr>
            <a:endCxn id="692" idx="2"/>
          </p:cNvCxnSpPr>
          <p:nvPr/>
        </p:nvCxnSpPr>
        <p:spPr>
          <a:xfrm flipH="1" rot="10800000">
            <a:off x="873613" y="2747403"/>
            <a:ext cx="566700" cy="1060500"/>
          </a:xfrm>
          <a:prstGeom prst="straightConnector1">
            <a:avLst/>
          </a:prstGeom>
          <a:noFill/>
          <a:ln cap="flat" cmpd="sng" w="28575">
            <a:solidFill>
              <a:srgbClr val="595959"/>
            </a:solidFill>
            <a:prstDash val="dot"/>
            <a:round/>
            <a:headEnd len="med" w="med" type="triangle"/>
            <a:tailEnd len="med" w="med" type="none"/>
          </a:ln>
        </p:spPr>
      </p:cxnSp>
      <p:cxnSp>
        <p:nvCxnSpPr>
          <p:cNvPr id="699" name="Google Shape;699;p41"/>
          <p:cNvCxnSpPr>
            <a:endCxn id="693" idx="2"/>
          </p:cNvCxnSpPr>
          <p:nvPr/>
        </p:nvCxnSpPr>
        <p:spPr>
          <a:xfrm flipH="1" rot="10800000">
            <a:off x="873613" y="3412302"/>
            <a:ext cx="566700" cy="395700"/>
          </a:xfrm>
          <a:prstGeom prst="straightConnector1">
            <a:avLst/>
          </a:prstGeom>
          <a:noFill/>
          <a:ln cap="flat" cmpd="sng" w="28575">
            <a:solidFill>
              <a:srgbClr val="595959"/>
            </a:solidFill>
            <a:prstDash val="dot"/>
            <a:round/>
            <a:headEnd len="med" w="med" type="triangle"/>
            <a:tailEnd len="med" w="med" type="none"/>
          </a:ln>
        </p:spPr>
      </p:cxnSp>
      <p:sp>
        <p:nvSpPr>
          <p:cNvPr id="700" name="Google Shape;700;p41"/>
          <p:cNvSpPr/>
          <p:nvPr/>
        </p:nvSpPr>
        <p:spPr>
          <a:xfrm flipH="1">
            <a:off x="4091400" y="2943225"/>
            <a:ext cx="422400" cy="275400"/>
          </a:xfrm>
          <a:prstGeom prst="rightArrow">
            <a:avLst>
              <a:gd fmla="val 50000" name="adj1"/>
              <a:gd fmla="val 50000" name="adj2"/>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txBox="1"/>
          <p:nvPr/>
        </p:nvSpPr>
        <p:spPr>
          <a:xfrm>
            <a:off x="1440300" y="3679575"/>
            <a:ext cx="19590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34343"/>
                </a:solidFill>
                <a:latin typeface="Montserrat"/>
                <a:ea typeface="Montserrat"/>
                <a:cs typeface="Montserrat"/>
                <a:sym typeface="Montserrat"/>
              </a:rPr>
              <a:t>Hidden Layers</a:t>
            </a:r>
            <a:endParaRPr sz="1800">
              <a:solidFill>
                <a:srgbClr val="434343"/>
              </a:solidFill>
              <a:latin typeface="Montserrat"/>
              <a:ea typeface="Montserrat"/>
              <a:cs typeface="Montserrat"/>
              <a:sym typeface="Montserrat"/>
            </a:endParaRPr>
          </a:p>
        </p:txBody>
      </p:sp>
      <p:sp>
        <p:nvSpPr>
          <p:cNvPr id="702" name="Google Shape;702;p41"/>
          <p:cNvSpPr/>
          <p:nvPr/>
        </p:nvSpPr>
        <p:spPr>
          <a:xfrm>
            <a:off x="6645061" y="3506400"/>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a:off x="6645061" y="370883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6645061" y="391126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21322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21322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2824263"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2824263"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35528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35528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6" name="Google Shape;716;p42"/>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 backpropagation va à l'envers de la couche de sortie vers la couche d'entrée, en propageant le gradient d'erreur.</a:t>
            </a:r>
            <a:endParaRPr sz="2900">
              <a:solidFill>
                <a:srgbClr val="434343"/>
              </a:solidFill>
              <a:latin typeface="Montserrat"/>
              <a:ea typeface="Montserrat"/>
              <a:cs typeface="Montserrat"/>
              <a:sym typeface="Montserrat"/>
            </a:endParaRPr>
          </a:p>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Pour les réseaux plus profonds, les problèmes peuvent provenir de la backpropagation, des vanishing et exploding gradients !</a:t>
            </a:r>
            <a:endParaRPr sz="2900">
              <a:solidFill>
                <a:srgbClr val="43434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2" name="Google Shape;722;p43"/>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En remontant vers les couches "inférieures", les gradients deviennent souvent plus petits, ce qui fait que les poids ne changent jamais aux niveaux inférieurs.</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L'inverse peut aussi se produire, des gradients explosent au retour, causant des problèmes.</a:t>
            </a:r>
            <a:endParaRPr sz="2800">
              <a:solidFill>
                <a:srgbClr val="434343"/>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8" name="Google Shape;728;p44"/>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Voyons pourquoi cela pourrait se produire et comment nous pouvons y remédier.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Ensuite, dans la prochaine vidéo, nous discuterons de la manière dont ces problèmes affectent spécifiquement le RNN et comment utiliser le LSTM et le GRU pour les résoudre.</a:t>
            </a:r>
            <a:endParaRPr sz="30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 name="Google Shape;48;p9"/>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a:t>
            </a:r>
            <a:endParaRPr sz="3000">
              <a:solidFill>
                <a:srgbClr val="434343"/>
              </a:solidFill>
              <a:latin typeface="Montserrat"/>
              <a:ea typeface="Montserrat"/>
              <a:cs typeface="Montserrat"/>
              <a:sym typeface="Montserrat"/>
            </a:endParaRPr>
          </a:p>
        </p:txBody>
      </p:sp>
      <p:pic>
        <p:nvPicPr>
          <p:cNvPr id="49" name="Google Shape;49;p9"/>
          <p:cNvPicPr preferRelativeResize="0"/>
          <p:nvPr/>
        </p:nvPicPr>
        <p:blipFill>
          <a:blip r:embed="rId3">
            <a:alphaModFix/>
          </a:blip>
          <a:stretch>
            <a:fillRect/>
          </a:stretch>
        </p:blipFill>
        <p:spPr>
          <a:xfrm>
            <a:off x="1140000" y="1882900"/>
            <a:ext cx="7048500" cy="2514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cxnSp>
        <p:nvCxnSpPr>
          <p:cNvPr id="733" name="Google Shape;733;p45"/>
          <p:cNvCxnSpPr/>
          <p:nvPr/>
        </p:nvCxnSpPr>
        <p:spPr>
          <a:xfrm rot="10800000">
            <a:off x="4156875" y="1800325"/>
            <a:ext cx="0" cy="2033400"/>
          </a:xfrm>
          <a:prstGeom prst="straightConnector1">
            <a:avLst/>
          </a:prstGeom>
          <a:noFill/>
          <a:ln cap="flat" cmpd="sng" w="28575">
            <a:solidFill>
              <a:srgbClr val="999999"/>
            </a:solidFill>
            <a:prstDash val="dot"/>
            <a:round/>
            <a:headEnd len="med" w="med" type="none"/>
            <a:tailEnd len="med" w="med" type="none"/>
          </a:ln>
        </p:spPr>
      </p:cxnSp>
      <p:sp>
        <p:nvSpPr>
          <p:cNvPr id="734" name="Google Shape;734;p4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35" name="Google Shape;735;p45"/>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Pourquoi cela se produit-il ?</a:t>
            </a:r>
            <a:endParaRPr sz="3000">
              <a:solidFill>
                <a:srgbClr val="434343"/>
              </a:solidFill>
              <a:latin typeface="Montserrat"/>
              <a:ea typeface="Montserrat"/>
              <a:cs typeface="Montserrat"/>
              <a:sym typeface="Montserrat"/>
            </a:endParaRPr>
          </a:p>
        </p:txBody>
      </p:sp>
      <p:cxnSp>
        <p:nvCxnSpPr>
          <p:cNvPr id="736" name="Google Shape;736;p45"/>
          <p:cNvCxnSpPr/>
          <p:nvPr/>
        </p:nvCxnSpPr>
        <p:spPr>
          <a:xfrm rot="10800000">
            <a:off x="2717065" y="1735403"/>
            <a:ext cx="0" cy="20931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45"/>
          <p:cNvCxnSpPr/>
          <p:nvPr/>
        </p:nvCxnSpPr>
        <p:spPr>
          <a:xfrm>
            <a:off x="2711552" y="3828503"/>
            <a:ext cx="2934000" cy="0"/>
          </a:xfrm>
          <a:prstGeom prst="straightConnector1">
            <a:avLst/>
          </a:prstGeom>
          <a:noFill/>
          <a:ln cap="flat" cmpd="sng" w="28575">
            <a:solidFill>
              <a:srgbClr val="595959"/>
            </a:solidFill>
            <a:prstDash val="solid"/>
            <a:round/>
            <a:headEnd len="med" w="med" type="none"/>
            <a:tailEnd len="med" w="med" type="triangle"/>
          </a:ln>
        </p:spPr>
      </p:cxnSp>
      <p:sp>
        <p:nvSpPr>
          <p:cNvPr id="738" name="Google Shape;738;p45"/>
          <p:cNvSpPr txBox="1"/>
          <p:nvPr/>
        </p:nvSpPr>
        <p:spPr>
          <a:xfrm>
            <a:off x="3184054" y="4326313"/>
            <a:ext cx="220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739" name="Google Shape;739;p45"/>
          <p:cNvSpPr txBox="1"/>
          <p:nvPr/>
        </p:nvSpPr>
        <p:spPr>
          <a:xfrm>
            <a:off x="818500" y="246953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740" name="Google Shape;740;p45"/>
          <p:cNvSpPr txBox="1"/>
          <p:nvPr/>
        </p:nvSpPr>
        <p:spPr>
          <a:xfrm>
            <a:off x="2232825" y="335979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741" name="Google Shape;741;p45"/>
          <p:cNvSpPr txBox="1"/>
          <p:nvPr/>
        </p:nvSpPr>
        <p:spPr>
          <a:xfrm>
            <a:off x="2273633" y="1909016"/>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742" name="Google Shape;742;p45"/>
          <p:cNvSpPr txBox="1"/>
          <p:nvPr/>
        </p:nvSpPr>
        <p:spPr>
          <a:xfrm>
            <a:off x="3960314" y="3702547"/>
            <a:ext cx="492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743" name="Google Shape;743;p45"/>
          <p:cNvCxnSpPr/>
          <p:nvPr/>
        </p:nvCxnSpPr>
        <p:spPr>
          <a:xfrm flipH="1" rot="10800000">
            <a:off x="2733520" y="2143122"/>
            <a:ext cx="2867700" cy="15714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744" name="Google Shape;744;p45"/>
          <p:cNvPicPr preferRelativeResize="0"/>
          <p:nvPr/>
        </p:nvPicPr>
        <p:blipFill>
          <a:blip r:embed="rId3">
            <a:alphaModFix/>
          </a:blip>
          <a:stretch>
            <a:fillRect/>
          </a:stretch>
        </p:blipFill>
        <p:spPr>
          <a:xfrm>
            <a:off x="6097319" y="2213279"/>
            <a:ext cx="2461806" cy="119998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cxnSp>
        <p:nvCxnSpPr>
          <p:cNvPr id="749" name="Google Shape;749;p46"/>
          <p:cNvCxnSpPr/>
          <p:nvPr/>
        </p:nvCxnSpPr>
        <p:spPr>
          <a:xfrm rot="10800000">
            <a:off x="4156875" y="1800325"/>
            <a:ext cx="0" cy="2033400"/>
          </a:xfrm>
          <a:prstGeom prst="straightConnector1">
            <a:avLst/>
          </a:prstGeom>
          <a:noFill/>
          <a:ln cap="flat" cmpd="sng" w="28575">
            <a:solidFill>
              <a:srgbClr val="999999"/>
            </a:solidFill>
            <a:prstDash val="dot"/>
            <a:round/>
            <a:headEnd len="med" w="med" type="none"/>
            <a:tailEnd len="med" w="med" type="none"/>
          </a:ln>
        </p:spPr>
      </p:cxnSp>
      <p:sp>
        <p:nvSpPr>
          <p:cNvPr id="750" name="Google Shape;750;p4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1" name="Google Shape;751;p46"/>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Pourquoi cela se produit-il ?</a:t>
            </a:r>
            <a:endParaRPr sz="3000">
              <a:solidFill>
                <a:srgbClr val="434343"/>
              </a:solidFill>
              <a:latin typeface="Montserrat"/>
              <a:ea typeface="Montserrat"/>
              <a:cs typeface="Montserrat"/>
              <a:sym typeface="Montserrat"/>
            </a:endParaRPr>
          </a:p>
        </p:txBody>
      </p:sp>
      <p:cxnSp>
        <p:nvCxnSpPr>
          <p:cNvPr id="752" name="Google Shape;752;p46"/>
          <p:cNvCxnSpPr/>
          <p:nvPr/>
        </p:nvCxnSpPr>
        <p:spPr>
          <a:xfrm rot="10800000">
            <a:off x="2717065" y="1735403"/>
            <a:ext cx="0" cy="20931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46"/>
          <p:cNvCxnSpPr/>
          <p:nvPr/>
        </p:nvCxnSpPr>
        <p:spPr>
          <a:xfrm>
            <a:off x="2711552" y="3828503"/>
            <a:ext cx="2934000" cy="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46"/>
          <p:cNvSpPr txBox="1"/>
          <p:nvPr/>
        </p:nvSpPr>
        <p:spPr>
          <a:xfrm>
            <a:off x="3184054" y="4326313"/>
            <a:ext cx="220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755" name="Google Shape;755;p46"/>
          <p:cNvSpPr txBox="1"/>
          <p:nvPr/>
        </p:nvSpPr>
        <p:spPr>
          <a:xfrm>
            <a:off x="818500" y="246953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756" name="Google Shape;756;p46"/>
          <p:cNvSpPr txBox="1"/>
          <p:nvPr/>
        </p:nvSpPr>
        <p:spPr>
          <a:xfrm>
            <a:off x="2232825" y="335979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757" name="Google Shape;757;p46"/>
          <p:cNvSpPr txBox="1"/>
          <p:nvPr/>
        </p:nvSpPr>
        <p:spPr>
          <a:xfrm>
            <a:off x="2273633" y="1909016"/>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758" name="Google Shape;758;p46"/>
          <p:cNvSpPr txBox="1"/>
          <p:nvPr/>
        </p:nvSpPr>
        <p:spPr>
          <a:xfrm>
            <a:off x="3960314" y="3702547"/>
            <a:ext cx="492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759" name="Google Shape;759;p46"/>
          <p:cNvCxnSpPr/>
          <p:nvPr/>
        </p:nvCxnSpPr>
        <p:spPr>
          <a:xfrm flipH="1" rot="10800000">
            <a:off x="2733520" y="2143122"/>
            <a:ext cx="2867700" cy="15714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760" name="Google Shape;760;p46"/>
          <p:cNvPicPr preferRelativeResize="0"/>
          <p:nvPr/>
        </p:nvPicPr>
        <p:blipFill>
          <a:blip r:embed="rId3">
            <a:alphaModFix/>
          </a:blip>
          <a:stretch>
            <a:fillRect/>
          </a:stretch>
        </p:blipFill>
        <p:spPr>
          <a:xfrm>
            <a:off x="6097319" y="2213279"/>
            <a:ext cx="2461806" cy="1199988"/>
          </a:xfrm>
          <a:prstGeom prst="rect">
            <a:avLst/>
          </a:prstGeom>
          <a:noFill/>
          <a:ln>
            <a:noFill/>
          </a:ln>
        </p:spPr>
      </p:pic>
      <p:cxnSp>
        <p:nvCxnSpPr>
          <p:cNvPr id="761" name="Google Shape;761;p46"/>
          <p:cNvCxnSpPr/>
          <p:nvPr/>
        </p:nvCxnSpPr>
        <p:spPr>
          <a:xfrm>
            <a:off x="4687700" y="2143125"/>
            <a:ext cx="1432500" cy="0"/>
          </a:xfrm>
          <a:prstGeom prst="straightConnector1">
            <a:avLst/>
          </a:prstGeom>
          <a:noFill/>
          <a:ln cap="flat" cmpd="sng" w="28575">
            <a:solidFill>
              <a:srgbClr val="38761D"/>
            </a:solidFill>
            <a:prstDash val="dash"/>
            <a:round/>
            <a:headEnd len="med" w="med" type="none"/>
            <a:tailEnd len="med" w="med" type="none"/>
          </a:ln>
        </p:spPr>
      </p:cxnSp>
      <p:cxnSp>
        <p:nvCxnSpPr>
          <p:cNvPr id="762" name="Google Shape;762;p46"/>
          <p:cNvCxnSpPr/>
          <p:nvPr/>
        </p:nvCxnSpPr>
        <p:spPr>
          <a:xfrm>
            <a:off x="2717075" y="3714525"/>
            <a:ext cx="989100" cy="0"/>
          </a:xfrm>
          <a:prstGeom prst="straightConnector1">
            <a:avLst/>
          </a:prstGeom>
          <a:noFill/>
          <a:ln cap="flat" cmpd="sng" w="28575">
            <a:solidFill>
              <a:srgbClr val="38761D"/>
            </a:solidFill>
            <a:prstDash val="dash"/>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68" name="Google Shape;768;p47"/>
          <p:cNvSpPr txBox="1"/>
          <p:nvPr>
            <p:ph idx="1" type="body"/>
          </p:nvPr>
        </p:nvSpPr>
        <p:spPr>
          <a:xfrm>
            <a:off x="311700" y="1152475"/>
            <a:ext cx="8705100" cy="6195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 dérivée peut être beaucoup plus petit !</a:t>
            </a:r>
            <a:endParaRPr sz="3000">
              <a:solidFill>
                <a:srgbClr val="434343"/>
              </a:solidFill>
              <a:latin typeface="Montserrat"/>
              <a:ea typeface="Montserrat"/>
              <a:cs typeface="Montserrat"/>
              <a:sym typeface="Montserrat"/>
            </a:endParaRPr>
          </a:p>
        </p:txBody>
      </p:sp>
      <p:pic>
        <p:nvPicPr>
          <p:cNvPr id="769" name="Google Shape;769;p47"/>
          <p:cNvPicPr preferRelativeResize="0"/>
          <p:nvPr/>
        </p:nvPicPr>
        <p:blipFill>
          <a:blip r:embed="rId3">
            <a:alphaModFix/>
          </a:blip>
          <a:stretch>
            <a:fillRect/>
          </a:stretch>
        </p:blipFill>
        <p:spPr>
          <a:xfrm>
            <a:off x="2239621" y="1790825"/>
            <a:ext cx="4119287" cy="30667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5" name="Google Shape;775;p48"/>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Lorsque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couches cachées utilisent une activation comme la fonction sigmoïde,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petites dérivées sont multipliées ensemble. </a:t>
            </a:r>
            <a:endParaRPr sz="2900">
              <a:solidFill>
                <a:srgbClr val="434343"/>
              </a:solidFill>
              <a:latin typeface="Montserrat"/>
              <a:ea typeface="Montserrat"/>
              <a:cs typeface="Montserrat"/>
              <a:sym typeface="Montserrat"/>
            </a:endParaRPr>
          </a:p>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 gradient pourrait diminuer de façon exponentielle à mesure que nous nous propageons vers les couches initiales.</a:t>
            </a:r>
            <a:endParaRPr sz="2900">
              <a:solidFill>
                <a:srgbClr val="434343"/>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81" name="Google Shape;781;p49"/>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Utilisation de différentes fonctions d'activation</a:t>
            </a:r>
            <a:endParaRPr sz="3000">
              <a:solidFill>
                <a:srgbClr val="434343"/>
              </a:solidFill>
              <a:latin typeface="Montserrat"/>
              <a:ea typeface="Montserrat"/>
              <a:cs typeface="Montserrat"/>
              <a:sym typeface="Montserrat"/>
            </a:endParaRPr>
          </a:p>
        </p:txBody>
      </p:sp>
      <p:cxnSp>
        <p:nvCxnSpPr>
          <p:cNvPr id="782" name="Google Shape;782;p49"/>
          <p:cNvCxnSpPr/>
          <p:nvPr/>
        </p:nvCxnSpPr>
        <p:spPr>
          <a:xfrm rot="10800000">
            <a:off x="4735801" y="1858771"/>
            <a:ext cx="0" cy="20751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49"/>
          <p:cNvCxnSpPr/>
          <p:nvPr/>
        </p:nvCxnSpPr>
        <p:spPr>
          <a:xfrm>
            <a:off x="3160094" y="3898192"/>
            <a:ext cx="3175500" cy="0"/>
          </a:xfrm>
          <a:prstGeom prst="straightConnector1">
            <a:avLst/>
          </a:prstGeom>
          <a:noFill/>
          <a:ln cap="flat" cmpd="sng" w="28575">
            <a:solidFill>
              <a:srgbClr val="595959"/>
            </a:solidFill>
            <a:prstDash val="solid"/>
            <a:round/>
            <a:headEnd len="med" w="med" type="none"/>
            <a:tailEnd len="med" w="med" type="triangle"/>
          </a:ln>
        </p:spPr>
      </p:cxnSp>
      <p:sp>
        <p:nvSpPr>
          <p:cNvPr id="784" name="Google Shape;784;p49"/>
          <p:cNvSpPr txBox="1"/>
          <p:nvPr/>
        </p:nvSpPr>
        <p:spPr>
          <a:xfrm>
            <a:off x="3671498" y="4391725"/>
            <a:ext cx="2390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785" name="Google Shape;785;p49"/>
          <p:cNvSpPr txBox="1"/>
          <p:nvPr/>
        </p:nvSpPr>
        <p:spPr>
          <a:xfrm>
            <a:off x="1472425" y="2554312"/>
            <a:ext cx="16029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786" name="Google Shape;786;p49"/>
          <p:cNvSpPr txBox="1"/>
          <p:nvPr/>
        </p:nvSpPr>
        <p:spPr>
          <a:xfrm>
            <a:off x="4511667" y="3773318"/>
            <a:ext cx="533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787" name="Google Shape;787;p49"/>
          <p:cNvSpPr/>
          <p:nvPr/>
        </p:nvSpPr>
        <p:spPr>
          <a:xfrm>
            <a:off x="3195773" y="2607862"/>
            <a:ext cx="3038568" cy="1290328"/>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3" name="Google Shape;793;p50"/>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 ReLu ne sature pas les valeurs positives.</a:t>
            </a:r>
            <a:endParaRPr sz="2900">
              <a:solidFill>
                <a:srgbClr val="434343"/>
              </a:solidFill>
              <a:latin typeface="Montserrat"/>
              <a:ea typeface="Montserrat"/>
              <a:cs typeface="Montserrat"/>
              <a:sym typeface="Montserrat"/>
            </a:endParaRPr>
          </a:p>
        </p:txBody>
      </p:sp>
      <p:cxnSp>
        <p:nvCxnSpPr>
          <p:cNvPr id="794" name="Google Shape;794;p50"/>
          <p:cNvCxnSpPr/>
          <p:nvPr/>
        </p:nvCxnSpPr>
        <p:spPr>
          <a:xfrm rot="10800000">
            <a:off x="4735801" y="1858771"/>
            <a:ext cx="0" cy="2075100"/>
          </a:xfrm>
          <a:prstGeom prst="straightConnector1">
            <a:avLst/>
          </a:prstGeom>
          <a:noFill/>
          <a:ln cap="flat" cmpd="sng" w="28575">
            <a:solidFill>
              <a:srgbClr val="595959"/>
            </a:solidFill>
            <a:prstDash val="solid"/>
            <a:round/>
            <a:headEnd len="med" w="med" type="none"/>
            <a:tailEnd len="med" w="med" type="triangle"/>
          </a:ln>
        </p:spPr>
      </p:cxnSp>
      <p:cxnSp>
        <p:nvCxnSpPr>
          <p:cNvPr id="795" name="Google Shape;795;p50"/>
          <p:cNvCxnSpPr/>
          <p:nvPr/>
        </p:nvCxnSpPr>
        <p:spPr>
          <a:xfrm>
            <a:off x="3160094" y="3898192"/>
            <a:ext cx="3175500" cy="0"/>
          </a:xfrm>
          <a:prstGeom prst="straightConnector1">
            <a:avLst/>
          </a:prstGeom>
          <a:noFill/>
          <a:ln cap="flat" cmpd="sng" w="28575">
            <a:solidFill>
              <a:srgbClr val="595959"/>
            </a:solidFill>
            <a:prstDash val="solid"/>
            <a:round/>
            <a:headEnd len="med" w="med" type="none"/>
            <a:tailEnd len="med" w="med" type="triangle"/>
          </a:ln>
        </p:spPr>
      </p:cxnSp>
      <p:sp>
        <p:nvSpPr>
          <p:cNvPr id="796" name="Google Shape;796;p50"/>
          <p:cNvSpPr txBox="1"/>
          <p:nvPr/>
        </p:nvSpPr>
        <p:spPr>
          <a:xfrm>
            <a:off x="3671498" y="4391725"/>
            <a:ext cx="2390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797" name="Google Shape;797;p50"/>
          <p:cNvSpPr txBox="1"/>
          <p:nvPr/>
        </p:nvSpPr>
        <p:spPr>
          <a:xfrm>
            <a:off x="1472425" y="2554312"/>
            <a:ext cx="16029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798" name="Google Shape;798;p50"/>
          <p:cNvSpPr txBox="1"/>
          <p:nvPr/>
        </p:nvSpPr>
        <p:spPr>
          <a:xfrm>
            <a:off x="4511667" y="3773318"/>
            <a:ext cx="533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799" name="Google Shape;799;p50"/>
          <p:cNvSpPr/>
          <p:nvPr/>
        </p:nvSpPr>
        <p:spPr>
          <a:xfrm>
            <a:off x="3190773" y="2607862"/>
            <a:ext cx="3038568" cy="1290328"/>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05" name="Google Shape;805;p51"/>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“Leaky” ReLU</a:t>
            </a:r>
            <a:endParaRPr sz="3000">
              <a:solidFill>
                <a:srgbClr val="434343"/>
              </a:solidFill>
              <a:latin typeface="Montserrat"/>
              <a:ea typeface="Montserrat"/>
              <a:cs typeface="Montserrat"/>
              <a:sym typeface="Montserrat"/>
            </a:endParaRPr>
          </a:p>
        </p:txBody>
      </p:sp>
      <p:cxnSp>
        <p:nvCxnSpPr>
          <p:cNvPr id="806" name="Google Shape;806;p51"/>
          <p:cNvCxnSpPr/>
          <p:nvPr/>
        </p:nvCxnSpPr>
        <p:spPr>
          <a:xfrm rot="10800000">
            <a:off x="4735801" y="1858771"/>
            <a:ext cx="0" cy="20751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51"/>
          <p:cNvCxnSpPr/>
          <p:nvPr/>
        </p:nvCxnSpPr>
        <p:spPr>
          <a:xfrm>
            <a:off x="3160094" y="3898192"/>
            <a:ext cx="3175500" cy="0"/>
          </a:xfrm>
          <a:prstGeom prst="straightConnector1">
            <a:avLst/>
          </a:prstGeom>
          <a:noFill/>
          <a:ln cap="flat" cmpd="sng" w="28575">
            <a:solidFill>
              <a:srgbClr val="595959"/>
            </a:solidFill>
            <a:prstDash val="solid"/>
            <a:round/>
            <a:headEnd len="med" w="med" type="none"/>
            <a:tailEnd len="med" w="med" type="triangle"/>
          </a:ln>
        </p:spPr>
      </p:cxnSp>
      <p:sp>
        <p:nvSpPr>
          <p:cNvPr id="808" name="Google Shape;808;p51"/>
          <p:cNvSpPr txBox="1"/>
          <p:nvPr/>
        </p:nvSpPr>
        <p:spPr>
          <a:xfrm>
            <a:off x="3671498" y="4391725"/>
            <a:ext cx="2390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09" name="Google Shape;809;p51"/>
          <p:cNvSpPr txBox="1"/>
          <p:nvPr/>
        </p:nvSpPr>
        <p:spPr>
          <a:xfrm>
            <a:off x="1472425" y="2554312"/>
            <a:ext cx="16029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10" name="Google Shape;810;p51"/>
          <p:cNvSpPr txBox="1"/>
          <p:nvPr/>
        </p:nvSpPr>
        <p:spPr>
          <a:xfrm>
            <a:off x="4511667" y="3773318"/>
            <a:ext cx="533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11" name="Google Shape;811;p51"/>
          <p:cNvSpPr/>
          <p:nvPr/>
        </p:nvSpPr>
        <p:spPr>
          <a:xfrm>
            <a:off x="3110150" y="2630500"/>
            <a:ext cx="3124100" cy="1488700"/>
          </a:xfrm>
          <a:custGeom>
            <a:rect b="b" l="l" r="r" t="t"/>
            <a:pathLst>
              <a:path extrusionOk="0" h="59548" w="124964">
                <a:moveTo>
                  <a:pt x="0" y="59548"/>
                </a:moveTo>
                <a:lnTo>
                  <a:pt x="64804" y="50707"/>
                </a:lnTo>
                <a:lnTo>
                  <a:pt x="124964"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cxnSp>
        <p:nvCxnSpPr>
          <p:cNvPr id="817" name="Google Shape;817;p52"/>
          <p:cNvCxnSpPr/>
          <p:nvPr/>
        </p:nvCxnSpPr>
        <p:spPr>
          <a:xfrm rot="10800000">
            <a:off x="4156875" y="1800325"/>
            <a:ext cx="0" cy="2033400"/>
          </a:xfrm>
          <a:prstGeom prst="straightConnector1">
            <a:avLst/>
          </a:prstGeom>
          <a:noFill/>
          <a:ln cap="flat" cmpd="sng" w="28575">
            <a:solidFill>
              <a:srgbClr val="999999"/>
            </a:solidFill>
            <a:prstDash val="dot"/>
            <a:round/>
            <a:headEnd len="med" w="med" type="none"/>
            <a:tailEnd len="med" w="med" type="none"/>
          </a:ln>
        </p:spPr>
      </p:cxnSp>
      <p:sp>
        <p:nvSpPr>
          <p:cNvPr id="818" name="Google Shape;818;p52"/>
          <p:cNvSpPr txBox="1"/>
          <p:nvPr>
            <p:ph idx="1" type="body"/>
          </p:nvPr>
        </p:nvSpPr>
        <p:spPr>
          <a:xfrm>
            <a:off x="311700" y="1152475"/>
            <a:ext cx="8705100" cy="515100"/>
          </a:xfrm>
          <a:prstGeom prst="rect">
            <a:avLst/>
          </a:prstGeom>
        </p:spPr>
        <p:txBody>
          <a:bodyPr anchorCtr="0" anchor="t" bIns="91425" lIns="91425" spcFirstLastPara="1" rIns="91425" wrap="square" tIns="91425">
            <a:normAutofit fontScale="70000"/>
          </a:bodyPr>
          <a:lstStyle/>
          <a:p>
            <a:pPr indent="-361950"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Unité Linéaire Exponentielle</a:t>
            </a:r>
            <a:r>
              <a:rPr lang="en" sz="3000">
                <a:solidFill>
                  <a:srgbClr val="434343"/>
                </a:solidFill>
                <a:latin typeface="Montserrat"/>
                <a:ea typeface="Montserrat"/>
                <a:cs typeface="Montserrat"/>
                <a:sym typeface="Montserrat"/>
              </a:rPr>
              <a:t> (ELU)</a:t>
            </a:r>
            <a:endParaRPr sz="3000">
              <a:solidFill>
                <a:srgbClr val="434343"/>
              </a:solidFill>
              <a:latin typeface="Montserrat"/>
              <a:ea typeface="Montserrat"/>
              <a:cs typeface="Montserrat"/>
              <a:sym typeface="Montserrat"/>
            </a:endParaRPr>
          </a:p>
        </p:txBody>
      </p:sp>
      <p:cxnSp>
        <p:nvCxnSpPr>
          <p:cNvPr id="819" name="Google Shape;819;p52"/>
          <p:cNvCxnSpPr/>
          <p:nvPr/>
        </p:nvCxnSpPr>
        <p:spPr>
          <a:xfrm rot="10800000">
            <a:off x="2717065" y="1735403"/>
            <a:ext cx="0" cy="2093100"/>
          </a:xfrm>
          <a:prstGeom prst="straightConnector1">
            <a:avLst/>
          </a:prstGeom>
          <a:noFill/>
          <a:ln cap="flat" cmpd="sng" w="28575">
            <a:solidFill>
              <a:srgbClr val="595959"/>
            </a:solidFill>
            <a:prstDash val="solid"/>
            <a:round/>
            <a:headEnd len="med" w="med" type="none"/>
            <a:tailEnd len="med" w="med" type="triangle"/>
          </a:ln>
        </p:spPr>
      </p:cxnSp>
      <p:cxnSp>
        <p:nvCxnSpPr>
          <p:cNvPr id="820" name="Google Shape;820;p52"/>
          <p:cNvCxnSpPr/>
          <p:nvPr/>
        </p:nvCxnSpPr>
        <p:spPr>
          <a:xfrm>
            <a:off x="2711552" y="3828503"/>
            <a:ext cx="2934000" cy="0"/>
          </a:xfrm>
          <a:prstGeom prst="straightConnector1">
            <a:avLst/>
          </a:prstGeom>
          <a:noFill/>
          <a:ln cap="flat" cmpd="sng" w="28575">
            <a:solidFill>
              <a:srgbClr val="595959"/>
            </a:solidFill>
            <a:prstDash val="solid"/>
            <a:round/>
            <a:headEnd len="med" w="med" type="none"/>
            <a:tailEnd len="med" w="med" type="triangle"/>
          </a:ln>
        </p:spPr>
      </p:cxnSp>
      <p:sp>
        <p:nvSpPr>
          <p:cNvPr id="821" name="Google Shape;821;p52"/>
          <p:cNvSpPr txBox="1"/>
          <p:nvPr/>
        </p:nvSpPr>
        <p:spPr>
          <a:xfrm>
            <a:off x="3184054" y="4326313"/>
            <a:ext cx="220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822" name="Google Shape;822;p52"/>
          <p:cNvSpPr txBox="1"/>
          <p:nvPr/>
        </p:nvSpPr>
        <p:spPr>
          <a:xfrm>
            <a:off x="818500" y="246953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823" name="Google Shape;823;p52"/>
          <p:cNvSpPr txBox="1"/>
          <p:nvPr/>
        </p:nvSpPr>
        <p:spPr>
          <a:xfrm>
            <a:off x="2239625" y="2585483"/>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824" name="Google Shape;824;p52"/>
          <p:cNvSpPr txBox="1"/>
          <p:nvPr/>
        </p:nvSpPr>
        <p:spPr>
          <a:xfrm>
            <a:off x="2273633" y="1909016"/>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825" name="Google Shape;825;p52"/>
          <p:cNvSpPr txBox="1"/>
          <p:nvPr/>
        </p:nvSpPr>
        <p:spPr>
          <a:xfrm>
            <a:off x="3960314" y="3702547"/>
            <a:ext cx="492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826" name="Google Shape;826;p52"/>
          <p:cNvCxnSpPr/>
          <p:nvPr/>
        </p:nvCxnSpPr>
        <p:spPr>
          <a:xfrm rot="10800000">
            <a:off x="2712075" y="2892175"/>
            <a:ext cx="2889600" cy="0"/>
          </a:xfrm>
          <a:prstGeom prst="straightConnector1">
            <a:avLst/>
          </a:prstGeom>
          <a:noFill/>
          <a:ln cap="flat" cmpd="sng" w="28575">
            <a:solidFill>
              <a:srgbClr val="999999"/>
            </a:solidFill>
            <a:prstDash val="dot"/>
            <a:round/>
            <a:headEnd len="med" w="med" type="none"/>
            <a:tailEnd len="med" w="med" type="none"/>
          </a:ln>
        </p:spPr>
      </p:cxnSp>
      <p:sp>
        <p:nvSpPr>
          <p:cNvPr id="827" name="Google Shape;827;p52"/>
          <p:cNvSpPr txBox="1"/>
          <p:nvPr/>
        </p:nvSpPr>
        <p:spPr>
          <a:xfrm>
            <a:off x="2184525" y="3359808"/>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828" name="Google Shape;828;p52"/>
          <p:cNvSpPr/>
          <p:nvPr/>
        </p:nvSpPr>
        <p:spPr>
          <a:xfrm>
            <a:off x="2719500" y="2907200"/>
            <a:ext cx="1442375" cy="731200"/>
          </a:xfrm>
          <a:custGeom>
            <a:rect b="b" l="l" r="r" t="t"/>
            <a:pathLst>
              <a:path extrusionOk="0" h="29248" w="57695">
                <a:moveTo>
                  <a:pt x="0" y="29248"/>
                </a:moveTo>
                <a:cubicBezTo>
                  <a:pt x="5709" y="28480"/>
                  <a:pt x="24640" y="29515"/>
                  <a:pt x="34256" y="24640"/>
                </a:cubicBezTo>
                <a:cubicBezTo>
                  <a:pt x="43872" y="19765"/>
                  <a:pt x="53789" y="4107"/>
                  <a:pt x="57695" y="0"/>
                </a:cubicBezTo>
              </a:path>
            </a:pathLst>
          </a:custGeom>
          <a:noFill/>
          <a:ln cap="flat" cmpd="sng" w="38100">
            <a:solidFill>
              <a:srgbClr val="980000"/>
            </a:solidFill>
            <a:prstDash val="solid"/>
            <a:round/>
            <a:headEnd len="med" w="med" type="none"/>
            <a:tailEnd len="med" w="med" type="none"/>
          </a:ln>
        </p:spPr>
      </p:sp>
      <p:cxnSp>
        <p:nvCxnSpPr>
          <p:cNvPr id="829" name="Google Shape;829;p52"/>
          <p:cNvCxnSpPr/>
          <p:nvPr/>
        </p:nvCxnSpPr>
        <p:spPr>
          <a:xfrm flipH="1" rot="10800000">
            <a:off x="4156875" y="1865600"/>
            <a:ext cx="831300" cy="10416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35" name="Google Shape;835;p53"/>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Une autre solution consiste à effectuer une normalisation par batch (lot), où votre modèle normalisera chaque batch en utilisant la moyenne et l'écart-type du batch.</a:t>
            </a:r>
            <a:endParaRPr sz="3000">
              <a:solidFill>
                <a:srgbClr val="434343"/>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5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41" name="Google Shape;841;p54"/>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 choix d'une initialisation différente des poids peut également contribuer à atténuer ces problèmes (initialisation Xavier).</a:t>
            </a:r>
            <a:endParaRPr sz="3000">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5" name="Google Shape;55;p10"/>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a:t>
            </a:r>
            <a:endParaRPr sz="3000">
              <a:solidFill>
                <a:srgbClr val="434343"/>
              </a:solidFill>
              <a:latin typeface="Montserrat"/>
              <a:ea typeface="Montserrat"/>
              <a:cs typeface="Montserrat"/>
              <a:sym typeface="Montserrat"/>
            </a:endParaRPr>
          </a:p>
        </p:txBody>
      </p:sp>
      <p:pic>
        <p:nvPicPr>
          <p:cNvPr id="56" name="Google Shape;56;p10"/>
          <p:cNvPicPr preferRelativeResize="0"/>
          <p:nvPr/>
        </p:nvPicPr>
        <p:blipFill>
          <a:blip r:embed="rId3">
            <a:alphaModFix/>
          </a:blip>
          <a:stretch>
            <a:fillRect/>
          </a:stretch>
        </p:blipFill>
        <p:spPr>
          <a:xfrm>
            <a:off x="1097125" y="1811275"/>
            <a:ext cx="7134225" cy="251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47" name="Google Shape;847;p55"/>
          <p:cNvSpPr txBox="1"/>
          <p:nvPr>
            <p:ph idx="1" type="body"/>
          </p:nvPr>
        </p:nvSpPr>
        <p:spPr>
          <a:xfrm>
            <a:off x="311700" y="1152475"/>
            <a:ext cx="87051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Outre la normalisation par batch, les chercheurs ont également utilisé le "gradient clipping", qui consiste à couper les gradients avant qu'ils n'atteignent une limite prédéterminée (par exemple, les gradients coupés doivent être compris entre -1 et 1)</a:t>
            </a:r>
            <a:endParaRPr sz="3000">
              <a:solidFill>
                <a:srgbClr val="434343"/>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53" name="Google Shape;853;p56"/>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 pour Time Series présentent leurs propres défis de gradient, explorons les unités de neurones spéciales LSTM (Long Short Term Memory) qui aident à résoudre ces problèmes !</a:t>
            </a:r>
            <a:endParaRPr sz="3000">
              <a:solidFill>
                <a:srgbClr val="434343"/>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Unitées </a:t>
            </a:r>
            <a:r>
              <a:rPr b="1" lang="en">
                <a:latin typeface="Montserrat"/>
                <a:ea typeface="Montserrat"/>
                <a:cs typeface="Montserrat"/>
                <a:sym typeface="Montserrat"/>
              </a:rPr>
              <a:t>LSTM et GRU </a:t>
            </a:r>
            <a:endParaRPr b="1">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64" name="Google Shape;864;p58"/>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De nombreuses solutions présentées précédemment pour les vanishing gradients peuvent également s'appliquer au RNN : différentes fonctions d'activation, normalisations par batch, etc...</a:t>
            </a:r>
            <a:endParaRPr sz="2500">
              <a:solidFill>
                <a:srgbClr val="434343"/>
              </a:solidFill>
              <a:latin typeface="Montserrat"/>
              <a:ea typeface="Montserrat"/>
              <a:cs typeface="Montserrat"/>
              <a:sym typeface="Montserrat"/>
            </a:endParaRPr>
          </a:p>
          <a:p>
            <a:pPr indent="-387350" lvl="0" marL="457200" marR="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Toutefois, en raison de la longueur des séries temporelles, celles-ci pourraient ralentir l’entraînement</a:t>
            </a:r>
            <a:endParaRPr sz="25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5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0" name="Google Shape;870;p59"/>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Une solution possible serait de raccourcir les pas de temps  utilisés pour les prévisions, mais cela rend le modèle moins apte à prédire les tendances à long terme.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6" name="Google Shape;876;p60"/>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Un autre problème rencontré par un RNN est qu'après un certain temps, le réseau commencera à "oublier" les premières entrées, car l'information est perdue à chaque étape passant par le RNN.</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Nous avons besoin d'une sorte de "mémoire à long terme" pour nos réseaux.</a:t>
            </a:r>
            <a:endParaRPr sz="28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82" name="Google Shape;882;p61"/>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 cellule</a:t>
            </a:r>
            <a:r>
              <a:rPr lang="en" sz="3000">
                <a:solidFill>
                  <a:srgbClr val="434343"/>
                </a:solidFill>
                <a:latin typeface="Montserrat"/>
                <a:ea typeface="Montserrat"/>
                <a:cs typeface="Montserrat"/>
                <a:sym typeface="Montserrat"/>
              </a:rPr>
              <a:t> LSTM (Long Short-Term Memory) </a:t>
            </a:r>
            <a:r>
              <a:rPr lang="en" sz="3000">
                <a:solidFill>
                  <a:srgbClr val="434343"/>
                </a:solidFill>
                <a:latin typeface="Montserrat"/>
                <a:ea typeface="Montserrat"/>
                <a:cs typeface="Montserrat"/>
                <a:sym typeface="Montserrat"/>
              </a:rPr>
              <a:t>a été créée pour aider à résoudre ces problèmes du RNN.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Voyons comment fonctionne une cellule LSTM !</a:t>
            </a:r>
            <a:endParaRPr sz="30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6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88" name="Google Shape;888;p62"/>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 </a:t>
            </a:r>
            <a:r>
              <a:rPr lang="en" sz="3000">
                <a:solidFill>
                  <a:srgbClr val="434343"/>
                </a:solidFill>
                <a:latin typeface="Montserrat"/>
                <a:ea typeface="Montserrat"/>
                <a:cs typeface="Montserrat"/>
                <a:sym typeface="Montserrat"/>
              </a:rPr>
              <a:t>RNN typique</a:t>
            </a:r>
            <a:endParaRPr sz="3000">
              <a:solidFill>
                <a:srgbClr val="434343"/>
              </a:solidFill>
              <a:latin typeface="Montserrat"/>
              <a:ea typeface="Montserrat"/>
              <a:cs typeface="Montserrat"/>
              <a:sym typeface="Montserrat"/>
            </a:endParaRPr>
          </a:p>
        </p:txBody>
      </p:sp>
      <p:cxnSp>
        <p:nvCxnSpPr>
          <p:cNvPr id="889" name="Google Shape;889;p62"/>
          <p:cNvCxnSpPr/>
          <p:nvPr/>
        </p:nvCxnSpPr>
        <p:spPr>
          <a:xfrm rot="10800000">
            <a:off x="2324800" y="21589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890" name="Google Shape;890;p62"/>
          <p:cNvCxnSpPr/>
          <p:nvPr/>
        </p:nvCxnSpPr>
        <p:spPr>
          <a:xfrm rot="10800000">
            <a:off x="1545525" y="3498375"/>
            <a:ext cx="0" cy="681300"/>
          </a:xfrm>
          <a:prstGeom prst="straightConnector1">
            <a:avLst/>
          </a:prstGeom>
          <a:noFill/>
          <a:ln cap="flat" cmpd="sng" w="28575">
            <a:solidFill>
              <a:schemeClr val="dk2"/>
            </a:solidFill>
            <a:prstDash val="solid"/>
            <a:round/>
            <a:headEnd len="med" w="med" type="none"/>
            <a:tailEnd len="med" w="med" type="triangle"/>
          </a:ln>
        </p:spPr>
      </p:cxnSp>
      <p:sp>
        <p:nvSpPr>
          <p:cNvPr id="891" name="Google Shape;891;p62"/>
          <p:cNvSpPr txBox="1"/>
          <p:nvPr/>
        </p:nvSpPr>
        <p:spPr>
          <a:xfrm>
            <a:off x="1082325" y="417977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892" name="Google Shape;892;p62"/>
          <p:cNvSpPr txBox="1"/>
          <p:nvPr/>
        </p:nvSpPr>
        <p:spPr>
          <a:xfrm>
            <a:off x="1882150" y="16821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cxnSp>
        <p:nvCxnSpPr>
          <p:cNvPr id="893" name="Google Shape;893;p62"/>
          <p:cNvCxnSpPr/>
          <p:nvPr/>
        </p:nvCxnSpPr>
        <p:spPr>
          <a:xfrm rot="10800000">
            <a:off x="4242700" y="21888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894" name="Google Shape;894;p62"/>
          <p:cNvCxnSpPr/>
          <p:nvPr/>
        </p:nvCxnSpPr>
        <p:spPr>
          <a:xfrm rot="10800000">
            <a:off x="3410075" y="35508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895" name="Google Shape;895;p62"/>
          <p:cNvSpPr txBox="1"/>
          <p:nvPr/>
        </p:nvSpPr>
        <p:spPr>
          <a:xfrm>
            <a:off x="2946875" y="42322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a:t>
            </a:r>
            <a:endParaRPr b="1">
              <a:latin typeface="Montserrat"/>
              <a:ea typeface="Montserrat"/>
              <a:cs typeface="Montserrat"/>
              <a:sym typeface="Montserrat"/>
            </a:endParaRPr>
          </a:p>
        </p:txBody>
      </p:sp>
      <p:cxnSp>
        <p:nvCxnSpPr>
          <p:cNvPr id="896" name="Google Shape;896;p62"/>
          <p:cNvCxnSpPr/>
          <p:nvPr/>
        </p:nvCxnSpPr>
        <p:spPr>
          <a:xfrm rot="10800000">
            <a:off x="6270750" y="21888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897" name="Google Shape;897;p62"/>
          <p:cNvCxnSpPr/>
          <p:nvPr/>
        </p:nvCxnSpPr>
        <p:spPr>
          <a:xfrm rot="10800000">
            <a:off x="5358750" y="35508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898" name="Google Shape;898;p62"/>
          <p:cNvSpPr txBox="1"/>
          <p:nvPr/>
        </p:nvSpPr>
        <p:spPr>
          <a:xfrm>
            <a:off x="4895550" y="42322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t+1</a:t>
            </a:r>
            <a:endParaRPr b="1">
              <a:latin typeface="Montserrat"/>
              <a:ea typeface="Montserrat"/>
              <a:cs typeface="Montserrat"/>
              <a:sym typeface="Montserrat"/>
            </a:endParaRPr>
          </a:p>
        </p:txBody>
      </p:sp>
      <p:sp>
        <p:nvSpPr>
          <p:cNvPr id="899" name="Google Shape;899;p62"/>
          <p:cNvSpPr txBox="1"/>
          <p:nvPr/>
        </p:nvSpPr>
        <p:spPr>
          <a:xfrm>
            <a:off x="3798850" y="17120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a:t>
            </a:r>
            <a:endParaRPr b="1">
              <a:latin typeface="Montserrat"/>
              <a:ea typeface="Montserrat"/>
              <a:cs typeface="Montserrat"/>
              <a:sym typeface="Montserrat"/>
            </a:endParaRPr>
          </a:p>
        </p:txBody>
      </p:sp>
      <p:sp>
        <p:nvSpPr>
          <p:cNvPr id="900" name="Google Shape;900;p62"/>
          <p:cNvSpPr txBox="1"/>
          <p:nvPr/>
        </p:nvSpPr>
        <p:spPr>
          <a:xfrm>
            <a:off x="5809950" y="17120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t+1</a:t>
            </a:r>
            <a:endParaRPr b="1">
              <a:latin typeface="Montserrat"/>
              <a:ea typeface="Montserrat"/>
              <a:cs typeface="Montserrat"/>
              <a:sym typeface="Montserrat"/>
            </a:endParaRPr>
          </a:p>
        </p:txBody>
      </p:sp>
      <p:cxnSp>
        <p:nvCxnSpPr>
          <p:cNvPr id="901" name="Google Shape;901;p62"/>
          <p:cNvCxnSpPr/>
          <p:nvPr/>
        </p:nvCxnSpPr>
        <p:spPr>
          <a:xfrm>
            <a:off x="2564250" y="2772575"/>
            <a:ext cx="762000" cy="6126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902" name="Google Shape;902;p62"/>
          <p:cNvCxnSpPr/>
          <p:nvPr/>
        </p:nvCxnSpPr>
        <p:spPr>
          <a:xfrm>
            <a:off x="4468043" y="2815244"/>
            <a:ext cx="845700" cy="6504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903" name="Google Shape;903;p62"/>
          <p:cNvCxnSpPr/>
          <p:nvPr/>
        </p:nvCxnSpPr>
        <p:spPr>
          <a:xfrm>
            <a:off x="6410418" y="2799669"/>
            <a:ext cx="751800" cy="751200"/>
          </a:xfrm>
          <a:prstGeom prst="curvedConnector3">
            <a:avLst>
              <a:gd fmla="val 50000" name="adj1"/>
            </a:avLst>
          </a:prstGeom>
          <a:noFill/>
          <a:ln cap="flat" cmpd="sng" w="28575">
            <a:solidFill>
              <a:schemeClr val="dk2"/>
            </a:solidFill>
            <a:prstDash val="dash"/>
            <a:round/>
            <a:headEnd len="med" w="med" type="none"/>
            <a:tailEnd len="med" w="med" type="triangle"/>
          </a:ln>
        </p:spPr>
      </p:cxnSp>
      <p:sp>
        <p:nvSpPr>
          <p:cNvPr id="904" name="Google Shape;904;p62"/>
          <p:cNvSpPr/>
          <p:nvPr/>
        </p:nvSpPr>
        <p:spPr>
          <a:xfrm>
            <a:off x="1412350" y="2647050"/>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2"/>
          <p:cNvSpPr/>
          <p:nvPr/>
        </p:nvSpPr>
        <p:spPr>
          <a:xfrm>
            <a:off x="3293200" y="2676975"/>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2"/>
          <p:cNvSpPr/>
          <p:nvPr/>
        </p:nvSpPr>
        <p:spPr>
          <a:xfrm>
            <a:off x="5268625" y="2729750"/>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12" name="Google Shape;912;p63"/>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sp>
        <p:nvSpPr>
          <p:cNvPr id="913" name="Google Shape;913;p63"/>
          <p:cNvSpPr/>
          <p:nvPr/>
        </p:nvSpPr>
        <p:spPr>
          <a:xfrm>
            <a:off x="3293200" y="2676975"/>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4" name="Google Shape;914;p63"/>
          <p:cNvCxnSpPr/>
          <p:nvPr/>
        </p:nvCxnSpPr>
        <p:spPr>
          <a:xfrm rot="10800000">
            <a:off x="4242700" y="21888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915" name="Google Shape;915;p63"/>
          <p:cNvCxnSpPr/>
          <p:nvPr/>
        </p:nvCxnSpPr>
        <p:spPr>
          <a:xfrm rot="10800000">
            <a:off x="3410075" y="35508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916" name="Google Shape;916;p63"/>
          <p:cNvSpPr txBox="1"/>
          <p:nvPr/>
        </p:nvSpPr>
        <p:spPr>
          <a:xfrm>
            <a:off x="2946875" y="42322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br>
              <a:rPr b="1" lang="en">
                <a:latin typeface="Montserrat"/>
                <a:ea typeface="Montserrat"/>
                <a:cs typeface="Montserrat"/>
                <a:sym typeface="Montserrat"/>
              </a:rPr>
            </a:br>
            <a:r>
              <a:rPr b="1" lang="en">
                <a:latin typeface="Montserrat"/>
                <a:ea typeface="Montserrat"/>
                <a:cs typeface="Montserrat"/>
                <a:sym typeface="Montserrat"/>
              </a:rPr>
              <a:t>à t</a:t>
            </a:r>
            <a:endParaRPr b="1">
              <a:latin typeface="Montserrat"/>
              <a:ea typeface="Montserrat"/>
              <a:cs typeface="Montserrat"/>
              <a:sym typeface="Montserrat"/>
            </a:endParaRPr>
          </a:p>
        </p:txBody>
      </p:sp>
      <p:sp>
        <p:nvSpPr>
          <p:cNvPr id="917" name="Google Shape;917;p63"/>
          <p:cNvSpPr txBox="1"/>
          <p:nvPr/>
        </p:nvSpPr>
        <p:spPr>
          <a:xfrm>
            <a:off x="3798850" y="17120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a:t>
            </a:r>
            <a:endParaRPr b="1">
              <a:latin typeface="Montserrat"/>
              <a:ea typeface="Montserrat"/>
              <a:cs typeface="Montserrat"/>
              <a:sym typeface="Montserrat"/>
            </a:endParaRPr>
          </a:p>
        </p:txBody>
      </p:sp>
      <p:cxnSp>
        <p:nvCxnSpPr>
          <p:cNvPr id="918" name="Google Shape;918;p63"/>
          <p:cNvCxnSpPr/>
          <p:nvPr/>
        </p:nvCxnSpPr>
        <p:spPr>
          <a:xfrm>
            <a:off x="2564250" y="2772575"/>
            <a:ext cx="762000" cy="612600"/>
          </a:xfrm>
          <a:prstGeom prst="curvedConnector3">
            <a:avLst>
              <a:gd fmla="val 50000" name="adj1"/>
            </a:avLst>
          </a:prstGeom>
          <a:noFill/>
          <a:ln cap="flat" cmpd="sng" w="28575">
            <a:solidFill>
              <a:schemeClr val="dk2"/>
            </a:solidFill>
            <a:prstDash val="solid"/>
            <a:round/>
            <a:headEnd len="med" w="med" type="none"/>
            <a:tailEnd len="med" w="med" type="triangle"/>
          </a:ln>
        </p:spPr>
      </p:cxn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6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24" name="Google Shape;924;p64"/>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sp>
        <p:nvSpPr>
          <p:cNvPr id="925" name="Google Shape;925;p64"/>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6" name="Google Shape;926;p64"/>
          <p:cNvCxnSpPr/>
          <p:nvPr/>
        </p:nvCxnSpPr>
        <p:spPr>
          <a:xfrm>
            <a:off x="2088875" y="3011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27" name="Google Shape;927;p64"/>
          <p:cNvCxnSpPr/>
          <p:nvPr/>
        </p:nvCxnSpPr>
        <p:spPr>
          <a:xfrm>
            <a:off x="5977825" y="30787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28" name="Google Shape;928;p64"/>
          <p:cNvCxnSpPr>
            <a:endCxn id="925" idx="2"/>
          </p:cNvCxnSpPr>
          <p:nvPr/>
        </p:nvCxnSpPr>
        <p:spPr>
          <a:xfrm rot="10800000">
            <a:off x="4371175" y="4254200"/>
            <a:ext cx="0" cy="426300"/>
          </a:xfrm>
          <a:prstGeom prst="straightConnector1">
            <a:avLst/>
          </a:prstGeom>
          <a:noFill/>
          <a:ln cap="flat" cmpd="sng" w="28575">
            <a:solidFill>
              <a:srgbClr val="000000"/>
            </a:solidFill>
            <a:prstDash val="solid"/>
            <a:round/>
            <a:headEnd len="med" w="med" type="none"/>
            <a:tailEnd len="med" w="med" type="triangle"/>
          </a:ln>
        </p:spPr>
      </p:cxnSp>
      <p:sp>
        <p:nvSpPr>
          <p:cNvPr id="929" name="Google Shape;929;p64"/>
          <p:cNvSpPr txBox="1"/>
          <p:nvPr/>
        </p:nvSpPr>
        <p:spPr>
          <a:xfrm>
            <a:off x="728425" y="27947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t-1</a:t>
            </a:r>
            <a:endParaRPr b="1">
              <a:latin typeface="Montserrat"/>
              <a:ea typeface="Montserrat"/>
              <a:cs typeface="Montserrat"/>
              <a:sym typeface="Montserrat"/>
            </a:endParaRPr>
          </a:p>
        </p:txBody>
      </p:sp>
      <p:sp>
        <p:nvSpPr>
          <p:cNvPr id="930" name="Google Shape;930;p64"/>
          <p:cNvSpPr txBox="1"/>
          <p:nvPr/>
        </p:nvSpPr>
        <p:spPr>
          <a:xfrm>
            <a:off x="3584875" y="46286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r>
              <a:rPr b="1" lang="en">
                <a:latin typeface="Montserrat"/>
                <a:ea typeface="Montserrat"/>
                <a:cs typeface="Montserrat"/>
                <a:sym typeface="Montserrat"/>
              </a:rPr>
              <a:t>put t</a:t>
            </a:r>
            <a:endParaRPr b="1">
              <a:latin typeface="Montserrat"/>
              <a:ea typeface="Montserrat"/>
              <a:cs typeface="Montserrat"/>
              <a:sym typeface="Montserrat"/>
            </a:endParaRPr>
          </a:p>
        </p:txBody>
      </p:sp>
      <p:sp>
        <p:nvSpPr>
          <p:cNvPr id="931" name="Google Shape;931;p64"/>
          <p:cNvSpPr txBox="1"/>
          <p:nvPr/>
        </p:nvSpPr>
        <p:spPr>
          <a:xfrm>
            <a:off x="6297150" y="28868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a:r>
            <a:r>
              <a:rPr b="1" lang="en">
                <a:latin typeface="Montserrat"/>
                <a:ea typeface="Montserrat"/>
                <a:cs typeface="Montserrat"/>
                <a:sym typeface="Montserrat"/>
              </a:rPr>
              <a:t>t</a:t>
            </a:r>
            <a:endParaRPr b="1">
              <a:latin typeface="Montserrat"/>
              <a:ea typeface="Montserrat"/>
              <a:cs typeface="Montserrat"/>
              <a:sym typeface="Montserrat"/>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 name="Google Shape;62;p11"/>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Séquences</a:t>
            </a:r>
            <a:endParaRPr sz="3000">
              <a:solidFill>
                <a:srgbClr val="434343"/>
              </a:solidFill>
              <a:latin typeface="Montserrat"/>
              <a:ea typeface="Montserrat"/>
              <a:cs typeface="Montserrat"/>
              <a:sym typeface="Montserrat"/>
            </a:endParaRPr>
          </a:p>
        </p:txBody>
      </p:sp>
      <p:graphicFrame>
        <p:nvGraphicFramePr>
          <p:cNvPr id="63" name="Google Shape;63;p11"/>
          <p:cNvGraphicFramePr/>
          <p:nvPr/>
        </p:nvGraphicFramePr>
        <p:xfrm>
          <a:off x="1450850" y="2375550"/>
          <a:ext cx="3000000" cy="3000000"/>
        </p:xfrm>
        <a:graphic>
          <a:graphicData uri="http://schemas.openxmlformats.org/drawingml/2006/table">
            <a:tbl>
              <a:tblPr>
                <a:noFill/>
                <a:tableStyleId>{4343CF19-AB86-4199-ABB3-193D7B58C59E}</a:tableStyleId>
              </a:tblPr>
              <a:tblGrid>
                <a:gridCol w="1206500"/>
                <a:gridCol w="1206500"/>
                <a:gridCol w="1206500"/>
                <a:gridCol w="1206500"/>
              </a:tblGrid>
              <a:tr h="381000">
                <a:tc>
                  <a:txBody>
                    <a:bodyPr/>
                    <a:lstStyle/>
                    <a:p>
                      <a:pPr indent="0" lvl="0" marL="0" rtl="0" algn="l">
                        <a:spcBef>
                          <a:spcPts val="0"/>
                        </a:spcBef>
                        <a:spcAft>
                          <a:spcPts val="0"/>
                        </a:spcAft>
                        <a:buNone/>
                      </a:pPr>
                      <a:r>
                        <a:rPr lang="en"/>
                        <a:t>Bonjour</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comment </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allez</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vous</a:t>
                      </a:r>
                      <a:endParaRPr/>
                    </a:p>
                  </a:txBody>
                  <a:tcPr marT="91425" marB="91425" marR="91425" marL="91425">
                    <a:solidFill>
                      <a:srgbClr val="D0E0E3"/>
                    </a:solidFill>
                  </a:tcPr>
                </a:tc>
              </a:tr>
            </a:tbl>
          </a:graphicData>
        </a:graphic>
      </p:graphicFrame>
      <p:graphicFrame>
        <p:nvGraphicFramePr>
          <p:cNvPr id="64" name="Google Shape;64;p11"/>
          <p:cNvGraphicFramePr/>
          <p:nvPr/>
        </p:nvGraphicFramePr>
        <p:xfrm>
          <a:off x="1450850" y="3204600"/>
          <a:ext cx="3000000" cy="3000000"/>
        </p:xfrm>
        <a:graphic>
          <a:graphicData uri="http://schemas.openxmlformats.org/drawingml/2006/table">
            <a:tbl>
              <a:tblPr>
                <a:noFill/>
                <a:tableStyleId>{4343CF19-AB86-4199-ABB3-193D7B58C59E}</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en"/>
                        <a:t>Bonjour</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comment</a:t>
                      </a:r>
                      <a:r>
                        <a:rPr lang="en"/>
                        <a:t> </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allez</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vous</a:t>
                      </a:r>
                      <a:endParaRPr/>
                    </a:p>
                  </a:txBody>
                  <a:tcPr marT="91425" marB="91425" marR="91425" marL="91425">
                    <a:solidFill>
                      <a:srgbClr val="D0E0E3"/>
                    </a:solidFill>
                  </a:tcPr>
                </a:tc>
                <a:tc>
                  <a:txBody>
                    <a:bodyPr/>
                    <a:lstStyle/>
                    <a:p>
                      <a:pPr indent="0" lvl="0" marL="0" rtl="0" algn="l">
                        <a:spcBef>
                          <a:spcPts val="0"/>
                        </a:spcBef>
                        <a:spcAft>
                          <a:spcPts val="0"/>
                        </a:spcAft>
                        <a:buNone/>
                      </a:pPr>
                      <a:r>
                        <a:rPr lang="en"/>
                        <a:t>aujourd’hui</a:t>
                      </a:r>
                      <a:r>
                        <a:rPr lang="en"/>
                        <a:t>?</a:t>
                      </a:r>
                      <a:endParaRPr/>
                    </a:p>
                  </a:txBody>
                  <a:tcPr marT="91425" marB="91425" marR="91425" marL="91425">
                    <a:solidFill>
                      <a:srgbClr val="FCE5CD"/>
                    </a:solidFill>
                  </a:tcPr>
                </a:tc>
              </a:tr>
            </a:tbl>
          </a:graphicData>
        </a:graphic>
      </p:graphicFrame>
      <p:cxnSp>
        <p:nvCxnSpPr>
          <p:cNvPr id="65" name="Google Shape;65;p11"/>
          <p:cNvCxnSpPr/>
          <p:nvPr/>
        </p:nvCxnSpPr>
        <p:spPr>
          <a:xfrm>
            <a:off x="6286500" y="2542025"/>
            <a:ext cx="663000" cy="599100"/>
          </a:xfrm>
          <a:prstGeom prst="curvedConnector3">
            <a:avLst>
              <a:gd fmla="val 86889"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6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37" name="Google Shape;937;p65"/>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sp>
        <p:nvSpPr>
          <p:cNvPr id="938" name="Google Shape;938;p65"/>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9" name="Google Shape;939;p65"/>
          <p:cNvCxnSpPr/>
          <p:nvPr/>
        </p:nvCxnSpPr>
        <p:spPr>
          <a:xfrm>
            <a:off x="2088875" y="3011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40" name="Google Shape;940;p65"/>
          <p:cNvCxnSpPr/>
          <p:nvPr/>
        </p:nvCxnSpPr>
        <p:spPr>
          <a:xfrm>
            <a:off x="5977825" y="30787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41" name="Google Shape;941;p65"/>
          <p:cNvCxnSpPr>
            <a:endCxn id="938" idx="2"/>
          </p:cNvCxnSpPr>
          <p:nvPr/>
        </p:nvCxnSpPr>
        <p:spPr>
          <a:xfrm rot="10800000">
            <a:off x="4371175" y="4254200"/>
            <a:ext cx="0" cy="426300"/>
          </a:xfrm>
          <a:prstGeom prst="straightConnector1">
            <a:avLst/>
          </a:prstGeom>
          <a:noFill/>
          <a:ln cap="flat" cmpd="sng" w="28575">
            <a:solidFill>
              <a:srgbClr val="000000"/>
            </a:solidFill>
            <a:prstDash val="solid"/>
            <a:round/>
            <a:headEnd len="med" w="med" type="none"/>
            <a:tailEnd len="med" w="med" type="triangle"/>
          </a:ln>
        </p:spPr>
      </p:cxnSp>
      <p:sp>
        <p:nvSpPr>
          <p:cNvPr id="942" name="Google Shape;942;p65"/>
          <p:cNvSpPr txBox="1"/>
          <p:nvPr/>
        </p:nvSpPr>
        <p:spPr>
          <a:xfrm>
            <a:off x="1042425" y="27383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t-1</a:t>
            </a:r>
            <a:endParaRPr b="1" baseline="-25000" sz="2000">
              <a:latin typeface="Montserrat"/>
              <a:ea typeface="Montserrat"/>
              <a:cs typeface="Montserrat"/>
              <a:sym typeface="Montserrat"/>
            </a:endParaRPr>
          </a:p>
        </p:txBody>
      </p:sp>
      <p:sp>
        <p:nvSpPr>
          <p:cNvPr id="943" name="Google Shape;943;p65"/>
          <p:cNvSpPr txBox="1"/>
          <p:nvPr/>
        </p:nvSpPr>
        <p:spPr>
          <a:xfrm>
            <a:off x="3584875" y="46286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
        <p:nvSpPr>
          <p:cNvPr id="944" name="Google Shape;944;p65"/>
          <p:cNvSpPr txBox="1"/>
          <p:nvPr/>
        </p:nvSpPr>
        <p:spPr>
          <a:xfrm>
            <a:off x="6012375" y="28159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6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0" name="Google Shape;950;p66"/>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sp>
        <p:nvSpPr>
          <p:cNvPr id="951" name="Google Shape;951;p66"/>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2" name="Google Shape;952;p66"/>
          <p:cNvCxnSpPr/>
          <p:nvPr/>
        </p:nvCxnSpPr>
        <p:spPr>
          <a:xfrm>
            <a:off x="2088875" y="3011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53" name="Google Shape;953;p66"/>
          <p:cNvCxnSpPr/>
          <p:nvPr/>
        </p:nvCxnSpPr>
        <p:spPr>
          <a:xfrm>
            <a:off x="5977825" y="30787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54" name="Google Shape;954;p66"/>
          <p:cNvCxnSpPr>
            <a:endCxn id="951" idx="2"/>
          </p:cNvCxnSpPr>
          <p:nvPr/>
        </p:nvCxnSpPr>
        <p:spPr>
          <a:xfrm rot="10800000">
            <a:off x="4371175" y="4254200"/>
            <a:ext cx="0" cy="426300"/>
          </a:xfrm>
          <a:prstGeom prst="straightConnector1">
            <a:avLst/>
          </a:prstGeom>
          <a:noFill/>
          <a:ln cap="flat" cmpd="sng" w="28575">
            <a:solidFill>
              <a:srgbClr val="000000"/>
            </a:solidFill>
            <a:prstDash val="solid"/>
            <a:round/>
            <a:headEnd len="med" w="med" type="none"/>
            <a:tailEnd len="med" w="med" type="triangle"/>
          </a:ln>
        </p:spPr>
      </p:cxnSp>
      <p:sp>
        <p:nvSpPr>
          <p:cNvPr id="955" name="Google Shape;955;p66"/>
          <p:cNvSpPr txBox="1"/>
          <p:nvPr/>
        </p:nvSpPr>
        <p:spPr>
          <a:xfrm>
            <a:off x="1042425" y="27383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t-1</a:t>
            </a:r>
            <a:endParaRPr b="1" baseline="-25000" sz="2000">
              <a:latin typeface="Montserrat"/>
              <a:ea typeface="Montserrat"/>
              <a:cs typeface="Montserrat"/>
              <a:sym typeface="Montserrat"/>
            </a:endParaRPr>
          </a:p>
        </p:txBody>
      </p:sp>
      <p:sp>
        <p:nvSpPr>
          <p:cNvPr id="956" name="Google Shape;956;p66"/>
          <p:cNvSpPr txBox="1"/>
          <p:nvPr/>
        </p:nvSpPr>
        <p:spPr>
          <a:xfrm>
            <a:off x="3584875" y="46286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
        <p:nvSpPr>
          <p:cNvPr id="957" name="Google Shape;957;p66"/>
          <p:cNvSpPr txBox="1"/>
          <p:nvPr/>
        </p:nvSpPr>
        <p:spPr>
          <a:xfrm>
            <a:off x="6012375" y="28159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
        <p:nvSpPr>
          <p:cNvPr id="958" name="Google Shape;958;p66"/>
          <p:cNvSpPr txBox="1"/>
          <p:nvPr/>
        </p:nvSpPr>
        <p:spPr>
          <a:xfrm>
            <a:off x="2648425" y="2815950"/>
            <a:ext cx="3445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H</a:t>
            </a:r>
            <a:r>
              <a:rPr b="1" baseline="-25000" lang="en" sz="2300">
                <a:latin typeface="Montserrat"/>
                <a:ea typeface="Montserrat"/>
                <a:cs typeface="Montserrat"/>
                <a:sym typeface="Montserrat"/>
              </a:rPr>
              <a:t>t</a:t>
            </a:r>
            <a:r>
              <a:rPr b="1" lang="en" sz="2300">
                <a:solidFill>
                  <a:schemeClr val="dk1"/>
                </a:solidFill>
                <a:latin typeface="Montserrat"/>
                <a:ea typeface="Montserrat"/>
                <a:cs typeface="Montserrat"/>
                <a:sym typeface="Montserrat"/>
              </a:rPr>
              <a:t>=tanh(W[H</a:t>
            </a:r>
            <a:r>
              <a:rPr b="1" baseline="-25000" lang="en" sz="2300">
                <a:solidFill>
                  <a:schemeClr val="dk1"/>
                </a:solidFill>
                <a:latin typeface="Montserrat"/>
                <a:ea typeface="Montserrat"/>
                <a:cs typeface="Montserrat"/>
                <a:sym typeface="Montserrat"/>
              </a:rPr>
              <a:t>t-1</a:t>
            </a:r>
            <a:r>
              <a:rPr b="1" lang="en" sz="2300">
                <a:solidFill>
                  <a:schemeClr val="dk1"/>
                </a:solidFill>
                <a:latin typeface="Montserrat"/>
                <a:ea typeface="Montserrat"/>
                <a:cs typeface="Montserrat"/>
                <a:sym typeface="Montserrat"/>
              </a:rPr>
              <a:t>,X</a:t>
            </a:r>
            <a:r>
              <a:rPr b="1" baseline="-25000" lang="en" sz="2300">
                <a:solidFill>
                  <a:schemeClr val="dk1"/>
                </a:solidFill>
                <a:latin typeface="Montserrat"/>
                <a:ea typeface="Montserrat"/>
                <a:cs typeface="Montserrat"/>
                <a:sym typeface="Montserrat"/>
              </a:rPr>
              <a:t>t</a:t>
            </a:r>
            <a:r>
              <a:rPr b="1" lang="en" sz="2300">
                <a:solidFill>
                  <a:schemeClr val="dk1"/>
                </a:solidFill>
                <a:latin typeface="Montserrat"/>
                <a:ea typeface="Montserrat"/>
                <a:cs typeface="Montserrat"/>
                <a:sym typeface="Montserrat"/>
              </a:rPr>
              <a:t>]+b)</a:t>
            </a:r>
            <a:endParaRPr b="1" baseline="-25000" sz="2300">
              <a:latin typeface="Montserrat"/>
              <a:ea typeface="Montserrat"/>
              <a:cs typeface="Montserrat"/>
              <a:sym typeface="Montserrat"/>
            </a:endParaRP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6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64" name="Google Shape;964;p67"/>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sp>
        <p:nvSpPr>
          <p:cNvPr id="965" name="Google Shape;965;p67"/>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6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71" name="Google Shape;971;p68"/>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sp>
        <p:nvSpPr>
          <p:cNvPr id="972" name="Google Shape;972;p68"/>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3" name="Google Shape;973;p68"/>
          <p:cNvCxnSpPr/>
          <p:nvPr/>
        </p:nvCxnSpPr>
        <p:spPr>
          <a:xfrm>
            <a:off x="2079450"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74" name="Google Shape;974;p68"/>
          <p:cNvCxnSpPr/>
          <p:nvPr/>
        </p:nvCxnSpPr>
        <p:spPr>
          <a:xfrm>
            <a:off x="2079450" y="38769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75" name="Google Shape;975;p68"/>
          <p:cNvCxnSpPr/>
          <p:nvPr/>
        </p:nvCxnSpPr>
        <p:spPr>
          <a:xfrm>
            <a:off x="6052875"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76" name="Google Shape;976;p68"/>
          <p:cNvCxnSpPr/>
          <p:nvPr/>
        </p:nvCxnSpPr>
        <p:spPr>
          <a:xfrm>
            <a:off x="6016350" y="38769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977" name="Google Shape;977;p68"/>
          <p:cNvSpPr txBox="1"/>
          <p:nvPr/>
        </p:nvSpPr>
        <p:spPr>
          <a:xfrm>
            <a:off x="667025" y="19836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Mémoire à long terme</a:t>
            </a:r>
            <a:endParaRPr b="1">
              <a:latin typeface="Montserrat"/>
              <a:ea typeface="Montserrat"/>
              <a:cs typeface="Montserrat"/>
              <a:sym typeface="Montserrat"/>
            </a:endParaRPr>
          </a:p>
        </p:txBody>
      </p:sp>
      <p:sp>
        <p:nvSpPr>
          <p:cNvPr id="978" name="Google Shape;978;p68"/>
          <p:cNvSpPr txBox="1"/>
          <p:nvPr/>
        </p:nvSpPr>
        <p:spPr>
          <a:xfrm>
            <a:off x="6642650" y="20186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Nouvelle mémoire à long terme</a:t>
            </a:r>
            <a:endParaRPr b="1">
              <a:latin typeface="Montserrat"/>
              <a:ea typeface="Montserrat"/>
              <a:cs typeface="Montserrat"/>
              <a:sym typeface="Montserrat"/>
            </a:endParaRPr>
          </a:p>
        </p:txBody>
      </p:sp>
      <p:sp>
        <p:nvSpPr>
          <p:cNvPr id="979" name="Google Shape;979;p68"/>
          <p:cNvSpPr txBox="1"/>
          <p:nvPr/>
        </p:nvSpPr>
        <p:spPr>
          <a:xfrm>
            <a:off x="667025" y="36191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Mémoire à court terme</a:t>
            </a:r>
            <a:endParaRPr b="1">
              <a:latin typeface="Montserrat"/>
              <a:ea typeface="Montserrat"/>
              <a:cs typeface="Montserrat"/>
              <a:sym typeface="Montserrat"/>
            </a:endParaRPr>
          </a:p>
        </p:txBody>
      </p:sp>
      <p:sp>
        <p:nvSpPr>
          <p:cNvPr id="980" name="Google Shape;980;p68"/>
          <p:cNvSpPr txBox="1"/>
          <p:nvPr/>
        </p:nvSpPr>
        <p:spPr>
          <a:xfrm>
            <a:off x="6657450" y="35403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Nouvelle mémoire à court terme</a:t>
            </a:r>
            <a:endParaRPr b="1">
              <a:latin typeface="Montserrat"/>
              <a:ea typeface="Montserrat"/>
              <a:cs typeface="Montserrat"/>
              <a:sym typeface="Montserrat"/>
            </a:endParaRPr>
          </a:p>
        </p:txBody>
      </p:sp>
      <p:cxnSp>
        <p:nvCxnSpPr>
          <p:cNvPr id="981" name="Google Shape;981;p68"/>
          <p:cNvCxnSpPr/>
          <p:nvPr/>
        </p:nvCxnSpPr>
        <p:spPr>
          <a:xfrm rot="10800000">
            <a:off x="3126725" y="42697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982" name="Google Shape;982;p68"/>
          <p:cNvSpPr txBox="1"/>
          <p:nvPr/>
        </p:nvSpPr>
        <p:spPr>
          <a:xfrm>
            <a:off x="2340425" y="4610550"/>
            <a:ext cx="19422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à l’instant t</a:t>
            </a:r>
            <a:endParaRPr b="1">
              <a:latin typeface="Montserrat"/>
              <a:ea typeface="Montserrat"/>
              <a:cs typeface="Montserrat"/>
              <a:sym typeface="Montserrat"/>
            </a:endParaRPr>
          </a:p>
        </p:txBody>
      </p:sp>
      <p:cxnSp>
        <p:nvCxnSpPr>
          <p:cNvPr id="983" name="Google Shape;983;p68"/>
          <p:cNvCxnSpPr/>
          <p:nvPr/>
        </p:nvCxnSpPr>
        <p:spPr>
          <a:xfrm rot="10800000">
            <a:off x="5461200" y="1541000"/>
            <a:ext cx="0" cy="401400"/>
          </a:xfrm>
          <a:prstGeom prst="straightConnector1">
            <a:avLst/>
          </a:prstGeom>
          <a:noFill/>
          <a:ln cap="flat" cmpd="sng" w="28575">
            <a:solidFill>
              <a:srgbClr val="000000"/>
            </a:solidFill>
            <a:prstDash val="solid"/>
            <a:round/>
            <a:headEnd len="med" w="med" type="none"/>
            <a:tailEnd len="med" w="med" type="triangle"/>
          </a:ln>
        </p:spPr>
      </p:cxnSp>
      <p:sp>
        <p:nvSpPr>
          <p:cNvPr id="984" name="Google Shape;984;p68"/>
          <p:cNvSpPr txBox="1"/>
          <p:nvPr/>
        </p:nvSpPr>
        <p:spPr>
          <a:xfrm>
            <a:off x="4530300" y="1237150"/>
            <a:ext cx="2163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a:t>
            </a:r>
            <a:r>
              <a:rPr b="1" lang="en">
                <a:latin typeface="Montserrat"/>
                <a:ea typeface="Montserrat"/>
                <a:cs typeface="Montserrat"/>
                <a:sym typeface="Montserrat"/>
              </a:rPr>
              <a:t>put à l’instant t</a:t>
            </a:r>
            <a:endParaRPr b="1">
              <a:latin typeface="Montserrat"/>
              <a:ea typeface="Montserrat"/>
              <a:cs typeface="Montserrat"/>
              <a:sym typeface="Montserrat"/>
            </a:endParaRP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6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90" name="Google Shape;990;p69"/>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sp>
        <p:nvSpPr>
          <p:cNvPr id="991" name="Google Shape;991;p69"/>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2" name="Google Shape;992;p69"/>
          <p:cNvCxnSpPr/>
          <p:nvPr/>
        </p:nvCxnSpPr>
        <p:spPr>
          <a:xfrm>
            <a:off x="2079450"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93" name="Google Shape;993;p69"/>
          <p:cNvCxnSpPr/>
          <p:nvPr/>
        </p:nvCxnSpPr>
        <p:spPr>
          <a:xfrm>
            <a:off x="2079450" y="38769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94" name="Google Shape;994;p69"/>
          <p:cNvCxnSpPr/>
          <p:nvPr/>
        </p:nvCxnSpPr>
        <p:spPr>
          <a:xfrm>
            <a:off x="6052875"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995" name="Google Shape;995;p69"/>
          <p:cNvCxnSpPr/>
          <p:nvPr/>
        </p:nvCxnSpPr>
        <p:spPr>
          <a:xfrm>
            <a:off x="6016350" y="38769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996" name="Google Shape;996;p69"/>
          <p:cNvSpPr txBox="1"/>
          <p:nvPr/>
        </p:nvSpPr>
        <p:spPr>
          <a:xfrm>
            <a:off x="667025" y="19836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Mémoire à long terme</a:t>
            </a:r>
            <a:endParaRPr b="1">
              <a:latin typeface="Montserrat"/>
              <a:ea typeface="Montserrat"/>
              <a:cs typeface="Montserrat"/>
              <a:sym typeface="Montserrat"/>
            </a:endParaRPr>
          </a:p>
        </p:txBody>
      </p:sp>
      <p:sp>
        <p:nvSpPr>
          <p:cNvPr id="997" name="Google Shape;997;p69"/>
          <p:cNvSpPr txBox="1"/>
          <p:nvPr/>
        </p:nvSpPr>
        <p:spPr>
          <a:xfrm>
            <a:off x="6642650" y="20186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Nouvelle mémoire à long terme</a:t>
            </a:r>
            <a:endParaRPr b="1">
              <a:latin typeface="Montserrat"/>
              <a:ea typeface="Montserrat"/>
              <a:cs typeface="Montserrat"/>
              <a:sym typeface="Montserrat"/>
            </a:endParaRPr>
          </a:p>
        </p:txBody>
      </p:sp>
      <p:sp>
        <p:nvSpPr>
          <p:cNvPr id="998" name="Google Shape;998;p69"/>
          <p:cNvSpPr txBox="1"/>
          <p:nvPr/>
        </p:nvSpPr>
        <p:spPr>
          <a:xfrm>
            <a:off x="667025" y="36191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Mémoire à court terme</a:t>
            </a:r>
            <a:endParaRPr b="1">
              <a:latin typeface="Montserrat"/>
              <a:ea typeface="Montserrat"/>
              <a:cs typeface="Montserrat"/>
              <a:sym typeface="Montserrat"/>
            </a:endParaRPr>
          </a:p>
        </p:txBody>
      </p:sp>
      <p:sp>
        <p:nvSpPr>
          <p:cNvPr id="999" name="Google Shape;999;p69"/>
          <p:cNvSpPr txBox="1"/>
          <p:nvPr/>
        </p:nvSpPr>
        <p:spPr>
          <a:xfrm>
            <a:off x="6657450" y="35403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Nouvelle mémoire à court terme</a:t>
            </a:r>
            <a:endParaRPr b="1">
              <a:latin typeface="Montserrat"/>
              <a:ea typeface="Montserrat"/>
              <a:cs typeface="Montserrat"/>
              <a:sym typeface="Montserrat"/>
            </a:endParaRPr>
          </a:p>
        </p:txBody>
      </p:sp>
      <p:cxnSp>
        <p:nvCxnSpPr>
          <p:cNvPr id="1000" name="Google Shape;1000;p69"/>
          <p:cNvCxnSpPr/>
          <p:nvPr/>
        </p:nvCxnSpPr>
        <p:spPr>
          <a:xfrm rot="10800000">
            <a:off x="3126725" y="42697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1001" name="Google Shape;1001;p69"/>
          <p:cNvSpPr txBox="1"/>
          <p:nvPr/>
        </p:nvSpPr>
        <p:spPr>
          <a:xfrm>
            <a:off x="2340425" y="4610550"/>
            <a:ext cx="188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à l’instant t</a:t>
            </a:r>
            <a:endParaRPr b="1">
              <a:latin typeface="Montserrat"/>
              <a:ea typeface="Montserrat"/>
              <a:cs typeface="Montserrat"/>
              <a:sym typeface="Montserrat"/>
            </a:endParaRPr>
          </a:p>
        </p:txBody>
      </p:sp>
      <p:cxnSp>
        <p:nvCxnSpPr>
          <p:cNvPr id="1002" name="Google Shape;1002;p69"/>
          <p:cNvCxnSpPr/>
          <p:nvPr/>
        </p:nvCxnSpPr>
        <p:spPr>
          <a:xfrm rot="10800000">
            <a:off x="5461200" y="1541000"/>
            <a:ext cx="0" cy="401400"/>
          </a:xfrm>
          <a:prstGeom prst="straightConnector1">
            <a:avLst/>
          </a:prstGeom>
          <a:noFill/>
          <a:ln cap="flat" cmpd="sng" w="28575">
            <a:solidFill>
              <a:srgbClr val="000000"/>
            </a:solidFill>
            <a:prstDash val="solid"/>
            <a:round/>
            <a:headEnd len="med" w="med" type="none"/>
            <a:tailEnd len="med" w="med" type="triangle"/>
          </a:ln>
        </p:spPr>
      </p:cxnSp>
      <p:sp>
        <p:nvSpPr>
          <p:cNvPr id="1003" name="Google Shape;1003;p69"/>
          <p:cNvSpPr txBox="1"/>
          <p:nvPr/>
        </p:nvSpPr>
        <p:spPr>
          <a:xfrm>
            <a:off x="4530300" y="1237150"/>
            <a:ext cx="2074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l’instant t</a:t>
            </a:r>
            <a:endParaRPr b="1">
              <a:latin typeface="Montserrat"/>
              <a:ea typeface="Montserrat"/>
              <a:cs typeface="Montserrat"/>
              <a:sym typeface="Montserrat"/>
            </a:endParaRPr>
          </a:p>
        </p:txBody>
      </p:sp>
      <p:sp>
        <p:nvSpPr>
          <p:cNvPr id="1004" name="Google Shape;1004;p69"/>
          <p:cNvSpPr/>
          <p:nvPr/>
        </p:nvSpPr>
        <p:spPr>
          <a:xfrm>
            <a:off x="2957375" y="220185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Forget Gate</a:t>
            </a:r>
            <a:endParaRPr b="1">
              <a:latin typeface="Montserrat"/>
              <a:ea typeface="Montserrat"/>
              <a:cs typeface="Montserrat"/>
              <a:sym typeface="Montserrat"/>
            </a:endParaRPr>
          </a:p>
        </p:txBody>
      </p:sp>
      <p:sp>
        <p:nvSpPr>
          <p:cNvPr id="1005" name="Google Shape;1005;p69"/>
          <p:cNvSpPr/>
          <p:nvPr/>
        </p:nvSpPr>
        <p:spPr>
          <a:xfrm>
            <a:off x="4488550" y="328620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Update Gate</a:t>
            </a:r>
            <a:endParaRPr b="1">
              <a:latin typeface="Montserrat"/>
              <a:ea typeface="Montserrat"/>
              <a:cs typeface="Montserrat"/>
              <a:sym typeface="Montserrat"/>
            </a:endParaRPr>
          </a:p>
        </p:txBody>
      </p:sp>
      <p:sp>
        <p:nvSpPr>
          <p:cNvPr id="1006" name="Google Shape;1006;p69"/>
          <p:cNvSpPr/>
          <p:nvPr/>
        </p:nvSpPr>
        <p:spPr>
          <a:xfrm>
            <a:off x="2957375" y="328620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r>
              <a:rPr b="1" lang="en">
                <a:latin typeface="Montserrat"/>
                <a:ea typeface="Montserrat"/>
                <a:cs typeface="Montserrat"/>
                <a:sym typeface="Montserrat"/>
              </a:rPr>
              <a: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Gate</a:t>
            </a:r>
            <a:endParaRPr b="1">
              <a:latin typeface="Montserrat"/>
              <a:ea typeface="Montserrat"/>
              <a:cs typeface="Montserrat"/>
              <a:sym typeface="Montserrat"/>
            </a:endParaRPr>
          </a:p>
        </p:txBody>
      </p:sp>
      <p:sp>
        <p:nvSpPr>
          <p:cNvPr id="1007" name="Google Shape;1007;p69"/>
          <p:cNvSpPr/>
          <p:nvPr/>
        </p:nvSpPr>
        <p:spPr>
          <a:xfrm>
            <a:off x="4488550" y="220185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r>
              <a:rPr b="1" lang="en">
                <a:latin typeface="Montserrat"/>
                <a:ea typeface="Montserrat"/>
                <a:cs typeface="Montserrat"/>
                <a:sym typeface="Montserrat"/>
              </a:rPr>
              <a:t> Gate</a:t>
            </a:r>
            <a:endParaRPr b="1">
              <a:latin typeface="Montserrat"/>
              <a:ea typeface="Montserrat"/>
              <a:cs typeface="Montserrat"/>
              <a:sym typeface="Montserrat"/>
            </a:endParaRP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7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13" name="Google Shape;1013;p70"/>
          <p:cNvSpPr txBox="1"/>
          <p:nvPr>
            <p:ph idx="1" type="body"/>
          </p:nvPr>
        </p:nvSpPr>
        <p:spPr>
          <a:xfrm>
            <a:off x="230375" y="1152475"/>
            <a:ext cx="8913600" cy="859500"/>
          </a:xfrm>
          <a:prstGeom prst="rect">
            <a:avLst/>
          </a:prstGeom>
        </p:spPr>
        <p:txBody>
          <a:bodyPr anchorCtr="0" anchor="t" bIns="91425" lIns="91425" spcFirstLastPara="1" rIns="91425" wrap="square" tIns="91425">
            <a:normAutofit fontScale="77500" lnSpcReduction="20000"/>
          </a:bodyPr>
          <a:lstStyle/>
          <a:p>
            <a:pPr indent="-376237"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Les portes (gates) laissent éventuellement passer des informations</a:t>
            </a:r>
            <a:endParaRPr sz="3000">
              <a:solidFill>
                <a:srgbClr val="434343"/>
              </a:solidFill>
              <a:latin typeface="Montserrat"/>
              <a:ea typeface="Montserrat"/>
              <a:cs typeface="Montserrat"/>
              <a:sym typeface="Montserrat"/>
            </a:endParaRPr>
          </a:p>
        </p:txBody>
      </p:sp>
      <p:sp>
        <p:nvSpPr>
          <p:cNvPr id="1014" name="Google Shape;1014;p70"/>
          <p:cNvSpPr/>
          <p:nvPr/>
        </p:nvSpPr>
        <p:spPr>
          <a:xfrm>
            <a:off x="3526850" y="2825850"/>
            <a:ext cx="1259400" cy="692400"/>
          </a:xfrm>
          <a:prstGeom prst="roundRect">
            <a:avLst>
              <a:gd fmla="val 16667" name="adj"/>
            </a:avLst>
          </a:prstGeom>
          <a:solidFill>
            <a:srgbClr val="D9EAD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σ</a:t>
            </a:r>
            <a:endParaRPr b="1" sz="3000"/>
          </a:p>
        </p:txBody>
      </p:sp>
      <p:cxnSp>
        <p:nvCxnSpPr>
          <p:cNvPr id="1015" name="Google Shape;1015;p70"/>
          <p:cNvCxnSpPr/>
          <p:nvPr/>
        </p:nvCxnSpPr>
        <p:spPr>
          <a:xfrm>
            <a:off x="2846150" y="3138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16" name="Google Shape;1016;p70"/>
          <p:cNvCxnSpPr/>
          <p:nvPr/>
        </p:nvCxnSpPr>
        <p:spPr>
          <a:xfrm>
            <a:off x="4864925" y="3138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17" name="Google Shape;1017;p70"/>
          <p:cNvCxnSpPr/>
          <p:nvPr/>
        </p:nvCxnSpPr>
        <p:spPr>
          <a:xfrm flipH="1" rot="10800000">
            <a:off x="3702875" y="3811750"/>
            <a:ext cx="928800" cy="503700"/>
          </a:xfrm>
          <a:prstGeom prst="curvedConnector3">
            <a:avLst>
              <a:gd fmla="val 50000" name="adj1"/>
            </a:avLst>
          </a:prstGeom>
          <a:noFill/>
          <a:ln cap="flat" cmpd="sng" w="28575">
            <a:solidFill>
              <a:srgbClr val="000000"/>
            </a:solidFill>
            <a:prstDash val="solid"/>
            <a:round/>
            <a:headEnd len="med" w="med" type="none"/>
            <a:tailEnd len="med" w="med" type="none"/>
          </a:ln>
        </p:spPr>
      </p:cxnSp>
      <p:sp>
        <p:nvSpPr>
          <p:cNvPr id="1018" name="Google Shape;1018;p70"/>
          <p:cNvSpPr txBox="1"/>
          <p:nvPr/>
        </p:nvSpPr>
        <p:spPr>
          <a:xfrm>
            <a:off x="3322000" y="4114175"/>
            <a:ext cx="5289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p:txBody>
      </p:sp>
      <p:sp>
        <p:nvSpPr>
          <p:cNvPr id="1019" name="Google Shape;1019;p70"/>
          <p:cNvSpPr txBox="1"/>
          <p:nvPr/>
        </p:nvSpPr>
        <p:spPr>
          <a:xfrm>
            <a:off x="4451400" y="3609400"/>
            <a:ext cx="5289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p:txBody>
      </p:sp>
      <p:sp>
        <p:nvSpPr>
          <p:cNvPr id="1020" name="Google Shape;1020;p70"/>
          <p:cNvSpPr/>
          <p:nvPr/>
        </p:nvSpPr>
        <p:spPr>
          <a:xfrm>
            <a:off x="5537800" y="2932350"/>
            <a:ext cx="411900" cy="4119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7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26" name="Google Shape;1026;p71"/>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sp>
        <p:nvSpPr>
          <p:cNvPr id="1027" name="Google Shape;1027;p71"/>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71"/>
          <p:cNvCxnSpPr/>
          <p:nvPr/>
        </p:nvCxnSpPr>
        <p:spPr>
          <a:xfrm>
            <a:off x="2079450"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29" name="Google Shape;1029;p71"/>
          <p:cNvCxnSpPr/>
          <p:nvPr/>
        </p:nvCxnSpPr>
        <p:spPr>
          <a:xfrm>
            <a:off x="2079450" y="38769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30" name="Google Shape;1030;p71"/>
          <p:cNvCxnSpPr/>
          <p:nvPr/>
        </p:nvCxnSpPr>
        <p:spPr>
          <a:xfrm>
            <a:off x="6052875"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31" name="Google Shape;1031;p71"/>
          <p:cNvCxnSpPr/>
          <p:nvPr/>
        </p:nvCxnSpPr>
        <p:spPr>
          <a:xfrm>
            <a:off x="6016350" y="38769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1032" name="Google Shape;1032;p71"/>
          <p:cNvSpPr txBox="1"/>
          <p:nvPr/>
        </p:nvSpPr>
        <p:spPr>
          <a:xfrm>
            <a:off x="667025" y="19836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Mémoire à long terme</a:t>
            </a:r>
            <a:endParaRPr b="1">
              <a:latin typeface="Montserrat"/>
              <a:ea typeface="Montserrat"/>
              <a:cs typeface="Montserrat"/>
              <a:sym typeface="Montserrat"/>
            </a:endParaRPr>
          </a:p>
        </p:txBody>
      </p:sp>
      <p:sp>
        <p:nvSpPr>
          <p:cNvPr id="1033" name="Google Shape;1033;p71"/>
          <p:cNvSpPr txBox="1"/>
          <p:nvPr/>
        </p:nvSpPr>
        <p:spPr>
          <a:xfrm>
            <a:off x="6642650" y="20186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Nouvelle mémoire à long terme</a:t>
            </a:r>
            <a:endParaRPr b="1">
              <a:latin typeface="Montserrat"/>
              <a:ea typeface="Montserrat"/>
              <a:cs typeface="Montserrat"/>
              <a:sym typeface="Montserrat"/>
            </a:endParaRPr>
          </a:p>
        </p:txBody>
      </p:sp>
      <p:sp>
        <p:nvSpPr>
          <p:cNvPr id="1034" name="Google Shape;1034;p71"/>
          <p:cNvSpPr txBox="1"/>
          <p:nvPr/>
        </p:nvSpPr>
        <p:spPr>
          <a:xfrm>
            <a:off x="667025" y="36191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Mémoire à court terme</a:t>
            </a:r>
            <a:endParaRPr b="1">
              <a:latin typeface="Montserrat"/>
              <a:ea typeface="Montserrat"/>
              <a:cs typeface="Montserrat"/>
              <a:sym typeface="Montserrat"/>
            </a:endParaRPr>
          </a:p>
        </p:txBody>
      </p:sp>
      <p:sp>
        <p:nvSpPr>
          <p:cNvPr id="1035" name="Google Shape;1035;p71"/>
          <p:cNvSpPr txBox="1"/>
          <p:nvPr/>
        </p:nvSpPr>
        <p:spPr>
          <a:xfrm>
            <a:off x="6657450" y="35403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Nouvelle mémoire à court terme</a:t>
            </a:r>
            <a:endParaRPr b="1">
              <a:latin typeface="Montserrat"/>
              <a:ea typeface="Montserrat"/>
              <a:cs typeface="Montserrat"/>
              <a:sym typeface="Montserrat"/>
            </a:endParaRPr>
          </a:p>
        </p:txBody>
      </p:sp>
      <p:cxnSp>
        <p:nvCxnSpPr>
          <p:cNvPr id="1036" name="Google Shape;1036;p71"/>
          <p:cNvCxnSpPr/>
          <p:nvPr/>
        </p:nvCxnSpPr>
        <p:spPr>
          <a:xfrm rot="10800000">
            <a:off x="3126725" y="42697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1037" name="Google Shape;1037;p71"/>
          <p:cNvSpPr txBox="1"/>
          <p:nvPr/>
        </p:nvSpPr>
        <p:spPr>
          <a:xfrm>
            <a:off x="2340425" y="4610550"/>
            <a:ext cx="17904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à l’instant t</a:t>
            </a:r>
            <a:endParaRPr b="1">
              <a:latin typeface="Montserrat"/>
              <a:ea typeface="Montserrat"/>
              <a:cs typeface="Montserrat"/>
              <a:sym typeface="Montserrat"/>
            </a:endParaRPr>
          </a:p>
        </p:txBody>
      </p:sp>
      <p:cxnSp>
        <p:nvCxnSpPr>
          <p:cNvPr id="1038" name="Google Shape;1038;p71"/>
          <p:cNvCxnSpPr/>
          <p:nvPr/>
        </p:nvCxnSpPr>
        <p:spPr>
          <a:xfrm rot="10800000">
            <a:off x="5461200" y="1541000"/>
            <a:ext cx="0" cy="401400"/>
          </a:xfrm>
          <a:prstGeom prst="straightConnector1">
            <a:avLst/>
          </a:prstGeom>
          <a:noFill/>
          <a:ln cap="flat" cmpd="sng" w="28575">
            <a:solidFill>
              <a:srgbClr val="000000"/>
            </a:solidFill>
            <a:prstDash val="solid"/>
            <a:round/>
            <a:headEnd len="med" w="med" type="none"/>
            <a:tailEnd len="med" w="med" type="triangle"/>
          </a:ln>
        </p:spPr>
      </p:cxnSp>
      <p:sp>
        <p:nvSpPr>
          <p:cNvPr id="1039" name="Google Shape;1039;p71"/>
          <p:cNvSpPr txBox="1"/>
          <p:nvPr/>
        </p:nvSpPr>
        <p:spPr>
          <a:xfrm>
            <a:off x="4530300" y="1237150"/>
            <a:ext cx="2197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l’instant t</a:t>
            </a:r>
            <a:endParaRPr b="1">
              <a:latin typeface="Montserrat"/>
              <a:ea typeface="Montserrat"/>
              <a:cs typeface="Montserrat"/>
              <a:sym typeface="Montserrat"/>
            </a:endParaRP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7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45" name="Google Shape;1045;p72"/>
          <p:cNvSpPr txBox="1"/>
          <p:nvPr>
            <p:ph idx="1" type="body"/>
          </p:nvPr>
        </p:nvSpPr>
        <p:spPr>
          <a:xfrm>
            <a:off x="230375" y="1152475"/>
            <a:ext cx="8913600" cy="8595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sp>
        <p:nvSpPr>
          <p:cNvPr id="1046" name="Google Shape;1046;p72"/>
          <p:cNvSpPr/>
          <p:nvPr/>
        </p:nvSpPr>
        <p:spPr>
          <a:xfrm>
            <a:off x="2368175" y="206017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72"/>
          <p:cNvCxnSpPr/>
          <p:nvPr/>
        </p:nvCxnSpPr>
        <p:spPr>
          <a:xfrm>
            <a:off x="1712100" y="235852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48" name="Google Shape;1048;p72"/>
          <p:cNvCxnSpPr/>
          <p:nvPr/>
        </p:nvCxnSpPr>
        <p:spPr>
          <a:xfrm>
            <a:off x="1712100" y="40456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1049" name="Google Shape;1049;p72"/>
          <p:cNvSpPr txBox="1"/>
          <p:nvPr/>
        </p:nvSpPr>
        <p:spPr>
          <a:xfrm>
            <a:off x="1621975" y="360827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050" name="Google Shape;1050;p72"/>
          <p:cNvSpPr txBox="1"/>
          <p:nvPr/>
        </p:nvSpPr>
        <p:spPr>
          <a:xfrm>
            <a:off x="1621975" y="18854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051" name="Google Shape;1051;p72"/>
          <p:cNvSpPr txBox="1"/>
          <p:nvPr/>
        </p:nvSpPr>
        <p:spPr>
          <a:xfrm>
            <a:off x="6670275" y="18854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052" name="Google Shape;1052;p72"/>
          <p:cNvSpPr txBox="1"/>
          <p:nvPr/>
        </p:nvSpPr>
        <p:spPr>
          <a:xfrm>
            <a:off x="6732525" y="40390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053" name="Google Shape;1053;p72"/>
          <p:cNvSpPr txBox="1"/>
          <p:nvPr/>
        </p:nvSpPr>
        <p:spPr>
          <a:xfrm>
            <a:off x="5701500" y="12770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cxnSp>
        <p:nvCxnSpPr>
          <p:cNvPr id="1054" name="Google Shape;1054;p72"/>
          <p:cNvCxnSpPr/>
          <p:nvPr/>
        </p:nvCxnSpPr>
        <p:spPr>
          <a:xfrm rot="10800000">
            <a:off x="6000775" y="1690100"/>
            <a:ext cx="0" cy="401400"/>
          </a:xfrm>
          <a:prstGeom prst="straightConnector1">
            <a:avLst/>
          </a:prstGeom>
          <a:noFill/>
          <a:ln cap="flat" cmpd="sng" w="28575">
            <a:solidFill>
              <a:srgbClr val="000000"/>
            </a:solidFill>
            <a:prstDash val="solid"/>
            <a:round/>
            <a:headEnd len="med" w="med" type="none"/>
            <a:tailEnd len="med" w="med" type="triangle"/>
          </a:ln>
        </p:spPr>
      </p:cxnSp>
      <p:cxnSp>
        <p:nvCxnSpPr>
          <p:cNvPr id="1055" name="Google Shape;1055;p72"/>
          <p:cNvCxnSpPr/>
          <p:nvPr/>
        </p:nvCxnSpPr>
        <p:spPr>
          <a:xfrm>
            <a:off x="6543575" y="240142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56" name="Google Shape;1056;p72"/>
          <p:cNvCxnSpPr/>
          <p:nvPr/>
        </p:nvCxnSpPr>
        <p:spPr>
          <a:xfrm>
            <a:off x="6543575" y="4012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57" name="Google Shape;1057;p72"/>
          <p:cNvCxnSpPr/>
          <p:nvPr/>
        </p:nvCxnSpPr>
        <p:spPr>
          <a:xfrm rot="10800000">
            <a:off x="2854150" y="44054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1058" name="Google Shape;1058;p72"/>
          <p:cNvSpPr txBox="1"/>
          <p:nvPr/>
        </p:nvSpPr>
        <p:spPr>
          <a:xfrm>
            <a:off x="2576775" y="46846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7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064" name="Google Shape;1064;p73"/>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5" name="Google Shape;1065;p73"/>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66" name="Google Shape;1066;p73"/>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067" name="Google Shape;1067;p73"/>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068" name="Google Shape;1068;p73"/>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069" name="Google Shape;1069;p73"/>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sp>
        <p:nvSpPr>
          <p:cNvPr id="1070" name="Google Shape;1070;p73"/>
          <p:cNvSpPr txBox="1"/>
          <p:nvPr/>
        </p:nvSpPr>
        <p:spPr>
          <a:xfrm>
            <a:off x="105175" y="4357000"/>
            <a:ext cx="1556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à t</a:t>
            </a:r>
            <a:endParaRPr b="1">
              <a:latin typeface="Montserrat"/>
              <a:ea typeface="Montserrat"/>
              <a:cs typeface="Montserrat"/>
              <a:sym typeface="Montserrat"/>
            </a:endParaRPr>
          </a:p>
        </p:txBody>
      </p:sp>
      <p:sp>
        <p:nvSpPr>
          <p:cNvPr id="1071" name="Google Shape;1071;p73"/>
          <p:cNvSpPr txBox="1"/>
          <p:nvPr/>
        </p:nvSpPr>
        <p:spPr>
          <a:xfrm>
            <a:off x="3545850" y="1045450"/>
            <a:ext cx="128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à t</a:t>
            </a:r>
            <a:endParaRPr b="1">
              <a:latin typeface="Montserrat"/>
              <a:ea typeface="Montserrat"/>
              <a:cs typeface="Montserrat"/>
              <a:sym typeface="Montserrat"/>
            </a:endParaRPr>
          </a:p>
        </p:txBody>
      </p:sp>
      <p:cxnSp>
        <p:nvCxnSpPr>
          <p:cNvPr id="1072" name="Google Shape;1072;p73"/>
          <p:cNvCxnSpPr>
            <a:stCxn id="1070"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073" name="Google Shape;1073;p73"/>
          <p:cNvCxnSpPr/>
          <p:nvPr/>
        </p:nvCxnSpPr>
        <p:spPr>
          <a:xfrm>
            <a:off x="826375" y="3730150"/>
            <a:ext cx="2629200" cy="0"/>
          </a:xfrm>
          <a:prstGeom prst="straightConnector1">
            <a:avLst/>
          </a:prstGeom>
          <a:noFill/>
          <a:ln cap="flat" cmpd="sng" w="38100">
            <a:solidFill>
              <a:srgbClr val="000000"/>
            </a:solidFill>
            <a:prstDash val="solid"/>
            <a:round/>
            <a:headEnd len="med" w="med" type="none"/>
            <a:tailEnd len="med" w="med" type="none"/>
          </a:ln>
        </p:spPr>
      </p:cxnSp>
      <p:sp>
        <p:nvSpPr>
          <p:cNvPr id="1074" name="Google Shape;1074;p73"/>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chemeClr val="dk1"/>
                </a:solidFill>
                <a:latin typeface="Montserrat"/>
                <a:ea typeface="Montserrat"/>
                <a:cs typeface="Montserrat"/>
                <a:sym typeface="Montserrat"/>
              </a:rPr>
              <a:t>σ</a:t>
            </a:r>
            <a:endParaRPr/>
          </a:p>
        </p:txBody>
      </p:sp>
      <p:sp>
        <p:nvSpPr>
          <p:cNvPr id="1075" name="Google Shape;1075;p73"/>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3"/>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chemeClr val="dk1"/>
                </a:solidFill>
                <a:latin typeface="Montserrat"/>
                <a:ea typeface="Montserrat"/>
                <a:cs typeface="Montserrat"/>
                <a:sym typeface="Montserrat"/>
              </a:rPr>
              <a:t>σ</a:t>
            </a:r>
            <a:endParaRPr/>
          </a:p>
        </p:txBody>
      </p:sp>
      <p:sp>
        <p:nvSpPr>
          <p:cNvPr id="1077" name="Google Shape;1077;p73"/>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078" name="Google Shape;1078;p73"/>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079" name="Google Shape;1079;p73"/>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080" name="Google Shape;1080;p73"/>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081" name="Google Shape;1081;p73"/>
          <p:cNvCxnSpPr>
            <a:endCxn id="1074"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082" name="Google Shape;1082;p73"/>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083" name="Google Shape;1083;p73"/>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084" name="Google Shape;1084;p73"/>
          <p:cNvCxnSpPr>
            <a:endCxn id="1077"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1085" name="Google Shape;1085;p73"/>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086" name="Google Shape;1086;p73"/>
          <p:cNvCxnSpPr>
            <a:stCxn id="1074" idx="0"/>
            <a:endCxn id="1078"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1087" name="Google Shape;1087;p73"/>
          <p:cNvCxnSpPr>
            <a:stCxn id="1075" idx="0"/>
            <a:endCxn id="1078"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1088" name="Google Shape;1088;p73"/>
          <p:cNvCxnSpPr>
            <a:stCxn id="1078" idx="0"/>
            <a:endCxn id="1079"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089" name="Google Shape;1089;p73"/>
          <p:cNvCxnSpPr>
            <a:stCxn id="1076" idx="0"/>
            <a:endCxn id="1080"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090" name="Google Shape;1090;p73"/>
          <p:cNvCxnSpPr>
            <a:stCxn id="1080"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091" name="Google Shape;1091;p73"/>
          <p:cNvCxnSpPr>
            <a:stCxn id="1080"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092" name="Google Shape;1092;p73"/>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3" name="Google Shape;1093;p73"/>
          <p:cNvCxnSpPr>
            <a:stCxn id="1092"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094" name="Google Shape;1094;p73"/>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095" name="Google Shape;1095;p73"/>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1096" name="Google Shape;1096;p73"/>
          <p:cNvSpPr txBox="1"/>
          <p:nvPr>
            <p:ph idx="1" type="body"/>
          </p:nvPr>
        </p:nvSpPr>
        <p:spPr>
          <a:xfrm>
            <a:off x="5919775" y="1094200"/>
            <a:ext cx="3224100" cy="3474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I</a:t>
            </a:r>
            <a:r>
              <a:rPr lang="en" sz="2700">
                <a:solidFill>
                  <a:srgbClr val="434343"/>
                </a:solidFill>
                <a:latin typeface="Montserrat"/>
                <a:ea typeface="Montserrat"/>
                <a:cs typeface="Montserrat"/>
                <a:sym typeface="Montserrat"/>
              </a:rPr>
              <a:t>ci, nous pouvons voir la cellule LSTM dans son intégralité. </a:t>
            </a:r>
            <a:endParaRPr sz="27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rPr lang="en" sz="2700">
                <a:solidFill>
                  <a:srgbClr val="434343"/>
                </a:solidFill>
                <a:latin typeface="Montserrat"/>
                <a:ea typeface="Montserrat"/>
                <a:cs typeface="Montserrat"/>
                <a:sym typeface="Montserrat"/>
              </a:rPr>
              <a:t>Passons en revue le processus !</a:t>
            </a:r>
            <a:endParaRPr sz="2700">
              <a:solidFill>
                <a:srgbClr val="434343"/>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7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102" name="Google Shape;1102;p74"/>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3" name="Google Shape;1103;p74"/>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104" name="Google Shape;1104;p74"/>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105" name="Google Shape;1105;p74"/>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106" name="Google Shape;1106;p74"/>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107" name="Google Shape;1107;p74"/>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108" name="Google Shape;1108;p74"/>
          <p:cNvCxnSpPr>
            <a:stCxn id="1109"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110" name="Google Shape;1110;p74"/>
          <p:cNvCxnSpPr/>
          <p:nvPr/>
        </p:nvCxnSpPr>
        <p:spPr>
          <a:xfrm>
            <a:off x="826375" y="3730150"/>
            <a:ext cx="375600" cy="0"/>
          </a:xfrm>
          <a:prstGeom prst="straightConnector1">
            <a:avLst/>
          </a:prstGeom>
          <a:noFill/>
          <a:ln cap="flat" cmpd="sng" w="38100">
            <a:solidFill>
              <a:srgbClr val="000000"/>
            </a:solidFill>
            <a:prstDash val="solid"/>
            <a:round/>
            <a:headEnd len="med" w="med" type="none"/>
            <a:tailEnd len="med" w="med" type="none"/>
          </a:ln>
        </p:spPr>
      </p:cxnSp>
      <p:sp>
        <p:nvSpPr>
          <p:cNvPr id="1111" name="Google Shape;1111;p74"/>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112" name="Google Shape;1112;p74"/>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4"/>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114" name="Google Shape;1114;p74"/>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115" name="Google Shape;1115;p74"/>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116" name="Google Shape;1116;p74"/>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117" name="Google Shape;1117;p74"/>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118" name="Google Shape;1118;p74"/>
          <p:cNvCxnSpPr>
            <a:endCxn id="1111"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119" name="Google Shape;1119;p74"/>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120" name="Google Shape;1120;p74"/>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121" name="Google Shape;1121;p74"/>
          <p:cNvCxnSpPr>
            <a:endCxn id="1114"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1122" name="Google Shape;1122;p74"/>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123" name="Google Shape;1123;p74"/>
          <p:cNvCxnSpPr>
            <a:stCxn id="1111" idx="0"/>
            <a:endCxn id="1115"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1124" name="Google Shape;1124;p74"/>
          <p:cNvCxnSpPr>
            <a:stCxn id="1112" idx="0"/>
            <a:endCxn id="1115"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1125" name="Google Shape;1125;p74"/>
          <p:cNvCxnSpPr>
            <a:stCxn id="1115" idx="0"/>
            <a:endCxn id="1116"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126" name="Google Shape;1126;p74"/>
          <p:cNvCxnSpPr>
            <a:stCxn id="1113" idx="0"/>
            <a:endCxn id="1117"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127" name="Google Shape;1127;p74"/>
          <p:cNvCxnSpPr>
            <a:stCxn id="1117"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128" name="Google Shape;1128;p74"/>
          <p:cNvCxnSpPr>
            <a:stCxn id="1117"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129" name="Google Shape;1129;p74"/>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0" name="Google Shape;1130;p74"/>
          <p:cNvCxnSpPr>
            <a:stCxn id="1129"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131" name="Google Shape;1131;p74"/>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132" name="Google Shape;1132;p74"/>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1133" name="Google Shape;1133;p74"/>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1134" name="Google Shape;1134;p74"/>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35" name="Google Shape;1135;p74"/>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36" name="Google Shape;1136;p74"/>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37" name="Google Shape;1137;p74"/>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38" name="Google Shape;1138;p74"/>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39" name="Google Shape;1139;p74"/>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40" name="Google Shape;1140;p74"/>
          <p:cNvSpPr txBox="1"/>
          <p:nvPr>
            <p:ph idx="1" type="body"/>
          </p:nvPr>
        </p:nvSpPr>
        <p:spPr>
          <a:xfrm>
            <a:off x="5919775" y="1094200"/>
            <a:ext cx="3224100" cy="3474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I</a:t>
            </a:r>
            <a:r>
              <a:rPr lang="en" sz="2700">
                <a:solidFill>
                  <a:srgbClr val="434343"/>
                </a:solidFill>
                <a:latin typeface="Montserrat"/>
                <a:ea typeface="Montserrat"/>
                <a:cs typeface="Montserrat"/>
                <a:sym typeface="Montserrat"/>
              </a:rPr>
              <a:t>ci, nous pouvons voir la cellule LSTM dans son intégralité. </a:t>
            </a:r>
            <a:endParaRPr sz="27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rPr lang="en" sz="2700">
                <a:solidFill>
                  <a:srgbClr val="434343"/>
                </a:solidFill>
                <a:latin typeface="Montserrat"/>
                <a:ea typeface="Montserrat"/>
                <a:cs typeface="Montserrat"/>
                <a:sym typeface="Montserrat"/>
              </a:rPr>
              <a:t>Passons en revue le processus !</a:t>
            </a:r>
            <a:endParaRPr sz="270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2"/>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Aperçu de la section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Théorie d’un RNN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Théorie des LSTMs et GRU</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Implémentation basique d’un RNN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avec un RNN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Exercice et Solution</a:t>
            </a:r>
            <a:endParaRPr sz="3000">
              <a:solidFill>
                <a:srgbClr val="434343"/>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7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146" name="Google Shape;1146;p75"/>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7" name="Google Shape;1147;p75"/>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148" name="Google Shape;1148;p75"/>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149" name="Google Shape;1149;p75"/>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150" name="Google Shape;1150;p75"/>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151" name="Google Shape;1151;p75"/>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152" name="Google Shape;1152;p75"/>
          <p:cNvCxnSpPr>
            <a:stCxn id="1153"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154" name="Google Shape;1154;p75"/>
          <p:cNvCxnSpPr/>
          <p:nvPr/>
        </p:nvCxnSpPr>
        <p:spPr>
          <a:xfrm>
            <a:off x="826375" y="3730150"/>
            <a:ext cx="375600" cy="0"/>
          </a:xfrm>
          <a:prstGeom prst="straightConnector1">
            <a:avLst/>
          </a:prstGeom>
          <a:noFill/>
          <a:ln cap="flat" cmpd="sng" w="38100">
            <a:solidFill>
              <a:srgbClr val="000000"/>
            </a:solidFill>
            <a:prstDash val="solid"/>
            <a:round/>
            <a:headEnd len="med" w="med" type="none"/>
            <a:tailEnd len="med" w="med" type="none"/>
          </a:ln>
        </p:spPr>
      </p:cxnSp>
      <p:sp>
        <p:nvSpPr>
          <p:cNvPr id="1155" name="Google Shape;1155;p75"/>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156" name="Google Shape;1156;p75"/>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5"/>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158" name="Google Shape;1158;p75"/>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159" name="Google Shape;1159;p75"/>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160" name="Google Shape;1160;p75"/>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161" name="Google Shape;1161;p75"/>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162" name="Google Shape;1162;p75"/>
          <p:cNvCxnSpPr>
            <a:endCxn id="1155"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163" name="Google Shape;1163;p75"/>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164" name="Google Shape;1164;p75"/>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165" name="Google Shape;1165;p75"/>
          <p:cNvCxnSpPr>
            <a:endCxn id="1158"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1166" name="Google Shape;1166;p75"/>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167" name="Google Shape;1167;p75"/>
          <p:cNvCxnSpPr>
            <a:stCxn id="1155" idx="0"/>
            <a:endCxn id="1159"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1168" name="Google Shape;1168;p75"/>
          <p:cNvCxnSpPr>
            <a:stCxn id="1156" idx="0"/>
            <a:endCxn id="1159"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1169" name="Google Shape;1169;p75"/>
          <p:cNvCxnSpPr>
            <a:stCxn id="1159" idx="0"/>
            <a:endCxn id="1160"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170" name="Google Shape;1170;p75"/>
          <p:cNvCxnSpPr>
            <a:stCxn id="1157" idx="0"/>
            <a:endCxn id="1161"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171" name="Google Shape;1171;p75"/>
          <p:cNvCxnSpPr>
            <a:stCxn id="1161"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172" name="Google Shape;1172;p75"/>
          <p:cNvCxnSpPr>
            <a:stCxn id="1161"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173" name="Google Shape;1173;p75"/>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4" name="Google Shape;1174;p75"/>
          <p:cNvCxnSpPr>
            <a:stCxn id="1173"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175" name="Google Shape;1175;p75"/>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176" name="Google Shape;1176;p75"/>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1177" name="Google Shape;1177;p75"/>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1178" name="Google Shape;1178;p75"/>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79" name="Google Shape;1179;p75"/>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80" name="Google Shape;1180;p75"/>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81" name="Google Shape;1181;p75"/>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82" name="Google Shape;1182;p75"/>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183" name="Google Shape;1183;p75"/>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7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189" name="Google Shape;1189;p76"/>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0" name="Google Shape;1190;p76"/>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191" name="Google Shape;1191;p76"/>
          <p:cNvCxnSpPr/>
          <p:nvPr/>
        </p:nvCxnSpPr>
        <p:spPr>
          <a:xfrm>
            <a:off x="152400" y="3730150"/>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1192" name="Google Shape;1192;p76"/>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193" name="Google Shape;1193;p76"/>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194" name="Google Shape;1194;p76"/>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195" name="Google Shape;1195;p76"/>
          <p:cNvCxnSpPr>
            <a:stCxn id="1196" idx="0"/>
          </p:cNvCxnSpPr>
          <p:nvPr/>
        </p:nvCxnSpPr>
        <p:spPr>
          <a:xfrm rot="-5400000">
            <a:off x="678475" y="3933550"/>
            <a:ext cx="628500" cy="2184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197" name="Google Shape;1197;p76"/>
          <p:cNvCxnSpPr/>
          <p:nvPr/>
        </p:nvCxnSpPr>
        <p:spPr>
          <a:xfrm>
            <a:off x="826375" y="3730150"/>
            <a:ext cx="375600" cy="0"/>
          </a:xfrm>
          <a:prstGeom prst="straightConnector1">
            <a:avLst/>
          </a:prstGeom>
          <a:noFill/>
          <a:ln cap="flat" cmpd="sng" w="38100">
            <a:solidFill>
              <a:srgbClr val="FF0000"/>
            </a:solidFill>
            <a:prstDash val="solid"/>
            <a:round/>
            <a:headEnd len="med" w="med" type="none"/>
            <a:tailEnd len="med" w="med" type="none"/>
          </a:ln>
        </p:spPr>
      </p:cxnSp>
      <p:sp>
        <p:nvSpPr>
          <p:cNvPr id="1198" name="Google Shape;1198;p76"/>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199" name="Google Shape;1199;p76"/>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6"/>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201" name="Google Shape;1201;p76"/>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202" name="Google Shape;1202;p76"/>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203" name="Google Shape;1203;p76"/>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204" name="Google Shape;1204;p76"/>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205" name="Google Shape;1205;p76"/>
          <p:cNvCxnSpPr>
            <a:endCxn id="1198"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206" name="Google Shape;1206;p76"/>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207" name="Google Shape;1207;p76"/>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208" name="Google Shape;1208;p76"/>
          <p:cNvCxnSpPr>
            <a:endCxn id="1201" idx="4"/>
          </p:cNvCxnSpPr>
          <p:nvPr/>
        </p:nvCxnSpPr>
        <p:spPr>
          <a:xfrm rot="10800000">
            <a:off x="1202000" y="2235825"/>
            <a:ext cx="0" cy="1487700"/>
          </a:xfrm>
          <a:prstGeom prst="straightConnector1">
            <a:avLst/>
          </a:prstGeom>
          <a:noFill/>
          <a:ln cap="flat" cmpd="sng" w="28575">
            <a:solidFill>
              <a:srgbClr val="FF0000"/>
            </a:solidFill>
            <a:prstDash val="solid"/>
            <a:round/>
            <a:headEnd len="med" w="med" type="none"/>
            <a:tailEnd len="med" w="med" type="triangle"/>
          </a:ln>
        </p:spPr>
      </p:cxnSp>
      <p:sp>
        <p:nvSpPr>
          <p:cNvPr id="1209" name="Google Shape;1209;p76"/>
          <p:cNvSpPr/>
          <p:nvPr/>
        </p:nvSpPr>
        <p:spPr>
          <a:xfrm>
            <a:off x="921500" y="3062475"/>
            <a:ext cx="561000" cy="385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210" name="Google Shape;1210;p76"/>
          <p:cNvCxnSpPr>
            <a:stCxn id="1198" idx="0"/>
            <a:endCxn id="1202"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1211" name="Google Shape;1211;p76"/>
          <p:cNvCxnSpPr>
            <a:stCxn id="1199" idx="0"/>
            <a:endCxn id="1202"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1212" name="Google Shape;1212;p76"/>
          <p:cNvCxnSpPr>
            <a:stCxn id="1202" idx="0"/>
            <a:endCxn id="1203"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213" name="Google Shape;1213;p76"/>
          <p:cNvCxnSpPr>
            <a:stCxn id="1200" idx="0"/>
            <a:endCxn id="1204"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214" name="Google Shape;1214;p76"/>
          <p:cNvCxnSpPr>
            <a:stCxn id="1204"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215" name="Google Shape;1215;p76"/>
          <p:cNvCxnSpPr>
            <a:stCxn id="1204"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216" name="Google Shape;1216;p76"/>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7" name="Google Shape;1217;p76"/>
          <p:cNvCxnSpPr>
            <a:stCxn id="1216"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218" name="Google Shape;1218;p76"/>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219" name="Google Shape;1219;p76"/>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1220" name="Google Shape;1220;p76"/>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1221" name="Google Shape;1221;p76"/>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22" name="Google Shape;1222;p76"/>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23" name="Google Shape;1223;p76"/>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24" name="Google Shape;1224;p76"/>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25" name="Google Shape;1225;p76"/>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26" name="Google Shape;1226;p76"/>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1227" name="Google Shape;1227;p76"/>
          <p:cNvPicPr preferRelativeResize="0"/>
          <p:nvPr/>
        </p:nvPicPr>
        <p:blipFill rotWithShape="1">
          <a:blip r:embed="rId3">
            <a:alphaModFix/>
          </a:blip>
          <a:srcRect b="27126" l="54740" r="3877" t="38108"/>
          <a:stretch/>
        </p:blipFill>
        <p:spPr>
          <a:xfrm>
            <a:off x="5355350" y="2310950"/>
            <a:ext cx="3784052" cy="981875"/>
          </a:xfrm>
          <a:prstGeom prst="rect">
            <a:avLst/>
          </a:prstGeom>
          <a:noFill/>
          <a:ln>
            <a:noFill/>
          </a:ln>
        </p:spPr>
      </p:pic>
      <p:sp>
        <p:nvSpPr>
          <p:cNvPr id="1228" name="Google Shape;1228;p76"/>
          <p:cNvSpPr txBox="1"/>
          <p:nvPr/>
        </p:nvSpPr>
        <p:spPr>
          <a:xfrm>
            <a:off x="826375" y="24808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f</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7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234" name="Google Shape;1234;p77"/>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5" name="Google Shape;1235;p77"/>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236" name="Google Shape;1236;p77"/>
          <p:cNvCxnSpPr/>
          <p:nvPr/>
        </p:nvCxnSpPr>
        <p:spPr>
          <a:xfrm>
            <a:off x="152400" y="3730150"/>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1237" name="Google Shape;1237;p77"/>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238" name="Google Shape;1238;p77"/>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239" name="Google Shape;1239;p77"/>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240" name="Google Shape;1240;p77"/>
          <p:cNvCxnSpPr>
            <a:stCxn id="1241" idx="0"/>
          </p:cNvCxnSpPr>
          <p:nvPr/>
        </p:nvCxnSpPr>
        <p:spPr>
          <a:xfrm rot="-5400000">
            <a:off x="678475" y="3933550"/>
            <a:ext cx="628500" cy="2184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242" name="Google Shape;1242;p77"/>
          <p:cNvCxnSpPr/>
          <p:nvPr/>
        </p:nvCxnSpPr>
        <p:spPr>
          <a:xfrm>
            <a:off x="826375" y="3730150"/>
            <a:ext cx="1833000" cy="0"/>
          </a:xfrm>
          <a:prstGeom prst="straightConnector1">
            <a:avLst/>
          </a:prstGeom>
          <a:noFill/>
          <a:ln cap="flat" cmpd="sng" w="38100">
            <a:solidFill>
              <a:srgbClr val="FF0000"/>
            </a:solidFill>
            <a:prstDash val="solid"/>
            <a:round/>
            <a:headEnd len="med" w="med" type="none"/>
            <a:tailEnd len="med" w="med" type="none"/>
          </a:ln>
        </p:spPr>
      </p:cxnSp>
      <p:sp>
        <p:nvSpPr>
          <p:cNvPr id="1243" name="Google Shape;1243;p77"/>
          <p:cNvSpPr/>
          <p:nvPr/>
        </p:nvSpPr>
        <p:spPr>
          <a:xfrm>
            <a:off x="1678625" y="3062475"/>
            <a:ext cx="561000" cy="385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244" name="Google Shape;1244;p77"/>
          <p:cNvSpPr/>
          <p:nvPr/>
        </p:nvSpPr>
        <p:spPr>
          <a:xfrm>
            <a:off x="2379938" y="3062475"/>
            <a:ext cx="561000" cy="385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246" name="Google Shape;1246;p77"/>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247" name="Google Shape;1247;p77"/>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248" name="Google Shape;1248;p77"/>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249" name="Google Shape;1249;p77"/>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250" name="Google Shape;1250;p77"/>
          <p:cNvCxnSpPr>
            <a:endCxn id="1243" idx="2"/>
          </p:cNvCxnSpPr>
          <p:nvPr/>
        </p:nvCxnSpPr>
        <p:spPr>
          <a:xfrm rot="10800000">
            <a:off x="1959125" y="3447975"/>
            <a:ext cx="0" cy="300600"/>
          </a:xfrm>
          <a:prstGeom prst="straightConnector1">
            <a:avLst/>
          </a:prstGeom>
          <a:noFill/>
          <a:ln cap="flat" cmpd="sng" w="38100">
            <a:solidFill>
              <a:srgbClr val="FF0000"/>
            </a:solidFill>
            <a:prstDash val="solid"/>
            <a:round/>
            <a:headEnd len="med" w="med" type="none"/>
            <a:tailEnd len="med" w="med" type="none"/>
          </a:ln>
        </p:spPr>
      </p:cxnSp>
      <p:cxnSp>
        <p:nvCxnSpPr>
          <p:cNvPr id="1251" name="Google Shape;1251;p77"/>
          <p:cNvCxnSpPr/>
          <p:nvPr/>
        </p:nvCxnSpPr>
        <p:spPr>
          <a:xfrm rot="10800000">
            <a:off x="2660450" y="3447975"/>
            <a:ext cx="0" cy="300600"/>
          </a:xfrm>
          <a:prstGeom prst="straightConnector1">
            <a:avLst/>
          </a:prstGeom>
          <a:noFill/>
          <a:ln cap="flat" cmpd="sng" w="38100">
            <a:solidFill>
              <a:srgbClr val="FF0000"/>
            </a:solidFill>
            <a:prstDash val="solid"/>
            <a:round/>
            <a:headEnd len="med" w="med" type="none"/>
            <a:tailEnd len="med" w="med" type="none"/>
          </a:ln>
        </p:spPr>
      </p:cxnSp>
      <p:cxnSp>
        <p:nvCxnSpPr>
          <p:cNvPr id="1252" name="Google Shape;1252;p77"/>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253" name="Google Shape;1253;p77"/>
          <p:cNvCxnSpPr>
            <a:endCxn id="1246"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1254" name="Google Shape;1254;p77"/>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255" name="Google Shape;1255;p77"/>
          <p:cNvCxnSpPr>
            <a:stCxn id="1243" idx="0"/>
            <a:endCxn id="1247" idx="2"/>
          </p:cNvCxnSpPr>
          <p:nvPr/>
        </p:nvCxnSpPr>
        <p:spPr>
          <a:xfrm rot="-5400000">
            <a:off x="2028875" y="2623725"/>
            <a:ext cx="369000" cy="508500"/>
          </a:xfrm>
          <a:prstGeom prst="curvedConnector2">
            <a:avLst/>
          </a:prstGeom>
          <a:noFill/>
          <a:ln cap="flat" cmpd="sng" w="28575">
            <a:solidFill>
              <a:srgbClr val="FF0000"/>
            </a:solidFill>
            <a:prstDash val="solid"/>
            <a:round/>
            <a:headEnd len="med" w="med" type="none"/>
            <a:tailEnd len="med" w="med" type="triangle"/>
          </a:ln>
        </p:spPr>
      </p:cxnSp>
      <p:cxnSp>
        <p:nvCxnSpPr>
          <p:cNvPr id="1256" name="Google Shape;1256;p77"/>
          <p:cNvCxnSpPr>
            <a:stCxn id="1244" idx="0"/>
            <a:endCxn id="1247" idx="4"/>
          </p:cNvCxnSpPr>
          <p:nvPr/>
        </p:nvCxnSpPr>
        <p:spPr>
          <a:xfrm rot="10800000">
            <a:off x="2660438" y="2886075"/>
            <a:ext cx="0" cy="176400"/>
          </a:xfrm>
          <a:prstGeom prst="straightConnector1">
            <a:avLst/>
          </a:prstGeom>
          <a:noFill/>
          <a:ln cap="flat" cmpd="sng" w="38100">
            <a:solidFill>
              <a:srgbClr val="FF0000"/>
            </a:solidFill>
            <a:prstDash val="solid"/>
            <a:round/>
            <a:headEnd len="med" w="med" type="none"/>
            <a:tailEnd len="med" w="med" type="none"/>
          </a:ln>
        </p:spPr>
      </p:cxnSp>
      <p:cxnSp>
        <p:nvCxnSpPr>
          <p:cNvPr id="1257" name="Google Shape;1257;p77"/>
          <p:cNvCxnSpPr>
            <a:stCxn id="1247" idx="0"/>
            <a:endCxn id="1248"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258" name="Google Shape;1258;p77"/>
          <p:cNvCxnSpPr>
            <a:stCxn id="1245" idx="0"/>
            <a:endCxn id="1249"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259" name="Google Shape;1259;p77"/>
          <p:cNvCxnSpPr>
            <a:stCxn id="1249"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260" name="Google Shape;1260;p77"/>
          <p:cNvCxnSpPr>
            <a:stCxn id="1249"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261" name="Google Shape;1261;p77"/>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2" name="Google Shape;1262;p77"/>
          <p:cNvCxnSpPr>
            <a:stCxn id="1261"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263" name="Google Shape;1263;p77"/>
          <p:cNvSpPr txBox="1"/>
          <p:nvPr/>
        </p:nvSpPr>
        <p:spPr>
          <a:xfrm>
            <a:off x="2324225" y="306247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264" name="Google Shape;1264;p77"/>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1265" name="Google Shape;1265;p77"/>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66" name="Google Shape;1266;p77"/>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67" name="Google Shape;1267;p77"/>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68" name="Google Shape;1268;p77"/>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69" name="Google Shape;1269;p77"/>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70" name="Google Shape;1270;p77"/>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cxnSp>
        <p:nvCxnSpPr>
          <p:cNvPr id="1271" name="Google Shape;1271;p77"/>
          <p:cNvCxnSpPr/>
          <p:nvPr/>
        </p:nvCxnSpPr>
        <p:spPr>
          <a:xfrm>
            <a:off x="2664425" y="3730150"/>
            <a:ext cx="781200" cy="0"/>
          </a:xfrm>
          <a:prstGeom prst="straightConnector1">
            <a:avLst/>
          </a:prstGeom>
          <a:noFill/>
          <a:ln cap="flat" cmpd="sng" w="38100">
            <a:solidFill>
              <a:srgbClr val="000000"/>
            </a:solidFill>
            <a:prstDash val="solid"/>
            <a:round/>
            <a:headEnd len="med" w="med" type="none"/>
            <a:tailEnd len="med" w="med" type="none"/>
          </a:ln>
        </p:spPr>
      </p:cxnSp>
      <p:pic>
        <p:nvPicPr>
          <p:cNvPr id="1272" name="Google Shape;1272;p77"/>
          <p:cNvPicPr preferRelativeResize="0"/>
          <p:nvPr/>
        </p:nvPicPr>
        <p:blipFill rotWithShape="1">
          <a:blip r:embed="rId3">
            <a:alphaModFix/>
          </a:blip>
          <a:srcRect b="23050" l="53348" r="752" t="37192"/>
          <a:stretch/>
        </p:blipFill>
        <p:spPr>
          <a:xfrm>
            <a:off x="5689239" y="2398300"/>
            <a:ext cx="3212413" cy="859475"/>
          </a:xfrm>
          <a:prstGeom prst="rect">
            <a:avLst/>
          </a:prstGeom>
          <a:noFill/>
          <a:ln>
            <a:noFill/>
          </a:ln>
        </p:spPr>
      </p:pic>
      <p:sp>
        <p:nvSpPr>
          <p:cNvPr id="1273" name="Google Shape;1273;p77"/>
          <p:cNvSpPr txBox="1"/>
          <p:nvPr/>
        </p:nvSpPr>
        <p:spPr>
          <a:xfrm>
            <a:off x="1678625" y="25251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i</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74" name="Google Shape;1274;p77"/>
          <p:cNvSpPr txBox="1"/>
          <p:nvPr/>
        </p:nvSpPr>
        <p:spPr>
          <a:xfrm>
            <a:off x="2690625" y="2738325"/>
            <a:ext cx="44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C</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275" name="Google Shape;1275;p77"/>
          <p:cNvSpPr txBox="1"/>
          <p:nvPr/>
        </p:nvSpPr>
        <p:spPr>
          <a:xfrm>
            <a:off x="2754275" y="2624325"/>
            <a:ext cx="3054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0000"/>
                </a:solidFill>
                <a:latin typeface="Montserrat"/>
                <a:ea typeface="Montserrat"/>
                <a:cs typeface="Montserrat"/>
                <a:sym typeface="Montserrat"/>
              </a:rPr>
              <a:t>~</a:t>
            </a:r>
            <a:endParaRPr sz="2000">
              <a:solidFill>
                <a:srgbClr val="FF0000"/>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7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281" name="Google Shape;1281;p78"/>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2" name="Google Shape;1282;p78"/>
          <p:cNvCxnSpPr/>
          <p:nvPr/>
        </p:nvCxnSpPr>
        <p:spPr>
          <a:xfrm>
            <a:off x="152400" y="2043075"/>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1283" name="Google Shape;1283;p78"/>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284" name="Google Shape;1284;p78"/>
          <p:cNvCxnSpPr/>
          <p:nvPr/>
        </p:nvCxnSpPr>
        <p:spPr>
          <a:xfrm>
            <a:off x="826375" y="2043050"/>
            <a:ext cx="4775400" cy="0"/>
          </a:xfrm>
          <a:prstGeom prst="straightConnector1">
            <a:avLst/>
          </a:prstGeom>
          <a:noFill/>
          <a:ln cap="flat" cmpd="sng" w="38100">
            <a:solidFill>
              <a:srgbClr val="FF0000"/>
            </a:solidFill>
            <a:prstDash val="solid"/>
            <a:round/>
            <a:headEnd len="med" w="med" type="none"/>
            <a:tailEnd len="med" w="med" type="triangle"/>
          </a:ln>
        </p:spPr>
      </p:cxnSp>
      <p:cxnSp>
        <p:nvCxnSpPr>
          <p:cNvPr id="1285" name="Google Shape;1285;p78"/>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286" name="Google Shape;1286;p78"/>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287" name="Google Shape;1287;p78"/>
          <p:cNvCxnSpPr>
            <a:stCxn id="1288"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289" name="Google Shape;1289;p78"/>
          <p:cNvCxnSpPr/>
          <p:nvPr/>
        </p:nvCxnSpPr>
        <p:spPr>
          <a:xfrm>
            <a:off x="826375" y="3730150"/>
            <a:ext cx="1833000" cy="0"/>
          </a:xfrm>
          <a:prstGeom prst="straightConnector1">
            <a:avLst/>
          </a:prstGeom>
          <a:noFill/>
          <a:ln cap="flat" cmpd="sng" w="38100">
            <a:solidFill>
              <a:srgbClr val="000000"/>
            </a:solidFill>
            <a:prstDash val="solid"/>
            <a:round/>
            <a:headEnd len="med" w="med" type="none"/>
            <a:tailEnd len="med" w="med" type="none"/>
          </a:ln>
        </p:spPr>
      </p:cxnSp>
      <p:sp>
        <p:nvSpPr>
          <p:cNvPr id="1290" name="Google Shape;1290;p78"/>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291" name="Google Shape;1291;p78"/>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8"/>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293" name="Google Shape;1293;p78"/>
          <p:cNvSpPr/>
          <p:nvPr/>
        </p:nvSpPr>
        <p:spPr>
          <a:xfrm>
            <a:off x="1009250" y="1850325"/>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294" name="Google Shape;1294;p78"/>
          <p:cNvSpPr/>
          <p:nvPr/>
        </p:nvSpPr>
        <p:spPr>
          <a:xfrm>
            <a:off x="2467700" y="2500700"/>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295" name="Google Shape;1295;p78"/>
          <p:cNvSpPr/>
          <p:nvPr/>
        </p:nvSpPr>
        <p:spPr>
          <a:xfrm>
            <a:off x="2467700" y="1824550"/>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296" name="Google Shape;1296;p78"/>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297" name="Google Shape;1297;p78"/>
          <p:cNvCxnSpPr>
            <a:endCxn id="1290"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298" name="Google Shape;1298;p78"/>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299" name="Google Shape;1299;p78"/>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300" name="Google Shape;1300;p78"/>
          <p:cNvCxnSpPr>
            <a:stCxn id="1301" idx="0"/>
            <a:endCxn id="1293" idx="4"/>
          </p:cNvCxnSpPr>
          <p:nvPr/>
        </p:nvCxnSpPr>
        <p:spPr>
          <a:xfrm rot="10800000">
            <a:off x="1202000" y="2235975"/>
            <a:ext cx="0" cy="826500"/>
          </a:xfrm>
          <a:prstGeom prst="straightConnector1">
            <a:avLst/>
          </a:prstGeom>
          <a:noFill/>
          <a:ln cap="flat" cmpd="sng" w="28575">
            <a:solidFill>
              <a:srgbClr val="FF0000"/>
            </a:solidFill>
            <a:prstDash val="solid"/>
            <a:round/>
            <a:headEnd len="med" w="med" type="none"/>
            <a:tailEnd len="med" w="med" type="triangle"/>
          </a:ln>
        </p:spPr>
      </p:cxnSp>
      <p:sp>
        <p:nvSpPr>
          <p:cNvPr id="1301" name="Google Shape;1301;p78"/>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302" name="Google Shape;1302;p78"/>
          <p:cNvCxnSpPr>
            <a:stCxn id="1290" idx="0"/>
            <a:endCxn id="1294" idx="2"/>
          </p:cNvCxnSpPr>
          <p:nvPr/>
        </p:nvCxnSpPr>
        <p:spPr>
          <a:xfrm rot="-5400000">
            <a:off x="2028875" y="2623725"/>
            <a:ext cx="369000" cy="508500"/>
          </a:xfrm>
          <a:prstGeom prst="curvedConnector2">
            <a:avLst/>
          </a:prstGeom>
          <a:noFill/>
          <a:ln cap="flat" cmpd="sng" w="28575">
            <a:solidFill>
              <a:srgbClr val="FF0000"/>
            </a:solidFill>
            <a:prstDash val="solid"/>
            <a:round/>
            <a:headEnd len="med" w="med" type="none"/>
            <a:tailEnd len="med" w="med" type="triangle"/>
          </a:ln>
        </p:spPr>
      </p:cxnSp>
      <p:cxnSp>
        <p:nvCxnSpPr>
          <p:cNvPr id="1303" name="Google Shape;1303;p78"/>
          <p:cNvCxnSpPr>
            <a:stCxn id="1291" idx="0"/>
            <a:endCxn id="1294" idx="4"/>
          </p:cNvCxnSpPr>
          <p:nvPr/>
        </p:nvCxnSpPr>
        <p:spPr>
          <a:xfrm rot="10800000">
            <a:off x="2660438" y="2886075"/>
            <a:ext cx="0" cy="176400"/>
          </a:xfrm>
          <a:prstGeom prst="straightConnector1">
            <a:avLst/>
          </a:prstGeom>
          <a:noFill/>
          <a:ln cap="flat" cmpd="sng" w="38100">
            <a:solidFill>
              <a:srgbClr val="FF0000"/>
            </a:solidFill>
            <a:prstDash val="solid"/>
            <a:round/>
            <a:headEnd len="med" w="med" type="none"/>
            <a:tailEnd len="med" w="med" type="none"/>
          </a:ln>
        </p:spPr>
      </p:cxnSp>
      <p:cxnSp>
        <p:nvCxnSpPr>
          <p:cNvPr id="1304" name="Google Shape;1304;p78"/>
          <p:cNvCxnSpPr>
            <a:stCxn id="1294" idx="0"/>
            <a:endCxn id="1295" idx="4"/>
          </p:cNvCxnSpPr>
          <p:nvPr/>
        </p:nvCxnSpPr>
        <p:spPr>
          <a:xfrm rot="10800000">
            <a:off x="2660450" y="2210000"/>
            <a:ext cx="0" cy="290700"/>
          </a:xfrm>
          <a:prstGeom prst="straightConnector1">
            <a:avLst/>
          </a:prstGeom>
          <a:noFill/>
          <a:ln cap="flat" cmpd="sng" w="28575">
            <a:solidFill>
              <a:srgbClr val="FF0000"/>
            </a:solidFill>
            <a:prstDash val="solid"/>
            <a:round/>
            <a:headEnd len="med" w="med" type="none"/>
            <a:tailEnd len="med" w="med" type="triangle"/>
          </a:ln>
        </p:spPr>
      </p:cxnSp>
      <p:cxnSp>
        <p:nvCxnSpPr>
          <p:cNvPr id="1305" name="Google Shape;1305;p78"/>
          <p:cNvCxnSpPr>
            <a:stCxn id="1292" idx="0"/>
            <a:endCxn id="1296"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306" name="Google Shape;1306;p78"/>
          <p:cNvCxnSpPr>
            <a:stCxn id="1296"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307" name="Google Shape;1307;p78"/>
          <p:cNvCxnSpPr>
            <a:stCxn id="1296"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308" name="Google Shape;1308;p78"/>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9" name="Google Shape;1309;p78"/>
          <p:cNvCxnSpPr>
            <a:stCxn id="1308"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310" name="Google Shape;1310;p78"/>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311" name="Google Shape;1311;p78"/>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1312" name="Google Shape;1312;p78"/>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13" name="Google Shape;1313;p78"/>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14" name="Google Shape;1314;p78"/>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15" name="Google Shape;1315;p78"/>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16" name="Google Shape;1316;p78"/>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17" name="Google Shape;1317;p78"/>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cxnSp>
        <p:nvCxnSpPr>
          <p:cNvPr id="1318" name="Google Shape;1318;p78"/>
          <p:cNvCxnSpPr/>
          <p:nvPr/>
        </p:nvCxnSpPr>
        <p:spPr>
          <a:xfrm>
            <a:off x="2664425" y="3730150"/>
            <a:ext cx="781200" cy="0"/>
          </a:xfrm>
          <a:prstGeom prst="straightConnector1">
            <a:avLst/>
          </a:prstGeom>
          <a:noFill/>
          <a:ln cap="flat" cmpd="sng" w="38100">
            <a:solidFill>
              <a:srgbClr val="000000"/>
            </a:solidFill>
            <a:prstDash val="solid"/>
            <a:round/>
            <a:headEnd len="med" w="med" type="none"/>
            <a:tailEnd len="med" w="med" type="none"/>
          </a:ln>
        </p:spPr>
      </p:cxnSp>
      <p:cxnSp>
        <p:nvCxnSpPr>
          <p:cNvPr id="1319" name="Google Shape;1319;p78"/>
          <p:cNvCxnSpPr/>
          <p:nvPr/>
        </p:nvCxnSpPr>
        <p:spPr>
          <a:xfrm rot="10800000">
            <a:off x="1202000" y="3429550"/>
            <a:ext cx="0" cy="300600"/>
          </a:xfrm>
          <a:prstGeom prst="straightConnector1">
            <a:avLst/>
          </a:prstGeom>
          <a:noFill/>
          <a:ln cap="flat" cmpd="sng" w="38100">
            <a:solidFill>
              <a:srgbClr val="000000"/>
            </a:solidFill>
            <a:prstDash val="solid"/>
            <a:round/>
            <a:headEnd len="med" w="med" type="none"/>
            <a:tailEnd len="med" w="med" type="none"/>
          </a:ln>
        </p:spPr>
      </p:cxnSp>
      <p:sp>
        <p:nvSpPr>
          <p:cNvPr id="1320" name="Google Shape;1320;p78"/>
          <p:cNvSpPr txBox="1"/>
          <p:nvPr/>
        </p:nvSpPr>
        <p:spPr>
          <a:xfrm>
            <a:off x="1678625" y="25251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i</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21" name="Google Shape;1321;p78"/>
          <p:cNvSpPr txBox="1"/>
          <p:nvPr/>
        </p:nvSpPr>
        <p:spPr>
          <a:xfrm>
            <a:off x="2690625" y="2738325"/>
            <a:ext cx="44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C</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22" name="Google Shape;1322;p78"/>
          <p:cNvSpPr txBox="1"/>
          <p:nvPr/>
        </p:nvSpPr>
        <p:spPr>
          <a:xfrm>
            <a:off x="826375" y="24808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f</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1323" name="Google Shape;1323;p78"/>
          <p:cNvPicPr preferRelativeResize="0"/>
          <p:nvPr/>
        </p:nvPicPr>
        <p:blipFill rotWithShape="1">
          <a:blip r:embed="rId3">
            <a:alphaModFix/>
          </a:blip>
          <a:srcRect b="30752" l="53074" r="10361" t="45840"/>
          <a:stretch/>
        </p:blipFill>
        <p:spPr>
          <a:xfrm>
            <a:off x="5658675" y="2602266"/>
            <a:ext cx="3343324" cy="661076"/>
          </a:xfrm>
          <a:prstGeom prst="rect">
            <a:avLst/>
          </a:prstGeom>
          <a:noFill/>
          <a:ln>
            <a:noFill/>
          </a:ln>
        </p:spPr>
      </p:pic>
      <p:sp>
        <p:nvSpPr>
          <p:cNvPr id="1324" name="Google Shape;1324;p78"/>
          <p:cNvSpPr txBox="1"/>
          <p:nvPr/>
        </p:nvSpPr>
        <p:spPr>
          <a:xfrm>
            <a:off x="2754275" y="2624325"/>
            <a:ext cx="3054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0000"/>
                </a:solidFill>
                <a:latin typeface="Montserrat"/>
                <a:ea typeface="Montserrat"/>
                <a:cs typeface="Montserrat"/>
                <a:sym typeface="Montserrat"/>
              </a:rPr>
              <a:t>~</a:t>
            </a:r>
            <a:endParaRPr sz="2000">
              <a:solidFill>
                <a:srgbClr val="FF0000"/>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7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a:t>
            </a:r>
            <a:endParaRPr>
              <a:latin typeface="Montserrat"/>
              <a:ea typeface="Montserrat"/>
              <a:cs typeface="Montserrat"/>
              <a:sym typeface="Montserrat"/>
            </a:endParaRPr>
          </a:p>
        </p:txBody>
      </p:sp>
      <p:sp>
        <p:nvSpPr>
          <p:cNvPr id="1330" name="Google Shape;1330;p79"/>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1" name="Google Shape;1331;p79"/>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332" name="Google Shape;1332;p79"/>
          <p:cNvCxnSpPr/>
          <p:nvPr/>
        </p:nvCxnSpPr>
        <p:spPr>
          <a:xfrm>
            <a:off x="152400" y="3730150"/>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1333" name="Google Shape;1333;p79"/>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334" name="Google Shape;1334;p79"/>
          <p:cNvCxnSpPr/>
          <p:nvPr/>
        </p:nvCxnSpPr>
        <p:spPr>
          <a:xfrm>
            <a:off x="4282075" y="3723550"/>
            <a:ext cx="1467000" cy="6600"/>
          </a:xfrm>
          <a:prstGeom prst="straightConnector1">
            <a:avLst/>
          </a:prstGeom>
          <a:noFill/>
          <a:ln cap="flat" cmpd="sng" w="38100">
            <a:solidFill>
              <a:srgbClr val="FF0000"/>
            </a:solidFill>
            <a:prstDash val="solid"/>
            <a:round/>
            <a:headEnd len="med" w="med" type="none"/>
            <a:tailEnd len="med" w="med" type="triangle"/>
          </a:ln>
        </p:spPr>
      </p:cxnSp>
      <p:cxnSp>
        <p:nvCxnSpPr>
          <p:cNvPr id="1335" name="Google Shape;1335;p79"/>
          <p:cNvCxnSpPr/>
          <p:nvPr/>
        </p:nvCxnSpPr>
        <p:spPr>
          <a:xfrm flipH="1" rot="5400000">
            <a:off x="3450750" y="2401400"/>
            <a:ext cx="2358900" cy="305400"/>
          </a:xfrm>
          <a:prstGeom prst="curvedConnector3">
            <a:avLst>
              <a:gd fmla="val 50000" name="adj1"/>
            </a:avLst>
          </a:prstGeom>
          <a:noFill/>
          <a:ln cap="flat" cmpd="sng" w="38100">
            <a:solidFill>
              <a:srgbClr val="FF0000"/>
            </a:solidFill>
            <a:prstDash val="dash"/>
            <a:round/>
            <a:headEnd len="med" w="med" type="none"/>
            <a:tailEnd len="med" w="med" type="triangle"/>
          </a:ln>
        </p:spPr>
      </p:cxnSp>
      <p:cxnSp>
        <p:nvCxnSpPr>
          <p:cNvPr id="1336" name="Google Shape;1336;p79"/>
          <p:cNvCxnSpPr>
            <a:stCxn id="1337" idx="0"/>
          </p:cNvCxnSpPr>
          <p:nvPr/>
        </p:nvCxnSpPr>
        <p:spPr>
          <a:xfrm rot="-5400000">
            <a:off x="678475" y="3933550"/>
            <a:ext cx="628500" cy="2184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338" name="Google Shape;1338;p79"/>
          <p:cNvCxnSpPr/>
          <p:nvPr/>
        </p:nvCxnSpPr>
        <p:spPr>
          <a:xfrm>
            <a:off x="826375" y="3730150"/>
            <a:ext cx="375600" cy="0"/>
          </a:xfrm>
          <a:prstGeom prst="straightConnector1">
            <a:avLst/>
          </a:prstGeom>
          <a:noFill/>
          <a:ln cap="flat" cmpd="sng" w="38100">
            <a:solidFill>
              <a:srgbClr val="FF0000"/>
            </a:solidFill>
            <a:prstDash val="solid"/>
            <a:round/>
            <a:headEnd len="med" w="med" type="none"/>
            <a:tailEnd len="med" w="med" type="none"/>
          </a:ln>
        </p:spPr>
      </p:cxnSp>
      <p:sp>
        <p:nvSpPr>
          <p:cNvPr id="1339" name="Google Shape;1339;p79"/>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340" name="Google Shape;1340;p79"/>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9"/>
          <p:cNvSpPr/>
          <p:nvPr/>
        </p:nvSpPr>
        <p:spPr>
          <a:xfrm>
            <a:off x="3165125" y="3062475"/>
            <a:ext cx="561000" cy="385500"/>
          </a:xfrm>
          <a:prstGeom prst="roundRect">
            <a:avLst>
              <a:gd fmla="val 16667" name="adj"/>
            </a:avLst>
          </a:prstGeom>
          <a:solidFill>
            <a:srgbClr val="CFE2F3"/>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342" name="Google Shape;1342;p79"/>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343" name="Google Shape;1343;p79"/>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344" name="Google Shape;1344;p79"/>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345" name="Google Shape;1345;p79"/>
          <p:cNvSpPr/>
          <p:nvPr/>
        </p:nvSpPr>
        <p:spPr>
          <a:xfrm>
            <a:off x="3870400" y="2786950"/>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346" name="Google Shape;1346;p79"/>
          <p:cNvCxnSpPr>
            <a:endCxn id="1339"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347" name="Google Shape;1347;p79"/>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348" name="Google Shape;1348;p79"/>
          <p:cNvCxnSpPr/>
          <p:nvPr/>
        </p:nvCxnSpPr>
        <p:spPr>
          <a:xfrm rot="10800000">
            <a:off x="3445625" y="3447975"/>
            <a:ext cx="0" cy="300600"/>
          </a:xfrm>
          <a:prstGeom prst="straightConnector1">
            <a:avLst/>
          </a:prstGeom>
          <a:noFill/>
          <a:ln cap="flat" cmpd="sng" w="38100">
            <a:solidFill>
              <a:srgbClr val="FF0000"/>
            </a:solidFill>
            <a:prstDash val="solid"/>
            <a:round/>
            <a:headEnd len="med" w="med" type="none"/>
            <a:tailEnd len="med" w="med" type="none"/>
          </a:ln>
        </p:spPr>
      </p:cxnSp>
      <p:cxnSp>
        <p:nvCxnSpPr>
          <p:cNvPr id="1349" name="Google Shape;1349;p79"/>
          <p:cNvCxnSpPr>
            <a:endCxn id="1342"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1350" name="Google Shape;1350;p79"/>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351" name="Google Shape;1351;p79"/>
          <p:cNvCxnSpPr>
            <a:stCxn id="1339" idx="0"/>
            <a:endCxn id="1343"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1352" name="Google Shape;1352;p79"/>
          <p:cNvCxnSpPr>
            <a:stCxn id="1340" idx="0"/>
            <a:endCxn id="1343"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1353" name="Google Shape;1353;p79"/>
          <p:cNvCxnSpPr>
            <a:stCxn id="1343" idx="0"/>
            <a:endCxn id="1344"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354" name="Google Shape;1354;p79"/>
          <p:cNvCxnSpPr>
            <a:stCxn id="1341" idx="0"/>
            <a:endCxn id="1345" idx="1"/>
          </p:cNvCxnSpPr>
          <p:nvPr/>
        </p:nvCxnSpPr>
        <p:spPr>
          <a:xfrm rot="-5400000">
            <a:off x="3576725" y="2712375"/>
            <a:ext cx="219000" cy="481200"/>
          </a:xfrm>
          <a:prstGeom prst="curvedConnector3">
            <a:avLst>
              <a:gd fmla="val 114361" name="adj1"/>
            </a:avLst>
          </a:prstGeom>
          <a:noFill/>
          <a:ln cap="flat" cmpd="sng" w="28575">
            <a:solidFill>
              <a:srgbClr val="FF0000"/>
            </a:solidFill>
            <a:prstDash val="solid"/>
            <a:round/>
            <a:headEnd len="med" w="med" type="none"/>
            <a:tailEnd len="med" w="med" type="triangle"/>
          </a:ln>
        </p:spPr>
      </p:cxnSp>
      <p:cxnSp>
        <p:nvCxnSpPr>
          <p:cNvPr id="1355" name="Google Shape;1355;p79"/>
          <p:cNvCxnSpPr>
            <a:stCxn id="1345" idx="4"/>
          </p:cNvCxnSpPr>
          <p:nvPr/>
        </p:nvCxnSpPr>
        <p:spPr>
          <a:xfrm flipH="1" rot="-5400000">
            <a:off x="3904450" y="3331150"/>
            <a:ext cx="546300" cy="2289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1356" name="Google Shape;1356;p79"/>
          <p:cNvCxnSpPr>
            <a:stCxn id="1345" idx="0"/>
          </p:cNvCxnSpPr>
          <p:nvPr/>
        </p:nvCxnSpPr>
        <p:spPr>
          <a:xfrm rot="10800000">
            <a:off x="4061650" y="2506450"/>
            <a:ext cx="1500" cy="280500"/>
          </a:xfrm>
          <a:prstGeom prst="straightConnector1">
            <a:avLst/>
          </a:prstGeom>
          <a:noFill/>
          <a:ln cap="flat" cmpd="sng" w="38100">
            <a:solidFill>
              <a:srgbClr val="FF0000"/>
            </a:solidFill>
            <a:prstDash val="solid"/>
            <a:round/>
            <a:headEnd len="med" w="med" type="none"/>
            <a:tailEnd len="med" w="med" type="none"/>
          </a:ln>
        </p:spPr>
      </p:cxnSp>
      <p:sp>
        <p:nvSpPr>
          <p:cNvPr id="1357" name="Google Shape;1357;p79"/>
          <p:cNvSpPr/>
          <p:nvPr/>
        </p:nvSpPr>
        <p:spPr>
          <a:xfrm>
            <a:off x="3781900" y="2247250"/>
            <a:ext cx="561000" cy="2592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8" name="Google Shape;1358;p79"/>
          <p:cNvCxnSpPr>
            <a:stCxn id="1357" idx="0"/>
          </p:cNvCxnSpPr>
          <p:nvPr/>
        </p:nvCxnSpPr>
        <p:spPr>
          <a:xfrm rot="10800000">
            <a:off x="4061500" y="2042950"/>
            <a:ext cx="900" cy="204300"/>
          </a:xfrm>
          <a:prstGeom prst="straightConnector1">
            <a:avLst/>
          </a:prstGeom>
          <a:noFill/>
          <a:ln cap="flat" cmpd="sng" w="38100">
            <a:solidFill>
              <a:srgbClr val="FF0000"/>
            </a:solidFill>
            <a:prstDash val="solid"/>
            <a:round/>
            <a:headEnd len="med" w="med" type="none"/>
            <a:tailEnd len="med" w="med" type="none"/>
          </a:ln>
        </p:spPr>
      </p:cxnSp>
      <p:sp>
        <p:nvSpPr>
          <p:cNvPr id="1359" name="Google Shape;1359;p79"/>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360" name="Google Shape;1360;p79"/>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1361" name="Google Shape;1361;p79"/>
          <p:cNvCxnSpPr/>
          <p:nvPr/>
        </p:nvCxnSpPr>
        <p:spPr>
          <a:xfrm>
            <a:off x="1202000" y="3726850"/>
            <a:ext cx="2228700" cy="0"/>
          </a:xfrm>
          <a:prstGeom prst="straightConnector1">
            <a:avLst/>
          </a:prstGeom>
          <a:noFill/>
          <a:ln cap="flat" cmpd="sng" w="38100">
            <a:solidFill>
              <a:srgbClr val="FF0000"/>
            </a:solidFill>
            <a:prstDash val="solid"/>
            <a:round/>
            <a:headEnd len="med" w="med" type="none"/>
            <a:tailEnd len="med" w="med" type="none"/>
          </a:ln>
        </p:spPr>
      </p:cxnSp>
      <p:sp>
        <p:nvSpPr>
          <p:cNvPr id="1362" name="Google Shape;1362;p79"/>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63" name="Google Shape;1363;p79"/>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64" name="Google Shape;1364;p79"/>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65" name="Google Shape;1365;p79"/>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66" name="Google Shape;1366;p79"/>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367" name="Google Shape;1367;p79"/>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1368" name="Google Shape;1368;p79"/>
          <p:cNvPicPr preferRelativeResize="0"/>
          <p:nvPr/>
        </p:nvPicPr>
        <p:blipFill rotWithShape="1">
          <a:blip r:embed="rId3">
            <a:alphaModFix/>
          </a:blip>
          <a:srcRect b="23051" l="54102" r="3407" t="36342"/>
          <a:stretch/>
        </p:blipFill>
        <p:spPr>
          <a:xfrm>
            <a:off x="5414250" y="2333175"/>
            <a:ext cx="3885226" cy="1146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8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Une cellule</a:t>
            </a:r>
            <a:r>
              <a:rPr lang="en">
                <a:latin typeface="Montserrat"/>
                <a:ea typeface="Montserrat"/>
                <a:cs typeface="Montserrat"/>
                <a:sym typeface="Montserrat"/>
              </a:rPr>
              <a:t> LSTM avec “peepholes”</a:t>
            </a:r>
            <a:endParaRPr>
              <a:latin typeface="Montserrat"/>
              <a:ea typeface="Montserrat"/>
              <a:cs typeface="Montserrat"/>
              <a:sym typeface="Montserrat"/>
            </a:endParaRPr>
          </a:p>
        </p:txBody>
      </p:sp>
      <p:sp>
        <p:nvSpPr>
          <p:cNvPr id="1374" name="Google Shape;1374;p80"/>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5" name="Google Shape;1375;p80"/>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376" name="Google Shape;1376;p80"/>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377" name="Google Shape;1377;p80"/>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378" name="Google Shape;1378;p80"/>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1379" name="Google Shape;1379;p80"/>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380" name="Google Shape;1380;p80"/>
          <p:cNvCxnSpPr>
            <a:stCxn id="1381"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382" name="Google Shape;1382;p80"/>
          <p:cNvCxnSpPr/>
          <p:nvPr/>
        </p:nvCxnSpPr>
        <p:spPr>
          <a:xfrm>
            <a:off x="826375" y="3730150"/>
            <a:ext cx="375600" cy="0"/>
          </a:xfrm>
          <a:prstGeom prst="straightConnector1">
            <a:avLst/>
          </a:prstGeom>
          <a:noFill/>
          <a:ln cap="flat" cmpd="sng" w="38100">
            <a:solidFill>
              <a:srgbClr val="000000"/>
            </a:solidFill>
            <a:prstDash val="solid"/>
            <a:round/>
            <a:headEnd len="med" w="med" type="none"/>
            <a:tailEnd len="med" w="med" type="none"/>
          </a:ln>
        </p:spPr>
      </p:cxnSp>
      <p:sp>
        <p:nvSpPr>
          <p:cNvPr id="1383" name="Google Shape;1383;p80"/>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384" name="Google Shape;1384;p80"/>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0"/>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386" name="Google Shape;1386;p80"/>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387" name="Google Shape;1387;p80"/>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1388" name="Google Shape;1388;p80"/>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1389" name="Google Shape;1389;p80"/>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390" name="Google Shape;1390;p80"/>
          <p:cNvCxnSpPr>
            <a:endCxn id="1383"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391" name="Google Shape;1391;p80"/>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392" name="Google Shape;1392;p80"/>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393" name="Google Shape;1393;p80"/>
          <p:cNvCxnSpPr>
            <a:stCxn id="1394" idx="2"/>
            <a:endCxn id="1386" idx="4"/>
          </p:cNvCxnSpPr>
          <p:nvPr/>
        </p:nvCxnSpPr>
        <p:spPr>
          <a:xfrm rot="10800000">
            <a:off x="1202000" y="2235975"/>
            <a:ext cx="0" cy="1212000"/>
          </a:xfrm>
          <a:prstGeom prst="straightConnector1">
            <a:avLst/>
          </a:prstGeom>
          <a:noFill/>
          <a:ln cap="flat" cmpd="sng" w="28575">
            <a:solidFill>
              <a:srgbClr val="000000"/>
            </a:solidFill>
            <a:prstDash val="solid"/>
            <a:round/>
            <a:headEnd len="med" w="med" type="none"/>
            <a:tailEnd len="med" w="med" type="triangle"/>
          </a:ln>
        </p:spPr>
      </p:cxnSp>
      <p:sp>
        <p:nvSpPr>
          <p:cNvPr id="1394" name="Google Shape;1394;p80"/>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1395" name="Google Shape;1395;p80"/>
          <p:cNvCxnSpPr>
            <a:stCxn id="1383" idx="0"/>
            <a:endCxn id="1387"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1396" name="Google Shape;1396;p80"/>
          <p:cNvCxnSpPr>
            <a:stCxn id="1384" idx="0"/>
            <a:endCxn id="1387"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1397" name="Google Shape;1397;p80"/>
          <p:cNvCxnSpPr>
            <a:stCxn id="1387" idx="0"/>
            <a:endCxn id="1388"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398" name="Google Shape;1398;p80"/>
          <p:cNvCxnSpPr>
            <a:stCxn id="1385" idx="0"/>
            <a:endCxn id="1389"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1399" name="Google Shape;1399;p80"/>
          <p:cNvCxnSpPr>
            <a:stCxn id="1389"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1400" name="Google Shape;1400;p80"/>
          <p:cNvCxnSpPr>
            <a:stCxn id="1389"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1401" name="Google Shape;1401;p80"/>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2" name="Google Shape;1402;p80"/>
          <p:cNvCxnSpPr>
            <a:stCxn id="1401"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403" name="Google Shape;1403;p80"/>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404" name="Google Shape;1404;p80"/>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1405" name="Google Shape;1405;p80"/>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1406" name="Google Shape;1406;p80"/>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07" name="Google Shape;1407;p80"/>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08" name="Google Shape;1408;p80"/>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09" name="Google Shape;1409;p80"/>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10" name="Google Shape;1410;p80"/>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11" name="Google Shape;1411;p80"/>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1412" name="Google Shape;1412;p80"/>
          <p:cNvPicPr preferRelativeResize="0"/>
          <p:nvPr/>
        </p:nvPicPr>
        <p:blipFill rotWithShape="1">
          <a:blip r:embed="rId3">
            <a:alphaModFix/>
          </a:blip>
          <a:srcRect b="16844" l="51531" r="0" t="32617"/>
          <a:stretch/>
        </p:blipFill>
        <p:spPr>
          <a:xfrm>
            <a:off x="5414250" y="2306989"/>
            <a:ext cx="3729751" cy="1201186"/>
          </a:xfrm>
          <a:prstGeom prst="rect">
            <a:avLst/>
          </a:prstGeom>
          <a:noFill/>
          <a:ln>
            <a:noFill/>
          </a:ln>
        </p:spPr>
      </p:pic>
      <p:cxnSp>
        <p:nvCxnSpPr>
          <p:cNvPr id="1413" name="Google Shape;1413;p80"/>
          <p:cNvCxnSpPr/>
          <p:nvPr/>
        </p:nvCxnSpPr>
        <p:spPr>
          <a:xfrm>
            <a:off x="876450" y="2050775"/>
            <a:ext cx="0" cy="1552500"/>
          </a:xfrm>
          <a:prstGeom prst="straightConnector1">
            <a:avLst/>
          </a:prstGeom>
          <a:noFill/>
          <a:ln cap="flat" cmpd="sng" w="28575">
            <a:solidFill>
              <a:srgbClr val="FF0000"/>
            </a:solidFill>
            <a:prstDash val="solid"/>
            <a:round/>
            <a:headEnd len="med" w="med" type="none"/>
            <a:tailEnd len="med" w="med" type="none"/>
          </a:ln>
        </p:spPr>
      </p:cxnSp>
      <p:cxnSp>
        <p:nvCxnSpPr>
          <p:cNvPr id="1414" name="Google Shape;1414;p80"/>
          <p:cNvCxnSpPr/>
          <p:nvPr/>
        </p:nvCxnSpPr>
        <p:spPr>
          <a:xfrm flipH="1" rot="10800000">
            <a:off x="876450" y="3453025"/>
            <a:ext cx="225300" cy="1353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1415" name="Google Shape;1415;p80"/>
          <p:cNvCxnSpPr/>
          <p:nvPr/>
        </p:nvCxnSpPr>
        <p:spPr>
          <a:xfrm flipH="1" rot="10800000">
            <a:off x="896475" y="3432925"/>
            <a:ext cx="781200" cy="1554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1416" name="Google Shape;1416;p80"/>
          <p:cNvCxnSpPr>
            <a:endCxn id="1394" idx="2"/>
          </p:cNvCxnSpPr>
          <p:nvPr/>
        </p:nvCxnSpPr>
        <p:spPr>
          <a:xfrm rot="10800000">
            <a:off x="120200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1417" name="Google Shape;1417;p80"/>
          <p:cNvCxnSpPr/>
          <p:nvPr/>
        </p:nvCxnSpPr>
        <p:spPr>
          <a:xfrm>
            <a:off x="3057200" y="2042950"/>
            <a:ext cx="0" cy="1552500"/>
          </a:xfrm>
          <a:prstGeom prst="straightConnector1">
            <a:avLst/>
          </a:prstGeom>
          <a:noFill/>
          <a:ln cap="flat" cmpd="sng" w="28575">
            <a:solidFill>
              <a:srgbClr val="FF0000"/>
            </a:solidFill>
            <a:prstDash val="solid"/>
            <a:round/>
            <a:headEnd len="med" w="med" type="none"/>
            <a:tailEnd len="med" w="med" type="none"/>
          </a:ln>
        </p:spPr>
      </p:cxnSp>
      <p:cxnSp>
        <p:nvCxnSpPr>
          <p:cNvPr id="1418" name="Google Shape;1418;p80"/>
          <p:cNvCxnSpPr/>
          <p:nvPr/>
        </p:nvCxnSpPr>
        <p:spPr>
          <a:xfrm flipH="1" rot="10800000">
            <a:off x="3060050" y="3453100"/>
            <a:ext cx="255300" cy="130200"/>
          </a:xfrm>
          <a:prstGeom prst="curvedConnector3">
            <a:avLst>
              <a:gd fmla="val 72591"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8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Unités Récurrentes à Portes</a:t>
            </a:r>
            <a:r>
              <a:rPr lang="en">
                <a:latin typeface="Montserrat"/>
                <a:ea typeface="Montserrat"/>
                <a:cs typeface="Montserrat"/>
                <a:sym typeface="Montserrat"/>
              </a:rPr>
              <a:t> (GRU)</a:t>
            </a:r>
            <a:endParaRPr>
              <a:latin typeface="Montserrat"/>
              <a:ea typeface="Montserrat"/>
              <a:cs typeface="Montserrat"/>
              <a:sym typeface="Montserrat"/>
            </a:endParaRPr>
          </a:p>
        </p:txBody>
      </p:sp>
      <p:sp>
        <p:nvSpPr>
          <p:cNvPr id="1424" name="Google Shape;1424;p81"/>
          <p:cNvSpPr/>
          <p:nvPr/>
        </p:nvSpPr>
        <p:spPr>
          <a:xfrm>
            <a:off x="793500"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5" name="Google Shape;1425;p81"/>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1426" name="Google Shape;1426;p81"/>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1427" name="Google Shape;1427;p81"/>
          <p:cNvCxnSpPr/>
          <p:nvPr/>
        </p:nvCxnSpPr>
        <p:spPr>
          <a:xfrm rot="-5400000">
            <a:off x="4253200" y="1445775"/>
            <a:ext cx="764100" cy="4359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1428" name="Google Shape;1428;p81"/>
          <p:cNvCxnSpPr>
            <a:stCxn id="1429" idx="0"/>
          </p:cNvCxnSpPr>
          <p:nvPr/>
        </p:nvCxnSpPr>
        <p:spPr>
          <a:xfrm rot="-5400000">
            <a:off x="843625" y="3963700"/>
            <a:ext cx="433200" cy="353400"/>
          </a:xfrm>
          <a:prstGeom prst="curvedConnector3">
            <a:avLst>
              <a:gd fmla="val 78018" name="adj1"/>
            </a:avLst>
          </a:prstGeom>
          <a:noFill/>
          <a:ln cap="flat" cmpd="sng" w="38100">
            <a:solidFill>
              <a:srgbClr val="000000"/>
            </a:solidFill>
            <a:prstDash val="solid"/>
            <a:round/>
            <a:headEnd len="med" w="med" type="none"/>
            <a:tailEnd len="med" w="med" type="none"/>
          </a:ln>
        </p:spPr>
      </p:cxnSp>
      <p:sp>
        <p:nvSpPr>
          <p:cNvPr id="1430" name="Google Shape;1430;p81"/>
          <p:cNvSpPr/>
          <p:nvPr/>
        </p:nvSpPr>
        <p:spPr>
          <a:xfrm>
            <a:off x="2455850" y="2974338"/>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1431" name="Google Shape;1431;p81"/>
          <p:cNvSpPr/>
          <p:nvPr/>
        </p:nvSpPr>
        <p:spPr>
          <a:xfrm>
            <a:off x="2543600" y="18245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X</a:t>
            </a:r>
            <a:endParaRPr b="1" sz="1600">
              <a:solidFill>
                <a:schemeClr val="dk1"/>
              </a:solidFill>
              <a:latin typeface="Montserrat"/>
              <a:ea typeface="Montserrat"/>
              <a:cs typeface="Montserrat"/>
              <a:sym typeface="Montserrat"/>
            </a:endParaRPr>
          </a:p>
        </p:txBody>
      </p:sp>
      <p:cxnSp>
        <p:nvCxnSpPr>
          <p:cNvPr id="1432" name="Google Shape;1432;p81"/>
          <p:cNvCxnSpPr>
            <a:stCxn id="1433" idx="0"/>
            <a:endCxn id="1434" idx="6"/>
          </p:cNvCxnSpPr>
          <p:nvPr/>
        </p:nvCxnSpPr>
        <p:spPr>
          <a:xfrm flipH="1" rot="5400000">
            <a:off x="1606625" y="2587750"/>
            <a:ext cx="368400" cy="336600"/>
          </a:xfrm>
          <a:prstGeom prst="curvedConnector2">
            <a:avLst/>
          </a:prstGeom>
          <a:noFill/>
          <a:ln cap="flat" cmpd="sng" w="28575">
            <a:solidFill>
              <a:srgbClr val="000000"/>
            </a:solidFill>
            <a:prstDash val="solid"/>
            <a:round/>
            <a:headEnd len="med" w="med" type="none"/>
            <a:tailEnd len="med" w="med" type="triangle"/>
          </a:ln>
        </p:spPr>
      </p:cxnSp>
      <p:cxnSp>
        <p:nvCxnSpPr>
          <p:cNvPr id="1435" name="Google Shape;1435;p81"/>
          <p:cNvCxnSpPr>
            <a:stCxn id="1436" idx="0"/>
            <a:endCxn id="1431" idx="4"/>
          </p:cNvCxnSpPr>
          <p:nvPr/>
        </p:nvCxnSpPr>
        <p:spPr>
          <a:xfrm rot="10800000">
            <a:off x="27363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1437" name="Google Shape;1437;p81"/>
          <p:cNvCxnSpPr>
            <a:stCxn id="1430" idx="0"/>
            <a:endCxn id="1438" idx="3"/>
          </p:cNvCxnSpPr>
          <p:nvPr/>
        </p:nvCxnSpPr>
        <p:spPr>
          <a:xfrm rot="-5400000">
            <a:off x="3276200" y="2323788"/>
            <a:ext cx="110700" cy="1190400"/>
          </a:xfrm>
          <a:prstGeom prst="curvedConnector3">
            <a:avLst>
              <a:gd fmla="val 24492" name="adj1"/>
            </a:avLst>
          </a:prstGeom>
          <a:noFill/>
          <a:ln cap="flat" cmpd="sng" w="28575">
            <a:solidFill>
              <a:srgbClr val="000000"/>
            </a:solidFill>
            <a:prstDash val="solid"/>
            <a:round/>
            <a:headEnd len="med" w="med" type="none"/>
            <a:tailEnd len="med" w="med" type="triangle"/>
          </a:ln>
        </p:spPr>
      </p:cxnSp>
      <p:cxnSp>
        <p:nvCxnSpPr>
          <p:cNvPr id="1439" name="Google Shape;1439;p81"/>
          <p:cNvCxnSpPr/>
          <p:nvPr/>
        </p:nvCxnSpPr>
        <p:spPr>
          <a:xfrm rot="5400000">
            <a:off x="3641050" y="3493200"/>
            <a:ext cx="591000" cy="290400"/>
          </a:xfrm>
          <a:prstGeom prst="curvedConnector3">
            <a:avLst>
              <a:gd fmla="val 88981" name="adj1"/>
            </a:avLst>
          </a:prstGeom>
          <a:noFill/>
          <a:ln cap="flat" cmpd="sng" w="38100">
            <a:solidFill>
              <a:srgbClr val="000000"/>
            </a:solidFill>
            <a:prstDash val="solid"/>
            <a:round/>
            <a:headEnd len="med" w="med" type="none"/>
            <a:tailEnd len="med" w="med" type="none"/>
          </a:ln>
        </p:spPr>
      </p:cxnSp>
      <p:cxnSp>
        <p:nvCxnSpPr>
          <p:cNvPr id="1440" name="Google Shape;1440;p81"/>
          <p:cNvCxnSpPr/>
          <p:nvPr/>
        </p:nvCxnSpPr>
        <p:spPr>
          <a:xfrm rot="10800000">
            <a:off x="4062400" y="2282275"/>
            <a:ext cx="1500" cy="280500"/>
          </a:xfrm>
          <a:prstGeom prst="straightConnector1">
            <a:avLst/>
          </a:prstGeom>
          <a:noFill/>
          <a:ln cap="flat" cmpd="sng" w="38100">
            <a:solidFill>
              <a:srgbClr val="000000"/>
            </a:solidFill>
            <a:prstDash val="solid"/>
            <a:round/>
            <a:headEnd len="med" w="med" type="none"/>
            <a:tailEnd len="med" w="med" type="none"/>
          </a:ln>
        </p:spPr>
      </p:cxnSp>
      <p:cxnSp>
        <p:nvCxnSpPr>
          <p:cNvPr id="1441" name="Google Shape;1441;p81"/>
          <p:cNvCxnSpPr>
            <a:stCxn id="1442"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1443" name="Google Shape;1443;p81"/>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44" name="Google Shape;1444;p81"/>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45" name="Google Shape;1445;p81"/>
          <p:cNvSpPr txBox="1"/>
          <p:nvPr/>
        </p:nvSpPr>
        <p:spPr>
          <a:xfrm>
            <a:off x="4562500" y="8685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46" name="Google Shape;1446;p81"/>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1447" name="Google Shape;1447;p81"/>
          <p:cNvPicPr preferRelativeResize="0"/>
          <p:nvPr/>
        </p:nvPicPr>
        <p:blipFill rotWithShape="1">
          <a:blip r:embed="rId3">
            <a:alphaModFix/>
          </a:blip>
          <a:srcRect b="0" l="49897" r="0" t="12403"/>
          <a:stretch/>
        </p:blipFill>
        <p:spPr>
          <a:xfrm>
            <a:off x="5203600" y="2465081"/>
            <a:ext cx="4197002" cy="2266393"/>
          </a:xfrm>
          <a:prstGeom prst="rect">
            <a:avLst/>
          </a:prstGeom>
          <a:noFill/>
          <a:ln>
            <a:noFill/>
          </a:ln>
        </p:spPr>
      </p:pic>
      <p:cxnSp>
        <p:nvCxnSpPr>
          <p:cNvPr id="1448" name="Google Shape;1448;p81"/>
          <p:cNvCxnSpPr/>
          <p:nvPr/>
        </p:nvCxnSpPr>
        <p:spPr>
          <a:xfrm rot="-5400000">
            <a:off x="1006675" y="3588250"/>
            <a:ext cx="460800" cy="380700"/>
          </a:xfrm>
          <a:prstGeom prst="curvedConnector3">
            <a:avLst>
              <a:gd fmla="val 90207" name="adj1"/>
            </a:avLst>
          </a:prstGeom>
          <a:noFill/>
          <a:ln cap="flat" cmpd="sng" w="38100">
            <a:solidFill>
              <a:srgbClr val="000000"/>
            </a:solidFill>
            <a:prstDash val="solid"/>
            <a:round/>
            <a:headEnd len="med" w="med" type="none"/>
            <a:tailEnd len="med" w="med" type="none"/>
          </a:ln>
        </p:spPr>
      </p:cxnSp>
      <p:sp>
        <p:nvSpPr>
          <p:cNvPr id="1449" name="Google Shape;1449;p81"/>
          <p:cNvSpPr/>
          <p:nvPr/>
        </p:nvSpPr>
        <p:spPr>
          <a:xfrm>
            <a:off x="3870400" y="189677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a:t>
            </a:r>
            <a:endParaRPr b="1" sz="3000">
              <a:solidFill>
                <a:schemeClr val="dk1"/>
              </a:solidFill>
              <a:latin typeface="Montserrat"/>
              <a:ea typeface="Montserrat"/>
              <a:cs typeface="Montserrat"/>
              <a:sym typeface="Montserrat"/>
            </a:endParaRPr>
          </a:p>
        </p:txBody>
      </p:sp>
      <p:sp>
        <p:nvSpPr>
          <p:cNvPr id="1433" name="Google Shape;1433;p81"/>
          <p:cNvSpPr/>
          <p:nvPr/>
        </p:nvSpPr>
        <p:spPr>
          <a:xfrm>
            <a:off x="1678625" y="2940250"/>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cxnSp>
        <p:nvCxnSpPr>
          <p:cNvPr id="1450" name="Google Shape;1450;p81"/>
          <p:cNvCxnSpPr/>
          <p:nvPr/>
        </p:nvCxnSpPr>
        <p:spPr>
          <a:xfrm>
            <a:off x="1399325" y="3560825"/>
            <a:ext cx="1125000" cy="0"/>
          </a:xfrm>
          <a:prstGeom prst="straightConnector1">
            <a:avLst/>
          </a:prstGeom>
          <a:noFill/>
          <a:ln cap="flat" cmpd="sng" w="38100">
            <a:solidFill>
              <a:srgbClr val="000000"/>
            </a:solidFill>
            <a:prstDash val="solid"/>
            <a:round/>
            <a:headEnd len="med" w="med" type="none"/>
            <a:tailEnd len="med" w="med" type="none"/>
          </a:ln>
        </p:spPr>
      </p:cxnSp>
      <p:cxnSp>
        <p:nvCxnSpPr>
          <p:cNvPr id="1451" name="Google Shape;1451;p81"/>
          <p:cNvCxnSpPr>
            <a:stCxn id="1430" idx="2"/>
          </p:cNvCxnSpPr>
          <p:nvPr/>
        </p:nvCxnSpPr>
        <p:spPr>
          <a:xfrm rot="5400000">
            <a:off x="2530850" y="3358038"/>
            <a:ext cx="203700" cy="207300"/>
          </a:xfrm>
          <a:prstGeom prst="curvedConnector2">
            <a:avLst/>
          </a:prstGeom>
          <a:noFill/>
          <a:ln cap="flat" cmpd="sng" w="38100">
            <a:solidFill>
              <a:srgbClr val="000000"/>
            </a:solidFill>
            <a:prstDash val="solid"/>
            <a:round/>
            <a:headEnd len="med" w="med" type="none"/>
            <a:tailEnd len="med" w="med" type="none"/>
          </a:ln>
        </p:spPr>
      </p:cxnSp>
      <p:cxnSp>
        <p:nvCxnSpPr>
          <p:cNvPr id="1452" name="Google Shape;1452;p81"/>
          <p:cNvCxnSpPr/>
          <p:nvPr/>
        </p:nvCxnSpPr>
        <p:spPr>
          <a:xfrm rot="5400000">
            <a:off x="1753625" y="3339625"/>
            <a:ext cx="203700" cy="207300"/>
          </a:xfrm>
          <a:prstGeom prst="curvedConnector2">
            <a:avLst/>
          </a:prstGeom>
          <a:noFill/>
          <a:ln cap="flat" cmpd="sng" w="38100">
            <a:solidFill>
              <a:srgbClr val="000000"/>
            </a:solidFill>
            <a:prstDash val="solid"/>
            <a:round/>
            <a:headEnd len="med" w="med" type="none"/>
            <a:tailEnd len="med" w="med" type="none"/>
          </a:ln>
        </p:spPr>
      </p:cxnSp>
      <p:cxnSp>
        <p:nvCxnSpPr>
          <p:cNvPr id="1453" name="Google Shape;1453;p81"/>
          <p:cNvCxnSpPr/>
          <p:nvPr/>
        </p:nvCxnSpPr>
        <p:spPr>
          <a:xfrm flipH="1" rot="5400000">
            <a:off x="428125" y="2564025"/>
            <a:ext cx="1512600" cy="495900"/>
          </a:xfrm>
          <a:prstGeom prst="curvedConnector3">
            <a:avLst>
              <a:gd fmla="val 8940" name="adj1"/>
            </a:avLst>
          </a:prstGeom>
          <a:noFill/>
          <a:ln cap="flat" cmpd="sng" w="38100">
            <a:solidFill>
              <a:srgbClr val="000000"/>
            </a:solidFill>
            <a:prstDash val="solid"/>
            <a:round/>
            <a:headEnd len="med" w="med" type="none"/>
            <a:tailEnd len="med" w="med" type="none"/>
          </a:ln>
        </p:spPr>
      </p:cxnSp>
      <p:cxnSp>
        <p:nvCxnSpPr>
          <p:cNvPr id="1454" name="Google Shape;1454;p81"/>
          <p:cNvCxnSpPr/>
          <p:nvPr/>
        </p:nvCxnSpPr>
        <p:spPr>
          <a:xfrm flipH="1" rot="5400000">
            <a:off x="743750" y="2746700"/>
            <a:ext cx="1422300" cy="15000"/>
          </a:xfrm>
          <a:prstGeom prst="curvedConnector3">
            <a:avLst>
              <a:gd fmla="val 50000" name="adj1"/>
            </a:avLst>
          </a:prstGeom>
          <a:noFill/>
          <a:ln cap="flat" cmpd="sng" w="38100">
            <a:solidFill>
              <a:srgbClr val="666666"/>
            </a:solidFill>
            <a:prstDash val="solid"/>
            <a:round/>
            <a:headEnd len="med" w="med" type="none"/>
            <a:tailEnd len="med" w="med" type="none"/>
          </a:ln>
        </p:spPr>
      </p:cxnSp>
      <p:sp>
        <p:nvSpPr>
          <p:cNvPr id="1434" name="Google Shape;1434;p81"/>
          <p:cNvSpPr/>
          <p:nvPr/>
        </p:nvSpPr>
        <p:spPr>
          <a:xfrm>
            <a:off x="1236925" y="2378988"/>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455" name="Google Shape;1455;p81"/>
          <p:cNvCxnSpPr/>
          <p:nvPr/>
        </p:nvCxnSpPr>
        <p:spPr>
          <a:xfrm flipH="1" rot="5400000">
            <a:off x="1339700" y="3740338"/>
            <a:ext cx="300600" cy="85200"/>
          </a:xfrm>
          <a:prstGeom prst="curvedConnector3">
            <a:avLst>
              <a:gd fmla="val 50000" name="adj1"/>
            </a:avLst>
          </a:prstGeom>
          <a:noFill/>
          <a:ln cap="flat" cmpd="sng" w="38100">
            <a:solidFill>
              <a:srgbClr val="666666"/>
            </a:solidFill>
            <a:prstDash val="solid"/>
            <a:round/>
            <a:headEnd len="med" w="med" type="none"/>
            <a:tailEnd len="med" w="med" type="none"/>
          </a:ln>
        </p:spPr>
      </p:cxnSp>
      <p:cxnSp>
        <p:nvCxnSpPr>
          <p:cNvPr id="1456" name="Google Shape;1456;p81"/>
          <p:cNvCxnSpPr/>
          <p:nvPr/>
        </p:nvCxnSpPr>
        <p:spPr>
          <a:xfrm flipH="1" rot="10800000">
            <a:off x="1236925" y="3923800"/>
            <a:ext cx="2569200" cy="5100"/>
          </a:xfrm>
          <a:prstGeom prst="straightConnector1">
            <a:avLst/>
          </a:prstGeom>
          <a:noFill/>
          <a:ln cap="flat" cmpd="sng" w="38100">
            <a:solidFill>
              <a:srgbClr val="000000"/>
            </a:solidFill>
            <a:prstDash val="solid"/>
            <a:round/>
            <a:headEnd len="med" w="med" type="none"/>
            <a:tailEnd len="med" w="med" type="none"/>
          </a:ln>
        </p:spPr>
      </p:cxnSp>
      <p:sp>
        <p:nvSpPr>
          <p:cNvPr id="1457" name="Google Shape;1457;p81"/>
          <p:cNvSpPr/>
          <p:nvPr/>
        </p:nvSpPr>
        <p:spPr>
          <a:xfrm>
            <a:off x="3803000" y="3159613"/>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8" name="Google Shape;1458;p81"/>
          <p:cNvSpPr txBox="1"/>
          <p:nvPr/>
        </p:nvSpPr>
        <p:spPr>
          <a:xfrm>
            <a:off x="3683800" y="3172463"/>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1438" name="Google Shape;1438;p81"/>
          <p:cNvSpPr/>
          <p:nvPr/>
        </p:nvSpPr>
        <p:spPr>
          <a:xfrm>
            <a:off x="3870400" y="2534613"/>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1459" name="Google Shape;1459;p81"/>
          <p:cNvCxnSpPr>
            <a:stCxn id="1458" idx="0"/>
            <a:endCxn id="1438" idx="4"/>
          </p:cNvCxnSpPr>
          <p:nvPr/>
        </p:nvCxnSpPr>
        <p:spPr>
          <a:xfrm flipH="1" rot="10800000">
            <a:off x="4061950" y="2920163"/>
            <a:ext cx="1200" cy="252300"/>
          </a:xfrm>
          <a:prstGeom prst="straightConnector1">
            <a:avLst/>
          </a:prstGeom>
          <a:noFill/>
          <a:ln cap="flat" cmpd="sng" w="38100">
            <a:solidFill>
              <a:srgbClr val="000000"/>
            </a:solidFill>
            <a:prstDash val="solid"/>
            <a:round/>
            <a:headEnd len="med" w="med" type="none"/>
            <a:tailEnd len="med" w="med" type="none"/>
          </a:ln>
        </p:spPr>
      </p:cxnSp>
      <p:cxnSp>
        <p:nvCxnSpPr>
          <p:cNvPr id="1460" name="Google Shape;1460;p81"/>
          <p:cNvCxnSpPr>
            <a:stCxn id="1430" idx="0"/>
          </p:cNvCxnSpPr>
          <p:nvPr/>
        </p:nvCxnSpPr>
        <p:spPr>
          <a:xfrm flipH="1" rot="10800000">
            <a:off x="2736350" y="2857338"/>
            <a:ext cx="11400" cy="117000"/>
          </a:xfrm>
          <a:prstGeom prst="straightConnector1">
            <a:avLst/>
          </a:prstGeom>
          <a:noFill/>
          <a:ln cap="flat" cmpd="sng" w="38100">
            <a:solidFill>
              <a:srgbClr val="000000"/>
            </a:solidFill>
            <a:prstDash val="solid"/>
            <a:round/>
            <a:headEnd len="med" w="med" type="none"/>
            <a:tailEnd len="med" w="med" type="none"/>
          </a:ln>
        </p:spPr>
      </p:cxnSp>
      <p:sp>
        <p:nvSpPr>
          <p:cNvPr id="1436" name="Google Shape;1436;p81"/>
          <p:cNvSpPr/>
          <p:nvPr/>
        </p:nvSpPr>
        <p:spPr>
          <a:xfrm>
            <a:off x="2467700" y="2500700"/>
            <a:ext cx="5373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1-</a:t>
            </a:r>
            <a:endParaRPr b="1" sz="1600">
              <a:latin typeface="Montserrat"/>
              <a:ea typeface="Montserrat"/>
              <a:cs typeface="Montserrat"/>
              <a:sym typeface="Montserrat"/>
            </a:endParaRPr>
          </a:p>
        </p:txBody>
      </p:sp>
      <p:sp>
        <p:nvSpPr>
          <p:cNvPr id="1461" name="Google Shape;1461;p81"/>
          <p:cNvSpPr txBox="1"/>
          <p:nvPr/>
        </p:nvSpPr>
        <p:spPr>
          <a:xfrm>
            <a:off x="1846925" y="24034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r</a:t>
            </a:r>
            <a:r>
              <a:rPr b="1" baseline="-25000" lang="en" sz="1800">
                <a:solidFill>
                  <a:srgbClr val="434343"/>
                </a:solidFill>
                <a:latin typeface="Montserrat"/>
                <a:ea typeface="Montserrat"/>
                <a:cs typeface="Montserrat"/>
                <a:sym typeface="Montserrat"/>
              </a:rPr>
              <a:t>t</a:t>
            </a:r>
            <a:endParaRPr b="1" baseline="-25000" sz="1800">
              <a:solidFill>
                <a:srgbClr val="434343"/>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1462" name="Google Shape;1462;p81"/>
          <p:cNvSpPr txBox="1"/>
          <p:nvPr/>
        </p:nvSpPr>
        <p:spPr>
          <a:xfrm>
            <a:off x="2954650" y="25251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z</a:t>
            </a:r>
            <a:r>
              <a:rPr b="1" baseline="-25000" lang="en" sz="1800">
                <a:solidFill>
                  <a:srgbClr val="434343"/>
                </a:solidFill>
                <a:latin typeface="Montserrat"/>
                <a:ea typeface="Montserrat"/>
                <a:cs typeface="Montserrat"/>
                <a:sym typeface="Montserrat"/>
              </a:rPr>
              <a:t>t</a:t>
            </a:r>
            <a:endParaRPr b="1" baseline="-25000" sz="1800">
              <a:solidFill>
                <a:srgbClr val="434343"/>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8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68" name="Google Shape;1468;p82"/>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Heureusement, grâce à notre bibliothèque python de Deep Learning, nous avons simplement besoin d'appeler l'importation pour RNN ou LSTM au lieu de devoir coder tout cela nous-mêmes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Voyons comment utiliser les LSTMs avec du code Python !</a:t>
            </a:r>
            <a:endParaRPr sz="3000">
              <a:solidFill>
                <a:srgbClr val="434343"/>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83"/>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RNN de base</a:t>
            </a:r>
            <a:endParaRPr b="1">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8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79" name="Google Shape;1479;p84"/>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Voyons maintenant comment utiliser un RNN sur une série temporelle de base, comme une onde sinusoïdale.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Avant de passer sur le notebook, voyons rapidement à quoi ressemblent les lots de séquences RNN.</a:t>
            </a:r>
            <a:endParaRPr sz="30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Théorie </a:t>
            </a:r>
            <a:br>
              <a:rPr b="1" lang="en">
                <a:latin typeface="Montserrat"/>
                <a:ea typeface="Montserrat"/>
                <a:cs typeface="Montserrat"/>
                <a:sym typeface="Montserrat"/>
              </a:rPr>
            </a:br>
            <a:r>
              <a:rPr b="1" lang="en">
                <a:latin typeface="Montserrat"/>
                <a:ea typeface="Montserrat"/>
                <a:cs typeface="Montserrat"/>
                <a:sym typeface="Montserrat"/>
              </a:rPr>
              <a:t>sur les Réseaux de Neurones Récurrents</a:t>
            </a:r>
            <a:endParaRPr b="1">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8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85" name="Google Shape;1485;p85"/>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20000"/>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Imaginons une simple série temporelle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[0,1,2,3,4,5,6,7,8,9]</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Nous séparons cela en deux parties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[0,1,2,3,4,5,6,7,8]</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[9]</a:t>
            </a:r>
            <a:endParaRPr b="1" sz="3000">
              <a:solidFill>
                <a:srgbClr val="980000"/>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Etant donné une </a:t>
            </a:r>
            <a:r>
              <a:rPr b="1" lang="en" sz="3000">
                <a:solidFill>
                  <a:srgbClr val="38761D"/>
                </a:solidFill>
                <a:latin typeface="Montserrat"/>
                <a:ea typeface="Montserrat"/>
                <a:cs typeface="Montserrat"/>
                <a:sym typeface="Montserrat"/>
              </a:rPr>
              <a:t>séquence d’entraînement</a:t>
            </a:r>
            <a:r>
              <a:rPr lang="en" sz="3000">
                <a:solidFill>
                  <a:srgbClr val="434343"/>
                </a:solidFill>
                <a:latin typeface="Montserrat"/>
                <a:ea typeface="Montserrat"/>
                <a:cs typeface="Montserrat"/>
                <a:sym typeface="Montserrat"/>
              </a:rPr>
              <a:t>, prédire la </a:t>
            </a:r>
            <a:r>
              <a:rPr b="1" lang="en" sz="3000">
                <a:solidFill>
                  <a:srgbClr val="980000"/>
                </a:solidFill>
                <a:latin typeface="Montserrat"/>
                <a:ea typeface="Montserrat"/>
                <a:cs typeface="Montserrat"/>
                <a:sym typeface="Montserrat"/>
              </a:rPr>
              <a:t>valeur de la séquence suivante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sp>
        <p:nvSpPr>
          <p:cNvPr id="1486" name="Google Shape;1486;p85"/>
          <p:cNvSpPr/>
          <p:nvPr/>
        </p:nvSpPr>
        <p:spPr>
          <a:xfrm>
            <a:off x="4901150" y="2953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8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92" name="Google Shape;1492;p86"/>
          <p:cNvSpPr txBox="1"/>
          <p:nvPr>
            <p:ph idx="1" type="body"/>
          </p:nvPr>
        </p:nvSpPr>
        <p:spPr>
          <a:xfrm>
            <a:off x="230375" y="1152475"/>
            <a:ext cx="8913600" cy="3416400"/>
          </a:xfrm>
          <a:prstGeom prst="rect">
            <a:avLst/>
          </a:prstGeom>
        </p:spPr>
        <p:txBody>
          <a:bodyPr anchorCtr="0" anchor="t" bIns="91425" lIns="91425" spcFirstLastPara="1" rIns="91425" wrap="square" tIns="91425">
            <a:normAutofit fontScale="92500" lnSpcReduction="20000"/>
          </a:bodyPr>
          <a:lstStyle/>
          <a:p>
            <a:pPr indent="-40481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Gardez à l'esprit que nous pouvons généralement décider de la durée de la séquence d’entraînement et de l'étiquette (label) prédite :</a:t>
            </a:r>
            <a:endParaRPr sz="3000">
              <a:solidFill>
                <a:srgbClr val="434343"/>
              </a:solidFill>
              <a:latin typeface="Montserrat"/>
              <a:ea typeface="Montserrat"/>
              <a:cs typeface="Montserrat"/>
              <a:sym typeface="Montserrat"/>
            </a:endParaRPr>
          </a:p>
          <a:p>
            <a:pPr indent="-404812" lvl="1" marL="1371600" marR="0" rtl="0" algn="l">
              <a:lnSpc>
                <a:spcPct val="115000"/>
              </a:lnSpc>
              <a:spcBef>
                <a:spcPts val="0"/>
              </a:spcBef>
              <a:spcAft>
                <a:spcPts val="0"/>
              </a:spcAft>
              <a:buClr>
                <a:srgbClr val="434343"/>
              </a:buClr>
              <a:buSzPct val="100000"/>
              <a:buFont typeface="Montserrat"/>
              <a:buChar char="○"/>
            </a:pPr>
            <a:r>
              <a:rPr b="1" lang="en" sz="3000">
                <a:solidFill>
                  <a:srgbClr val="38761D"/>
                </a:solidFill>
                <a:latin typeface="Montserrat"/>
                <a:ea typeface="Montserrat"/>
                <a:cs typeface="Montserrat"/>
                <a:sym typeface="Montserrat"/>
              </a:rPr>
              <a:t>[0,1,2,3,4]</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[5,6,7,8,9]</a:t>
            </a:r>
            <a:endParaRPr b="1" sz="3000">
              <a:solidFill>
                <a:srgbClr val="980000"/>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b="1" sz="3000">
              <a:solidFill>
                <a:srgbClr val="980000"/>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493" name="Google Shape;1493;p86"/>
          <p:cNvSpPr/>
          <p:nvPr/>
        </p:nvSpPr>
        <p:spPr>
          <a:xfrm>
            <a:off x="3616075" y="34641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8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99" name="Google Shape;1499;p87"/>
          <p:cNvSpPr txBox="1"/>
          <p:nvPr>
            <p:ph idx="1" type="body"/>
          </p:nvPr>
        </p:nvSpPr>
        <p:spPr>
          <a:xfrm>
            <a:off x="230375" y="1152475"/>
            <a:ext cx="8913600" cy="3416400"/>
          </a:xfrm>
          <a:prstGeom prst="rect">
            <a:avLst/>
          </a:prstGeom>
        </p:spPr>
        <p:txBody>
          <a:bodyPr anchorCtr="0" anchor="t" bIns="91425" lIns="91425" spcFirstLastPara="1" rIns="91425" wrap="square" tIns="91425">
            <a:normAutofit fontScale="62500"/>
          </a:bodyPr>
          <a:lstStyle/>
          <a:p>
            <a:pPr indent="-347662" lvl="0" marL="457200" marR="0" rtl="0" algn="l">
              <a:lnSpc>
                <a:spcPct val="115000"/>
              </a:lnSpc>
              <a:spcBef>
                <a:spcPts val="0"/>
              </a:spcBef>
              <a:spcAft>
                <a:spcPts val="0"/>
              </a:spcAft>
              <a:buClr>
                <a:srgbClr val="434343"/>
              </a:buClr>
              <a:buSzPct val="100000"/>
              <a:buFont typeface="Montserrat"/>
              <a:buChar char="●"/>
            </a:pPr>
            <a:r>
              <a:rPr lang="en" sz="3000">
                <a:solidFill>
                  <a:srgbClr val="434343"/>
                </a:solidFill>
                <a:latin typeface="Montserrat"/>
                <a:ea typeface="Montserrat"/>
                <a:cs typeface="Montserrat"/>
                <a:sym typeface="Montserrat"/>
              </a:rPr>
              <a:t>Nous pouvons également modifier la taille du point d'entraînement, ainsi que le nombre de séquences à alimenter par batch :</a:t>
            </a:r>
            <a:endParaRPr sz="3000">
              <a:solidFill>
                <a:srgbClr val="434343"/>
              </a:solidFill>
              <a:latin typeface="Montserrat"/>
              <a:ea typeface="Montserrat"/>
              <a:cs typeface="Montserrat"/>
              <a:sym typeface="Montserrat"/>
            </a:endParaRPr>
          </a:p>
          <a:p>
            <a:pPr indent="-347662" lvl="1" marL="1371600" marR="0" rtl="0" algn="l">
              <a:lnSpc>
                <a:spcPct val="115000"/>
              </a:lnSpc>
              <a:spcBef>
                <a:spcPts val="0"/>
              </a:spcBef>
              <a:spcAft>
                <a:spcPts val="0"/>
              </a:spcAft>
              <a:buClr>
                <a:srgbClr val="434343"/>
              </a:buClr>
              <a:buSzPct val="100000"/>
              <a:buFont typeface="Montserrat"/>
              <a:buChar char="○"/>
            </a:pPr>
            <a:r>
              <a:rPr b="1" lang="en" sz="3000">
                <a:solidFill>
                  <a:srgbClr val="38761D"/>
                </a:solidFill>
                <a:latin typeface="Montserrat"/>
                <a:ea typeface="Montserrat"/>
                <a:cs typeface="Montserrat"/>
                <a:sym typeface="Montserrat"/>
              </a:rPr>
              <a:t>[0,1,2,3]</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[4]</a:t>
            </a:r>
            <a:endParaRPr b="1" sz="3000">
              <a:solidFill>
                <a:srgbClr val="980000"/>
              </a:solidFill>
              <a:latin typeface="Montserrat"/>
              <a:ea typeface="Montserrat"/>
              <a:cs typeface="Montserrat"/>
              <a:sym typeface="Montserrat"/>
            </a:endParaRPr>
          </a:p>
          <a:p>
            <a:pPr indent="-347662" lvl="1" marL="1371600" rtl="0" algn="l">
              <a:spcBef>
                <a:spcPts val="0"/>
              </a:spcBef>
              <a:spcAft>
                <a:spcPts val="0"/>
              </a:spcAft>
              <a:buClr>
                <a:srgbClr val="434343"/>
              </a:buClr>
              <a:buSzPct val="100000"/>
              <a:buFont typeface="Montserrat"/>
              <a:buChar char="○"/>
            </a:pPr>
            <a:r>
              <a:rPr b="1" lang="en" sz="3000">
                <a:solidFill>
                  <a:srgbClr val="38761D"/>
                </a:solidFill>
                <a:latin typeface="Montserrat"/>
                <a:ea typeface="Montserrat"/>
                <a:cs typeface="Montserrat"/>
                <a:sym typeface="Montserrat"/>
              </a:rPr>
              <a:t>[1,2,3,4]</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[5]</a:t>
            </a:r>
            <a:endParaRPr b="1" sz="3000">
              <a:solidFill>
                <a:srgbClr val="980000"/>
              </a:solidFill>
              <a:latin typeface="Montserrat"/>
              <a:ea typeface="Montserrat"/>
              <a:cs typeface="Montserrat"/>
              <a:sym typeface="Montserrat"/>
            </a:endParaRPr>
          </a:p>
          <a:p>
            <a:pPr indent="-347662" lvl="1" marL="1371600" rtl="0" algn="l">
              <a:spcBef>
                <a:spcPts val="0"/>
              </a:spcBef>
              <a:spcAft>
                <a:spcPts val="0"/>
              </a:spcAft>
              <a:buClr>
                <a:srgbClr val="434343"/>
              </a:buClr>
              <a:buSzPct val="100000"/>
              <a:buFont typeface="Montserrat"/>
              <a:buChar char="○"/>
            </a:pPr>
            <a:r>
              <a:rPr b="1" lang="en" sz="3000">
                <a:solidFill>
                  <a:srgbClr val="38761D"/>
                </a:solidFill>
                <a:latin typeface="Montserrat"/>
                <a:ea typeface="Montserrat"/>
                <a:cs typeface="Montserrat"/>
                <a:sym typeface="Montserrat"/>
              </a:rPr>
              <a:t>[2,3,4,5]</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[6]</a:t>
            </a:r>
            <a:endParaRPr b="1" sz="3000">
              <a:solidFill>
                <a:srgbClr val="980000"/>
              </a:solidFill>
              <a:latin typeface="Montserrat"/>
              <a:ea typeface="Montserrat"/>
              <a:cs typeface="Montserrat"/>
              <a:sym typeface="Montserrat"/>
            </a:endParaRPr>
          </a:p>
          <a:p>
            <a:pPr indent="0" lvl="0" marL="1371600" rtl="0" algn="l">
              <a:spcBef>
                <a:spcPts val="1200"/>
              </a:spcBef>
              <a:spcAft>
                <a:spcPts val="0"/>
              </a:spcAft>
              <a:buNone/>
            </a:pPr>
            <a:r>
              <a:t/>
            </a:r>
            <a:endParaRPr b="1" sz="3000">
              <a:solidFill>
                <a:srgbClr val="980000"/>
              </a:solidFill>
              <a:latin typeface="Montserrat"/>
              <a:ea typeface="Montserrat"/>
              <a:cs typeface="Montserrat"/>
              <a:sym typeface="Montserrat"/>
            </a:endParaRPr>
          </a:p>
          <a:p>
            <a:pPr indent="0" lvl="0" marL="914400" marR="0" rtl="0" algn="l">
              <a:lnSpc>
                <a:spcPct val="115000"/>
              </a:lnSpc>
              <a:spcBef>
                <a:spcPts val="1200"/>
              </a:spcBef>
              <a:spcAft>
                <a:spcPts val="0"/>
              </a:spcAft>
              <a:buNone/>
            </a:pPr>
            <a:r>
              <a:t/>
            </a:r>
            <a:endParaRPr b="1" sz="3000">
              <a:solidFill>
                <a:srgbClr val="980000"/>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500" name="Google Shape;1500;p87"/>
          <p:cNvSpPr/>
          <p:nvPr/>
        </p:nvSpPr>
        <p:spPr>
          <a:xfrm>
            <a:off x="3273525" y="34603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7"/>
          <p:cNvSpPr/>
          <p:nvPr/>
        </p:nvSpPr>
        <p:spPr>
          <a:xfrm>
            <a:off x="3273525" y="40146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7"/>
          <p:cNvSpPr/>
          <p:nvPr/>
        </p:nvSpPr>
        <p:spPr>
          <a:xfrm>
            <a:off x="3273525" y="45688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8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08" name="Google Shape;1508;p88"/>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Alors, comment décider de la durée de la séquence d’entraînement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Il n'y a pas de réponse définitive, mais elle devrait être au moins suffisamment longue pour saisir toute information utile sur les tendances.</a:t>
            </a:r>
            <a:endParaRPr sz="3000">
              <a:solidFill>
                <a:srgbClr val="434343"/>
              </a:solidFill>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8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14" name="Google Shape;1514;p89"/>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 exemple, s'il s'agit de données saisonnières :</a:t>
            </a:r>
            <a:endParaRPr sz="3000">
              <a:solidFill>
                <a:srgbClr val="434343"/>
              </a:solidFill>
              <a:latin typeface="Montserrat"/>
              <a:ea typeface="Montserrat"/>
              <a:cs typeface="Montserrat"/>
              <a:sym typeface="Montserrat"/>
            </a:endParaRPr>
          </a:p>
        </p:txBody>
      </p:sp>
      <p:pic>
        <p:nvPicPr>
          <p:cNvPr id="1515" name="Google Shape;1515;p89"/>
          <p:cNvPicPr preferRelativeResize="0"/>
          <p:nvPr/>
        </p:nvPicPr>
        <p:blipFill>
          <a:blip r:embed="rId3">
            <a:alphaModFix/>
          </a:blip>
          <a:stretch>
            <a:fillRect/>
          </a:stretch>
        </p:blipFill>
        <p:spPr>
          <a:xfrm>
            <a:off x="2619775" y="2208300"/>
            <a:ext cx="3965450" cy="29740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9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21" name="Google Shape;1521;p90"/>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00050" lvl="0" marL="457200" marR="0" rtl="0" algn="l">
              <a:lnSpc>
                <a:spcPct val="115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Si c’est mensuel, nous devons inclure au moins 12 mois dans la séquence d’entraînement</a:t>
            </a:r>
            <a:endParaRPr sz="2700">
              <a:solidFill>
                <a:srgbClr val="434343"/>
              </a:solidFill>
              <a:latin typeface="Montserrat"/>
              <a:ea typeface="Montserrat"/>
              <a:cs typeface="Montserrat"/>
              <a:sym typeface="Montserrat"/>
            </a:endParaRPr>
          </a:p>
        </p:txBody>
      </p:sp>
      <p:pic>
        <p:nvPicPr>
          <p:cNvPr id="1522" name="Google Shape;1522;p90"/>
          <p:cNvPicPr preferRelativeResize="0"/>
          <p:nvPr/>
        </p:nvPicPr>
        <p:blipFill>
          <a:blip r:embed="rId3">
            <a:alphaModFix/>
          </a:blip>
          <a:stretch>
            <a:fillRect/>
          </a:stretch>
        </p:blipFill>
        <p:spPr>
          <a:xfrm>
            <a:off x="2619775" y="2208300"/>
            <a:ext cx="3965450" cy="29740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9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28" name="Google Shape;1528;p91"/>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Cela nécessite souvent une connaissance et une expérience du domaine, ainsi qu'une simple expérimentation et l'utilisation de la RMSE pour mesurer l'erreur des prévisions.</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En général, un bon choix de départ pour l'étiquette (label) n'est qu'un point de données vers l'avenir.</a:t>
            </a:r>
            <a:endParaRPr sz="2800">
              <a:solidFill>
                <a:srgbClr val="434343"/>
              </a:solidFill>
              <a:latin typeface="Montserrat"/>
              <a:ea typeface="Montserrat"/>
              <a:cs typeface="Montserrat"/>
              <a:sym typeface="Montserra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9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34" name="Google Shape;1534;p92"/>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20000"/>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Comment faire des prévisions avec les RNNs ?</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Imaginons que toutes nos données le soient :</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[0,1,2,3,4,5,6,7,8,9]</a:t>
            </a:r>
            <a:endParaRPr b="1" sz="2600">
              <a:solidFill>
                <a:srgbClr val="434343"/>
              </a:solidFill>
              <a:latin typeface="Montserrat"/>
              <a:ea typeface="Montserrat"/>
              <a:cs typeface="Montserrat"/>
              <a:sym typeface="Montserrat"/>
            </a:endParaRPr>
          </a:p>
          <a:p>
            <a:pPr indent="-393700" lvl="0"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Et nous entraînons sur des séquences telles que :</a:t>
            </a:r>
            <a:endParaRPr sz="2600">
              <a:solidFill>
                <a:srgbClr val="434343"/>
              </a:solidFill>
              <a:latin typeface="Montserrat"/>
              <a:ea typeface="Montserrat"/>
              <a:cs typeface="Montserrat"/>
              <a:sym typeface="Montserrat"/>
            </a:endParaRPr>
          </a:p>
          <a:p>
            <a:pPr indent="-393700" lvl="1" marL="1371600" rtl="0" algn="l">
              <a:spcBef>
                <a:spcPts val="0"/>
              </a:spcBef>
              <a:spcAft>
                <a:spcPts val="0"/>
              </a:spcAft>
              <a:buClr>
                <a:srgbClr val="434343"/>
              </a:buClr>
              <a:buSzPts val="2600"/>
              <a:buFont typeface="Montserrat"/>
              <a:buChar char="○"/>
            </a:pPr>
            <a:r>
              <a:rPr b="1" lang="en" sz="2600">
                <a:solidFill>
                  <a:srgbClr val="38761D"/>
                </a:solidFill>
                <a:latin typeface="Montserrat"/>
                <a:ea typeface="Montserrat"/>
                <a:cs typeface="Montserrat"/>
                <a:sym typeface="Montserrat"/>
              </a:rPr>
              <a:t>[0,1,2,3]</a:t>
            </a:r>
            <a:r>
              <a:rPr lang="en" sz="2600">
                <a:solidFill>
                  <a:srgbClr val="38761D"/>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    </a:t>
            </a:r>
            <a:r>
              <a:rPr b="1" lang="en" sz="2600">
                <a:solidFill>
                  <a:srgbClr val="980000"/>
                </a:solidFill>
                <a:latin typeface="Montserrat"/>
                <a:ea typeface="Montserrat"/>
                <a:cs typeface="Montserrat"/>
                <a:sym typeface="Montserrat"/>
              </a:rPr>
              <a:t>[4]</a:t>
            </a:r>
            <a:endParaRPr b="1" sz="2600">
              <a:solidFill>
                <a:srgbClr val="980000"/>
              </a:solidFill>
              <a:latin typeface="Montserrat"/>
              <a:ea typeface="Montserrat"/>
              <a:cs typeface="Montserrat"/>
              <a:sym typeface="Montserrat"/>
            </a:endParaRPr>
          </a:p>
          <a:p>
            <a:pPr indent="-393700" lvl="1" marL="1371600" rtl="0" algn="l">
              <a:spcBef>
                <a:spcPts val="0"/>
              </a:spcBef>
              <a:spcAft>
                <a:spcPts val="0"/>
              </a:spcAft>
              <a:buClr>
                <a:srgbClr val="434343"/>
              </a:buClr>
              <a:buSzPts val="2600"/>
              <a:buFont typeface="Montserrat"/>
              <a:buChar char="○"/>
            </a:pPr>
            <a:r>
              <a:rPr b="1" lang="en" sz="2600">
                <a:solidFill>
                  <a:srgbClr val="38761D"/>
                </a:solidFill>
                <a:latin typeface="Montserrat"/>
                <a:ea typeface="Montserrat"/>
                <a:cs typeface="Montserrat"/>
                <a:sym typeface="Montserrat"/>
              </a:rPr>
              <a:t>[1,2,3,4]</a:t>
            </a:r>
            <a:r>
              <a:rPr lang="en" sz="2600">
                <a:solidFill>
                  <a:srgbClr val="38761D"/>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    </a:t>
            </a:r>
            <a:r>
              <a:rPr b="1" lang="en" sz="2600">
                <a:solidFill>
                  <a:srgbClr val="980000"/>
                </a:solidFill>
                <a:latin typeface="Montserrat"/>
                <a:ea typeface="Montserrat"/>
                <a:cs typeface="Montserrat"/>
                <a:sym typeface="Montserrat"/>
              </a:rPr>
              <a:t>[5]</a:t>
            </a:r>
            <a:endParaRPr b="1" sz="2600">
              <a:solidFill>
                <a:srgbClr val="980000"/>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b="1" lang="en" sz="2600">
                <a:solidFill>
                  <a:srgbClr val="38761D"/>
                </a:solidFill>
                <a:latin typeface="Montserrat"/>
                <a:ea typeface="Montserrat"/>
                <a:cs typeface="Montserrat"/>
                <a:sym typeface="Montserrat"/>
              </a:rPr>
              <a:t>[2,3,4,5]</a:t>
            </a:r>
            <a:r>
              <a:rPr lang="en" sz="2600">
                <a:solidFill>
                  <a:srgbClr val="38761D"/>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   </a:t>
            </a:r>
            <a:r>
              <a:rPr b="1" lang="en" sz="2600">
                <a:solidFill>
                  <a:srgbClr val="980000"/>
                </a:solidFill>
                <a:latin typeface="Montserrat"/>
                <a:ea typeface="Montserrat"/>
                <a:cs typeface="Montserrat"/>
                <a:sym typeface="Montserrat"/>
              </a:rPr>
              <a:t>[6]</a:t>
            </a:r>
            <a:r>
              <a:rPr lang="en" sz="2600">
                <a:solidFill>
                  <a:srgbClr val="434343"/>
                </a:solidFill>
                <a:latin typeface="Montserrat"/>
                <a:ea typeface="Montserrat"/>
                <a:cs typeface="Montserrat"/>
                <a:sym typeface="Montserrat"/>
              </a:rPr>
              <a:t> </a:t>
            </a:r>
            <a:endParaRPr sz="2600">
              <a:solidFill>
                <a:srgbClr val="434343"/>
              </a:solidFill>
              <a:latin typeface="Montserrat"/>
              <a:ea typeface="Montserrat"/>
              <a:cs typeface="Montserrat"/>
              <a:sym typeface="Montserrat"/>
            </a:endParaRPr>
          </a:p>
        </p:txBody>
      </p:sp>
      <p:sp>
        <p:nvSpPr>
          <p:cNvPr id="1535" name="Google Shape;1535;p92"/>
          <p:cNvSpPr/>
          <p:nvPr/>
        </p:nvSpPr>
        <p:spPr>
          <a:xfrm>
            <a:off x="3042025" y="3641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92"/>
          <p:cNvSpPr/>
          <p:nvPr/>
        </p:nvSpPr>
        <p:spPr>
          <a:xfrm>
            <a:off x="3042025" y="4086538"/>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92"/>
          <p:cNvSpPr/>
          <p:nvPr/>
        </p:nvSpPr>
        <p:spPr>
          <a:xfrm>
            <a:off x="3042025" y="45320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9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43" name="Google Shape;1543;p93"/>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Notre technique de prévision consiste alors à prévoir une unité de temps à l'avance, puis à incorporer notre prévision dans la séquence suivante que nous prévoyons au départ.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Passons en revue un exemple rapide !</a:t>
            </a:r>
            <a:endParaRPr sz="3000">
              <a:solidFill>
                <a:srgbClr val="434343"/>
              </a:solidFill>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9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49" name="Google Shape;1549;p94"/>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20000"/>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Comment faire des prévisions avec les RNNs ?</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Imaginons que toutes nos données le soient :</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[0,1,2,3,4,5,6,7,8,9]</a:t>
            </a:r>
            <a:endParaRPr b="1" sz="2600">
              <a:solidFill>
                <a:srgbClr val="434343"/>
              </a:solidFill>
              <a:latin typeface="Montserrat"/>
              <a:ea typeface="Montserrat"/>
              <a:cs typeface="Montserrat"/>
              <a:sym typeface="Montserrat"/>
            </a:endParaRPr>
          </a:p>
          <a:p>
            <a:pPr indent="-393700" lvl="0"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Et nous entraînons sur des séquences telles que :</a:t>
            </a:r>
            <a:endParaRPr sz="2600">
              <a:solidFill>
                <a:srgbClr val="434343"/>
              </a:solidFill>
              <a:latin typeface="Montserrat"/>
              <a:ea typeface="Montserrat"/>
              <a:cs typeface="Montserrat"/>
              <a:sym typeface="Montserrat"/>
            </a:endParaRPr>
          </a:p>
          <a:p>
            <a:pPr indent="-393700" lvl="1" marL="1371600" rtl="0" algn="l">
              <a:spcBef>
                <a:spcPts val="0"/>
              </a:spcBef>
              <a:spcAft>
                <a:spcPts val="0"/>
              </a:spcAft>
              <a:buClr>
                <a:srgbClr val="434343"/>
              </a:buClr>
              <a:buSzPts val="2600"/>
              <a:buFont typeface="Montserrat"/>
              <a:buChar char="○"/>
            </a:pPr>
            <a:r>
              <a:rPr b="1" lang="en" sz="2600">
                <a:solidFill>
                  <a:srgbClr val="38761D"/>
                </a:solidFill>
                <a:latin typeface="Montserrat"/>
                <a:ea typeface="Montserrat"/>
                <a:cs typeface="Montserrat"/>
                <a:sym typeface="Montserrat"/>
              </a:rPr>
              <a:t>[0,1,2,3]</a:t>
            </a:r>
            <a:r>
              <a:rPr lang="en" sz="2600">
                <a:solidFill>
                  <a:srgbClr val="38761D"/>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    </a:t>
            </a:r>
            <a:r>
              <a:rPr b="1" lang="en" sz="2600">
                <a:solidFill>
                  <a:srgbClr val="980000"/>
                </a:solidFill>
                <a:latin typeface="Montserrat"/>
                <a:ea typeface="Montserrat"/>
                <a:cs typeface="Montserrat"/>
                <a:sym typeface="Montserrat"/>
              </a:rPr>
              <a:t>[4]</a:t>
            </a:r>
            <a:endParaRPr b="1" sz="2600">
              <a:solidFill>
                <a:srgbClr val="980000"/>
              </a:solidFill>
              <a:latin typeface="Montserrat"/>
              <a:ea typeface="Montserrat"/>
              <a:cs typeface="Montserrat"/>
              <a:sym typeface="Montserrat"/>
            </a:endParaRPr>
          </a:p>
          <a:p>
            <a:pPr indent="-393700" lvl="1" marL="1371600" rtl="0" algn="l">
              <a:spcBef>
                <a:spcPts val="0"/>
              </a:spcBef>
              <a:spcAft>
                <a:spcPts val="0"/>
              </a:spcAft>
              <a:buClr>
                <a:srgbClr val="434343"/>
              </a:buClr>
              <a:buSzPts val="2600"/>
              <a:buFont typeface="Montserrat"/>
              <a:buChar char="○"/>
            </a:pPr>
            <a:r>
              <a:rPr b="1" lang="en" sz="2600">
                <a:solidFill>
                  <a:srgbClr val="38761D"/>
                </a:solidFill>
                <a:latin typeface="Montserrat"/>
                <a:ea typeface="Montserrat"/>
                <a:cs typeface="Montserrat"/>
                <a:sym typeface="Montserrat"/>
              </a:rPr>
              <a:t>[1,2,3,4]</a:t>
            </a:r>
            <a:r>
              <a:rPr lang="en" sz="2600">
                <a:solidFill>
                  <a:srgbClr val="38761D"/>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    </a:t>
            </a:r>
            <a:r>
              <a:rPr b="1" lang="en" sz="2600">
                <a:solidFill>
                  <a:srgbClr val="980000"/>
                </a:solidFill>
                <a:latin typeface="Montserrat"/>
                <a:ea typeface="Montserrat"/>
                <a:cs typeface="Montserrat"/>
                <a:sym typeface="Montserrat"/>
              </a:rPr>
              <a:t>[5]</a:t>
            </a:r>
            <a:endParaRPr b="1" sz="2600">
              <a:solidFill>
                <a:srgbClr val="980000"/>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b="1" lang="en" sz="2600">
                <a:solidFill>
                  <a:srgbClr val="38761D"/>
                </a:solidFill>
                <a:latin typeface="Montserrat"/>
                <a:ea typeface="Montserrat"/>
                <a:cs typeface="Montserrat"/>
                <a:sym typeface="Montserrat"/>
              </a:rPr>
              <a:t>[2,3,4,5]</a:t>
            </a:r>
            <a:r>
              <a:rPr lang="en" sz="2600">
                <a:solidFill>
                  <a:srgbClr val="38761D"/>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   </a:t>
            </a:r>
            <a:r>
              <a:rPr b="1" lang="en" sz="2600">
                <a:solidFill>
                  <a:srgbClr val="980000"/>
                </a:solidFill>
                <a:latin typeface="Montserrat"/>
                <a:ea typeface="Montserrat"/>
                <a:cs typeface="Montserrat"/>
                <a:sym typeface="Montserrat"/>
              </a:rPr>
              <a:t>[6]</a:t>
            </a:r>
            <a:r>
              <a:rPr lang="en" sz="2600">
                <a:solidFill>
                  <a:srgbClr val="434343"/>
                </a:solidFill>
                <a:latin typeface="Montserrat"/>
                <a:ea typeface="Montserrat"/>
                <a:cs typeface="Montserrat"/>
                <a:sym typeface="Montserrat"/>
              </a:rPr>
              <a:t> </a:t>
            </a:r>
            <a:endParaRPr sz="2600">
              <a:solidFill>
                <a:srgbClr val="434343"/>
              </a:solidFill>
              <a:latin typeface="Montserrat"/>
              <a:ea typeface="Montserrat"/>
              <a:cs typeface="Montserrat"/>
              <a:sym typeface="Montserrat"/>
            </a:endParaRPr>
          </a:p>
        </p:txBody>
      </p:sp>
      <p:sp>
        <p:nvSpPr>
          <p:cNvPr id="1550" name="Google Shape;1550;p94"/>
          <p:cNvSpPr/>
          <p:nvPr/>
        </p:nvSpPr>
        <p:spPr>
          <a:xfrm>
            <a:off x="3042025" y="363385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94"/>
          <p:cNvSpPr/>
          <p:nvPr/>
        </p:nvSpPr>
        <p:spPr>
          <a:xfrm>
            <a:off x="3042025" y="40793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94"/>
          <p:cNvSpPr/>
          <p:nvPr/>
        </p:nvSpPr>
        <p:spPr>
          <a:xfrm>
            <a:off x="3042025" y="452475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2" name="Google Shape;82;p14"/>
          <p:cNvSpPr txBox="1"/>
          <p:nvPr>
            <p:ph idx="1" type="body"/>
          </p:nvPr>
        </p:nvSpPr>
        <p:spPr>
          <a:xfrm>
            <a:off x="311700" y="1152475"/>
            <a:ext cx="87051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Exemples de</a:t>
            </a:r>
            <a:r>
              <a:rPr lang="en" sz="3000">
                <a:solidFill>
                  <a:srgbClr val="434343"/>
                </a:solidFill>
                <a:latin typeface="Montserrat"/>
                <a:ea typeface="Montserrat"/>
                <a:cs typeface="Montserrat"/>
                <a:sym typeface="Montserrat"/>
              </a:rPr>
              <a:t> Séquences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Données de Time Series (Ventes)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Phrases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Audio</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Trajectoires de Voiture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Musique</a:t>
            </a:r>
            <a:endParaRPr sz="3000">
              <a:solidFill>
                <a:srgbClr val="43434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9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58" name="Google Shape;1558;p95"/>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Prévision </a:t>
            </a:r>
            <a:r>
              <a:rPr lang="en" sz="3000">
                <a:solidFill>
                  <a:srgbClr val="1155CC"/>
                </a:solidFill>
                <a:latin typeface="Montserrat"/>
                <a:ea typeface="Montserrat"/>
                <a:cs typeface="Montserrat"/>
                <a:sym typeface="Montserrat"/>
              </a:rPr>
              <a:t>!</a:t>
            </a:r>
            <a:endParaRPr sz="3000">
              <a:solidFill>
                <a:srgbClr val="1155CC"/>
              </a:solidFill>
              <a:latin typeface="Montserrat"/>
              <a:ea typeface="Montserrat"/>
              <a:cs typeface="Montserrat"/>
              <a:sym typeface="Montserrat"/>
            </a:endParaRPr>
          </a:p>
          <a:p>
            <a:pPr indent="0" lvl="0" marL="914400" rtl="0" algn="l">
              <a:spcBef>
                <a:spcPts val="1600"/>
              </a:spcBef>
              <a:spcAft>
                <a:spcPts val="1200"/>
              </a:spcAft>
              <a:buNone/>
            </a:pPr>
            <a:r>
              <a:t/>
            </a:r>
            <a:endParaRPr sz="3000">
              <a:solidFill>
                <a:srgbClr val="434343"/>
              </a:solidFill>
              <a:latin typeface="Montserrat"/>
              <a:ea typeface="Montserrat"/>
              <a:cs typeface="Montserrat"/>
              <a:sym typeface="Montserrat"/>
            </a:endParaRPr>
          </a:p>
        </p:txBody>
      </p:sp>
      <p:sp>
        <p:nvSpPr>
          <p:cNvPr id="1559" name="Google Shape;1559;p95"/>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9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65" name="Google Shape;1565;p96"/>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Prévision </a:t>
            </a:r>
            <a:r>
              <a:rPr lang="en" sz="3000">
                <a:solidFill>
                  <a:srgbClr val="1155CC"/>
                </a:solidFill>
                <a:latin typeface="Montserrat"/>
                <a:ea typeface="Montserrat"/>
                <a:cs typeface="Montserrat"/>
                <a:sym typeface="Montserrat"/>
              </a:rPr>
              <a:t>!</a:t>
            </a:r>
            <a:endParaRPr sz="3000">
              <a:solidFill>
                <a:srgbClr val="1155CC"/>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Ensuite continuer à faire des prévisions :</a:t>
            </a:r>
            <a:endParaRPr sz="3000">
              <a:solidFill>
                <a:srgbClr val="434343"/>
              </a:solidFill>
              <a:latin typeface="Montserrat"/>
              <a:ea typeface="Montserrat"/>
              <a:cs typeface="Montserrat"/>
              <a:sym typeface="Montserrat"/>
            </a:endParaRPr>
          </a:p>
          <a:p>
            <a:pPr indent="0" lvl="0" marL="914400" rtl="0" algn="l">
              <a:spcBef>
                <a:spcPts val="1600"/>
              </a:spcBef>
              <a:spcAft>
                <a:spcPts val="1200"/>
              </a:spcAft>
              <a:buNone/>
            </a:pPr>
            <a:r>
              <a:t/>
            </a:r>
            <a:endParaRPr sz="3000">
              <a:solidFill>
                <a:srgbClr val="434343"/>
              </a:solidFill>
              <a:latin typeface="Montserrat"/>
              <a:ea typeface="Montserrat"/>
              <a:cs typeface="Montserrat"/>
              <a:sym typeface="Montserrat"/>
            </a:endParaRPr>
          </a:p>
        </p:txBody>
      </p:sp>
      <p:sp>
        <p:nvSpPr>
          <p:cNvPr id="1566" name="Google Shape;1566;p96"/>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9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72" name="Google Shape;1572;p97"/>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Prévision </a:t>
            </a:r>
            <a:r>
              <a:rPr lang="en" sz="3000">
                <a:solidFill>
                  <a:srgbClr val="1155CC"/>
                </a:solidFill>
                <a:latin typeface="Montserrat"/>
                <a:ea typeface="Montserrat"/>
                <a:cs typeface="Montserrat"/>
                <a:sym typeface="Montserrat"/>
              </a:rPr>
              <a:t>!</a:t>
            </a:r>
            <a:endParaRPr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Ensuite continuer à faire des prévisions :</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0" lvl="0" marL="914400" rtl="0" algn="l">
              <a:spcBef>
                <a:spcPts val="1200"/>
              </a:spcBef>
              <a:spcAft>
                <a:spcPts val="1200"/>
              </a:spcAft>
              <a:buNone/>
            </a:pPr>
            <a:r>
              <a:t/>
            </a:r>
            <a:endParaRPr sz="3000">
              <a:solidFill>
                <a:srgbClr val="434343"/>
              </a:solidFill>
              <a:latin typeface="Montserrat"/>
              <a:ea typeface="Montserrat"/>
              <a:cs typeface="Montserrat"/>
              <a:sym typeface="Montserrat"/>
            </a:endParaRPr>
          </a:p>
        </p:txBody>
      </p:sp>
      <p:sp>
        <p:nvSpPr>
          <p:cNvPr id="1573" name="Google Shape;1573;p97"/>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97"/>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9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0" name="Google Shape;1580;p98"/>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Prévision </a:t>
            </a:r>
            <a:r>
              <a:rPr lang="en" sz="3000">
                <a:solidFill>
                  <a:srgbClr val="1155CC"/>
                </a:solidFill>
                <a:latin typeface="Montserrat"/>
                <a:ea typeface="Montserrat"/>
                <a:cs typeface="Montserrat"/>
                <a:sym typeface="Montserrat"/>
              </a:rPr>
              <a:t>!</a:t>
            </a:r>
            <a:endParaRPr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Ensuite continuer à faire des prévisions :</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[8,9,</a:t>
            </a:r>
            <a:r>
              <a:rPr b="1" lang="en" sz="3000">
                <a:solidFill>
                  <a:srgbClr val="1155CC"/>
                </a:solidFill>
                <a:latin typeface="Montserrat"/>
                <a:ea typeface="Montserrat"/>
                <a:cs typeface="Montserrat"/>
                <a:sym typeface="Montserrat"/>
              </a:rPr>
              <a:t>10,11.2</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[12.4]</a:t>
            </a:r>
            <a:endParaRPr b="1" sz="3000">
              <a:solidFill>
                <a:srgbClr val="1155CC"/>
              </a:solidFill>
              <a:latin typeface="Montserrat"/>
              <a:ea typeface="Montserrat"/>
              <a:cs typeface="Montserrat"/>
              <a:sym typeface="Montserrat"/>
            </a:endParaRPr>
          </a:p>
          <a:p>
            <a:pPr indent="0" lvl="0" marL="914400" rtl="0" algn="l">
              <a:spcBef>
                <a:spcPts val="1200"/>
              </a:spcBef>
              <a:spcAft>
                <a:spcPts val="1200"/>
              </a:spcAft>
              <a:buNone/>
            </a:pPr>
            <a:r>
              <a:t/>
            </a:r>
            <a:endParaRPr sz="3000">
              <a:solidFill>
                <a:srgbClr val="434343"/>
              </a:solidFill>
              <a:latin typeface="Montserrat"/>
              <a:ea typeface="Montserrat"/>
              <a:cs typeface="Montserrat"/>
              <a:sym typeface="Montserrat"/>
            </a:endParaRPr>
          </a:p>
        </p:txBody>
      </p:sp>
      <p:sp>
        <p:nvSpPr>
          <p:cNvPr id="1581" name="Google Shape;1581;p98"/>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98"/>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98"/>
          <p:cNvSpPr/>
          <p:nvPr/>
        </p:nvSpPr>
        <p:spPr>
          <a:xfrm>
            <a:off x="3445750" y="2993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9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9" name="Google Shape;1589;p99"/>
          <p:cNvSpPr txBox="1"/>
          <p:nvPr>
            <p:ph idx="1" type="body"/>
          </p:nvPr>
        </p:nvSpPr>
        <p:spPr>
          <a:xfrm>
            <a:off x="230375" y="1152475"/>
            <a:ext cx="8913600" cy="3416400"/>
          </a:xfrm>
          <a:prstGeom prst="rect">
            <a:avLst/>
          </a:prstGeom>
        </p:spPr>
        <p:txBody>
          <a:bodyPr anchorCtr="0" anchor="t" bIns="91425" lIns="91425" spcFirstLastPara="1" rIns="91425" wrap="square" tIns="91425">
            <a:normAutofit lnSpcReduction="10000"/>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Prévision </a:t>
            </a:r>
            <a:r>
              <a:rPr lang="en" sz="3000">
                <a:solidFill>
                  <a:srgbClr val="1155CC"/>
                </a:solidFill>
                <a:latin typeface="Montserrat"/>
                <a:ea typeface="Montserrat"/>
                <a:cs typeface="Montserrat"/>
                <a:sym typeface="Montserrat"/>
              </a:rPr>
              <a:t>!</a:t>
            </a:r>
            <a:endParaRPr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Ensuite continuer à faire des prévisions :</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[8,9,</a:t>
            </a:r>
            <a:r>
              <a:rPr b="1" lang="en" sz="3000">
                <a:solidFill>
                  <a:srgbClr val="1155CC"/>
                </a:solidFill>
                <a:latin typeface="Montserrat"/>
                <a:ea typeface="Montserrat"/>
                <a:cs typeface="Montserrat"/>
                <a:sym typeface="Montserrat"/>
              </a:rPr>
              <a:t>10,11.2</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[12.4]</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[9,</a:t>
            </a:r>
            <a:r>
              <a:rPr b="1" lang="en" sz="3000">
                <a:solidFill>
                  <a:srgbClr val="1155CC"/>
                </a:solidFill>
                <a:latin typeface="Montserrat"/>
                <a:ea typeface="Montserrat"/>
                <a:cs typeface="Montserrat"/>
                <a:sym typeface="Montserrat"/>
              </a:rPr>
              <a:t>10,11.2,12.4</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[14]</a:t>
            </a:r>
            <a:endParaRPr b="1" sz="3000">
              <a:solidFill>
                <a:srgbClr val="1155CC"/>
              </a:solidFill>
              <a:latin typeface="Montserrat"/>
              <a:ea typeface="Montserrat"/>
              <a:cs typeface="Montserrat"/>
              <a:sym typeface="Montserrat"/>
            </a:endParaRPr>
          </a:p>
          <a:p>
            <a:pPr indent="0" lvl="0" marL="914400" rtl="0" algn="l">
              <a:spcBef>
                <a:spcPts val="1200"/>
              </a:spcBef>
              <a:spcAft>
                <a:spcPts val="1200"/>
              </a:spcAft>
              <a:buNone/>
            </a:pPr>
            <a:r>
              <a:t/>
            </a:r>
            <a:endParaRPr sz="3000">
              <a:solidFill>
                <a:srgbClr val="434343"/>
              </a:solidFill>
              <a:latin typeface="Montserrat"/>
              <a:ea typeface="Montserrat"/>
              <a:cs typeface="Montserrat"/>
              <a:sym typeface="Montserrat"/>
            </a:endParaRPr>
          </a:p>
        </p:txBody>
      </p:sp>
      <p:sp>
        <p:nvSpPr>
          <p:cNvPr id="1590" name="Google Shape;1590;p99"/>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99"/>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99"/>
          <p:cNvSpPr/>
          <p:nvPr/>
        </p:nvSpPr>
        <p:spPr>
          <a:xfrm>
            <a:off x="3445750" y="2993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9"/>
          <p:cNvSpPr/>
          <p:nvPr/>
        </p:nvSpPr>
        <p:spPr>
          <a:xfrm>
            <a:off x="3913600" y="346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0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99" name="Google Shape;1599;p100"/>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Prévision </a:t>
            </a:r>
            <a:r>
              <a:rPr lang="en" sz="3000">
                <a:solidFill>
                  <a:srgbClr val="1155CC"/>
                </a:solidFill>
                <a:latin typeface="Montserrat"/>
                <a:ea typeface="Montserrat"/>
                <a:cs typeface="Montserrat"/>
                <a:sym typeface="Montserrat"/>
              </a:rPr>
              <a:t>!</a:t>
            </a:r>
            <a:endParaRPr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Ensuite continuer à faire des prévisions :</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[8,9,</a:t>
            </a:r>
            <a:r>
              <a:rPr b="1" lang="en" sz="3000">
                <a:solidFill>
                  <a:srgbClr val="1155CC"/>
                </a:solidFill>
                <a:latin typeface="Montserrat"/>
                <a:ea typeface="Montserrat"/>
                <a:cs typeface="Montserrat"/>
                <a:sym typeface="Montserrat"/>
              </a:rPr>
              <a:t>10,11.2</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[12.4]</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[9,</a:t>
            </a:r>
            <a:r>
              <a:rPr b="1" lang="en" sz="3000">
                <a:solidFill>
                  <a:srgbClr val="1155CC"/>
                </a:solidFill>
                <a:latin typeface="Montserrat"/>
                <a:ea typeface="Montserrat"/>
                <a:cs typeface="Montserrat"/>
                <a:sym typeface="Montserrat"/>
              </a:rPr>
              <a:t>10,11.2,12.4</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[14]</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1155CC"/>
              </a:buClr>
              <a:buSzPts val="3000"/>
              <a:buFont typeface="Montserrat"/>
              <a:buChar char="●"/>
            </a:pPr>
            <a:r>
              <a:rPr b="1" lang="en" sz="3000">
                <a:solidFill>
                  <a:srgbClr val="1155CC"/>
                </a:solidFill>
                <a:latin typeface="Montserrat"/>
                <a:ea typeface="Montserrat"/>
                <a:cs typeface="Montserrat"/>
                <a:sym typeface="Montserrat"/>
              </a:rPr>
              <a:t>[10,11.2,12.4,14]    </a:t>
            </a:r>
            <a:r>
              <a:rPr lang="en" sz="3000">
                <a:solidFill>
                  <a:srgbClr val="1155CC"/>
                </a:solidFill>
                <a:latin typeface="Montserrat"/>
                <a:ea typeface="Montserrat"/>
                <a:cs typeface="Montserrat"/>
                <a:sym typeface="Montserrat"/>
              </a:rPr>
              <a:t>Prévision réalisée</a:t>
            </a:r>
            <a:endParaRPr sz="3000">
              <a:solidFill>
                <a:srgbClr val="434343"/>
              </a:solidFill>
              <a:latin typeface="Montserrat"/>
              <a:ea typeface="Montserrat"/>
              <a:cs typeface="Montserrat"/>
              <a:sym typeface="Montserrat"/>
            </a:endParaRPr>
          </a:p>
        </p:txBody>
      </p:sp>
      <p:sp>
        <p:nvSpPr>
          <p:cNvPr id="1600" name="Google Shape;1600;p100"/>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00"/>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00"/>
          <p:cNvSpPr/>
          <p:nvPr/>
        </p:nvSpPr>
        <p:spPr>
          <a:xfrm>
            <a:off x="3445750" y="2993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00"/>
          <p:cNvSpPr/>
          <p:nvPr/>
        </p:nvSpPr>
        <p:spPr>
          <a:xfrm>
            <a:off x="3913600" y="346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00"/>
          <p:cNvSpPr/>
          <p:nvPr/>
        </p:nvSpPr>
        <p:spPr>
          <a:xfrm>
            <a:off x="4120850" y="40065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10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10" name="Google Shape;1610;p101"/>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Allons plus loin avec Python !</a:t>
            </a:r>
            <a:endParaRPr sz="3000">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102"/>
          <p:cNvSpPr txBox="1"/>
          <p:nvPr>
            <p:ph type="ctrTitle"/>
          </p:nvPr>
        </p:nvSpPr>
        <p:spPr>
          <a:xfrm>
            <a:off x="311700" y="769850"/>
            <a:ext cx="58953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RNN de base sur une onde sinusoïdale </a:t>
            </a:r>
            <a:endParaRPr b="1">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10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21" name="Google Shape;1621;p103"/>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Entraînons et évaluons maintenant notre RNN</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Rappelez-vous nos données d'origine :</a:t>
            </a:r>
            <a:endParaRPr sz="2800">
              <a:solidFill>
                <a:srgbClr val="434343"/>
              </a:solidFill>
              <a:latin typeface="Montserrat"/>
              <a:ea typeface="Montserrat"/>
              <a:cs typeface="Montserrat"/>
              <a:sym typeface="Montserrat"/>
            </a:endParaRPr>
          </a:p>
        </p:txBody>
      </p:sp>
      <p:pic>
        <p:nvPicPr>
          <p:cNvPr id="1622" name="Google Shape;1622;p103"/>
          <p:cNvPicPr preferRelativeResize="0"/>
          <p:nvPr/>
        </p:nvPicPr>
        <p:blipFill>
          <a:blip r:embed="rId3">
            <a:alphaModFix/>
          </a:blip>
          <a:stretch>
            <a:fillRect/>
          </a:stretch>
        </p:blipFill>
        <p:spPr>
          <a:xfrm>
            <a:off x="1012325" y="2307275"/>
            <a:ext cx="6953250" cy="24003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10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28" name="Google Shape;1628;p104"/>
          <p:cNvSpPr txBox="1"/>
          <p:nvPr>
            <p:ph idx="1" type="body"/>
          </p:nvPr>
        </p:nvSpPr>
        <p:spPr>
          <a:xfrm>
            <a:off x="230375" y="1152475"/>
            <a:ext cx="8913600" cy="3416400"/>
          </a:xfrm>
          <a:prstGeom prst="rect">
            <a:avLst/>
          </a:prstGeom>
        </p:spPr>
        <p:txBody>
          <a:bodyPr anchorCtr="0" anchor="t" bIns="91425" lIns="91425" spcFirstLastPara="1" rIns="91425" wrap="square" tIns="91425">
            <a:normAutofit/>
          </a:bodyPr>
          <a:lstStyle/>
          <a:p>
            <a:pPr indent="-412750" lvl="0" marL="457200" marR="0" rtl="0" algn="l">
              <a:lnSpc>
                <a:spcPct val="115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séparons cela en </a:t>
            </a:r>
            <a:r>
              <a:rPr b="1" lang="en" sz="2900">
                <a:solidFill>
                  <a:srgbClr val="990000"/>
                </a:solidFill>
                <a:latin typeface="Montserrat"/>
                <a:ea typeface="Montserrat"/>
                <a:cs typeface="Montserrat"/>
                <a:sym typeface="Montserrat"/>
              </a:rPr>
              <a:t>train_set </a:t>
            </a:r>
            <a:r>
              <a:rPr lang="en" sz="2900">
                <a:solidFill>
                  <a:srgbClr val="434343"/>
                </a:solidFill>
                <a:latin typeface="Montserrat"/>
                <a:ea typeface="Montserrat"/>
                <a:cs typeface="Montserrat"/>
                <a:sym typeface="Montserrat"/>
              </a:rPr>
              <a:t>et </a:t>
            </a:r>
            <a:r>
              <a:rPr b="1" lang="en" sz="2900">
                <a:solidFill>
                  <a:srgbClr val="FF9900"/>
                </a:solidFill>
                <a:latin typeface="Montserrat"/>
                <a:ea typeface="Montserrat"/>
                <a:cs typeface="Montserrat"/>
                <a:sym typeface="Montserrat"/>
              </a:rPr>
              <a:t>test_set </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id="1629" name="Google Shape;1629;p104"/>
          <p:cNvPicPr preferRelativeResize="0"/>
          <p:nvPr/>
        </p:nvPicPr>
        <p:blipFill>
          <a:blip r:embed="rId3">
            <a:alphaModFix/>
          </a:blip>
          <a:stretch>
            <a:fillRect/>
          </a:stretch>
        </p:blipFill>
        <p:spPr>
          <a:xfrm>
            <a:off x="1012325" y="2307275"/>
            <a:ext cx="6953250" cy="2400300"/>
          </a:xfrm>
          <a:prstGeom prst="rect">
            <a:avLst/>
          </a:prstGeom>
          <a:noFill/>
          <a:ln>
            <a:noFill/>
          </a:ln>
        </p:spPr>
      </p:pic>
      <p:sp>
        <p:nvSpPr>
          <p:cNvPr id="1630" name="Google Shape;1630;p104"/>
          <p:cNvSpPr/>
          <p:nvPr/>
        </p:nvSpPr>
        <p:spPr>
          <a:xfrm>
            <a:off x="1433975" y="2430575"/>
            <a:ext cx="5973900" cy="2054100"/>
          </a:xfrm>
          <a:prstGeom prst="roundRect">
            <a:avLst>
              <a:gd fmla="val 16667" name="adj"/>
            </a:avLst>
          </a:prstGeom>
          <a:no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04"/>
          <p:cNvSpPr/>
          <p:nvPr/>
        </p:nvSpPr>
        <p:spPr>
          <a:xfrm>
            <a:off x="7451825" y="2430575"/>
            <a:ext cx="360600" cy="20541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53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