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Montserrat"/>
      <p:regular r:id="rId47"/>
      <p:bold r:id="rId48"/>
      <p:italic r:id="rId49"/>
      <p:boldItalic r:id="rId50"/>
    </p:embeddedFont>
    <p:embeddedFont>
      <p:font typeface="Overpas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verpass-regular.fntdata"/><Relationship Id="rId50" Type="http://schemas.openxmlformats.org/officeDocument/2006/relationships/font" Target="fonts/Montserrat-boldItalic.fntdata"/><Relationship Id="rId53" Type="http://schemas.openxmlformats.org/officeDocument/2006/relationships/font" Target="fonts/Overpass-italic.fntdata"/><Relationship Id="rId52" Type="http://schemas.openxmlformats.org/officeDocument/2006/relationships/font" Target="fonts/Overpass-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Overpas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 name="Google Shape;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ab1a5958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ab1a5958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ab1a5958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ab1a5958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ab1a5958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ab1a5958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7ab1a59582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ab1a59582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ab1a59582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ab1a59582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7ab1a5958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ab1a5958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ab1a5958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ab1a5958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7ab1a5958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ab1a5958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ab1a5958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ab1a5958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7ab1a5958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ab1a5958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ab1a5958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ab1a5958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7ab1a59582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ab1a59582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7ab1a59582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ab1a59582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7ab1a5958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7ab1a5958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7ab1a59582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ab1a59582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7ab1a59582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7ab1a59582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7ab1a5958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7ab1a5958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7ab1a59582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7ab1a59582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7ab1a59582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ab1a59582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7ab1a59582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7ab1a59582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7ab1a59582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7ab1a59582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ab1a59582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ab1a59582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7ab1a5958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7ab1a5958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ab1a59582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ab1a59582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7ab1a59582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7ab1a59582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7ab1a59582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7ab1a59582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7ab1a59582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7ab1a59582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7ab1a59582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7ab1a59582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ab1a59582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ab1a59582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7ab1a59582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7ab1a59582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7ab1a59582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7ab1a59582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7ab1a59582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7ab1a59582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7ab1a59582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7ab1a59582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7ab1a59582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7ab1a59582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7ab1a5958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7ab1a5958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7ab1a59582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7ab1a59582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ab1a59582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ab1a59582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ab1a595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ab1a595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ab1a595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ab1a595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ab1a595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ab1a595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1079000" y="261800"/>
            <a:ext cx="77532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153C4F"/>
              </a:buClr>
              <a:buSzPts val="2500"/>
              <a:buNone/>
              <a:defRPr sz="2500">
                <a:solidFill>
                  <a:srgbClr val="153C4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311703" y="164737"/>
            <a:ext cx="767301" cy="766837"/>
          </a:xfrm>
          <a:prstGeom prst="rect">
            <a:avLst/>
          </a:prstGeom>
          <a:noFill/>
          <a:ln>
            <a:noFill/>
          </a:ln>
        </p:spPr>
      </p:pic>
      <p:pic>
        <p:nvPicPr>
          <p:cNvPr id="14" name="Google Shape;14;p2"/>
          <p:cNvPicPr preferRelativeResize="0"/>
          <p:nvPr/>
        </p:nvPicPr>
        <p:blipFill>
          <a:blip r:embed="rId3">
            <a:alphaModFix/>
          </a:blip>
          <a:stretch>
            <a:fillRect/>
          </a:stretch>
        </p:blipFill>
        <p:spPr>
          <a:xfrm>
            <a:off x="7086274" y="4573676"/>
            <a:ext cx="2057718" cy="572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st parti !">
  <p:cSld name="CUSTOM">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366150" y="2285400"/>
            <a:ext cx="8520600" cy="572700"/>
          </a:xfrm>
          <a:prstGeom prst="rect">
            <a:avLst/>
          </a:prstGeom>
        </p:spPr>
        <p:txBody>
          <a:bodyPr anchorCtr="0" anchor="t" bIns="91425" lIns="91425" spcFirstLastPara="1" rIns="91425" wrap="square" tIns="91425">
            <a:normAutofit/>
          </a:bodyPr>
          <a:lstStyle>
            <a:lvl1pPr lvl="0" algn="ctr">
              <a:spcBef>
                <a:spcPts val="0"/>
              </a:spcBef>
              <a:spcAft>
                <a:spcPts val="0"/>
              </a:spcAft>
              <a:buClr>
                <a:srgbClr val="153C4F"/>
              </a:buClr>
              <a:buSzPts val="4800"/>
              <a:buFont typeface="Montserrat"/>
              <a:buNone/>
              <a:defRPr b="1" sz="4800">
                <a:solidFill>
                  <a:srgbClr val="153C4F"/>
                </a:solidFill>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blank">
  <p:cSld name="BLANK">
    <p:bg>
      <p:bgPr>
        <a:blipFill>
          <a:blip r:embed="rId2">
            <a:alphaModFix/>
          </a:blip>
          <a:stretch>
            <a:fillRect/>
          </a:stretch>
        </a:blipFill>
      </p:bgPr>
    </p:bg>
    <p:spTree>
      <p:nvGrpSpPr>
        <p:cNvPr id="17" name="Shape 17"/>
        <p:cNvGrpSpPr/>
        <p:nvPr/>
      </p:nvGrpSpPr>
      <p:grpSpPr>
        <a:xfrm>
          <a:off x="0" y="0"/>
          <a:ext cx="0" cy="0"/>
          <a:chOff x="0" y="0"/>
          <a:chExt cx="0" cy="0"/>
        </a:xfrm>
      </p:grpSpPr>
      <p:pic>
        <p:nvPicPr>
          <p:cNvPr id="18" name="Google Shape;18;p4"/>
          <p:cNvPicPr preferRelativeResize="0"/>
          <p:nvPr/>
        </p:nvPicPr>
        <p:blipFill>
          <a:blip r:embed="rId3">
            <a:alphaModFix/>
          </a:blip>
          <a:stretch>
            <a:fillRect/>
          </a:stretch>
        </p:blipFill>
        <p:spPr>
          <a:xfrm>
            <a:off x="6207001" y="0"/>
            <a:ext cx="2937000" cy="5143499"/>
          </a:xfrm>
          <a:prstGeom prst="rect">
            <a:avLst/>
          </a:prstGeom>
          <a:noFill/>
          <a:ln>
            <a:noFill/>
          </a:ln>
        </p:spPr>
      </p:pic>
      <p:pic>
        <p:nvPicPr>
          <p:cNvPr id="19" name="Google Shape;19;p4"/>
          <p:cNvPicPr preferRelativeResize="0"/>
          <p:nvPr/>
        </p:nvPicPr>
        <p:blipFill>
          <a:blip r:embed="rId4">
            <a:alphaModFix/>
          </a:blip>
          <a:stretch>
            <a:fillRect/>
          </a:stretch>
        </p:blipFill>
        <p:spPr>
          <a:xfrm>
            <a:off x="0" y="4331950"/>
            <a:ext cx="2921001" cy="811550"/>
          </a:xfrm>
          <a:prstGeom prst="rect">
            <a:avLst/>
          </a:prstGeom>
          <a:noFill/>
          <a:ln>
            <a:noFill/>
          </a:ln>
        </p:spPr>
      </p:pic>
      <p:sp>
        <p:nvSpPr>
          <p:cNvPr id="20" name="Google Shape;20;p4"/>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Font typeface="Montserrat"/>
              <a:buNone/>
              <a:defRPr b="1" sz="4200">
                <a:solidFill>
                  <a:schemeClr val="lt1"/>
                </a:solidFill>
                <a:latin typeface="Montserrat"/>
                <a:ea typeface="Montserrat"/>
                <a:cs typeface="Montserrat"/>
                <a:sym typeface="Montserrat"/>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 name="Google Shape;21;p4"/>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41AFB4"/>
              </a:buClr>
              <a:buSzPts val="2000"/>
              <a:buFont typeface="Montserrat"/>
              <a:buNone/>
              <a:defRPr b="1" sz="2000">
                <a:solidFill>
                  <a:srgbClr val="41AFB4"/>
                </a:solidFill>
                <a:latin typeface="Montserrat"/>
                <a:ea typeface="Montserrat"/>
                <a:cs typeface="Montserrat"/>
                <a:sym typeface="Montserra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1" type="title">
  <p:cSld name="TITLE">
    <p:spTree>
      <p:nvGrpSpPr>
        <p:cNvPr id="22" name="Shape 22"/>
        <p:cNvGrpSpPr/>
        <p:nvPr/>
      </p:nvGrpSpPr>
      <p:grpSpPr>
        <a:xfrm>
          <a:off x="0" y="0"/>
          <a:ext cx="0" cy="0"/>
          <a:chOff x="0" y="0"/>
          <a:chExt cx="0" cy="0"/>
        </a:xfrm>
      </p:grpSpPr>
      <p:sp>
        <p:nvSpPr>
          <p:cNvPr id="23" name="Google Shape;23;p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 name="Google Shape;24;p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6"/>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AutoEncoders</a:t>
            </a:r>
            <a:endParaRPr b="1">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Exemple Auto-encodeur</a:t>
            </a:r>
            <a:endParaRPr>
              <a:latin typeface="Montserrat"/>
              <a:ea typeface="Montserrat"/>
              <a:cs typeface="Montserrat"/>
              <a:sym typeface="Montserrat"/>
            </a:endParaRPr>
          </a:p>
        </p:txBody>
      </p:sp>
      <p:sp>
        <p:nvSpPr>
          <p:cNvPr id="83" name="Google Shape;83;p15"/>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5"/>
          <p:cNvCxnSpPr>
            <a:stCxn id="83" idx="6"/>
            <a:endCxn id="88"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94" name="Google Shape;94;p15"/>
          <p:cNvCxnSpPr>
            <a:stCxn id="84" idx="6"/>
            <a:endCxn id="88"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95" name="Google Shape;95;p15"/>
          <p:cNvCxnSpPr>
            <a:endCxn id="89"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96" name="Google Shape;96;p15"/>
          <p:cNvCxnSpPr>
            <a:stCxn id="86" idx="6"/>
            <a:endCxn id="90"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97" name="Google Shape;97;p15"/>
          <p:cNvCxnSpPr>
            <a:stCxn id="87" idx="6"/>
            <a:endCxn id="88"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98" name="Google Shape;98;p15"/>
          <p:cNvCxnSpPr>
            <a:stCxn id="87" idx="6"/>
            <a:endCxn id="89"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99" name="Google Shape;99;p15"/>
          <p:cNvCxnSpPr>
            <a:stCxn id="87" idx="6"/>
            <a:endCxn id="90"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100" name="Google Shape;100;p15"/>
          <p:cNvCxnSpPr>
            <a:stCxn id="86" idx="6"/>
            <a:endCxn id="88"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101" name="Google Shape;101;p15"/>
          <p:cNvCxnSpPr>
            <a:stCxn id="86" idx="6"/>
            <a:endCxn id="89"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102" name="Google Shape;102;p15"/>
          <p:cNvCxnSpPr>
            <a:stCxn id="85" idx="6"/>
            <a:endCxn id="90"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103" name="Google Shape;103;p15"/>
          <p:cNvCxnSpPr>
            <a:stCxn id="85" idx="6"/>
            <a:endCxn id="88"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104" name="Google Shape;104;p15"/>
          <p:cNvCxnSpPr>
            <a:stCxn id="84"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105" name="Google Shape;105;p15"/>
          <p:cNvCxnSpPr>
            <a:stCxn id="84" idx="6"/>
            <a:endCxn id="90"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106" name="Google Shape;106;p15"/>
          <p:cNvCxnSpPr>
            <a:stCxn id="83" idx="6"/>
            <a:endCxn id="89"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107" name="Google Shape;107;p15"/>
          <p:cNvCxnSpPr>
            <a:stCxn id="88" idx="6"/>
            <a:endCxn id="91"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108" name="Google Shape;108;p15"/>
          <p:cNvCxnSpPr>
            <a:stCxn id="83" idx="6"/>
            <a:endCxn id="90"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109" name="Google Shape;109;p15"/>
          <p:cNvCxnSpPr>
            <a:stCxn id="88" idx="6"/>
            <a:endCxn id="92"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110" name="Google Shape;110;p15"/>
          <p:cNvCxnSpPr>
            <a:stCxn id="89" idx="6"/>
            <a:endCxn id="91"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111" name="Google Shape;111;p15"/>
          <p:cNvCxnSpPr>
            <a:stCxn id="89" idx="6"/>
            <a:endCxn id="92"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112" name="Google Shape;112;p15"/>
          <p:cNvCxnSpPr>
            <a:stCxn id="90" idx="7"/>
            <a:endCxn id="91"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113" name="Google Shape;113;p15"/>
          <p:cNvCxnSpPr>
            <a:stCxn id="90" idx="6"/>
            <a:endCxn id="92"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114" name="Google Shape;114;p15"/>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5"/>
          <p:cNvCxnSpPr>
            <a:stCxn id="114" idx="6"/>
            <a:endCxn id="119"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123" name="Google Shape;123;p15"/>
          <p:cNvCxnSpPr>
            <a:stCxn id="115" idx="6"/>
            <a:endCxn id="119"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124" name="Google Shape;124;p15"/>
          <p:cNvCxnSpPr>
            <a:endCxn id="120"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125" name="Google Shape;125;p15"/>
          <p:cNvCxnSpPr>
            <a:stCxn id="117" idx="6"/>
            <a:endCxn id="121"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126" name="Google Shape;126;p15"/>
          <p:cNvCxnSpPr>
            <a:stCxn id="118" idx="6"/>
            <a:endCxn id="119"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127" name="Google Shape;127;p15"/>
          <p:cNvCxnSpPr>
            <a:stCxn id="118" idx="6"/>
            <a:endCxn id="120"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128" name="Google Shape;128;p15"/>
          <p:cNvCxnSpPr>
            <a:stCxn id="118" idx="6"/>
            <a:endCxn id="121"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129" name="Google Shape;129;p15"/>
          <p:cNvCxnSpPr>
            <a:stCxn id="117" idx="6"/>
            <a:endCxn id="119"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130" name="Google Shape;130;p15"/>
          <p:cNvCxnSpPr>
            <a:stCxn id="117" idx="6"/>
            <a:endCxn id="120"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131" name="Google Shape;131;p15"/>
          <p:cNvCxnSpPr>
            <a:stCxn id="116" idx="6"/>
            <a:endCxn id="121"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132" name="Google Shape;132;p15"/>
          <p:cNvCxnSpPr>
            <a:stCxn id="116" idx="6"/>
            <a:endCxn id="119"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133" name="Google Shape;133;p15"/>
          <p:cNvCxnSpPr>
            <a:stCxn id="115"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134" name="Google Shape;134;p15"/>
          <p:cNvCxnSpPr>
            <a:stCxn id="115" idx="6"/>
            <a:endCxn id="121"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135" name="Google Shape;135;p15"/>
          <p:cNvCxnSpPr>
            <a:stCxn id="114" idx="6"/>
            <a:endCxn id="120"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136" name="Google Shape;136;p15"/>
          <p:cNvCxnSpPr>
            <a:stCxn id="119"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137" name="Google Shape;137;p15"/>
          <p:cNvCxnSpPr>
            <a:stCxn id="114" idx="6"/>
            <a:endCxn id="121"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138" name="Google Shape;138;p15"/>
          <p:cNvCxnSpPr>
            <a:stCxn id="119"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139" name="Google Shape;139;p15"/>
          <p:cNvCxnSpPr>
            <a:stCxn id="120" idx="6"/>
            <a:endCxn id="91"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140" name="Google Shape;140;p15"/>
          <p:cNvCxnSpPr>
            <a:stCxn id="120" idx="6"/>
            <a:endCxn id="92"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141" name="Google Shape;141;p15"/>
          <p:cNvCxnSpPr>
            <a:stCxn id="121" idx="7"/>
            <a:endCxn id="91"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142" name="Google Shape;142;p15"/>
          <p:cNvCxnSpPr>
            <a:stCxn id="121" idx="6"/>
            <a:endCxn id="92"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9" name="Google Shape;149;p16"/>
          <p:cNvSpPr/>
          <p:nvPr/>
        </p:nvSpPr>
        <p:spPr>
          <a:xfrm rot="-5400000">
            <a:off x="5492501"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rot="-5400000">
            <a:off x="6099356"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rot="-5400000">
            <a:off x="6706231"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rot="-5400000">
            <a:off x="7242305"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rot="-5400000">
            <a:off x="7825637"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rot="-5400000">
            <a:off x="5979010"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rot="-5400000">
            <a:off x="6691057"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rot="-5400000">
            <a:off x="7433451"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16"/>
          <p:cNvCxnSpPr>
            <a:stCxn id="149" idx="6"/>
            <a:endCxn id="154" idx="1"/>
          </p:cNvCxnSpPr>
          <p:nvPr/>
        </p:nvCxnSpPr>
        <p:spPr>
          <a:xfrm flipH="1" rot="10800000">
            <a:off x="5713601" y="4024976"/>
            <a:ext cx="330300" cy="491100"/>
          </a:xfrm>
          <a:prstGeom prst="straightConnector1">
            <a:avLst/>
          </a:prstGeom>
          <a:noFill/>
          <a:ln cap="flat" cmpd="sng" w="19050">
            <a:solidFill>
              <a:schemeClr val="dk2"/>
            </a:solidFill>
            <a:prstDash val="solid"/>
            <a:round/>
            <a:headEnd len="med" w="med" type="none"/>
            <a:tailEnd len="med" w="med" type="triangle"/>
          </a:ln>
        </p:spPr>
      </p:cxnSp>
      <p:cxnSp>
        <p:nvCxnSpPr>
          <p:cNvPr id="160" name="Google Shape;160;p16"/>
          <p:cNvCxnSpPr>
            <a:stCxn id="150" idx="6"/>
            <a:endCxn id="154" idx="2"/>
          </p:cNvCxnSpPr>
          <p:nvPr/>
        </p:nvCxnSpPr>
        <p:spPr>
          <a:xfrm rot="10800000">
            <a:off x="6200156" y="4089776"/>
            <a:ext cx="120300" cy="426300"/>
          </a:xfrm>
          <a:prstGeom prst="straightConnector1">
            <a:avLst/>
          </a:prstGeom>
          <a:noFill/>
          <a:ln cap="flat" cmpd="sng" w="19050">
            <a:solidFill>
              <a:schemeClr val="dk2"/>
            </a:solidFill>
            <a:prstDash val="solid"/>
            <a:round/>
            <a:headEnd len="med" w="med" type="none"/>
            <a:tailEnd len="med" w="med" type="triangle"/>
          </a:ln>
        </p:spPr>
      </p:cxnSp>
      <p:cxnSp>
        <p:nvCxnSpPr>
          <p:cNvPr id="161" name="Google Shape;161;p16"/>
          <p:cNvCxnSpPr>
            <a:endCxn id="155" idx="2"/>
          </p:cNvCxnSpPr>
          <p:nvPr/>
        </p:nvCxnSpPr>
        <p:spPr>
          <a:xfrm rot="10800000">
            <a:off x="6912157" y="4089812"/>
            <a:ext cx="0" cy="426300"/>
          </a:xfrm>
          <a:prstGeom prst="straightConnector1">
            <a:avLst/>
          </a:prstGeom>
          <a:noFill/>
          <a:ln cap="flat" cmpd="sng" w="19050">
            <a:solidFill>
              <a:schemeClr val="dk2"/>
            </a:solidFill>
            <a:prstDash val="solid"/>
            <a:round/>
            <a:headEnd len="med" w="med" type="none"/>
            <a:tailEnd len="med" w="med" type="triangle"/>
          </a:ln>
        </p:spPr>
      </p:cxnSp>
      <p:cxnSp>
        <p:nvCxnSpPr>
          <p:cNvPr id="162" name="Google Shape;162;p16"/>
          <p:cNvCxnSpPr>
            <a:stCxn id="152" idx="6"/>
            <a:endCxn id="156" idx="2"/>
          </p:cNvCxnSpPr>
          <p:nvPr/>
        </p:nvCxnSpPr>
        <p:spPr>
          <a:xfrm flipH="1" rot="10800000">
            <a:off x="7463405" y="4089776"/>
            <a:ext cx="191100" cy="426300"/>
          </a:xfrm>
          <a:prstGeom prst="straightConnector1">
            <a:avLst/>
          </a:prstGeom>
          <a:noFill/>
          <a:ln cap="flat" cmpd="sng" w="19050">
            <a:solidFill>
              <a:schemeClr val="dk2"/>
            </a:solidFill>
            <a:prstDash val="solid"/>
            <a:round/>
            <a:headEnd len="med" w="med" type="none"/>
            <a:tailEnd len="med" w="med" type="triangle"/>
          </a:ln>
        </p:spPr>
      </p:cxnSp>
      <p:cxnSp>
        <p:nvCxnSpPr>
          <p:cNvPr id="163" name="Google Shape;163;p16"/>
          <p:cNvCxnSpPr>
            <a:stCxn id="153" idx="6"/>
            <a:endCxn id="154" idx="3"/>
          </p:cNvCxnSpPr>
          <p:nvPr/>
        </p:nvCxnSpPr>
        <p:spPr>
          <a:xfrm rot="10800000">
            <a:off x="6356537" y="4024976"/>
            <a:ext cx="1690200" cy="491100"/>
          </a:xfrm>
          <a:prstGeom prst="straightConnector1">
            <a:avLst/>
          </a:prstGeom>
          <a:noFill/>
          <a:ln cap="flat" cmpd="sng" w="19050">
            <a:solidFill>
              <a:schemeClr val="dk2"/>
            </a:solidFill>
            <a:prstDash val="solid"/>
            <a:round/>
            <a:headEnd len="med" w="med" type="none"/>
            <a:tailEnd len="med" w="med" type="triangle"/>
          </a:ln>
        </p:spPr>
      </p:cxnSp>
      <p:cxnSp>
        <p:nvCxnSpPr>
          <p:cNvPr id="164" name="Google Shape;164;p16"/>
          <p:cNvCxnSpPr>
            <a:stCxn id="153" idx="6"/>
            <a:endCxn id="155" idx="3"/>
          </p:cNvCxnSpPr>
          <p:nvPr/>
        </p:nvCxnSpPr>
        <p:spPr>
          <a:xfrm rot="10800000">
            <a:off x="7068437" y="4024976"/>
            <a:ext cx="978300" cy="491100"/>
          </a:xfrm>
          <a:prstGeom prst="straightConnector1">
            <a:avLst/>
          </a:prstGeom>
          <a:noFill/>
          <a:ln cap="flat" cmpd="sng" w="19050">
            <a:solidFill>
              <a:schemeClr val="dk2"/>
            </a:solidFill>
            <a:prstDash val="solid"/>
            <a:round/>
            <a:headEnd len="med" w="med" type="none"/>
            <a:tailEnd len="med" w="med" type="triangle"/>
          </a:ln>
        </p:spPr>
      </p:cxnSp>
      <p:cxnSp>
        <p:nvCxnSpPr>
          <p:cNvPr id="165" name="Google Shape;165;p16"/>
          <p:cNvCxnSpPr>
            <a:stCxn id="153" idx="6"/>
            <a:endCxn id="156" idx="2"/>
          </p:cNvCxnSpPr>
          <p:nvPr/>
        </p:nvCxnSpPr>
        <p:spPr>
          <a:xfrm rot="10800000">
            <a:off x="7654637" y="4089776"/>
            <a:ext cx="392100" cy="426300"/>
          </a:xfrm>
          <a:prstGeom prst="straightConnector1">
            <a:avLst/>
          </a:prstGeom>
          <a:noFill/>
          <a:ln cap="flat" cmpd="sng" w="19050">
            <a:solidFill>
              <a:schemeClr val="dk2"/>
            </a:solidFill>
            <a:prstDash val="solid"/>
            <a:round/>
            <a:headEnd len="med" w="med" type="none"/>
            <a:tailEnd len="med" w="med" type="triangle"/>
          </a:ln>
        </p:spPr>
      </p:cxnSp>
      <p:cxnSp>
        <p:nvCxnSpPr>
          <p:cNvPr id="166" name="Google Shape;166;p16"/>
          <p:cNvCxnSpPr>
            <a:stCxn id="152" idx="6"/>
            <a:endCxn id="154" idx="3"/>
          </p:cNvCxnSpPr>
          <p:nvPr/>
        </p:nvCxnSpPr>
        <p:spPr>
          <a:xfrm rot="10800000">
            <a:off x="6356405" y="4024976"/>
            <a:ext cx="1107000" cy="491100"/>
          </a:xfrm>
          <a:prstGeom prst="straightConnector1">
            <a:avLst/>
          </a:prstGeom>
          <a:noFill/>
          <a:ln cap="flat" cmpd="sng" w="19050">
            <a:solidFill>
              <a:schemeClr val="dk2"/>
            </a:solidFill>
            <a:prstDash val="solid"/>
            <a:round/>
            <a:headEnd len="med" w="med" type="none"/>
            <a:tailEnd len="med" w="med" type="triangle"/>
          </a:ln>
        </p:spPr>
      </p:cxnSp>
      <p:cxnSp>
        <p:nvCxnSpPr>
          <p:cNvPr id="167" name="Google Shape;167;p16"/>
          <p:cNvCxnSpPr>
            <a:stCxn id="152" idx="6"/>
            <a:endCxn id="155" idx="2"/>
          </p:cNvCxnSpPr>
          <p:nvPr/>
        </p:nvCxnSpPr>
        <p:spPr>
          <a:xfrm rot="10800000">
            <a:off x="6912305" y="4089776"/>
            <a:ext cx="551100" cy="426300"/>
          </a:xfrm>
          <a:prstGeom prst="straightConnector1">
            <a:avLst/>
          </a:prstGeom>
          <a:noFill/>
          <a:ln cap="flat" cmpd="sng" w="19050">
            <a:solidFill>
              <a:schemeClr val="dk2"/>
            </a:solidFill>
            <a:prstDash val="solid"/>
            <a:round/>
            <a:headEnd len="med" w="med" type="none"/>
            <a:tailEnd len="med" w="med" type="triangle"/>
          </a:ln>
        </p:spPr>
      </p:cxnSp>
      <p:cxnSp>
        <p:nvCxnSpPr>
          <p:cNvPr id="168" name="Google Shape;168;p16"/>
          <p:cNvCxnSpPr>
            <a:stCxn id="151" idx="6"/>
            <a:endCxn id="156" idx="1"/>
          </p:cNvCxnSpPr>
          <p:nvPr/>
        </p:nvCxnSpPr>
        <p:spPr>
          <a:xfrm flipH="1" rot="10800000">
            <a:off x="6927331" y="4024976"/>
            <a:ext cx="570900" cy="491100"/>
          </a:xfrm>
          <a:prstGeom prst="straightConnector1">
            <a:avLst/>
          </a:prstGeom>
          <a:noFill/>
          <a:ln cap="flat" cmpd="sng" w="19050">
            <a:solidFill>
              <a:schemeClr val="dk2"/>
            </a:solidFill>
            <a:prstDash val="solid"/>
            <a:round/>
            <a:headEnd len="med" w="med" type="none"/>
            <a:tailEnd len="med" w="med" type="triangle"/>
          </a:ln>
        </p:spPr>
      </p:cxnSp>
      <p:cxnSp>
        <p:nvCxnSpPr>
          <p:cNvPr id="169" name="Google Shape;169;p16"/>
          <p:cNvCxnSpPr>
            <a:stCxn id="151" idx="6"/>
            <a:endCxn id="154" idx="2"/>
          </p:cNvCxnSpPr>
          <p:nvPr/>
        </p:nvCxnSpPr>
        <p:spPr>
          <a:xfrm rot="10800000">
            <a:off x="6200131" y="4089776"/>
            <a:ext cx="727200" cy="426300"/>
          </a:xfrm>
          <a:prstGeom prst="straightConnector1">
            <a:avLst/>
          </a:prstGeom>
          <a:noFill/>
          <a:ln cap="flat" cmpd="sng" w="19050">
            <a:solidFill>
              <a:schemeClr val="dk2"/>
            </a:solidFill>
            <a:prstDash val="solid"/>
            <a:round/>
            <a:headEnd len="med" w="med" type="none"/>
            <a:tailEnd len="med" w="med" type="triangle"/>
          </a:ln>
        </p:spPr>
      </p:cxnSp>
      <p:cxnSp>
        <p:nvCxnSpPr>
          <p:cNvPr id="170" name="Google Shape;170;p16"/>
          <p:cNvCxnSpPr>
            <a:stCxn id="150" idx="6"/>
          </p:cNvCxnSpPr>
          <p:nvPr/>
        </p:nvCxnSpPr>
        <p:spPr>
          <a:xfrm flipH="1" rot="10800000">
            <a:off x="6320456" y="4025276"/>
            <a:ext cx="435000" cy="490800"/>
          </a:xfrm>
          <a:prstGeom prst="straightConnector1">
            <a:avLst/>
          </a:prstGeom>
          <a:noFill/>
          <a:ln cap="flat" cmpd="sng" w="19050">
            <a:solidFill>
              <a:schemeClr val="dk2"/>
            </a:solidFill>
            <a:prstDash val="solid"/>
            <a:round/>
            <a:headEnd len="med" w="med" type="none"/>
            <a:tailEnd len="med" w="med" type="triangle"/>
          </a:ln>
        </p:spPr>
      </p:cxnSp>
      <p:cxnSp>
        <p:nvCxnSpPr>
          <p:cNvPr id="171" name="Google Shape;171;p16"/>
          <p:cNvCxnSpPr>
            <a:stCxn id="150" idx="6"/>
            <a:endCxn id="156" idx="1"/>
          </p:cNvCxnSpPr>
          <p:nvPr/>
        </p:nvCxnSpPr>
        <p:spPr>
          <a:xfrm flipH="1" rot="10800000">
            <a:off x="6320456" y="4024976"/>
            <a:ext cx="1177800" cy="491100"/>
          </a:xfrm>
          <a:prstGeom prst="straightConnector1">
            <a:avLst/>
          </a:prstGeom>
          <a:noFill/>
          <a:ln cap="flat" cmpd="sng" w="19050">
            <a:solidFill>
              <a:schemeClr val="dk2"/>
            </a:solidFill>
            <a:prstDash val="solid"/>
            <a:round/>
            <a:headEnd len="med" w="med" type="none"/>
            <a:tailEnd len="med" w="med" type="triangle"/>
          </a:ln>
        </p:spPr>
      </p:cxnSp>
      <p:cxnSp>
        <p:nvCxnSpPr>
          <p:cNvPr id="172" name="Google Shape;172;p16"/>
          <p:cNvCxnSpPr>
            <a:stCxn id="149" idx="6"/>
            <a:endCxn id="155" idx="1"/>
          </p:cNvCxnSpPr>
          <p:nvPr/>
        </p:nvCxnSpPr>
        <p:spPr>
          <a:xfrm flipH="1" rot="10800000">
            <a:off x="5713601" y="4024976"/>
            <a:ext cx="1042200" cy="491100"/>
          </a:xfrm>
          <a:prstGeom prst="straightConnector1">
            <a:avLst/>
          </a:prstGeom>
          <a:noFill/>
          <a:ln cap="flat" cmpd="sng" w="19050">
            <a:solidFill>
              <a:schemeClr val="dk2"/>
            </a:solidFill>
            <a:prstDash val="solid"/>
            <a:round/>
            <a:headEnd len="med" w="med" type="none"/>
            <a:tailEnd len="med" w="med" type="triangle"/>
          </a:ln>
        </p:spPr>
      </p:cxnSp>
      <p:cxnSp>
        <p:nvCxnSpPr>
          <p:cNvPr id="173" name="Google Shape;173;p16"/>
          <p:cNvCxnSpPr>
            <a:stCxn id="154" idx="6"/>
            <a:endCxn id="157" idx="1"/>
          </p:cNvCxnSpPr>
          <p:nvPr/>
        </p:nvCxnSpPr>
        <p:spPr>
          <a:xfrm flipH="1" rot="10800000">
            <a:off x="6200110" y="3156512"/>
            <a:ext cx="229500" cy="491100"/>
          </a:xfrm>
          <a:prstGeom prst="straightConnector1">
            <a:avLst/>
          </a:prstGeom>
          <a:noFill/>
          <a:ln cap="flat" cmpd="sng" w="19050">
            <a:solidFill>
              <a:schemeClr val="dk2"/>
            </a:solidFill>
            <a:prstDash val="solid"/>
            <a:round/>
            <a:headEnd len="med" w="med" type="none"/>
            <a:tailEnd len="med" w="med" type="triangle"/>
          </a:ln>
        </p:spPr>
      </p:cxnSp>
      <p:cxnSp>
        <p:nvCxnSpPr>
          <p:cNvPr id="174" name="Google Shape;174;p16"/>
          <p:cNvCxnSpPr>
            <a:stCxn id="149" idx="6"/>
            <a:endCxn id="156" idx="1"/>
          </p:cNvCxnSpPr>
          <p:nvPr/>
        </p:nvCxnSpPr>
        <p:spPr>
          <a:xfrm flipH="1" rot="10800000">
            <a:off x="5713601" y="4024976"/>
            <a:ext cx="1784700" cy="491100"/>
          </a:xfrm>
          <a:prstGeom prst="straightConnector1">
            <a:avLst/>
          </a:prstGeom>
          <a:noFill/>
          <a:ln cap="flat" cmpd="sng" w="19050">
            <a:solidFill>
              <a:schemeClr val="dk2"/>
            </a:solidFill>
            <a:prstDash val="solid"/>
            <a:round/>
            <a:headEnd len="med" w="med" type="none"/>
            <a:tailEnd len="med" w="med" type="triangle"/>
          </a:ln>
        </p:spPr>
      </p:cxnSp>
      <p:cxnSp>
        <p:nvCxnSpPr>
          <p:cNvPr id="175" name="Google Shape;175;p16"/>
          <p:cNvCxnSpPr>
            <a:stCxn id="154" idx="6"/>
            <a:endCxn id="158" idx="1"/>
          </p:cNvCxnSpPr>
          <p:nvPr/>
        </p:nvCxnSpPr>
        <p:spPr>
          <a:xfrm flipH="1" rot="10800000">
            <a:off x="6200110" y="3156512"/>
            <a:ext cx="822900" cy="491100"/>
          </a:xfrm>
          <a:prstGeom prst="straightConnector1">
            <a:avLst/>
          </a:prstGeom>
          <a:noFill/>
          <a:ln cap="flat" cmpd="sng" w="19050">
            <a:solidFill>
              <a:schemeClr val="dk2"/>
            </a:solidFill>
            <a:prstDash val="solid"/>
            <a:round/>
            <a:headEnd len="med" w="med" type="none"/>
            <a:tailEnd len="med" w="med" type="triangle"/>
          </a:ln>
        </p:spPr>
      </p:cxnSp>
      <p:cxnSp>
        <p:nvCxnSpPr>
          <p:cNvPr id="176" name="Google Shape;176;p16"/>
          <p:cNvCxnSpPr>
            <a:stCxn id="155" idx="6"/>
            <a:endCxn id="157" idx="2"/>
          </p:cNvCxnSpPr>
          <p:nvPr/>
        </p:nvCxnSpPr>
        <p:spPr>
          <a:xfrm rot="10800000">
            <a:off x="6585757" y="3221312"/>
            <a:ext cx="326400" cy="426300"/>
          </a:xfrm>
          <a:prstGeom prst="straightConnector1">
            <a:avLst/>
          </a:prstGeom>
          <a:noFill/>
          <a:ln cap="flat" cmpd="sng" w="19050">
            <a:solidFill>
              <a:schemeClr val="dk2"/>
            </a:solidFill>
            <a:prstDash val="solid"/>
            <a:round/>
            <a:headEnd len="med" w="med" type="none"/>
            <a:tailEnd len="med" w="med" type="triangle"/>
          </a:ln>
        </p:spPr>
      </p:cxnSp>
      <p:cxnSp>
        <p:nvCxnSpPr>
          <p:cNvPr id="177" name="Google Shape;177;p16"/>
          <p:cNvCxnSpPr>
            <a:stCxn id="155" idx="6"/>
            <a:endCxn id="158" idx="2"/>
          </p:cNvCxnSpPr>
          <p:nvPr/>
        </p:nvCxnSpPr>
        <p:spPr>
          <a:xfrm flipH="1" rot="10800000">
            <a:off x="6912157" y="3221312"/>
            <a:ext cx="267000" cy="426300"/>
          </a:xfrm>
          <a:prstGeom prst="straightConnector1">
            <a:avLst/>
          </a:prstGeom>
          <a:noFill/>
          <a:ln cap="flat" cmpd="sng" w="19050">
            <a:solidFill>
              <a:schemeClr val="dk2"/>
            </a:solidFill>
            <a:prstDash val="solid"/>
            <a:round/>
            <a:headEnd len="med" w="med" type="none"/>
            <a:tailEnd len="med" w="med" type="triangle"/>
          </a:ln>
        </p:spPr>
      </p:cxnSp>
      <p:cxnSp>
        <p:nvCxnSpPr>
          <p:cNvPr id="178" name="Google Shape;178;p16"/>
          <p:cNvCxnSpPr>
            <a:stCxn id="156" idx="7"/>
            <a:endCxn id="157" idx="3"/>
          </p:cNvCxnSpPr>
          <p:nvPr/>
        </p:nvCxnSpPr>
        <p:spPr>
          <a:xfrm rot="10800000">
            <a:off x="6742209" y="3156471"/>
            <a:ext cx="756000" cy="555900"/>
          </a:xfrm>
          <a:prstGeom prst="straightConnector1">
            <a:avLst/>
          </a:prstGeom>
          <a:noFill/>
          <a:ln cap="flat" cmpd="sng" w="19050">
            <a:solidFill>
              <a:schemeClr val="dk2"/>
            </a:solidFill>
            <a:prstDash val="solid"/>
            <a:round/>
            <a:headEnd len="med" w="med" type="none"/>
            <a:tailEnd len="med" w="med" type="triangle"/>
          </a:ln>
        </p:spPr>
      </p:cxnSp>
      <p:cxnSp>
        <p:nvCxnSpPr>
          <p:cNvPr id="179" name="Google Shape;179;p16"/>
          <p:cNvCxnSpPr>
            <a:stCxn id="156" idx="6"/>
            <a:endCxn id="158" idx="3"/>
          </p:cNvCxnSpPr>
          <p:nvPr/>
        </p:nvCxnSpPr>
        <p:spPr>
          <a:xfrm rot="10800000">
            <a:off x="7335651" y="3156512"/>
            <a:ext cx="318900" cy="491100"/>
          </a:xfrm>
          <a:prstGeom prst="straightConnector1">
            <a:avLst/>
          </a:prstGeom>
          <a:noFill/>
          <a:ln cap="flat" cmpd="sng" w="19050">
            <a:solidFill>
              <a:schemeClr val="dk2"/>
            </a:solidFill>
            <a:prstDash val="solid"/>
            <a:round/>
            <a:headEnd len="med" w="med" type="none"/>
            <a:tailEnd len="med" w="med" type="triangle"/>
          </a:ln>
        </p:spPr>
      </p:cxnSp>
      <p:sp>
        <p:nvSpPr>
          <p:cNvPr id="180" name="Google Shape;180;p16"/>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flipH="1" rot="-5400000">
            <a:off x="6008161"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flipH="1" rot="-5400000">
            <a:off x="6720207"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flipH="1" rot="-5400000">
            <a:off x="7462601"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16"/>
          <p:cNvCxnSpPr>
            <a:stCxn id="180" idx="6"/>
            <a:endCxn id="185" idx="1"/>
          </p:cNvCxnSpPr>
          <p:nvPr/>
        </p:nvCxnSpPr>
        <p:spPr>
          <a:xfrm>
            <a:off x="5742752" y="1454076"/>
            <a:ext cx="330300" cy="491100"/>
          </a:xfrm>
          <a:prstGeom prst="straightConnector1">
            <a:avLst/>
          </a:prstGeom>
          <a:noFill/>
          <a:ln cap="flat" cmpd="sng" w="19050">
            <a:solidFill>
              <a:schemeClr val="dk2"/>
            </a:solidFill>
            <a:prstDash val="solid"/>
            <a:round/>
            <a:headEnd len="med" w="med" type="triangle"/>
            <a:tailEnd len="med" w="med" type="none"/>
          </a:ln>
        </p:spPr>
      </p:cxnSp>
      <p:cxnSp>
        <p:nvCxnSpPr>
          <p:cNvPr id="189" name="Google Shape;189;p16"/>
          <p:cNvCxnSpPr>
            <a:stCxn id="181" idx="6"/>
            <a:endCxn id="185" idx="2"/>
          </p:cNvCxnSpPr>
          <p:nvPr/>
        </p:nvCxnSpPr>
        <p:spPr>
          <a:xfrm flipH="1">
            <a:off x="6229306" y="1454076"/>
            <a:ext cx="120300" cy="426300"/>
          </a:xfrm>
          <a:prstGeom prst="straightConnector1">
            <a:avLst/>
          </a:prstGeom>
          <a:noFill/>
          <a:ln cap="flat" cmpd="sng" w="19050">
            <a:solidFill>
              <a:schemeClr val="dk2"/>
            </a:solidFill>
            <a:prstDash val="solid"/>
            <a:round/>
            <a:headEnd len="med" w="med" type="triangle"/>
            <a:tailEnd len="med" w="med" type="none"/>
          </a:ln>
        </p:spPr>
      </p:cxnSp>
      <p:cxnSp>
        <p:nvCxnSpPr>
          <p:cNvPr id="190" name="Google Shape;190;p16"/>
          <p:cNvCxnSpPr>
            <a:endCxn id="186" idx="2"/>
          </p:cNvCxnSpPr>
          <p:nvPr/>
        </p:nvCxnSpPr>
        <p:spPr>
          <a:xfrm>
            <a:off x="6941307" y="1454039"/>
            <a:ext cx="0" cy="426300"/>
          </a:xfrm>
          <a:prstGeom prst="straightConnector1">
            <a:avLst/>
          </a:prstGeom>
          <a:noFill/>
          <a:ln cap="flat" cmpd="sng" w="19050">
            <a:solidFill>
              <a:schemeClr val="dk2"/>
            </a:solidFill>
            <a:prstDash val="solid"/>
            <a:round/>
            <a:headEnd len="med" w="med" type="triangle"/>
            <a:tailEnd len="med" w="med" type="none"/>
          </a:ln>
        </p:spPr>
      </p:cxnSp>
      <p:cxnSp>
        <p:nvCxnSpPr>
          <p:cNvPr id="191" name="Google Shape;191;p16"/>
          <p:cNvCxnSpPr>
            <a:stCxn id="183" idx="6"/>
            <a:endCxn id="187" idx="2"/>
          </p:cNvCxnSpPr>
          <p:nvPr/>
        </p:nvCxnSpPr>
        <p:spPr>
          <a:xfrm>
            <a:off x="7492555" y="1454076"/>
            <a:ext cx="191100" cy="426300"/>
          </a:xfrm>
          <a:prstGeom prst="straightConnector1">
            <a:avLst/>
          </a:prstGeom>
          <a:noFill/>
          <a:ln cap="flat" cmpd="sng" w="19050">
            <a:solidFill>
              <a:schemeClr val="dk2"/>
            </a:solidFill>
            <a:prstDash val="solid"/>
            <a:round/>
            <a:headEnd len="med" w="med" type="triangle"/>
            <a:tailEnd len="med" w="med" type="none"/>
          </a:ln>
        </p:spPr>
      </p:cxnSp>
      <p:cxnSp>
        <p:nvCxnSpPr>
          <p:cNvPr id="192" name="Google Shape;192;p16"/>
          <p:cNvCxnSpPr>
            <a:stCxn id="184" idx="6"/>
            <a:endCxn id="185" idx="3"/>
          </p:cNvCxnSpPr>
          <p:nvPr/>
        </p:nvCxnSpPr>
        <p:spPr>
          <a:xfrm flipH="1">
            <a:off x="6385687" y="1454076"/>
            <a:ext cx="1690200" cy="491100"/>
          </a:xfrm>
          <a:prstGeom prst="straightConnector1">
            <a:avLst/>
          </a:prstGeom>
          <a:noFill/>
          <a:ln cap="flat" cmpd="sng" w="19050">
            <a:solidFill>
              <a:schemeClr val="dk2"/>
            </a:solidFill>
            <a:prstDash val="solid"/>
            <a:round/>
            <a:headEnd len="med" w="med" type="triangle"/>
            <a:tailEnd len="med" w="med" type="none"/>
          </a:ln>
        </p:spPr>
      </p:cxnSp>
      <p:cxnSp>
        <p:nvCxnSpPr>
          <p:cNvPr id="193" name="Google Shape;193;p16"/>
          <p:cNvCxnSpPr>
            <a:stCxn id="184" idx="6"/>
            <a:endCxn id="186" idx="3"/>
          </p:cNvCxnSpPr>
          <p:nvPr/>
        </p:nvCxnSpPr>
        <p:spPr>
          <a:xfrm flipH="1">
            <a:off x="7097587" y="1454076"/>
            <a:ext cx="978300" cy="491100"/>
          </a:xfrm>
          <a:prstGeom prst="straightConnector1">
            <a:avLst/>
          </a:prstGeom>
          <a:noFill/>
          <a:ln cap="flat" cmpd="sng" w="19050">
            <a:solidFill>
              <a:schemeClr val="dk2"/>
            </a:solidFill>
            <a:prstDash val="solid"/>
            <a:round/>
            <a:headEnd len="med" w="med" type="triangle"/>
            <a:tailEnd len="med" w="med" type="none"/>
          </a:ln>
        </p:spPr>
      </p:cxnSp>
      <p:cxnSp>
        <p:nvCxnSpPr>
          <p:cNvPr id="194" name="Google Shape;194;p16"/>
          <p:cNvCxnSpPr>
            <a:stCxn id="184" idx="6"/>
            <a:endCxn id="187" idx="2"/>
          </p:cNvCxnSpPr>
          <p:nvPr/>
        </p:nvCxnSpPr>
        <p:spPr>
          <a:xfrm flipH="1">
            <a:off x="7683787" y="1454076"/>
            <a:ext cx="392100" cy="426300"/>
          </a:xfrm>
          <a:prstGeom prst="straightConnector1">
            <a:avLst/>
          </a:prstGeom>
          <a:noFill/>
          <a:ln cap="flat" cmpd="sng" w="19050">
            <a:solidFill>
              <a:schemeClr val="dk2"/>
            </a:solidFill>
            <a:prstDash val="solid"/>
            <a:round/>
            <a:headEnd len="med" w="med" type="triangle"/>
            <a:tailEnd len="med" w="med" type="none"/>
          </a:ln>
        </p:spPr>
      </p:cxnSp>
      <p:cxnSp>
        <p:nvCxnSpPr>
          <p:cNvPr id="195" name="Google Shape;195;p16"/>
          <p:cNvCxnSpPr>
            <a:stCxn id="183" idx="6"/>
            <a:endCxn id="185" idx="3"/>
          </p:cNvCxnSpPr>
          <p:nvPr/>
        </p:nvCxnSpPr>
        <p:spPr>
          <a:xfrm flipH="1">
            <a:off x="6385555" y="1454076"/>
            <a:ext cx="1107000" cy="491100"/>
          </a:xfrm>
          <a:prstGeom prst="straightConnector1">
            <a:avLst/>
          </a:prstGeom>
          <a:noFill/>
          <a:ln cap="flat" cmpd="sng" w="19050">
            <a:solidFill>
              <a:schemeClr val="dk2"/>
            </a:solidFill>
            <a:prstDash val="solid"/>
            <a:round/>
            <a:headEnd len="med" w="med" type="triangle"/>
            <a:tailEnd len="med" w="med" type="none"/>
          </a:ln>
        </p:spPr>
      </p:cxnSp>
      <p:cxnSp>
        <p:nvCxnSpPr>
          <p:cNvPr id="196" name="Google Shape;196;p16"/>
          <p:cNvCxnSpPr>
            <a:stCxn id="183" idx="6"/>
            <a:endCxn id="186" idx="2"/>
          </p:cNvCxnSpPr>
          <p:nvPr/>
        </p:nvCxnSpPr>
        <p:spPr>
          <a:xfrm flipH="1">
            <a:off x="6941455" y="1454076"/>
            <a:ext cx="551100" cy="426300"/>
          </a:xfrm>
          <a:prstGeom prst="straightConnector1">
            <a:avLst/>
          </a:prstGeom>
          <a:noFill/>
          <a:ln cap="flat" cmpd="sng" w="19050">
            <a:solidFill>
              <a:schemeClr val="dk2"/>
            </a:solidFill>
            <a:prstDash val="solid"/>
            <a:round/>
            <a:headEnd len="med" w="med" type="triangle"/>
            <a:tailEnd len="med" w="med" type="none"/>
          </a:ln>
        </p:spPr>
      </p:cxnSp>
      <p:cxnSp>
        <p:nvCxnSpPr>
          <p:cNvPr id="197" name="Google Shape;197;p16"/>
          <p:cNvCxnSpPr>
            <a:stCxn id="182" idx="6"/>
            <a:endCxn id="187" idx="1"/>
          </p:cNvCxnSpPr>
          <p:nvPr/>
        </p:nvCxnSpPr>
        <p:spPr>
          <a:xfrm>
            <a:off x="6956481" y="1454076"/>
            <a:ext cx="570900" cy="491100"/>
          </a:xfrm>
          <a:prstGeom prst="straightConnector1">
            <a:avLst/>
          </a:prstGeom>
          <a:noFill/>
          <a:ln cap="flat" cmpd="sng" w="19050">
            <a:solidFill>
              <a:schemeClr val="dk2"/>
            </a:solidFill>
            <a:prstDash val="solid"/>
            <a:round/>
            <a:headEnd len="med" w="med" type="triangle"/>
            <a:tailEnd len="med" w="med" type="none"/>
          </a:ln>
        </p:spPr>
      </p:cxnSp>
      <p:cxnSp>
        <p:nvCxnSpPr>
          <p:cNvPr id="198" name="Google Shape;198;p16"/>
          <p:cNvCxnSpPr>
            <a:stCxn id="182" idx="6"/>
            <a:endCxn id="185" idx="2"/>
          </p:cNvCxnSpPr>
          <p:nvPr/>
        </p:nvCxnSpPr>
        <p:spPr>
          <a:xfrm flipH="1">
            <a:off x="6229281" y="1454076"/>
            <a:ext cx="727200" cy="426300"/>
          </a:xfrm>
          <a:prstGeom prst="straightConnector1">
            <a:avLst/>
          </a:prstGeom>
          <a:noFill/>
          <a:ln cap="flat" cmpd="sng" w="19050">
            <a:solidFill>
              <a:schemeClr val="dk2"/>
            </a:solidFill>
            <a:prstDash val="solid"/>
            <a:round/>
            <a:headEnd len="med" w="med" type="triangle"/>
            <a:tailEnd len="med" w="med" type="none"/>
          </a:ln>
        </p:spPr>
      </p:cxnSp>
      <p:cxnSp>
        <p:nvCxnSpPr>
          <p:cNvPr id="199" name="Google Shape;199;p16"/>
          <p:cNvCxnSpPr>
            <a:stCxn id="181" idx="6"/>
          </p:cNvCxnSpPr>
          <p:nvPr/>
        </p:nvCxnSpPr>
        <p:spPr>
          <a:xfrm>
            <a:off x="6349606" y="1454076"/>
            <a:ext cx="435000" cy="490800"/>
          </a:xfrm>
          <a:prstGeom prst="straightConnector1">
            <a:avLst/>
          </a:prstGeom>
          <a:noFill/>
          <a:ln cap="flat" cmpd="sng" w="19050">
            <a:solidFill>
              <a:schemeClr val="dk2"/>
            </a:solidFill>
            <a:prstDash val="solid"/>
            <a:round/>
            <a:headEnd len="med" w="med" type="triangle"/>
            <a:tailEnd len="med" w="med" type="none"/>
          </a:ln>
        </p:spPr>
      </p:cxnSp>
      <p:cxnSp>
        <p:nvCxnSpPr>
          <p:cNvPr id="200" name="Google Shape;200;p16"/>
          <p:cNvCxnSpPr>
            <a:stCxn id="181" idx="6"/>
            <a:endCxn id="187" idx="1"/>
          </p:cNvCxnSpPr>
          <p:nvPr/>
        </p:nvCxnSpPr>
        <p:spPr>
          <a:xfrm>
            <a:off x="6349606" y="1454076"/>
            <a:ext cx="1177800" cy="491100"/>
          </a:xfrm>
          <a:prstGeom prst="straightConnector1">
            <a:avLst/>
          </a:prstGeom>
          <a:noFill/>
          <a:ln cap="flat" cmpd="sng" w="19050">
            <a:solidFill>
              <a:schemeClr val="dk2"/>
            </a:solidFill>
            <a:prstDash val="solid"/>
            <a:round/>
            <a:headEnd len="med" w="med" type="triangle"/>
            <a:tailEnd len="med" w="med" type="none"/>
          </a:ln>
        </p:spPr>
      </p:cxnSp>
      <p:cxnSp>
        <p:nvCxnSpPr>
          <p:cNvPr id="201" name="Google Shape;201;p16"/>
          <p:cNvCxnSpPr>
            <a:stCxn id="180" idx="6"/>
            <a:endCxn id="186" idx="1"/>
          </p:cNvCxnSpPr>
          <p:nvPr/>
        </p:nvCxnSpPr>
        <p:spPr>
          <a:xfrm>
            <a:off x="5742752" y="1454076"/>
            <a:ext cx="1042200" cy="491100"/>
          </a:xfrm>
          <a:prstGeom prst="straightConnector1">
            <a:avLst/>
          </a:prstGeom>
          <a:noFill/>
          <a:ln cap="flat" cmpd="sng" w="19050">
            <a:solidFill>
              <a:schemeClr val="dk2"/>
            </a:solidFill>
            <a:prstDash val="solid"/>
            <a:round/>
            <a:headEnd len="med" w="med" type="triangle"/>
            <a:tailEnd len="med" w="med" type="none"/>
          </a:ln>
        </p:spPr>
      </p:cxnSp>
      <p:cxnSp>
        <p:nvCxnSpPr>
          <p:cNvPr id="202" name="Google Shape;202;p16"/>
          <p:cNvCxnSpPr>
            <a:stCxn id="185" idx="6"/>
          </p:cNvCxnSpPr>
          <p:nvPr/>
        </p:nvCxnSpPr>
        <p:spPr>
          <a:xfrm>
            <a:off x="6229261" y="2322539"/>
            <a:ext cx="229200" cy="490800"/>
          </a:xfrm>
          <a:prstGeom prst="straightConnector1">
            <a:avLst/>
          </a:prstGeom>
          <a:noFill/>
          <a:ln cap="flat" cmpd="sng" w="19050">
            <a:solidFill>
              <a:schemeClr val="dk2"/>
            </a:solidFill>
            <a:prstDash val="solid"/>
            <a:round/>
            <a:headEnd len="med" w="med" type="triangle"/>
            <a:tailEnd len="med" w="med" type="none"/>
          </a:ln>
        </p:spPr>
      </p:cxnSp>
      <p:cxnSp>
        <p:nvCxnSpPr>
          <p:cNvPr id="203" name="Google Shape;203;p16"/>
          <p:cNvCxnSpPr>
            <a:stCxn id="180" idx="6"/>
            <a:endCxn id="187" idx="1"/>
          </p:cNvCxnSpPr>
          <p:nvPr/>
        </p:nvCxnSpPr>
        <p:spPr>
          <a:xfrm>
            <a:off x="5742752" y="1454076"/>
            <a:ext cx="1784700" cy="491100"/>
          </a:xfrm>
          <a:prstGeom prst="straightConnector1">
            <a:avLst/>
          </a:prstGeom>
          <a:noFill/>
          <a:ln cap="flat" cmpd="sng" w="19050">
            <a:solidFill>
              <a:schemeClr val="dk2"/>
            </a:solidFill>
            <a:prstDash val="solid"/>
            <a:round/>
            <a:headEnd len="med" w="med" type="triangle"/>
            <a:tailEnd len="med" w="med" type="none"/>
          </a:ln>
        </p:spPr>
      </p:cxnSp>
      <p:cxnSp>
        <p:nvCxnSpPr>
          <p:cNvPr id="204" name="Google Shape;204;p16"/>
          <p:cNvCxnSpPr>
            <a:stCxn id="185" idx="6"/>
          </p:cNvCxnSpPr>
          <p:nvPr/>
        </p:nvCxnSpPr>
        <p:spPr>
          <a:xfrm>
            <a:off x="6229261" y="2322539"/>
            <a:ext cx="822900" cy="490800"/>
          </a:xfrm>
          <a:prstGeom prst="straightConnector1">
            <a:avLst/>
          </a:prstGeom>
          <a:noFill/>
          <a:ln cap="flat" cmpd="sng" w="19050">
            <a:solidFill>
              <a:schemeClr val="dk2"/>
            </a:solidFill>
            <a:prstDash val="solid"/>
            <a:round/>
            <a:headEnd len="med" w="med" type="triangle"/>
            <a:tailEnd len="med" w="med" type="none"/>
          </a:ln>
        </p:spPr>
      </p:cxnSp>
      <p:cxnSp>
        <p:nvCxnSpPr>
          <p:cNvPr id="205" name="Google Shape;205;p16"/>
          <p:cNvCxnSpPr>
            <a:stCxn id="186" idx="6"/>
            <a:endCxn id="157" idx="6"/>
          </p:cNvCxnSpPr>
          <p:nvPr/>
        </p:nvCxnSpPr>
        <p:spPr>
          <a:xfrm flipH="1">
            <a:off x="6585807" y="2322539"/>
            <a:ext cx="355500" cy="456600"/>
          </a:xfrm>
          <a:prstGeom prst="straightConnector1">
            <a:avLst/>
          </a:prstGeom>
          <a:noFill/>
          <a:ln cap="flat" cmpd="sng" w="19050">
            <a:solidFill>
              <a:schemeClr val="dk2"/>
            </a:solidFill>
            <a:prstDash val="solid"/>
            <a:round/>
            <a:headEnd len="med" w="med" type="triangle"/>
            <a:tailEnd len="med" w="med" type="none"/>
          </a:ln>
        </p:spPr>
      </p:cxnSp>
      <p:cxnSp>
        <p:nvCxnSpPr>
          <p:cNvPr id="206" name="Google Shape;206;p16"/>
          <p:cNvCxnSpPr>
            <a:stCxn id="186" idx="6"/>
            <a:endCxn id="158" idx="6"/>
          </p:cNvCxnSpPr>
          <p:nvPr/>
        </p:nvCxnSpPr>
        <p:spPr>
          <a:xfrm>
            <a:off x="6941307" y="2322539"/>
            <a:ext cx="237900" cy="456600"/>
          </a:xfrm>
          <a:prstGeom prst="straightConnector1">
            <a:avLst/>
          </a:prstGeom>
          <a:noFill/>
          <a:ln cap="flat" cmpd="sng" w="19050">
            <a:solidFill>
              <a:schemeClr val="dk2"/>
            </a:solidFill>
            <a:prstDash val="solid"/>
            <a:round/>
            <a:headEnd len="med" w="med" type="triangle"/>
            <a:tailEnd len="med" w="med" type="none"/>
          </a:ln>
        </p:spPr>
      </p:cxnSp>
      <p:cxnSp>
        <p:nvCxnSpPr>
          <p:cNvPr id="207" name="Google Shape;207;p16"/>
          <p:cNvCxnSpPr>
            <a:stCxn id="187" idx="7"/>
            <a:endCxn id="157" idx="5"/>
          </p:cNvCxnSpPr>
          <p:nvPr/>
        </p:nvCxnSpPr>
        <p:spPr>
          <a:xfrm flipH="1">
            <a:off x="6742260" y="2257780"/>
            <a:ext cx="785100" cy="586200"/>
          </a:xfrm>
          <a:prstGeom prst="straightConnector1">
            <a:avLst/>
          </a:prstGeom>
          <a:noFill/>
          <a:ln cap="flat" cmpd="sng" w="19050">
            <a:solidFill>
              <a:schemeClr val="dk2"/>
            </a:solidFill>
            <a:prstDash val="solid"/>
            <a:round/>
            <a:headEnd len="med" w="med" type="triangle"/>
            <a:tailEnd len="med" w="med" type="none"/>
          </a:ln>
        </p:spPr>
      </p:cxnSp>
      <p:cxnSp>
        <p:nvCxnSpPr>
          <p:cNvPr id="208" name="Google Shape;208;p16"/>
          <p:cNvCxnSpPr>
            <a:stCxn id="187" idx="6"/>
            <a:endCxn id="158" idx="5"/>
          </p:cNvCxnSpPr>
          <p:nvPr/>
        </p:nvCxnSpPr>
        <p:spPr>
          <a:xfrm flipH="1">
            <a:off x="7335701" y="2322539"/>
            <a:ext cx="348000" cy="521400"/>
          </a:xfrm>
          <a:prstGeom prst="straightConnector1">
            <a:avLst/>
          </a:prstGeom>
          <a:noFill/>
          <a:ln cap="flat" cmpd="sng" w="19050">
            <a:solidFill>
              <a:schemeClr val="dk2"/>
            </a:solidFill>
            <a:prstDash val="solid"/>
            <a:round/>
            <a:headEnd len="med" w="med" type="triangle"/>
            <a:tailEnd len="med" w="med" type="none"/>
          </a:ln>
        </p:spPr>
      </p:cxnSp>
      <p:sp>
        <p:nvSpPr>
          <p:cNvPr id="209" name="Google Shape;209;p16"/>
          <p:cNvSpPr txBox="1"/>
          <p:nvPr>
            <p:ph idx="1" type="body"/>
          </p:nvPr>
        </p:nvSpPr>
        <p:spPr>
          <a:xfrm>
            <a:off x="311700" y="1152475"/>
            <a:ext cx="44094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Passons en revue les différentes couches et expliquons l'idée de base d'un autoencoder.</a:t>
            </a:r>
            <a:endParaRPr sz="3000">
              <a:solidFill>
                <a:srgbClr val="43434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 name="Google Shape;216;p17"/>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 name="Google Shape;223;p17"/>
          <p:cNvCxnSpPr>
            <a:stCxn id="218" idx="6"/>
            <a:endCxn id="224"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225" name="Google Shape;225;p17"/>
          <p:cNvCxnSpPr>
            <a:stCxn id="219" idx="6"/>
            <a:endCxn id="224"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226" name="Google Shape;226;p17"/>
          <p:cNvCxnSpPr>
            <a:endCxn id="216"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27" name="Google Shape;227;p17"/>
          <p:cNvCxnSpPr>
            <a:stCxn id="221" idx="6"/>
            <a:endCxn id="217"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228" name="Google Shape;228;p17"/>
          <p:cNvCxnSpPr>
            <a:stCxn id="222" idx="6"/>
            <a:endCxn id="216"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229" name="Google Shape;229;p17"/>
          <p:cNvCxnSpPr>
            <a:stCxn id="222" idx="6"/>
            <a:endCxn id="217"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230" name="Google Shape;230;p17"/>
          <p:cNvCxnSpPr>
            <a:stCxn id="221" idx="6"/>
            <a:endCxn id="216"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231" name="Google Shape;231;p17"/>
          <p:cNvCxnSpPr>
            <a:stCxn id="220" idx="6"/>
            <a:endCxn id="217"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232" name="Google Shape;232;p17"/>
          <p:cNvCxnSpPr>
            <a:stCxn id="219" idx="6"/>
            <a:endCxn id="217"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33" name="Google Shape;233;p17"/>
          <p:cNvCxnSpPr>
            <a:stCxn id="218" idx="6"/>
            <a:endCxn id="217"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234" name="Google Shape;234;p17"/>
          <p:cNvSpPr txBox="1"/>
          <p:nvPr>
            <p:ph idx="1" type="body"/>
          </p:nvPr>
        </p:nvSpPr>
        <p:spPr>
          <a:xfrm>
            <a:off x="311700" y="1152475"/>
            <a:ext cx="44094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Simplifions encore plus les choses en n'utilisant qu'une seule couche cachée.</a:t>
            </a:r>
            <a:endParaRPr sz="3000">
              <a:solidFill>
                <a:srgbClr val="434343"/>
              </a:solidFill>
              <a:latin typeface="Montserrat"/>
              <a:ea typeface="Montserrat"/>
              <a:cs typeface="Montserrat"/>
              <a:sym typeface="Montserrat"/>
            </a:endParaRPr>
          </a:p>
        </p:txBody>
      </p:sp>
      <p:sp>
        <p:nvSpPr>
          <p:cNvPr id="224" name="Google Shape;224;p17"/>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17"/>
          <p:cNvCxnSpPr>
            <a:stCxn id="236" idx="6"/>
            <a:endCxn id="224"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242" name="Google Shape;242;p17"/>
          <p:cNvCxnSpPr>
            <a:stCxn id="237" idx="6"/>
            <a:endCxn id="224"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243" name="Google Shape;243;p17"/>
          <p:cNvCxnSpPr>
            <a:endCxn id="224"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44" name="Google Shape;244;p17"/>
          <p:cNvCxnSpPr>
            <a:stCxn id="239" idx="6"/>
            <a:endCxn id="235"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245" name="Google Shape;245;p17"/>
          <p:cNvCxnSpPr>
            <a:stCxn id="240" idx="6"/>
            <a:endCxn id="224"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246" name="Google Shape;246;p17"/>
          <p:cNvCxnSpPr>
            <a:stCxn id="240" idx="6"/>
            <a:endCxn id="235"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247" name="Google Shape;247;p17"/>
          <p:cNvCxnSpPr>
            <a:stCxn id="239" idx="6"/>
            <a:endCxn id="224"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248" name="Google Shape;248;p17"/>
          <p:cNvCxnSpPr>
            <a:stCxn id="238" idx="6"/>
            <a:endCxn id="235"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249" name="Google Shape;249;p17"/>
          <p:cNvCxnSpPr>
            <a:stCxn id="237" idx="6"/>
            <a:endCxn id="235"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50" name="Google Shape;250;p17"/>
          <p:cNvCxnSpPr>
            <a:stCxn id="236" idx="6"/>
            <a:endCxn id="235"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7" name="Google Shape;257;p18"/>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p18"/>
          <p:cNvCxnSpPr>
            <a:stCxn id="259" idx="6"/>
            <a:endCxn id="265"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266" name="Google Shape;266;p18"/>
          <p:cNvCxnSpPr>
            <a:stCxn id="260" idx="6"/>
            <a:endCxn id="265"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267" name="Google Shape;267;p18"/>
          <p:cNvCxnSpPr>
            <a:endCxn id="257"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68" name="Google Shape;268;p18"/>
          <p:cNvCxnSpPr>
            <a:stCxn id="262" idx="6"/>
            <a:endCxn id="258"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269" name="Google Shape;269;p18"/>
          <p:cNvCxnSpPr>
            <a:stCxn id="263" idx="6"/>
            <a:endCxn id="257"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0" name="Google Shape;270;p18"/>
          <p:cNvCxnSpPr>
            <a:stCxn id="263" idx="6"/>
            <a:endCxn id="258"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1" name="Google Shape;271;p18"/>
          <p:cNvCxnSpPr>
            <a:stCxn id="262" idx="6"/>
            <a:endCxn id="257"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2" name="Google Shape;272;p18"/>
          <p:cNvCxnSpPr>
            <a:stCxn id="261" idx="6"/>
            <a:endCxn id="258"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3" name="Google Shape;273;p18"/>
          <p:cNvCxnSpPr>
            <a:stCxn id="260" idx="6"/>
            <a:endCxn id="258"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4" name="Google Shape;274;p18"/>
          <p:cNvCxnSpPr>
            <a:stCxn id="259" idx="6"/>
            <a:endCxn id="258"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275" name="Google Shape;275;p18"/>
          <p:cNvSpPr txBox="1"/>
          <p:nvPr>
            <p:ph idx="1" type="body"/>
          </p:nvPr>
        </p:nvSpPr>
        <p:spPr>
          <a:xfrm>
            <a:off x="311700" y="1152475"/>
            <a:ext cx="4409400" cy="3416400"/>
          </a:xfrm>
          <a:prstGeom prst="rect">
            <a:avLst/>
          </a:prstGeom>
        </p:spPr>
        <p:txBody>
          <a:bodyPr anchorCtr="0" anchor="t" bIns="91425" lIns="91425" spcFirstLastPara="1" rIns="91425" wrap="square" tIns="91425">
            <a:normAutofit lnSpcReduction="10000"/>
          </a:bodyPr>
          <a:lstStyle/>
          <a:p>
            <a:pPr indent="-387350" lvl="0" marL="457200" marR="0" rtl="0" algn="l">
              <a:lnSpc>
                <a:spcPct val="115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Afin de produire la même sortie à la couche finale, les couches cachées internes doivent apprendre quelles sont les features importantes.</a:t>
            </a:r>
            <a:endParaRPr sz="2500">
              <a:solidFill>
                <a:srgbClr val="434343"/>
              </a:solidFill>
              <a:latin typeface="Montserrat"/>
              <a:ea typeface="Montserrat"/>
              <a:cs typeface="Montserrat"/>
              <a:sym typeface="Montserrat"/>
            </a:endParaRPr>
          </a:p>
        </p:txBody>
      </p:sp>
      <p:sp>
        <p:nvSpPr>
          <p:cNvPr id="265" name="Google Shape;265;p18"/>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2" name="Google Shape;282;p18"/>
          <p:cNvCxnSpPr>
            <a:stCxn id="277" idx="6"/>
            <a:endCxn id="265"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283" name="Google Shape;283;p18"/>
          <p:cNvCxnSpPr>
            <a:stCxn id="278" idx="6"/>
            <a:endCxn id="265"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284" name="Google Shape;284;p18"/>
          <p:cNvCxnSpPr>
            <a:endCxn id="265"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85" name="Google Shape;285;p18"/>
          <p:cNvCxnSpPr>
            <a:stCxn id="280" idx="6"/>
            <a:endCxn id="276"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286" name="Google Shape;286;p18"/>
          <p:cNvCxnSpPr>
            <a:stCxn id="281" idx="6"/>
            <a:endCxn id="265"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287" name="Google Shape;287;p18"/>
          <p:cNvCxnSpPr>
            <a:stCxn id="281" idx="6"/>
            <a:endCxn id="276"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288" name="Google Shape;288;p18"/>
          <p:cNvCxnSpPr>
            <a:stCxn id="280" idx="6"/>
            <a:endCxn id="265"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289" name="Google Shape;289;p18"/>
          <p:cNvCxnSpPr>
            <a:stCxn id="279" idx="6"/>
            <a:endCxn id="276"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18"/>
          <p:cNvCxnSpPr>
            <a:stCxn id="278" idx="6"/>
            <a:endCxn id="276"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1" name="Google Shape;291;p18"/>
          <p:cNvCxnSpPr>
            <a:stCxn id="277" idx="6"/>
            <a:endCxn id="276"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9"/>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8" name="Google Shape;298;p19"/>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19"/>
          <p:cNvCxnSpPr>
            <a:stCxn id="300" idx="6"/>
            <a:endCxn id="306"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307" name="Google Shape;307;p19"/>
          <p:cNvCxnSpPr>
            <a:stCxn id="301" idx="6"/>
            <a:endCxn id="306"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308" name="Google Shape;308;p19"/>
          <p:cNvCxnSpPr>
            <a:endCxn id="298"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09" name="Google Shape;309;p19"/>
          <p:cNvCxnSpPr>
            <a:stCxn id="303" idx="6"/>
            <a:endCxn id="299"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0" name="Google Shape;310;p19"/>
          <p:cNvCxnSpPr>
            <a:stCxn id="304" idx="6"/>
            <a:endCxn id="298"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1" name="Google Shape;311;p19"/>
          <p:cNvCxnSpPr>
            <a:stCxn id="304" idx="6"/>
            <a:endCxn id="299"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2" name="Google Shape;312;p19"/>
          <p:cNvCxnSpPr>
            <a:stCxn id="303" idx="6"/>
            <a:endCxn id="298"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3" name="Google Shape;313;p19"/>
          <p:cNvCxnSpPr>
            <a:stCxn id="302" idx="6"/>
            <a:endCxn id="299"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4" name="Google Shape;314;p19"/>
          <p:cNvCxnSpPr>
            <a:stCxn id="301" idx="6"/>
            <a:endCxn id="299"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5" name="Google Shape;315;p19"/>
          <p:cNvCxnSpPr>
            <a:stCxn id="300" idx="6"/>
            <a:endCxn id="299"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316" name="Google Shape;316;p19"/>
          <p:cNvSpPr txBox="1"/>
          <p:nvPr>
            <p:ph idx="1" type="body"/>
          </p:nvPr>
        </p:nvSpPr>
        <p:spPr>
          <a:xfrm>
            <a:off x="311700" y="1152475"/>
            <a:ext cx="44094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Nous voyons ici un dessin de 5 dimensions </a:t>
            </a:r>
            <a:r>
              <a:rPr b="1" lang="en" sz="2700">
                <a:solidFill>
                  <a:srgbClr val="434343"/>
                </a:solidFill>
                <a:latin typeface="Montserrat"/>
                <a:ea typeface="Montserrat"/>
                <a:cs typeface="Montserrat"/>
                <a:sym typeface="Montserrat"/>
              </a:rPr>
              <a:t>réduit</a:t>
            </a:r>
            <a:r>
              <a:rPr lang="en" sz="2700">
                <a:solidFill>
                  <a:srgbClr val="434343"/>
                </a:solidFill>
                <a:latin typeface="Montserrat"/>
                <a:ea typeface="Montserrat"/>
                <a:cs typeface="Montserrat"/>
                <a:sym typeface="Montserrat"/>
              </a:rPr>
              <a:t> à 2 dimensions, puis agrandi pour revenir aux 5 dimensions d'origine.</a:t>
            </a:r>
            <a:endParaRPr sz="2700">
              <a:solidFill>
                <a:srgbClr val="434343"/>
              </a:solidFill>
              <a:latin typeface="Montserrat"/>
              <a:ea typeface="Montserrat"/>
              <a:cs typeface="Montserrat"/>
              <a:sym typeface="Montserrat"/>
            </a:endParaRPr>
          </a:p>
        </p:txBody>
      </p:sp>
      <p:sp>
        <p:nvSpPr>
          <p:cNvPr id="306" name="Google Shape;306;p19"/>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p19"/>
          <p:cNvCxnSpPr>
            <a:stCxn id="318" idx="6"/>
            <a:endCxn id="306"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324" name="Google Shape;324;p19"/>
          <p:cNvCxnSpPr>
            <a:stCxn id="319" idx="6"/>
            <a:endCxn id="306"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325" name="Google Shape;325;p19"/>
          <p:cNvCxnSpPr>
            <a:endCxn id="306"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26" name="Google Shape;326;p19"/>
          <p:cNvCxnSpPr>
            <a:stCxn id="321" idx="6"/>
            <a:endCxn id="317"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327" name="Google Shape;327;p19"/>
          <p:cNvCxnSpPr>
            <a:stCxn id="322" idx="6"/>
            <a:endCxn id="306"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328" name="Google Shape;328;p19"/>
          <p:cNvCxnSpPr>
            <a:stCxn id="322" idx="6"/>
            <a:endCxn id="317"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329" name="Google Shape;329;p19"/>
          <p:cNvCxnSpPr>
            <a:stCxn id="321" idx="6"/>
            <a:endCxn id="306"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0" name="Google Shape;330;p19"/>
          <p:cNvCxnSpPr>
            <a:stCxn id="320" idx="6"/>
            <a:endCxn id="317"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1" name="Google Shape;331;p19"/>
          <p:cNvCxnSpPr>
            <a:stCxn id="319" idx="6"/>
            <a:endCxn id="317"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2" name="Google Shape;332;p19"/>
          <p:cNvCxnSpPr>
            <a:stCxn id="318" idx="6"/>
            <a:endCxn id="317"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cxnSp>
        <p:nvCxnSpPr>
          <p:cNvPr id="337" name="Google Shape;337;p20"/>
          <p:cNvCxnSpPr>
            <a:stCxn id="338"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339" name="Google Shape;339;p2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40" name="Google Shape;340;p20"/>
          <p:cNvSpPr txBox="1"/>
          <p:nvPr>
            <p:ph idx="1" type="body"/>
          </p:nvPr>
        </p:nvSpPr>
        <p:spPr>
          <a:xfrm>
            <a:off x="311700" y="1152475"/>
            <a:ext cx="44094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Réseau de feed forward entraîné pour reproduire son entrée à la couche de sortie.</a:t>
            </a:r>
            <a:endParaRPr sz="3000">
              <a:solidFill>
                <a:srgbClr val="434343"/>
              </a:solidFill>
              <a:latin typeface="Montserrat"/>
              <a:ea typeface="Montserrat"/>
              <a:cs typeface="Montserrat"/>
              <a:sym typeface="Montserrat"/>
            </a:endParaRPr>
          </a:p>
        </p:txBody>
      </p:sp>
      <p:sp>
        <p:nvSpPr>
          <p:cNvPr id="338" name="Google Shape;338;p20"/>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341" name="Google Shape;341;p20"/>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342" name="Google Shape;342;p20"/>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cxnSp>
        <p:nvCxnSpPr>
          <p:cNvPr id="347" name="Google Shape;347;p21"/>
          <p:cNvCxnSpPr>
            <a:stCxn id="348"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349" name="Google Shape;349;p2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50" name="Google Shape;350;p21"/>
          <p:cNvSpPr txBox="1"/>
          <p:nvPr>
            <p:ph idx="1" type="body"/>
          </p:nvPr>
        </p:nvSpPr>
        <p:spPr>
          <a:xfrm>
            <a:off x="311700" y="1152475"/>
            <a:ext cx="4409400" cy="34164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 taille de la sortie est la même que celle de la couche d'entrée.</a:t>
            </a:r>
            <a:endParaRPr sz="3000">
              <a:solidFill>
                <a:srgbClr val="434343"/>
              </a:solidFill>
              <a:latin typeface="Montserrat"/>
              <a:ea typeface="Montserrat"/>
              <a:cs typeface="Montserrat"/>
              <a:sym typeface="Montserrat"/>
            </a:endParaRPr>
          </a:p>
          <a:p>
            <a:pPr indent="0" lvl="0" marL="0" marR="0" rtl="0" algn="l">
              <a:lnSpc>
                <a:spcPct val="115000"/>
              </a:lnSpc>
              <a:spcBef>
                <a:spcPts val="1200"/>
              </a:spcBef>
              <a:spcAft>
                <a:spcPts val="1600"/>
              </a:spcAft>
              <a:buNone/>
            </a:pPr>
            <a:r>
              <a:t/>
            </a:r>
            <a:endParaRPr sz="3000">
              <a:solidFill>
                <a:srgbClr val="434343"/>
              </a:solidFill>
              <a:latin typeface="Montserrat"/>
              <a:ea typeface="Montserrat"/>
              <a:cs typeface="Montserrat"/>
              <a:sym typeface="Montserrat"/>
            </a:endParaRPr>
          </a:p>
        </p:txBody>
      </p:sp>
      <p:sp>
        <p:nvSpPr>
          <p:cNvPr id="348" name="Google Shape;348;p21"/>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351" name="Google Shape;351;p21"/>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352" name="Google Shape;352;p21"/>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cxnSp>
        <p:nvCxnSpPr>
          <p:cNvPr id="357" name="Google Shape;357;p22"/>
          <p:cNvCxnSpPr>
            <a:stCxn id="358"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359" name="Google Shape;359;p2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60" name="Google Shape;360;p22"/>
          <p:cNvSpPr txBox="1"/>
          <p:nvPr>
            <p:ph idx="1" type="body"/>
          </p:nvPr>
        </p:nvSpPr>
        <p:spPr>
          <a:xfrm>
            <a:off x="311700" y="1152475"/>
            <a:ext cx="44094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 représentation cachée tente de conserver les informations d'entrée importantes.</a:t>
            </a:r>
            <a:endParaRPr sz="3000">
              <a:solidFill>
                <a:srgbClr val="434343"/>
              </a:solidFill>
              <a:latin typeface="Montserrat"/>
              <a:ea typeface="Montserrat"/>
              <a:cs typeface="Montserrat"/>
              <a:sym typeface="Montserrat"/>
            </a:endParaRPr>
          </a:p>
        </p:txBody>
      </p:sp>
      <p:sp>
        <p:nvSpPr>
          <p:cNvPr id="358" name="Google Shape;358;p22"/>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361" name="Google Shape;361;p22"/>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362" name="Google Shape;362;p22"/>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cxnSp>
        <p:nvCxnSpPr>
          <p:cNvPr id="367" name="Google Shape;367;p23"/>
          <p:cNvCxnSpPr>
            <a:stCxn id="368"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369" name="Google Shape;369;p2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70" name="Google Shape;370;p23"/>
          <p:cNvSpPr txBox="1"/>
          <p:nvPr>
            <p:ph idx="1" type="body"/>
          </p:nvPr>
        </p:nvSpPr>
        <p:spPr>
          <a:xfrm>
            <a:off x="311700" y="1152475"/>
            <a:ext cx="44094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Nous pouvons alors utiliser la couche cachée pour extraire des informations utiles.</a:t>
            </a:r>
            <a:endParaRPr sz="3000">
              <a:solidFill>
                <a:srgbClr val="434343"/>
              </a:solidFill>
              <a:latin typeface="Montserrat"/>
              <a:ea typeface="Montserrat"/>
              <a:cs typeface="Montserrat"/>
              <a:sym typeface="Montserrat"/>
            </a:endParaRPr>
          </a:p>
        </p:txBody>
      </p:sp>
      <p:sp>
        <p:nvSpPr>
          <p:cNvPr id="368" name="Google Shape;368;p23"/>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371" name="Google Shape;371;p23"/>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372" name="Google Shape;372;p23"/>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cxnSp>
        <p:nvCxnSpPr>
          <p:cNvPr id="377" name="Google Shape;377;p24"/>
          <p:cNvCxnSpPr>
            <a:stCxn id="378"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379" name="Google Shape;379;p2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80" name="Google Shape;380;p24"/>
          <p:cNvSpPr txBox="1"/>
          <p:nvPr>
            <p:ph idx="1" type="body"/>
          </p:nvPr>
        </p:nvSpPr>
        <p:spPr>
          <a:xfrm>
            <a:off x="311700" y="1152475"/>
            <a:ext cx="44094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Cette idée est extrêmement similaire à la PCA - Principal Component Analysis !</a:t>
            </a:r>
            <a:endParaRPr sz="3000">
              <a:solidFill>
                <a:srgbClr val="434343"/>
              </a:solidFill>
              <a:latin typeface="Montserrat"/>
              <a:ea typeface="Montserrat"/>
              <a:cs typeface="Montserrat"/>
              <a:sym typeface="Montserrat"/>
            </a:endParaRPr>
          </a:p>
        </p:txBody>
      </p:sp>
      <p:sp>
        <p:nvSpPr>
          <p:cNvPr id="378" name="Google Shape;378;p24"/>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381" name="Google Shape;381;p24"/>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382" name="Google Shape;382;p24"/>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6" name="Google Shape;36;p7"/>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Bienvenue dans la section Auto-encodeurs du cours !</a:t>
            </a:r>
            <a:endParaRPr sz="2800">
              <a:solidFill>
                <a:srgbClr val="434343"/>
              </a:solidFill>
              <a:latin typeface="Montserrat"/>
              <a:ea typeface="Montserrat"/>
              <a:cs typeface="Montserrat"/>
              <a:sym typeface="Montserrat"/>
            </a:endParaRPr>
          </a:p>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Notre utilisation des auto-encodeurs relève d'un apprentissage non supervisé.</a:t>
            </a:r>
            <a:endParaRPr sz="2800">
              <a:solidFill>
                <a:srgbClr val="434343"/>
              </a:solidFill>
              <a:latin typeface="Montserrat"/>
              <a:ea typeface="Montserrat"/>
              <a:cs typeface="Montserrat"/>
              <a:sym typeface="Montserrat"/>
            </a:endParaRPr>
          </a:p>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Passons rapidement en revue les applications pour lesquelles nous utiliserons des auto-encodeurs et pourquoi il s'agit d'un </a:t>
            </a:r>
            <a:r>
              <a:rPr b="1" lang="en" sz="2800">
                <a:solidFill>
                  <a:srgbClr val="434343"/>
                </a:solidFill>
                <a:latin typeface="Montserrat"/>
                <a:ea typeface="Montserrat"/>
                <a:cs typeface="Montserrat"/>
                <a:sym typeface="Montserrat"/>
              </a:rPr>
              <a:t>apprentissage non supervisé</a:t>
            </a:r>
            <a:r>
              <a:rPr lang="en" sz="2800">
                <a:solidFill>
                  <a:srgbClr val="434343"/>
                </a:solidFill>
                <a:latin typeface="Montserrat"/>
                <a:ea typeface="Montserrat"/>
                <a:cs typeface="Montserrat"/>
                <a:sym typeface="Montserrat"/>
              </a:rPr>
              <a:t>.</a:t>
            </a:r>
            <a:endParaRPr b="1" i="1" sz="28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cxnSp>
        <p:nvCxnSpPr>
          <p:cNvPr id="387" name="Google Shape;387;p25"/>
          <p:cNvCxnSpPr>
            <a:stCxn id="388"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389" name="Google Shape;389;p2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90" name="Google Shape;390;p25"/>
          <p:cNvSpPr txBox="1"/>
          <p:nvPr>
            <p:ph idx="1" type="body"/>
          </p:nvPr>
        </p:nvSpPr>
        <p:spPr>
          <a:xfrm>
            <a:off x="311700" y="1152475"/>
            <a:ext cx="44094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Nous pouvons alors explorer des auto-encodeurs empilés avec plus de couches cachées.</a:t>
            </a:r>
            <a:endParaRPr sz="3000">
              <a:solidFill>
                <a:srgbClr val="434343"/>
              </a:solidFill>
              <a:latin typeface="Montserrat"/>
              <a:ea typeface="Montserrat"/>
              <a:cs typeface="Montserrat"/>
              <a:sym typeface="Montserrat"/>
            </a:endParaRPr>
          </a:p>
        </p:txBody>
      </p:sp>
      <p:sp>
        <p:nvSpPr>
          <p:cNvPr id="388" name="Google Shape;388;p25"/>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391" name="Google Shape;391;p25"/>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2 </a:t>
            </a:r>
            <a:endParaRPr sz="3000">
              <a:latin typeface="Montserrat"/>
              <a:ea typeface="Montserrat"/>
              <a:cs typeface="Montserrat"/>
              <a:sym typeface="Montserrat"/>
            </a:endParaRPr>
          </a:p>
        </p:txBody>
      </p:sp>
      <p:sp>
        <p:nvSpPr>
          <p:cNvPr id="392" name="Google Shape;392;p25"/>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393" name="Google Shape;393;p25"/>
          <p:cNvSpPr/>
          <p:nvPr/>
        </p:nvSpPr>
        <p:spPr>
          <a:xfrm>
            <a:off x="5247425" y="3316438"/>
            <a:ext cx="34494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1</a:t>
            </a:r>
            <a:endParaRPr sz="3000">
              <a:latin typeface="Montserrat"/>
              <a:ea typeface="Montserrat"/>
              <a:cs typeface="Montserrat"/>
              <a:sym typeface="Montserrat"/>
            </a:endParaRPr>
          </a:p>
        </p:txBody>
      </p:sp>
      <p:sp>
        <p:nvSpPr>
          <p:cNvPr id="394" name="Google Shape;394;p25"/>
          <p:cNvSpPr/>
          <p:nvPr/>
        </p:nvSpPr>
        <p:spPr>
          <a:xfrm>
            <a:off x="5219975" y="1789625"/>
            <a:ext cx="35043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3</a:t>
            </a:r>
            <a:endParaRPr sz="30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00" name="Google Shape;40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400050" lvl="0" marL="457200" marR="0" rtl="0" algn="l">
              <a:lnSpc>
                <a:spcPct val="115000"/>
              </a:lnSpc>
              <a:spcBef>
                <a:spcPts val="0"/>
              </a:spcBef>
              <a:spcAft>
                <a:spcPts val="0"/>
              </a:spcAft>
              <a:buClr>
                <a:srgbClr val="434343"/>
              </a:buClr>
              <a:buSzPts val="2700"/>
              <a:buFont typeface="Montserrat"/>
              <a:buChar char="●"/>
            </a:pPr>
            <a:r>
              <a:rPr b="1" i="1" lang="en" sz="2700">
                <a:solidFill>
                  <a:srgbClr val="434343"/>
                </a:solidFill>
                <a:latin typeface="Montserrat"/>
                <a:ea typeface="Montserrat"/>
                <a:cs typeface="Montserrat"/>
                <a:sym typeface="Montserrat"/>
              </a:rPr>
              <a:t>Note importante !</a:t>
            </a:r>
            <a:endParaRPr b="1" i="1" sz="2700">
              <a:solidFill>
                <a:srgbClr val="434343"/>
              </a:solidFill>
              <a:latin typeface="Montserrat"/>
              <a:ea typeface="Montserrat"/>
              <a:cs typeface="Montserrat"/>
              <a:sym typeface="Montserrat"/>
            </a:endParaRPr>
          </a:p>
          <a:p>
            <a:pPr indent="-400050" lvl="1" marL="13716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La couche cachée n'est </a:t>
            </a:r>
            <a:r>
              <a:rPr b="1" lang="en" sz="2700">
                <a:solidFill>
                  <a:srgbClr val="434343"/>
                </a:solidFill>
                <a:latin typeface="Montserrat"/>
                <a:ea typeface="Montserrat"/>
                <a:cs typeface="Montserrat"/>
                <a:sym typeface="Montserrat"/>
              </a:rPr>
              <a:t>PAS</a:t>
            </a:r>
            <a:r>
              <a:rPr lang="en" sz="2700">
                <a:solidFill>
                  <a:srgbClr val="434343"/>
                </a:solidFill>
                <a:latin typeface="Montserrat"/>
                <a:ea typeface="Montserrat"/>
                <a:cs typeface="Montserrat"/>
                <a:sym typeface="Montserrat"/>
              </a:rPr>
              <a:t> simplement une sous-sélection de certaines features.</a:t>
            </a:r>
            <a:endParaRPr sz="2700">
              <a:solidFill>
                <a:srgbClr val="434343"/>
              </a:solidFill>
              <a:latin typeface="Montserrat"/>
              <a:ea typeface="Montserrat"/>
              <a:cs typeface="Montserrat"/>
              <a:sym typeface="Montserrat"/>
            </a:endParaRPr>
          </a:p>
          <a:p>
            <a:pPr indent="-400050" lvl="1" marL="13716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Ses combinaisons de calcul des features originales représentent les données d’origine dans un espace dimensionnel réduit.</a:t>
            </a:r>
            <a:endParaRPr sz="27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06" name="Google Shape;40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Réduction de la dimensionnalité</a:t>
            </a:r>
            <a:endParaRPr sz="3000">
              <a:solidFill>
                <a:srgbClr val="434343"/>
              </a:solidFill>
              <a:latin typeface="Montserrat"/>
              <a:ea typeface="Montserrat"/>
              <a:cs typeface="Montserrat"/>
              <a:sym typeface="Montserrat"/>
            </a:endParaRPr>
          </a:p>
        </p:txBody>
      </p:sp>
      <p:pic>
        <p:nvPicPr>
          <p:cNvPr id="407" name="Google Shape;407;p27"/>
          <p:cNvPicPr preferRelativeResize="0"/>
          <p:nvPr/>
        </p:nvPicPr>
        <p:blipFill rotWithShape="1">
          <a:blip r:embed="rId3">
            <a:alphaModFix/>
          </a:blip>
          <a:srcRect b="0" l="11983" r="13070" t="0"/>
          <a:stretch/>
        </p:blipFill>
        <p:spPr>
          <a:xfrm>
            <a:off x="311700" y="1768250"/>
            <a:ext cx="3579801" cy="2722250"/>
          </a:xfrm>
          <a:prstGeom prst="rect">
            <a:avLst/>
          </a:prstGeom>
          <a:noFill/>
          <a:ln>
            <a:noFill/>
          </a:ln>
        </p:spPr>
      </p:pic>
      <p:pic>
        <p:nvPicPr>
          <p:cNvPr id="408" name="Google Shape;408;p27"/>
          <p:cNvPicPr preferRelativeResize="0"/>
          <p:nvPr/>
        </p:nvPicPr>
        <p:blipFill>
          <a:blip r:embed="rId4">
            <a:alphaModFix/>
          </a:blip>
          <a:stretch>
            <a:fillRect/>
          </a:stretch>
        </p:blipFill>
        <p:spPr>
          <a:xfrm>
            <a:off x="4680394" y="1768244"/>
            <a:ext cx="4151825" cy="2575450"/>
          </a:xfrm>
          <a:prstGeom prst="rect">
            <a:avLst/>
          </a:prstGeom>
          <a:noFill/>
          <a:ln>
            <a:noFill/>
          </a:ln>
        </p:spPr>
      </p:pic>
      <p:cxnSp>
        <p:nvCxnSpPr>
          <p:cNvPr id="409" name="Google Shape;409;p27"/>
          <p:cNvCxnSpPr/>
          <p:nvPr/>
        </p:nvCxnSpPr>
        <p:spPr>
          <a:xfrm>
            <a:off x="3967701" y="3129375"/>
            <a:ext cx="7623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15" name="Google Shape;41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L'idée principale d'un auto-encodeur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 couche centrale cachée a réduit la dimensionnalité pour apprendre les combinaisons les plus importantes des features d’origine.</a:t>
            </a:r>
            <a:endParaRPr sz="3000">
              <a:solidFill>
                <a:srgbClr val="434343"/>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21" name="Google Shape;42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2750" lvl="0" marL="4572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Nous allons étudier deux cas d'utilisation :</a:t>
            </a:r>
            <a:endParaRPr sz="2900">
              <a:solidFill>
                <a:srgbClr val="434343"/>
              </a:solidFill>
              <a:latin typeface="Montserrat"/>
              <a:ea typeface="Montserrat"/>
              <a:cs typeface="Montserrat"/>
              <a:sym typeface="Montserrat"/>
            </a:endParaRPr>
          </a:p>
          <a:p>
            <a:pPr indent="-412750" lvl="1" marL="13716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Réduction de la dimensionnalité</a:t>
            </a:r>
            <a:endParaRPr sz="2900">
              <a:solidFill>
                <a:srgbClr val="434343"/>
              </a:solidFill>
              <a:latin typeface="Montserrat"/>
              <a:ea typeface="Montserrat"/>
              <a:cs typeface="Montserrat"/>
              <a:sym typeface="Montserrat"/>
            </a:endParaRPr>
          </a:p>
          <a:p>
            <a:pPr indent="-412750" lvl="1" marL="13716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Suppression du bruit</a:t>
            </a:r>
            <a:endParaRPr sz="2900">
              <a:solidFill>
                <a:srgbClr val="43434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0"/>
          <p:cNvSpPr txBox="1"/>
          <p:nvPr>
            <p:ph type="ctrTitle"/>
          </p:nvPr>
        </p:nvSpPr>
        <p:spPr>
          <a:xfrm>
            <a:off x="311700" y="769850"/>
            <a:ext cx="58953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AutoEncoders pour la réduction de</a:t>
            </a:r>
            <a:r>
              <a:rPr b="1" lang="en">
                <a:latin typeface="Montserrat"/>
                <a:ea typeface="Montserrat"/>
                <a:cs typeface="Montserrat"/>
                <a:sym typeface="Montserrat"/>
              </a:rPr>
              <a:t> la</a:t>
            </a:r>
            <a:r>
              <a:rPr b="1" lang="en">
                <a:latin typeface="Montserrat"/>
                <a:ea typeface="Montserrat"/>
                <a:cs typeface="Montserrat"/>
                <a:sym typeface="Montserrat"/>
              </a:rPr>
              <a:t> dimension</a:t>
            </a:r>
            <a:endParaRPr b="1">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32" name="Google Shape;43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Nous pouvons utiliser un auto-encodeur pour la réduction de la dimension en le séparant en deux parties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Encoder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Decoder</a:t>
            </a:r>
            <a:endParaRPr sz="30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Exemple Autoencoder</a:t>
            </a:r>
            <a:endParaRPr>
              <a:latin typeface="Montserrat"/>
              <a:ea typeface="Montserrat"/>
              <a:cs typeface="Montserrat"/>
              <a:sym typeface="Montserrat"/>
            </a:endParaRPr>
          </a:p>
        </p:txBody>
      </p:sp>
      <p:sp>
        <p:nvSpPr>
          <p:cNvPr id="438" name="Google Shape;438;p32"/>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8" name="Google Shape;448;p32"/>
          <p:cNvCxnSpPr>
            <a:stCxn id="438" idx="6"/>
            <a:endCxn id="443"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449" name="Google Shape;449;p32"/>
          <p:cNvCxnSpPr>
            <a:stCxn id="439" idx="6"/>
            <a:endCxn id="443"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450" name="Google Shape;450;p32"/>
          <p:cNvCxnSpPr>
            <a:endCxn id="444"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451" name="Google Shape;451;p32"/>
          <p:cNvCxnSpPr>
            <a:stCxn id="441" idx="6"/>
            <a:endCxn id="445"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452" name="Google Shape;452;p32"/>
          <p:cNvCxnSpPr>
            <a:stCxn id="442" idx="6"/>
            <a:endCxn id="443"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453" name="Google Shape;453;p32"/>
          <p:cNvCxnSpPr>
            <a:stCxn id="442" idx="6"/>
            <a:endCxn id="444"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454" name="Google Shape;454;p32"/>
          <p:cNvCxnSpPr>
            <a:stCxn id="442" idx="6"/>
            <a:endCxn id="445"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455" name="Google Shape;455;p32"/>
          <p:cNvCxnSpPr>
            <a:stCxn id="441" idx="6"/>
            <a:endCxn id="443"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456" name="Google Shape;456;p32"/>
          <p:cNvCxnSpPr>
            <a:stCxn id="441" idx="6"/>
            <a:endCxn id="444"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457" name="Google Shape;457;p32"/>
          <p:cNvCxnSpPr>
            <a:stCxn id="440" idx="6"/>
            <a:endCxn id="445"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458" name="Google Shape;458;p32"/>
          <p:cNvCxnSpPr>
            <a:stCxn id="440" idx="6"/>
            <a:endCxn id="443"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459" name="Google Shape;459;p32"/>
          <p:cNvCxnSpPr>
            <a:stCxn id="439"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460" name="Google Shape;460;p32"/>
          <p:cNvCxnSpPr>
            <a:stCxn id="439" idx="6"/>
            <a:endCxn id="445"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461" name="Google Shape;461;p32"/>
          <p:cNvCxnSpPr>
            <a:stCxn id="438" idx="6"/>
            <a:endCxn id="444"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462" name="Google Shape;462;p32"/>
          <p:cNvCxnSpPr>
            <a:stCxn id="443" idx="6"/>
            <a:endCxn id="446"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463" name="Google Shape;463;p32"/>
          <p:cNvCxnSpPr>
            <a:stCxn id="438" idx="6"/>
            <a:endCxn id="445"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464" name="Google Shape;464;p32"/>
          <p:cNvCxnSpPr>
            <a:stCxn id="443" idx="6"/>
            <a:endCxn id="447"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465" name="Google Shape;465;p32"/>
          <p:cNvCxnSpPr>
            <a:stCxn id="444" idx="6"/>
            <a:endCxn id="446"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466" name="Google Shape;466;p32"/>
          <p:cNvCxnSpPr>
            <a:stCxn id="444" idx="6"/>
            <a:endCxn id="447"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467" name="Google Shape;467;p32"/>
          <p:cNvCxnSpPr>
            <a:stCxn id="445" idx="7"/>
            <a:endCxn id="446"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468" name="Google Shape;468;p32"/>
          <p:cNvCxnSpPr>
            <a:stCxn id="445" idx="6"/>
            <a:endCxn id="447"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469" name="Google Shape;469;p32"/>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7" name="Google Shape;477;p32"/>
          <p:cNvCxnSpPr>
            <a:stCxn id="469" idx="6"/>
            <a:endCxn id="474"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478" name="Google Shape;478;p32"/>
          <p:cNvCxnSpPr>
            <a:stCxn id="470" idx="6"/>
            <a:endCxn id="474"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479" name="Google Shape;479;p32"/>
          <p:cNvCxnSpPr>
            <a:endCxn id="475"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480" name="Google Shape;480;p32"/>
          <p:cNvCxnSpPr>
            <a:stCxn id="472" idx="6"/>
            <a:endCxn id="476"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481" name="Google Shape;481;p32"/>
          <p:cNvCxnSpPr>
            <a:stCxn id="473" idx="6"/>
            <a:endCxn id="474"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482" name="Google Shape;482;p32"/>
          <p:cNvCxnSpPr>
            <a:stCxn id="473" idx="6"/>
            <a:endCxn id="475"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483" name="Google Shape;483;p32"/>
          <p:cNvCxnSpPr>
            <a:stCxn id="473" idx="6"/>
            <a:endCxn id="476"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484" name="Google Shape;484;p32"/>
          <p:cNvCxnSpPr>
            <a:stCxn id="472" idx="6"/>
            <a:endCxn id="474"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485" name="Google Shape;485;p32"/>
          <p:cNvCxnSpPr>
            <a:stCxn id="472" idx="6"/>
            <a:endCxn id="475"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486" name="Google Shape;486;p32"/>
          <p:cNvCxnSpPr>
            <a:stCxn id="471" idx="6"/>
            <a:endCxn id="476"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487" name="Google Shape;487;p32"/>
          <p:cNvCxnSpPr>
            <a:stCxn id="471" idx="6"/>
            <a:endCxn id="474"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488" name="Google Shape;488;p32"/>
          <p:cNvCxnSpPr>
            <a:stCxn id="470"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489" name="Google Shape;489;p32"/>
          <p:cNvCxnSpPr>
            <a:stCxn id="470" idx="6"/>
            <a:endCxn id="476"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490" name="Google Shape;490;p32"/>
          <p:cNvCxnSpPr>
            <a:stCxn id="469" idx="6"/>
            <a:endCxn id="475"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491" name="Google Shape;491;p32"/>
          <p:cNvCxnSpPr>
            <a:stCxn id="474"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492" name="Google Shape;492;p32"/>
          <p:cNvCxnSpPr>
            <a:stCxn id="469" idx="6"/>
            <a:endCxn id="476"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493" name="Google Shape;493;p32"/>
          <p:cNvCxnSpPr>
            <a:stCxn id="474"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494" name="Google Shape;494;p32"/>
          <p:cNvCxnSpPr>
            <a:stCxn id="475" idx="6"/>
            <a:endCxn id="446"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495" name="Google Shape;495;p32"/>
          <p:cNvCxnSpPr>
            <a:stCxn id="475" idx="6"/>
            <a:endCxn id="447"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496" name="Google Shape;496;p32"/>
          <p:cNvCxnSpPr>
            <a:stCxn id="476" idx="7"/>
            <a:endCxn id="446"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497" name="Google Shape;497;p32"/>
          <p:cNvCxnSpPr>
            <a:stCxn id="476" idx="6"/>
            <a:endCxn id="447"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3"/>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Exemple Autoencoder</a:t>
            </a:r>
            <a:endParaRPr>
              <a:latin typeface="Montserrat"/>
              <a:ea typeface="Montserrat"/>
              <a:cs typeface="Montserrat"/>
              <a:sym typeface="Montserrat"/>
            </a:endParaRPr>
          </a:p>
        </p:txBody>
      </p:sp>
      <p:sp>
        <p:nvSpPr>
          <p:cNvPr id="504" name="Google Shape;504;p33"/>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4" name="Google Shape;514;p33"/>
          <p:cNvCxnSpPr>
            <a:stCxn id="504" idx="6"/>
            <a:endCxn id="509"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515" name="Google Shape;515;p33"/>
          <p:cNvCxnSpPr>
            <a:stCxn id="505" idx="6"/>
            <a:endCxn id="509"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516" name="Google Shape;516;p33"/>
          <p:cNvCxnSpPr>
            <a:endCxn id="510"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517" name="Google Shape;517;p33"/>
          <p:cNvCxnSpPr>
            <a:stCxn id="507" idx="6"/>
            <a:endCxn id="511"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518" name="Google Shape;518;p33"/>
          <p:cNvCxnSpPr>
            <a:stCxn id="508" idx="6"/>
            <a:endCxn id="509"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519" name="Google Shape;519;p33"/>
          <p:cNvCxnSpPr>
            <a:stCxn id="508" idx="6"/>
            <a:endCxn id="510"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520" name="Google Shape;520;p33"/>
          <p:cNvCxnSpPr>
            <a:stCxn id="508" idx="6"/>
            <a:endCxn id="511"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521" name="Google Shape;521;p33"/>
          <p:cNvCxnSpPr>
            <a:stCxn id="507" idx="6"/>
            <a:endCxn id="509"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522" name="Google Shape;522;p33"/>
          <p:cNvCxnSpPr>
            <a:stCxn id="507" idx="6"/>
            <a:endCxn id="510"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523" name="Google Shape;523;p33"/>
          <p:cNvCxnSpPr>
            <a:stCxn id="506" idx="6"/>
            <a:endCxn id="511"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524" name="Google Shape;524;p33"/>
          <p:cNvCxnSpPr>
            <a:stCxn id="506" idx="6"/>
            <a:endCxn id="509"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525" name="Google Shape;525;p33"/>
          <p:cNvCxnSpPr>
            <a:stCxn id="505"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526" name="Google Shape;526;p33"/>
          <p:cNvCxnSpPr>
            <a:stCxn id="505" idx="6"/>
            <a:endCxn id="511"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527" name="Google Shape;527;p33"/>
          <p:cNvCxnSpPr>
            <a:stCxn id="504" idx="6"/>
            <a:endCxn id="510"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528" name="Google Shape;528;p33"/>
          <p:cNvCxnSpPr>
            <a:stCxn id="509" idx="6"/>
            <a:endCxn id="512"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529" name="Google Shape;529;p33"/>
          <p:cNvCxnSpPr>
            <a:stCxn id="504" idx="6"/>
            <a:endCxn id="511"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530" name="Google Shape;530;p33"/>
          <p:cNvCxnSpPr>
            <a:stCxn id="509" idx="6"/>
            <a:endCxn id="513"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531" name="Google Shape;531;p33"/>
          <p:cNvCxnSpPr>
            <a:stCxn id="510" idx="6"/>
            <a:endCxn id="512"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33"/>
          <p:cNvCxnSpPr>
            <a:stCxn id="510" idx="6"/>
            <a:endCxn id="513"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533" name="Google Shape;533;p33"/>
          <p:cNvCxnSpPr>
            <a:stCxn id="511" idx="7"/>
            <a:endCxn id="512"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534" name="Google Shape;534;p33"/>
          <p:cNvCxnSpPr>
            <a:stCxn id="511" idx="6"/>
            <a:endCxn id="513"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535" name="Google Shape;535;p33"/>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3"/>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3"/>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3"/>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3"/>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3" name="Google Shape;543;p33"/>
          <p:cNvCxnSpPr>
            <a:stCxn id="535" idx="6"/>
            <a:endCxn id="540"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544" name="Google Shape;544;p33"/>
          <p:cNvCxnSpPr>
            <a:stCxn id="536" idx="6"/>
            <a:endCxn id="540"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545" name="Google Shape;545;p33"/>
          <p:cNvCxnSpPr>
            <a:endCxn id="541"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546" name="Google Shape;546;p33"/>
          <p:cNvCxnSpPr>
            <a:stCxn id="538" idx="6"/>
            <a:endCxn id="542"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547" name="Google Shape;547;p33"/>
          <p:cNvCxnSpPr>
            <a:stCxn id="539" idx="6"/>
            <a:endCxn id="540"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548" name="Google Shape;548;p33"/>
          <p:cNvCxnSpPr>
            <a:stCxn id="539" idx="6"/>
            <a:endCxn id="541"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549" name="Google Shape;549;p33"/>
          <p:cNvCxnSpPr>
            <a:stCxn id="539" idx="6"/>
            <a:endCxn id="542"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550" name="Google Shape;550;p33"/>
          <p:cNvCxnSpPr>
            <a:stCxn id="538" idx="6"/>
            <a:endCxn id="540"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551" name="Google Shape;551;p33"/>
          <p:cNvCxnSpPr>
            <a:stCxn id="538" idx="6"/>
            <a:endCxn id="541"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552" name="Google Shape;552;p33"/>
          <p:cNvCxnSpPr>
            <a:stCxn id="537" idx="6"/>
            <a:endCxn id="542"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553" name="Google Shape;553;p33"/>
          <p:cNvCxnSpPr>
            <a:stCxn id="537" idx="6"/>
            <a:endCxn id="540"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554" name="Google Shape;554;p33"/>
          <p:cNvCxnSpPr>
            <a:stCxn id="536"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555" name="Google Shape;555;p33"/>
          <p:cNvCxnSpPr>
            <a:stCxn id="536" idx="6"/>
            <a:endCxn id="542"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556" name="Google Shape;556;p33"/>
          <p:cNvCxnSpPr>
            <a:stCxn id="535" idx="6"/>
            <a:endCxn id="541"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557" name="Google Shape;557;p33"/>
          <p:cNvCxnSpPr>
            <a:stCxn id="540"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558" name="Google Shape;558;p33"/>
          <p:cNvCxnSpPr>
            <a:stCxn id="535" idx="6"/>
            <a:endCxn id="542"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559" name="Google Shape;559;p33"/>
          <p:cNvCxnSpPr>
            <a:stCxn id="540"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560" name="Google Shape;560;p33"/>
          <p:cNvCxnSpPr>
            <a:stCxn id="541" idx="6"/>
            <a:endCxn id="512"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561" name="Google Shape;561;p33"/>
          <p:cNvCxnSpPr>
            <a:stCxn id="541" idx="6"/>
            <a:endCxn id="513"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562" name="Google Shape;562;p33"/>
          <p:cNvCxnSpPr>
            <a:stCxn id="542" idx="7"/>
            <a:endCxn id="512"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563" name="Google Shape;563;p33"/>
          <p:cNvCxnSpPr>
            <a:stCxn id="542" idx="6"/>
            <a:endCxn id="513"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
        <p:nvSpPr>
          <p:cNvPr id="564" name="Google Shape;564;p33"/>
          <p:cNvSpPr/>
          <p:nvPr/>
        </p:nvSpPr>
        <p:spPr>
          <a:xfrm>
            <a:off x="13591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3"/>
          <p:cNvSpPr/>
          <p:nvPr/>
        </p:nvSpPr>
        <p:spPr>
          <a:xfrm>
            <a:off x="47119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3"/>
          <p:cNvSpPr txBox="1"/>
          <p:nvPr/>
        </p:nvSpPr>
        <p:spPr>
          <a:xfrm>
            <a:off x="2153325" y="4655700"/>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ENCODER</a:t>
            </a:r>
            <a:endParaRPr b="1" sz="2200">
              <a:solidFill>
                <a:srgbClr val="990000"/>
              </a:solidFill>
              <a:latin typeface="Overpass"/>
              <a:ea typeface="Overpass"/>
              <a:cs typeface="Overpass"/>
              <a:sym typeface="Overpass"/>
            </a:endParaRPr>
          </a:p>
        </p:txBody>
      </p:sp>
      <p:sp>
        <p:nvSpPr>
          <p:cNvPr id="567" name="Google Shape;567;p33"/>
          <p:cNvSpPr txBox="1"/>
          <p:nvPr/>
        </p:nvSpPr>
        <p:spPr>
          <a:xfrm>
            <a:off x="5406300" y="4669775"/>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DE</a:t>
            </a:r>
            <a:r>
              <a:rPr b="1" lang="en" sz="2200">
                <a:solidFill>
                  <a:srgbClr val="990000"/>
                </a:solidFill>
                <a:latin typeface="Overpass"/>
                <a:ea typeface="Overpass"/>
                <a:cs typeface="Overpass"/>
                <a:sym typeface="Overpass"/>
              </a:rPr>
              <a:t>CODER</a:t>
            </a:r>
            <a:endParaRPr b="1" sz="2200">
              <a:solidFill>
                <a:srgbClr val="990000"/>
              </a:solidFill>
              <a:latin typeface="Overpass"/>
              <a:ea typeface="Overpass"/>
              <a:cs typeface="Overpass"/>
              <a:sym typeface="Overpas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Exemple Autoencoder</a:t>
            </a:r>
            <a:endParaRPr>
              <a:latin typeface="Montserrat"/>
              <a:ea typeface="Montserrat"/>
              <a:cs typeface="Montserrat"/>
              <a:sym typeface="Montserrat"/>
            </a:endParaRPr>
          </a:p>
        </p:txBody>
      </p:sp>
      <p:sp>
        <p:nvSpPr>
          <p:cNvPr id="573" name="Google Shape;573;p34"/>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4"/>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4"/>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4"/>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4"/>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4"/>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4"/>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3" name="Google Shape;583;p34"/>
          <p:cNvCxnSpPr>
            <a:stCxn id="573" idx="6"/>
            <a:endCxn id="578"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584" name="Google Shape;584;p34"/>
          <p:cNvCxnSpPr>
            <a:stCxn id="574" idx="6"/>
            <a:endCxn id="578"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585" name="Google Shape;585;p34"/>
          <p:cNvCxnSpPr>
            <a:endCxn id="579"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586" name="Google Shape;586;p34"/>
          <p:cNvCxnSpPr>
            <a:stCxn id="576" idx="6"/>
            <a:endCxn id="580"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587" name="Google Shape;587;p34"/>
          <p:cNvCxnSpPr>
            <a:stCxn id="577" idx="6"/>
            <a:endCxn id="578"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588" name="Google Shape;588;p34"/>
          <p:cNvCxnSpPr>
            <a:stCxn id="577" idx="6"/>
            <a:endCxn id="579"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589" name="Google Shape;589;p34"/>
          <p:cNvCxnSpPr>
            <a:stCxn id="577" idx="6"/>
            <a:endCxn id="580"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590" name="Google Shape;590;p34"/>
          <p:cNvCxnSpPr>
            <a:stCxn id="576" idx="6"/>
            <a:endCxn id="578"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591" name="Google Shape;591;p34"/>
          <p:cNvCxnSpPr>
            <a:stCxn id="576" idx="6"/>
            <a:endCxn id="579"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592" name="Google Shape;592;p34"/>
          <p:cNvCxnSpPr>
            <a:stCxn id="575" idx="6"/>
            <a:endCxn id="580"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593" name="Google Shape;593;p34"/>
          <p:cNvCxnSpPr>
            <a:stCxn id="575" idx="6"/>
            <a:endCxn id="578"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594" name="Google Shape;594;p34"/>
          <p:cNvCxnSpPr>
            <a:stCxn id="574"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595" name="Google Shape;595;p34"/>
          <p:cNvCxnSpPr>
            <a:stCxn id="574" idx="6"/>
            <a:endCxn id="580"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596" name="Google Shape;596;p34"/>
          <p:cNvCxnSpPr>
            <a:stCxn id="573" idx="6"/>
            <a:endCxn id="579"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597" name="Google Shape;597;p34"/>
          <p:cNvCxnSpPr>
            <a:stCxn id="578" idx="6"/>
            <a:endCxn id="581"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598" name="Google Shape;598;p34"/>
          <p:cNvCxnSpPr>
            <a:stCxn id="573" idx="6"/>
            <a:endCxn id="580"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599" name="Google Shape;599;p34"/>
          <p:cNvCxnSpPr>
            <a:stCxn id="578" idx="6"/>
            <a:endCxn id="582"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600" name="Google Shape;600;p34"/>
          <p:cNvCxnSpPr>
            <a:stCxn id="579" idx="6"/>
            <a:endCxn id="581"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601" name="Google Shape;601;p34"/>
          <p:cNvCxnSpPr>
            <a:stCxn id="579" idx="6"/>
            <a:endCxn id="582"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602" name="Google Shape;602;p34"/>
          <p:cNvCxnSpPr>
            <a:stCxn id="580" idx="7"/>
            <a:endCxn id="581"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603" name="Google Shape;603;p34"/>
          <p:cNvCxnSpPr>
            <a:stCxn id="580" idx="6"/>
            <a:endCxn id="582"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604" name="Google Shape;604;p34"/>
          <p:cNvSpPr/>
          <p:nvPr/>
        </p:nvSpPr>
        <p:spPr>
          <a:xfrm>
            <a:off x="13591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4"/>
          <p:cNvSpPr txBox="1"/>
          <p:nvPr/>
        </p:nvSpPr>
        <p:spPr>
          <a:xfrm>
            <a:off x="2153325" y="4655700"/>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ENCODER</a:t>
            </a:r>
            <a:endParaRPr b="1" sz="2200">
              <a:solidFill>
                <a:srgbClr val="990000"/>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2" name="Google Shape;42;p8"/>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393700" lvl="0" marL="4572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Nous utiliserons des auto-encodeurs pour la réduction de la dimension et la suppression du bruit.</a:t>
            </a:r>
            <a:endParaRPr sz="2600">
              <a:solidFill>
                <a:srgbClr val="434343"/>
              </a:solidFill>
              <a:latin typeface="Montserrat"/>
              <a:ea typeface="Montserrat"/>
              <a:cs typeface="Montserrat"/>
              <a:sym typeface="Montserrat"/>
            </a:endParaRPr>
          </a:p>
          <a:p>
            <a:pPr indent="-393700" lvl="0" marL="4572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Pendant l’entraînement de certains modèles, nous utiliserons parfois des données historiques avec des étiquettes (labels) correctes, mais pendant l'utilisation réelle du modèle, nous ne pourrons pas utiliser nos mesures d'évaluation précédentes.</a:t>
            </a:r>
            <a:endParaRPr sz="2600">
              <a:solidFill>
                <a:srgbClr val="43434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11" name="Google Shape;61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Cet encodeur peut maintenant réduire avec succès la dimensionnalité des données d’origine en prenant des combinaisons des features d’origine.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Quels sont les cas d'utilisation ?</a:t>
            </a:r>
            <a:endParaRPr sz="3000">
              <a:solidFill>
                <a:srgbClr val="434343"/>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17" name="Google Shape;61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Réduction de la dimensionnalité </a:t>
            </a:r>
            <a:endParaRPr sz="2900">
              <a:solidFill>
                <a:srgbClr val="434343"/>
              </a:solidFill>
              <a:latin typeface="Montserrat"/>
              <a:ea typeface="Montserrat"/>
              <a:cs typeface="Montserrat"/>
              <a:sym typeface="Montserrat"/>
            </a:endParaRPr>
          </a:p>
          <a:p>
            <a:pPr indent="-412750" lvl="1" marL="13716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Compression des données</a:t>
            </a:r>
            <a:endParaRPr sz="2900">
              <a:solidFill>
                <a:srgbClr val="434343"/>
              </a:solidFill>
              <a:latin typeface="Montserrat"/>
              <a:ea typeface="Montserrat"/>
              <a:cs typeface="Montserrat"/>
              <a:sym typeface="Montserrat"/>
            </a:endParaRPr>
          </a:p>
          <a:p>
            <a:pPr indent="-412750" lvl="1" marL="13716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Visualiser les données dans des dimensions inférieures</a:t>
            </a:r>
            <a:endParaRPr sz="2900">
              <a:solidFill>
                <a:srgbClr val="434343"/>
              </a:solidFill>
              <a:latin typeface="Montserrat"/>
              <a:ea typeface="Montserrat"/>
              <a:cs typeface="Montserrat"/>
              <a:sym typeface="Montserrat"/>
            </a:endParaRPr>
          </a:p>
          <a:p>
            <a:pPr indent="-412750" lvl="1" marL="13716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Révéler les relations cachées qui ne sont pas clairement perçues dans les dimensions supérieures</a:t>
            </a:r>
            <a:endParaRPr sz="2900">
              <a:solidFill>
                <a:srgbClr val="434343"/>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23" name="Google Shape;62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Réduction de la dimensionnalité</a:t>
            </a:r>
            <a:endParaRPr sz="3000">
              <a:solidFill>
                <a:srgbClr val="434343"/>
              </a:solidFill>
              <a:latin typeface="Montserrat"/>
              <a:ea typeface="Montserrat"/>
              <a:cs typeface="Montserrat"/>
              <a:sym typeface="Montserrat"/>
            </a:endParaRPr>
          </a:p>
        </p:txBody>
      </p:sp>
      <p:pic>
        <p:nvPicPr>
          <p:cNvPr id="624" name="Google Shape;624;p37"/>
          <p:cNvPicPr preferRelativeResize="0"/>
          <p:nvPr/>
        </p:nvPicPr>
        <p:blipFill rotWithShape="1">
          <a:blip r:embed="rId3">
            <a:alphaModFix/>
          </a:blip>
          <a:srcRect b="0" l="11983" r="13070" t="0"/>
          <a:stretch/>
        </p:blipFill>
        <p:spPr>
          <a:xfrm>
            <a:off x="311700" y="1768250"/>
            <a:ext cx="3579801" cy="2722250"/>
          </a:xfrm>
          <a:prstGeom prst="rect">
            <a:avLst/>
          </a:prstGeom>
          <a:noFill/>
          <a:ln>
            <a:noFill/>
          </a:ln>
        </p:spPr>
      </p:pic>
      <p:pic>
        <p:nvPicPr>
          <p:cNvPr id="625" name="Google Shape;625;p37"/>
          <p:cNvPicPr preferRelativeResize="0"/>
          <p:nvPr/>
        </p:nvPicPr>
        <p:blipFill>
          <a:blip r:embed="rId4">
            <a:alphaModFix/>
          </a:blip>
          <a:stretch>
            <a:fillRect/>
          </a:stretch>
        </p:blipFill>
        <p:spPr>
          <a:xfrm>
            <a:off x="4680394" y="1768244"/>
            <a:ext cx="4151825" cy="2575450"/>
          </a:xfrm>
          <a:prstGeom prst="rect">
            <a:avLst/>
          </a:prstGeom>
          <a:noFill/>
          <a:ln>
            <a:noFill/>
          </a:ln>
        </p:spPr>
      </p:pic>
      <p:cxnSp>
        <p:nvCxnSpPr>
          <p:cNvPr id="626" name="Google Shape;626;p37"/>
          <p:cNvCxnSpPr/>
          <p:nvPr/>
        </p:nvCxnSpPr>
        <p:spPr>
          <a:xfrm>
            <a:off x="3967701" y="3129375"/>
            <a:ext cx="7623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8"/>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AutoEncoders sur des Données Image </a:t>
            </a:r>
            <a:endParaRPr b="1">
              <a:latin typeface="Montserrat"/>
              <a:ea typeface="Montserrat"/>
              <a:cs typeface="Montserrat"/>
              <a:sym typeface="Montserrat"/>
            </a:endParaRPr>
          </a:p>
        </p:txBody>
      </p:sp>
      <p:sp>
        <p:nvSpPr>
          <p:cNvPr id="632" name="Google Shape;632;p38"/>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3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38" name="Google Shape;63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Nous avons déjà vu que même les images simples sont des ensembles de données en haute dimension.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Rappelons qu'une simple image 28x28 a 784 features/dimensions.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cxnSp>
        <p:nvCxnSpPr>
          <p:cNvPr id="643" name="Google Shape;643;p40"/>
          <p:cNvCxnSpPr>
            <a:stCxn id="644" idx="3"/>
            <a:endCxn id="645" idx="1"/>
          </p:cNvCxnSpPr>
          <p:nvPr/>
        </p:nvCxnSpPr>
        <p:spPr>
          <a:xfrm>
            <a:off x="2116400" y="2829225"/>
            <a:ext cx="4878000" cy="69600"/>
          </a:xfrm>
          <a:prstGeom prst="straightConnector1">
            <a:avLst/>
          </a:prstGeom>
          <a:noFill/>
          <a:ln cap="flat" cmpd="sng" w="38100">
            <a:solidFill>
              <a:schemeClr val="dk2"/>
            </a:solidFill>
            <a:prstDash val="solid"/>
            <a:round/>
            <a:headEnd len="med" w="med" type="none"/>
            <a:tailEnd len="med" w="med" type="triangle"/>
          </a:ln>
        </p:spPr>
      </p:cxnSp>
      <p:sp>
        <p:nvSpPr>
          <p:cNvPr id="646" name="Google Shape;646;p4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47" name="Google Shape;647;p40"/>
          <p:cNvSpPr/>
          <p:nvPr/>
        </p:nvSpPr>
        <p:spPr>
          <a:xfrm rot="5400000">
            <a:off x="1209775" y="2680239"/>
            <a:ext cx="38886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648" name="Google Shape;648;p40"/>
          <p:cNvSpPr/>
          <p:nvPr/>
        </p:nvSpPr>
        <p:spPr>
          <a:xfrm rot="5400000">
            <a:off x="3698050" y="2727068"/>
            <a:ext cx="19083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649" name="Google Shape;649;p40"/>
          <p:cNvSpPr/>
          <p:nvPr/>
        </p:nvSpPr>
        <p:spPr>
          <a:xfrm rot="5400000">
            <a:off x="4263400" y="2619750"/>
            <a:ext cx="38886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650" name="Google Shape;650;p40"/>
          <p:cNvSpPr/>
          <p:nvPr/>
        </p:nvSpPr>
        <p:spPr>
          <a:xfrm rot="5400000">
            <a:off x="2270525" y="2727073"/>
            <a:ext cx="32652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651" name="Google Shape;651;p40"/>
          <p:cNvSpPr/>
          <p:nvPr/>
        </p:nvSpPr>
        <p:spPr>
          <a:xfrm rot="5400000">
            <a:off x="3771238" y="2727188"/>
            <a:ext cx="33174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pic>
        <p:nvPicPr>
          <p:cNvPr id="644" name="Google Shape;644;p40"/>
          <p:cNvPicPr preferRelativeResize="0"/>
          <p:nvPr/>
        </p:nvPicPr>
        <p:blipFill rotWithShape="1">
          <a:blip r:embed="rId3">
            <a:alphaModFix/>
          </a:blip>
          <a:srcRect b="10743" l="11303" r="10577" t="10261"/>
          <a:stretch/>
        </p:blipFill>
        <p:spPr>
          <a:xfrm>
            <a:off x="267500" y="1905575"/>
            <a:ext cx="1848900" cy="1847300"/>
          </a:xfrm>
          <a:prstGeom prst="rect">
            <a:avLst/>
          </a:prstGeom>
          <a:noFill/>
          <a:ln>
            <a:noFill/>
          </a:ln>
        </p:spPr>
      </p:pic>
      <p:pic>
        <p:nvPicPr>
          <p:cNvPr id="645" name="Google Shape;645;p40"/>
          <p:cNvPicPr preferRelativeResize="0"/>
          <p:nvPr/>
        </p:nvPicPr>
        <p:blipFill rotWithShape="1">
          <a:blip r:embed="rId4">
            <a:alphaModFix/>
          </a:blip>
          <a:srcRect b="10925" l="11461" r="6732" t="10079"/>
          <a:stretch/>
        </p:blipFill>
        <p:spPr>
          <a:xfrm>
            <a:off x="6994375" y="1975225"/>
            <a:ext cx="1936200" cy="1847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57" name="Google Shape;65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Nous avons maintenant un autoencoder qui comprend quelles features parmi les 784 sont importantes et lesquelles ne le sont pas.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 exemple, il comprendra probablement que les pixels sur le bord n'ont pas d'importance.</a:t>
            </a:r>
            <a:endParaRPr sz="3000">
              <a:solidFill>
                <a:srgbClr val="434343"/>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4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63" name="Google Shape;66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Nous pouvons utiliser cette même logique pour créer un auto-encodeur qui élimine le bruit, puisque l'auto-encodeur sait quelles sont les features importantes.</a:t>
            </a:r>
            <a:endParaRPr sz="3000">
              <a:solidFill>
                <a:srgbClr val="434343"/>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cxnSp>
        <p:nvCxnSpPr>
          <p:cNvPr id="668" name="Google Shape;668;p43"/>
          <p:cNvCxnSpPr/>
          <p:nvPr/>
        </p:nvCxnSpPr>
        <p:spPr>
          <a:xfrm>
            <a:off x="2213200" y="2910212"/>
            <a:ext cx="4878000" cy="69600"/>
          </a:xfrm>
          <a:prstGeom prst="straightConnector1">
            <a:avLst/>
          </a:prstGeom>
          <a:noFill/>
          <a:ln cap="flat" cmpd="sng" w="38100">
            <a:solidFill>
              <a:schemeClr val="dk2"/>
            </a:solidFill>
            <a:prstDash val="solid"/>
            <a:round/>
            <a:headEnd len="med" w="med" type="none"/>
            <a:tailEnd len="med" w="med" type="triangle"/>
          </a:ln>
        </p:spPr>
      </p:cxnSp>
      <p:sp>
        <p:nvSpPr>
          <p:cNvPr id="669" name="Google Shape;669;p4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70" name="Google Shape;670;p43"/>
          <p:cNvSpPr/>
          <p:nvPr/>
        </p:nvSpPr>
        <p:spPr>
          <a:xfrm rot="5400000">
            <a:off x="1209775" y="2680239"/>
            <a:ext cx="38886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671" name="Google Shape;671;p43"/>
          <p:cNvSpPr/>
          <p:nvPr/>
        </p:nvSpPr>
        <p:spPr>
          <a:xfrm rot="5400000">
            <a:off x="3698050" y="2727068"/>
            <a:ext cx="19083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672" name="Google Shape;672;p43"/>
          <p:cNvSpPr/>
          <p:nvPr/>
        </p:nvSpPr>
        <p:spPr>
          <a:xfrm rot="5400000">
            <a:off x="4263400" y="2619750"/>
            <a:ext cx="38886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673" name="Google Shape;673;p43"/>
          <p:cNvSpPr/>
          <p:nvPr/>
        </p:nvSpPr>
        <p:spPr>
          <a:xfrm rot="5400000">
            <a:off x="2270525" y="2727073"/>
            <a:ext cx="32652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674" name="Google Shape;674;p43"/>
          <p:cNvSpPr/>
          <p:nvPr/>
        </p:nvSpPr>
        <p:spPr>
          <a:xfrm rot="5400000">
            <a:off x="3771238" y="2727188"/>
            <a:ext cx="33174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pic>
        <p:nvPicPr>
          <p:cNvPr id="675" name="Google Shape;675;p43"/>
          <p:cNvPicPr preferRelativeResize="0"/>
          <p:nvPr/>
        </p:nvPicPr>
        <p:blipFill rotWithShape="1">
          <a:blip r:embed="rId3">
            <a:alphaModFix/>
          </a:blip>
          <a:srcRect b="10925" l="11461" r="6732" t="10079"/>
          <a:stretch/>
        </p:blipFill>
        <p:spPr>
          <a:xfrm>
            <a:off x="7181225" y="1908825"/>
            <a:ext cx="1691550" cy="1613875"/>
          </a:xfrm>
          <a:prstGeom prst="rect">
            <a:avLst/>
          </a:prstGeom>
          <a:noFill/>
          <a:ln>
            <a:noFill/>
          </a:ln>
        </p:spPr>
      </p:pic>
      <p:pic>
        <p:nvPicPr>
          <p:cNvPr id="676" name="Google Shape;676;p43"/>
          <p:cNvPicPr preferRelativeResize="0"/>
          <p:nvPr/>
        </p:nvPicPr>
        <p:blipFill rotWithShape="1">
          <a:blip r:embed="rId4">
            <a:alphaModFix/>
          </a:blip>
          <a:srcRect b="10868" l="11240" r="5557" t="6164"/>
          <a:stretch/>
        </p:blipFill>
        <p:spPr>
          <a:xfrm>
            <a:off x="493725" y="2037675"/>
            <a:ext cx="1507275" cy="1485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4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82" name="Google Shape;68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Explorons 2 auto-encodeurs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Tentative de recréation des images d'entrée dans la sortie.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Supprimer le bruit des images d'entrée pour reproduire fidèlement la sortie.</a:t>
            </a:r>
            <a:endParaRPr sz="3000">
              <a:solidFill>
                <a:srgbClr val="43434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 name="Google Shape;48;p9"/>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L'apprentissage non supervisé signifie que nous n'aurons pas de labels "corrects" auxquels comparer nos résultats.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Dans cette section, nos cas d'utilisation des auto-encodeurs sont parfois qualifiés de semi-supervisés.</a:t>
            </a:r>
            <a:endParaRPr sz="2900">
              <a:solidFill>
                <a:srgbClr val="434343"/>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5"/>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Exercice </a:t>
            </a:r>
            <a:r>
              <a:rPr b="1" lang="en">
                <a:latin typeface="Montserrat"/>
                <a:ea typeface="Montserrat"/>
                <a:cs typeface="Montserrat"/>
                <a:sym typeface="Montserrat"/>
              </a:rPr>
              <a:t>AutoEncoders </a:t>
            </a:r>
            <a:endParaRPr b="1">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4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93" name="Google Shape;69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L'objectif de cet exercice est de répondre à la question suivante :</a:t>
            </a:r>
            <a:endParaRPr sz="2700">
              <a:solidFill>
                <a:srgbClr val="434343"/>
              </a:solidFill>
              <a:latin typeface="Montserrat"/>
              <a:ea typeface="Montserrat"/>
              <a:cs typeface="Montserrat"/>
              <a:sym typeface="Montserrat"/>
            </a:endParaRPr>
          </a:p>
          <a:p>
            <a:pPr indent="-400050" lvl="1" marL="13716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"Compte tenu d'un ensemble de données sur les habitudes alimentaires moyennes entre les pays du Royaume-Uni, un pays en particulier se distingue-t-il par sa différence ?</a:t>
            </a:r>
            <a:endParaRPr sz="2700">
              <a:solidFill>
                <a:srgbClr val="434343"/>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47"/>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Solutions - Exercice </a:t>
            </a:r>
            <a:r>
              <a:rPr b="1" lang="en">
                <a:latin typeface="Montserrat"/>
                <a:ea typeface="Montserrat"/>
                <a:cs typeface="Montserrat"/>
                <a:sym typeface="Montserrat"/>
              </a:rPr>
              <a:t>AutoEncoders</a:t>
            </a:r>
            <a:endParaRPr b="1">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4" name="Google Shape;54;p10"/>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Semi-supervisé car nous avons la possibilité d'utiliser des labels corrects pendant l’entraînement de l'auto-encodeur, mais en réalité, en utilisant l'auto-encodeur, nous ne pouvons pas produire des mesures telles que l’exactitude (accuracy) ou la RMSE.</a:t>
            </a:r>
            <a:endParaRPr sz="2900">
              <a:solidFill>
                <a:srgbClr val="43434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0" name="Google Shape;60;p11"/>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Pour bien comprendre cela, nous devons d'abord comprendre comment fonctionnent les auto-encodeurs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Dans la prochaine vidéo, nous allons explorer les bases des auto-encodeurs.</a:t>
            </a:r>
            <a:endParaRPr sz="2900">
              <a:solidFill>
                <a:srgbClr val="43434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2"/>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Bases </a:t>
            </a:r>
            <a:r>
              <a:rPr b="1" lang="en">
                <a:latin typeface="Montserrat"/>
                <a:ea typeface="Montserrat"/>
                <a:cs typeface="Montserrat"/>
                <a:sym typeface="Montserrat"/>
              </a:rPr>
              <a:t>AutoEncoder</a:t>
            </a:r>
            <a:endParaRPr b="1">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 name="Google Shape;71;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L'auto-encodeur est en fait un réseau de neurones très simple et ressemblera à un modèle de perceptron multicouche.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Il est conçu pour reproduire son entrée au niveau de la couche de sortie.</a:t>
            </a:r>
            <a:endParaRPr sz="30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7" name="Google Shape;7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2750" lvl="0" marL="4572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 principale différence entre un autoencoder et un réseau MLP typique est que le nombre de neurones d'entrée est égal au nombre de neurones de sortie.</a:t>
            </a:r>
            <a:endParaRPr sz="2900">
              <a:solidFill>
                <a:srgbClr val="434343"/>
              </a:solidFill>
              <a:latin typeface="Montserrat"/>
              <a:ea typeface="Montserrat"/>
              <a:cs typeface="Montserrat"/>
              <a:sym typeface="Montserrat"/>
            </a:endParaRPr>
          </a:p>
          <a:p>
            <a:pPr indent="-412750" lvl="0" marL="4572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Voyons à quoi cela ressemble et pourquoi nous l'utiliserions !</a:t>
            </a:r>
            <a:endParaRPr sz="2900">
              <a:solidFill>
                <a:srgbClr val="43434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153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