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Montserrat-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Montserrat-italic.fntdata"/><Relationship Id="rId21" Type="http://schemas.openxmlformats.org/officeDocument/2006/relationships/slide" Target="slides/slide17.xml"/><Relationship Id="rId43" Type="http://schemas.openxmlformats.org/officeDocument/2006/relationships/font" Target="fonts/Montserrat-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 name="Google Shape;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bb4fe9c6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bb4fe9c6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bb4fe9c6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bb4fe9c6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bb4fe9c6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bb4fe9c6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bb4fe9c6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bb4fe9c6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bb4fe9c6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bb4fe9c6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bb4fe9c6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bb4fe9c6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bb4fe9c6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bb4fe9c6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bb4fe9c6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bb4fe9c6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bb4fe9c61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bb4fe9c6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bb4fe9c6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bb4fe9c6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7bb4fe9c6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bb4fe9c6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bb4fe9c61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bb4fe9c61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bb4fe9c6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bb4fe9c6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bb4fe9c6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bb4fe9c6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bb4fe9c61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bb4fe9c61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bb4fe9c61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bb4fe9c61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bb4fe9c6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bb4fe9c6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bb4fe9c61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bb4fe9c6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bb4fe9c61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bb4fe9c6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bb4fe9c6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bb4fe9c6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7bb4fe9c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7bb4fe9c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bb4fe9c61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bb4fe9c6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bb4fe9c61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bb4fe9c61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bb4fe9c61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bb4fe9c6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b84a145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b84a145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7b84a145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b84a145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b84a145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b84a145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7bb4fe9c61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bb4fe9c61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bb4fe9c61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bb4fe9c6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7bb4fe9c6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7bb4fe9c6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7bb4fe9c6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7bb4fe9c6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bb4fe9c6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bb4fe9c6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bb4fe9c6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bb4fe9c6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bb4fe9c6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bb4fe9c6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bb4fe9c6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bb4fe9c6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1079000" y="261800"/>
            <a:ext cx="77532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53C4F"/>
              </a:buClr>
              <a:buSzPts val="2500"/>
              <a:buNone/>
              <a:defRPr sz="2500">
                <a:solidFill>
                  <a:srgbClr val="153C4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311703" y="164737"/>
            <a:ext cx="767301" cy="766837"/>
          </a:xfrm>
          <a:prstGeom prst="rect">
            <a:avLst/>
          </a:prstGeom>
          <a:noFill/>
          <a:ln>
            <a:noFill/>
          </a:ln>
        </p:spPr>
      </p:pic>
      <p:pic>
        <p:nvPicPr>
          <p:cNvPr id="14" name="Google Shape;14;p2"/>
          <p:cNvPicPr preferRelativeResize="0"/>
          <p:nvPr/>
        </p:nvPicPr>
        <p:blipFill>
          <a:blip r:embed="rId3">
            <a:alphaModFix/>
          </a:blip>
          <a:stretch>
            <a:fillRect/>
          </a:stretch>
        </p:blipFill>
        <p:spPr>
          <a:xfrm>
            <a:off x="7086274" y="4573676"/>
            <a:ext cx="2057718" cy="572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st parti !">
  <p:cSld name="CUSTOM">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66150" y="2285400"/>
            <a:ext cx="8520600" cy="572700"/>
          </a:xfrm>
          <a:prstGeom prst="rect">
            <a:avLst/>
          </a:prstGeom>
        </p:spPr>
        <p:txBody>
          <a:bodyPr anchorCtr="0" anchor="t" bIns="91425" lIns="91425" spcFirstLastPara="1" rIns="91425" wrap="square" tIns="91425">
            <a:normAutofit/>
          </a:bodyPr>
          <a:lstStyle>
            <a:lvl1pPr lvl="0" algn="ctr">
              <a:spcBef>
                <a:spcPts val="0"/>
              </a:spcBef>
              <a:spcAft>
                <a:spcPts val="0"/>
              </a:spcAft>
              <a:buClr>
                <a:srgbClr val="153C4F"/>
              </a:buClr>
              <a:buSzPts val="4800"/>
              <a:buFont typeface="Montserrat"/>
              <a:buNone/>
              <a:defRPr b="1" sz="4800">
                <a:solidFill>
                  <a:srgbClr val="153C4F"/>
                </a:solidFill>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blank">
  <p:cSld name="BLANK">
    <p:bg>
      <p:bgPr>
        <a:blipFill>
          <a:blip r:embed="rId2">
            <a:alphaModFix/>
          </a:blip>
          <a:stretch>
            <a:fillRect/>
          </a:stretch>
        </a:blipFill>
      </p:bgPr>
    </p:bg>
    <p:spTree>
      <p:nvGrpSpPr>
        <p:cNvPr id="17" name="Shape 17"/>
        <p:cNvGrpSpPr/>
        <p:nvPr/>
      </p:nvGrpSpPr>
      <p:grpSpPr>
        <a:xfrm>
          <a:off x="0" y="0"/>
          <a:ext cx="0" cy="0"/>
          <a:chOff x="0" y="0"/>
          <a:chExt cx="0" cy="0"/>
        </a:xfrm>
      </p:grpSpPr>
      <p:pic>
        <p:nvPicPr>
          <p:cNvPr id="18" name="Google Shape;18;p4"/>
          <p:cNvPicPr preferRelativeResize="0"/>
          <p:nvPr/>
        </p:nvPicPr>
        <p:blipFill>
          <a:blip r:embed="rId3">
            <a:alphaModFix/>
          </a:blip>
          <a:stretch>
            <a:fillRect/>
          </a:stretch>
        </p:blipFill>
        <p:spPr>
          <a:xfrm>
            <a:off x="6207001" y="0"/>
            <a:ext cx="2937000" cy="5143499"/>
          </a:xfrm>
          <a:prstGeom prst="rect">
            <a:avLst/>
          </a:prstGeom>
          <a:noFill/>
          <a:ln>
            <a:noFill/>
          </a:ln>
        </p:spPr>
      </p:pic>
      <p:pic>
        <p:nvPicPr>
          <p:cNvPr id="19" name="Google Shape;19;p4"/>
          <p:cNvPicPr preferRelativeResize="0"/>
          <p:nvPr/>
        </p:nvPicPr>
        <p:blipFill>
          <a:blip r:embed="rId4">
            <a:alphaModFix/>
          </a:blip>
          <a:stretch>
            <a:fillRect/>
          </a:stretch>
        </p:blipFill>
        <p:spPr>
          <a:xfrm>
            <a:off x="0" y="4331950"/>
            <a:ext cx="2921001" cy="811550"/>
          </a:xfrm>
          <a:prstGeom prst="rect">
            <a:avLst/>
          </a:prstGeom>
          <a:noFill/>
          <a:ln>
            <a:noFill/>
          </a:ln>
        </p:spPr>
      </p:pic>
      <p:sp>
        <p:nvSpPr>
          <p:cNvPr id="20" name="Google Shape;20;p4"/>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Font typeface="Montserrat"/>
              <a:buNone/>
              <a:defRPr b="1" sz="4200">
                <a:solidFill>
                  <a:schemeClr val="lt1"/>
                </a:solidFill>
                <a:latin typeface="Montserrat"/>
                <a:ea typeface="Montserrat"/>
                <a:cs typeface="Montserrat"/>
                <a:sym typeface="Montserra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 name="Google Shape;21;p4"/>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41AFB4"/>
              </a:buClr>
              <a:buSzPts val="2000"/>
              <a:buFont typeface="Montserrat"/>
              <a:buNone/>
              <a:defRPr b="1" sz="2000">
                <a:solidFill>
                  <a:srgbClr val="41AFB4"/>
                </a:solidFill>
                <a:latin typeface="Montserrat"/>
                <a:ea typeface="Montserrat"/>
                <a:cs typeface="Montserrat"/>
                <a:sym typeface="Montserra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1" type="title">
  <p:cSld name="TITLE">
    <p:spTree>
      <p:nvGrpSpPr>
        <p:cNvPr id="22" name="Shape 22"/>
        <p:cNvGrpSpPr/>
        <p:nvPr/>
      </p:nvGrpSpPr>
      <p:grpSpPr>
        <a:xfrm>
          <a:off x="0" y="0"/>
          <a:ext cx="0" cy="0"/>
          <a:chOff x="0" y="0"/>
          <a:chExt cx="0" cy="0"/>
        </a:xfrm>
      </p:grpSpPr>
      <p:sp>
        <p:nvSpPr>
          <p:cNvPr id="23" name="Google Shape;23;p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 name="Google Shape;24;p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6"/>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Réseaux Adverses Génératifs</a:t>
            </a:r>
            <a:endParaRPr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01" name="Google Shape;101;p15"/>
          <p:cNvSpPr/>
          <p:nvPr/>
        </p:nvSpPr>
        <p:spPr>
          <a:xfrm>
            <a:off x="152400" y="1337475"/>
            <a:ext cx="1583400" cy="10047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NOISE</a:t>
            </a:r>
            <a:endParaRPr b="1" sz="3000">
              <a:latin typeface="Montserrat"/>
              <a:ea typeface="Montserrat"/>
              <a:cs typeface="Montserrat"/>
              <a:sym typeface="Montserrat"/>
            </a:endParaRPr>
          </a:p>
        </p:txBody>
      </p:sp>
      <p:cxnSp>
        <p:nvCxnSpPr>
          <p:cNvPr id="102" name="Google Shape;102;p15"/>
          <p:cNvCxnSpPr>
            <a:stCxn id="101" idx="3"/>
          </p:cNvCxnSpPr>
          <p:nvPr/>
        </p:nvCxnSpPr>
        <p:spPr>
          <a:xfrm>
            <a:off x="1735800" y="18398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103" name="Google Shape;103;p15"/>
          <p:cNvSpPr/>
          <p:nvPr/>
        </p:nvSpPr>
        <p:spPr>
          <a:xfrm>
            <a:off x="2239625" y="1337475"/>
            <a:ext cx="2050200" cy="10047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Generator</a:t>
            </a:r>
            <a:endParaRPr b="1" sz="2500">
              <a:latin typeface="Montserrat"/>
              <a:ea typeface="Montserrat"/>
              <a:cs typeface="Montserrat"/>
              <a:sym typeface="Montserrat"/>
            </a:endParaRPr>
          </a:p>
        </p:txBody>
      </p:sp>
      <p:cxnSp>
        <p:nvCxnSpPr>
          <p:cNvPr id="104" name="Google Shape;104;p15"/>
          <p:cNvCxnSpPr/>
          <p:nvPr/>
        </p:nvCxnSpPr>
        <p:spPr>
          <a:xfrm>
            <a:off x="4327650" y="1766025"/>
            <a:ext cx="488700" cy="0"/>
          </a:xfrm>
          <a:prstGeom prst="straightConnector1">
            <a:avLst/>
          </a:prstGeom>
          <a:noFill/>
          <a:ln cap="flat" cmpd="sng" w="28575">
            <a:solidFill>
              <a:schemeClr val="dk2"/>
            </a:solidFill>
            <a:prstDash val="solid"/>
            <a:round/>
            <a:headEnd len="med" w="med" type="none"/>
            <a:tailEnd len="med" w="med" type="triangle"/>
          </a:ln>
        </p:spPr>
      </p:cxnSp>
      <p:pic>
        <p:nvPicPr>
          <p:cNvPr id="105" name="Google Shape;105;p15"/>
          <p:cNvPicPr preferRelativeResize="0"/>
          <p:nvPr/>
        </p:nvPicPr>
        <p:blipFill rotWithShape="1">
          <a:blip r:embed="rId3">
            <a:alphaModFix/>
          </a:blip>
          <a:srcRect b="10154" l="11474" r="2769" t="2828"/>
          <a:stretch/>
        </p:blipFill>
        <p:spPr>
          <a:xfrm>
            <a:off x="4899600" y="1085325"/>
            <a:ext cx="1357925" cy="1361400"/>
          </a:xfrm>
          <a:prstGeom prst="rect">
            <a:avLst/>
          </a:prstGeom>
          <a:noFill/>
          <a:ln>
            <a:noFill/>
          </a:ln>
        </p:spPr>
      </p:pic>
      <p:sp>
        <p:nvSpPr>
          <p:cNvPr id="106" name="Google Shape;106;p15"/>
          <p:cNvSpPr/>
          <p:nvPr/>
        </p:nvSpPr>
        <p:spPr>
          <a:xfrm>
            <a:off x="2239625" y="3260100"/>
            <a:ext cx="2050200" cy="10047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Real Data</a:t>
            </a:r>
            <a:endParaRPr b="1" sz="2500">
              <a:latin typeface="Montserrat"/>
              <a:ea typeface="Montserrat"/>
              <a:cs typeface="Montserrat"/>
              <a:sym typeface="Montserrat"/>
            </a:endParaRPr>
          </a:p>
        </p:txBody>
      </p:sp>
      <p:cxnSp>
        <p:nvCxnSpPr>
          <p:cNvPr id="107" name="Google Shape;107;p15"/>
          <p:cNvCxnSpPr/>
          <p:nvPr/>
        </p:nvCxnSpPr>
        <p:spPr>
          <a:xfrm>
            <a:off x="4327650" y="3762450"/>
            <a:ext cx="488700" cy="0"/>
          </a:xfrm>
          <a:prstGeom prst="straightConnector1">
            <a:avLst/>
          </a:prstGeom>
          <a:noFill/>
          <a:ln cap="flat" cmpd="sng" w="28575">
            <a:solidFill>
              <a:schemeClr val="dk2"/>
            </a:solidFill>
            <a:prstDash val="solid"/>
            <a:round/>
            <a:headEnd len="med" w="med" type="none"/>
            <a:tailEnd len="med" w="med" type="triangle"/>
          </a:ln>
        </p:spPr>
      </p:cxnSp>
      <p:pic>
        <p:nvPicPr>
          <p:cNvPr id="108" name="Google Shape;108;p15"/>
          <p:cNvPicPr preferRelativeResize="0"/>
          <p:nvPr/>
        </p:nvPicPr>
        <p:blipFill rotWithShape="1">
          <a:blip r:embed="rId4">
            <a:alphaModFix/>
          </a:blip>
          <a:srcRect b="10775" l="12141" r="2109" t="4707"/>
          <a:stretch/>
        </p:blipFill>
        <p:spPr>
          <a:xfrm>
            <a:off x="4854181" y="3039075"/>
            <a:ext cx="1485719" cy="1446750"/>
          </a:xfrm>
          <a:prstGeom prst="rect">
            <a:avLst/>
          </a:prstGeom>
          <a:noFill/>
          <a:ln>
            <a:noFill/>
          </a:ln>
        </p:spPr>
      </p:pic>
      <p:cxnSp>
        <p:nvCxnSpPr>
          <p:cNvPr id="109" name="Google Shape;109;p15"/>
          <p:cNvCxnSpPr>
            <a:stCxn id="105" idx="3"/>
          </p:cNvCxnSpPr>
          <p:nvPr/>
        </p:nvCxnSpPr>
        <p:spPr>
          <a:xfrm>
            <a:off x="6257525" y="1766025"/>
            <a:ext cx="569700" cy="432900"/>
          </a:xfrm>
          <a:prstGeom prst="straightConnector1">
            <a:avLst/>
          </a:prstGeom>
          <a:noFill/>
          <a:ln cap="flat" cmpd="sng" w="38100">
            <a:solidFill>
              <a:schemeClr val="dk2"/>
            </a:solidFill>
            <a:prstDash val="solid"/>
            <a:round/>
            <a:headEnd len="med" w="med" type="none"/>
            <a:tailEnd len="med" w="med" type="triangle"/>
          </a:ln>
        </p:spPr>
      </p:cxnSp>
      <p:cxnSp>
        <p:nvCxnSpPr>
          <p:cNvPr id="110" name="Google Shape;110;p15"/>
          <p:cNvCxnSpPr>
            <a:stCxn id="108" idx="3"/>
          </p:cNvCxnSpPr>
          <p:nvPr/>
        </p:nvCxnSpPr>
        <p:spPr>
          <a:xfrm flipH="1" rot="10800000">
            <a:off x="6339900" y="3271050"/>
            <a:ext cx="467700" cy="491400"/>
          </a:xfrm>
          <a:prstGeom prst="straightConnector1">
            <a:avLst/>
          </a:prstGeom>
          <a:noFill/>
          <a:ln cap="flat" cmpd="sng" w="38100">
            <a:solidFill>
              <a:schemeClr val="dk2"/>
            </a:solidFill>
            <a:prstDash val="solid"/>
            <a:round/>
            <a:headEnd len="med" w="med" type="none"/>
            <a:tailEnd len="med" w="med" type="triangle"/>
          </a:ln>
        </p:spPr>
      </p:cxnSp>
      <p:sp>
        <p:nvSpPr>
          <p:cNvPr id="111" name="Google Shape;111;p15"/>
          <p:cNvSpPr/>
          <p:nvPr/>
        </p:nvSpPr>
        <p:spPr>
          <a:xfrm>
            <a:off x="6522300" y="2255400"/>
            <a:ext cx="2621700" cy="100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Discriminator</a:t>
            </a:r>
            <a:endParaRPr b="1" sz="25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7" name="Google Shape;117;p16"/>
          <p:cNvSpPr/>
          <p:nvPr/>
        </p:nvSpPr>
        <p:spPr>
          <a:xfrm>
            <a:off x="152400" y="1337475"/>
            <a:ext cx="1583400" cy="10047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NOISE</a:t>
            </a:r>
            <a:endParaRPr b="1" sz="3000">
              <a:latin typeface="Montserrat"/>
              <a:ea typeface="Montserrat"/>
              <a:cs typeface="Montserrat"/>
              <a:sym typeface="Montserrat"/>
            </a:endParaRPr>
          </a:p>
        </p:txBody>
      </p:sp>
      <p:cxnSp>
        <p:nvCxnSpPr>
          <p:cNvPr id="118" name="Google Shape;118;p16"/>
          <p:cNvCxnSpPr>
            <a:stCxn id="117" idx="3"/>
          </p:cNvCxnSpPr>
          <p:nvPr/>
        </p:nvCxnSpPr>
        <p:spPr>
          <a:xfrm>
            <a:off x="1735800" y="18398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119" name="Google Shape;119;p16"/>
          <p:cNvSpPr/>
          <p:nvPr/>
        </p:nvSpPr>
        <p:spPr>
          <a:xfrm>
            <a:off x="2239625" y="1337475"/>
            <a:ext cx="2050200" cy="10047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Generator</a:t>
            </a:r>
            <a:endParaRPr b="1" sz="2500">
              <a:latin typeface="Montserrat"/>
              <a:ea typeface="Montserrat"/>
              <a:cs typeface="Montserrat"/>
              <a:sym typeface="Montserrat"/>
            </a:endParaRPr>
          </a:p>
        </p:txBody>
      </p:sp>
      <p:cxnSp>
        <p:nvCxnSpPr>
          <p:cNvPr id="120" name="Google Shape;120;p16"/>
          <p:cNvCxnSpPr/>
          <p:nvPr/>
        </p:nvCxnSpPr>
        <p:spPr>
          <a:xfrm>
            <a:off x="4327650" y="1766025"/>
            <a:ext cx="488700" cy="0"/>
          </a:xfrm>
          <a:prstGeom prst="straightConnector1">
            <a:avLst/>
          </a:prstGeom>
          <a:noFill/>
          <a:ln cap="flat" cmpd="sng" w="28575">
            <a:solidFill>
              <a:schemeClr val="dk2"/>
            </a:solidFill>
            <a:prstDash val="solid"/>
            <a:round/>
            <a:headEnd len="med" w="med" type="none"/>
            <a:tailEnd len="med" w="med" type="triangle"/>
          </a:ln>
        </p:spPr>
      </p:cxnSp>
      <p:pic>
        <p:nvPicPr>
          <p:cNvPr id="121" name="Google Shape;121;p16"/>
          <p:cNvPicPr preferRelativeResize="0"/>
          <p:nvPr/>
        </p:nvPicPr>
        <p:blipFill rotWithShape="1">
          <a:blip r:embed="rId3">
            <a:alphaModFix/>
          </a:blip>
          <a:srcRect b="10154" l="11474" r="2769" t="2828"/>
          <a:stretch/>
        </p:blipFill>
        <p:spPr>
          <a:xfrm>
            <a:off x="4899600" y="1085325"/>
            <a:ext cx="1357925" cy="1361400"/>
          </a:xfrm>
          <a:prstGeom prst="rect">
            <a:avLst/>
          </a:prstGeom>
          <a:noFill/>
          <a:ln>
            <a:noFill/>
          </a:ln>
        </p:spPr>
      </p:pic>
      <p:sp>
        <p:nvSpPr>
          <p:cNvPr id="122" name="Google Shape;122;p16"/>
          <p:cNvSpPr/>
          <p:nvPr/>
        </p:nvSpPr>
        <p:spPr>
          <a:xfrm>
            <a:off x="2239625" y="3260100"/>
            <a:ext cx="2050200" cy="10047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Real Data</a:t>
            </a:r>
            <a:endParaRPr b="1" sz="2500">
              <a:latin typeface="Montserrat"/>
              <a:ea typeface="Montserrat"/>
              <a:cs typeface="Montserrat"/>
              <a:sym typeface="Montserrat"/>
            </a:endParaRPr>
          </a:p>
        </p:txBody>
      </p:sp>
      <p:cxnSp>
        <p:nvCxnSpPr>
          <p:cNvPr id="123" name="Google Shape;123;p16"/>
          <p:cNvCxnSpPr/>
          <p:nvPr/>
        </p:nvCxnSpPr>
        <p:spPr>
          <a:xfrm>
            <a:off x="4327650" y="3762450"/>
            <a:ext cx="488700" cy="0"/>
          </a:xfrm>
          <a:prstGeom prst="straightConnector1">
            <a:avLst/>
          </a:prstGeom>
          <a:noFill/>
          <a:ln cap="flat" cmpd="sng" w="28575">
            <a:solidFill>
              <a:schemeClr val="dk2"/>
            </a:solidFill>
            <a:prstDash val="solid"/>
            <a:round/>
            <a:headEnd len="med" w="med" type="none"/>
            <a:tailEnd len="med" w="med" type="triangle"/>
          </a:ln>
        </p:spPr>
      </p:cxnSp>
      <p:pic>
        <p:nvPicPr>
          <p:cNvPr id="124" name="Google Shape;124;p16"/>
          <p:cNvPicPr preferRelativeResize="0"/>
          <p:nvPr/>
        </p:nvPicPr>
        <p:blipFill rotWithShape="1">
          <a:blip r:embed="rId4">
            <a:alphaModFix/>
          </a:blip>
          <a:srcRect b="10775" l="12141" r="2109" t="4707"/>
          <a:stretch/>
        </p:blipFill>
        <p:spPr>
          <a:xfrm>
            <a:off x="4854181" y="3039075"/>
            <a:ext cx="1485719" cy="1446750"/>
          </a:xfrm>
          <a:prstGeom prst="rect">
            <a:avLst/>
          </a:prstGeom>
          <a:noFill/>
          <a:ln>
            <a:noFill/>
          </a:ln>
        </p:spPr>
      </p:pic>
      <p:cxnSp>
        <p:nvCxnSpPr>
          <p:cNvPr id="125" name="Google Shape;125;p16"/>
          <p:cNvCxnSpPr>
            <a:stCxn id="121" idx="3"/>
          </p:cNvCxnSpPr>
          <p:nvPr/>
        </p:nvCxnSpPr>
        <p:spPr>
          <a:xfrm>
            <a:off x="6257525" y="1766025"/>
            <a:ext cx="569700" cy="432900"/>
          </a:xfrm>
          <a:prstGeom prst="straightConnector1">
            <a:avLst/>
          </a:prstGeom>
          <a:noFill/>
          <a:ln cap="flat" cmpd="sng" w="38100">
            <a:solidFill>
              <a:schemeClr val="dk2"/>
            </a:solidFill>
            <a:prstDash val="solid"/>
            <a:round/>
            <a:headEnd len="med" w="med" type="none"/>
            <a:tailEnd len="med" w="med" type="triangle"/>
          </a:ln>
        </p:spPr>
      </p:cxnSp>
      <p:cxnSp>
        <p:nvCxnSpPr>
          <p:cNvPr id="126" name="Google Shape;126;p16"/>
          <p:cNvCxnSpPr>
            <a:stCxn id="124" idx="3"/>
          </p:cNvCxnSpPr>
          <p:nvPr/>
        </p:nvCxnSpPr>
        <p:spPr>
          <a:xfrm flipH="1" rot="10800000">
            <a:off x="6339900" y="3271050"/>
            <a:ext cx="467700" cy="491400"/>
          </a:xfrm>
          <a:prstGeom prst="straightConnector1">
            <a:avLst/>
          </a:prstGeom>
          <a:noFill/>
          <a:ln cap="flat" cmpd="sng" w="38100">
            <a:solidFill>
              <a:schemeClr val="dk2"/>
            </a:solidFill>
            <a:prstDash val="solid"/>
            <a:round/>
            <a:headEnd len="med" w="med" type="none"/>
            <a:tailEnd len="med" w="med" type="triangle"/>
          </a:ln>
        </p:spPr>
      </p:cxnSp>
      <p:sp>
        <p:nvSpPr>
          <p:cNvPr id="127" name="Google Shape;127;p16"/>
          <p:cNvSpPr/>
          <p:nvPr/>
        </p:nvSpPr>
        <p:spPr>
          <a:xfrm>
            <a:off x="6522300" y="2255400"/>
            <a:ext cx="2621700" cy="100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Discriminator</a:t>
            </a:r>
            <a:endParaRPr b="1" sz="2500">
              <a:latin typeface="Montserrat"/>
              <a:ea typeface="Montserrat"/>
              <a:cs typeface="Montserrat"/>
              <a:sym typeface="Montserrat"/>
            </a:endParaRPr>
          </a:p>
        </p:txBody>
      </p:sp>
      <p:cxnSp>
        <p:nvCxnSpPr>
          <p:cNvPr id="128" name="Google Shape;128;p16"/>
          <p:cNvCxnSpPr>
            <a:stCxn id="127" idx="2"/>
          </p:cNvCxnSpPr>
          <p:nvPr/>
        </p:nvCxnSpPr>
        <p:spPr>
          <a:xfrm>
            <a:off x="7833150" y="3260100"/>
            <a:ext cx="0" cy="827100"/>
          </a:xfrm>
          <a:prstGeom prst="straightConnector1">
            <a:avLst/>
          </a:prstGeom>
          <a:noFill/>
          <a:ln cap="flat" cmpd="sng" w="38100">
            <a:solidFill>
              <a:srgbClr val="000000"/>
            </a:solidFill>
            <a:prstDash val="solid"/>
            <a:round/>
            <a:headEnd len="med" w="med" type="none"/>
            <a:tailEnd len="med" w="med" type="triangle"/>
          </a:ln>
        </p:spPr>
      </p:cxnSp>
      <p:sp>
        <p:nvSpPr>
          <p:cNvPr id="129" name="Google Shape;129;p16"/>
          <p:cNvSpPr txBox="1"/>
          <p:nvPr>
            <p:ph type="title"/>
          </p:nvPr>
        </p:nvSpPr>
        <p:spPr>
          <a:xfrm>
            <a:off x="6689475" y="3913125"/>
            <a:ext cx="2727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Réel ou faux</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35" name="Google Shape;135;p17"/>
          <p:cNvSpPr/>
          <p:nvPr/>
        </p:nvSpPr>
        <p:spPr>
          <a:xfrm>
            <a:off x="152400" y="1337475"/>
            <a:ext cx="1583400" cy="10047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NOISE</a:t>
            </a:r>
            <a:endParaRPr b="1" sz="3000">
              <a:latin typeface="Montserrat"/>
              <a:ea typeface="Montserrat"/>
              <a:cs typeface="Montserrat"/>
              <a:sym typeface="Montserrat"/>
            </a:endParaRPr>
          </a:p>
        </p:txBody>
      </p:sp>
      <p:cxnSp>
        <p:nvCxnSpPr>
          <p:cNvPr id="136" name="Google Shape;136;p17"/>
          <p:cNvCxnSpPr>
            <a:stCxn id="135" idx="3"/>
          </p:cNvCxnSpPr>
          <p:nvPr/>
        </p:nvCxnSpPr>
        <p:spPr>
          <a:xfrm>
            <a:off x="1735800" y="18398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137" name="Google Shape;137;p17"/>
          <p:cNvSpPr/>
          <p:nvPr/>
        </p:nvSpPr>
        <p:spPr>
          <a:xfrm>
            <a:off x="2239625" y="1337475"/>
            <a:ext cx="2050200" cy="10047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Generator</a:t>
            </a:r>
            <a:endParaRPr b="1" sz="2500">
              <a:latin typeface="Montserrat"/>
              <a:ea typeface="Montserrat"/>
              <a:cs typeface="Montserrat"/>
              <a:sym typeface="Montserrat"/>
            </a:endParaRPr>
          </a:p>
        </p:txBody>
      </p:sp>
      <p:cxnSp>
        <p:nvCxnSpPr>
          <p:cNvPr id="138" name="Google Shape;138;p17"/>
          <p:cNvCxnSpPr/>
          <p:nvPr/>
        </p:nvCxnSpPr>
        <p:spPr>
          <a:xfrm>
            <a:off x="4327650" y="17660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139" name="Google Shape;139;p17"/>
          <p:cNvSpPr/>
          <p:nvPr/>
        </p:nvSpPr>
        <p:spPr>
          <a:xfrm>
            <a:off x="2239625" y="3260100"/>
            <a:ext cx="2050200" cy="10047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Real Data</a:t>
            </a:r>
            <a:endParaRPr b="1" sz="2500">
              <a:latin typeface="Montserrat"/>
              <a:ea typeface="Montserrat"/>
              <a:cs typeface="Montserrat"/>
              <a:sym typeface="Montserrat"/>
            </a:endParaRPr>
          </a:p>
        </p:txBody>
      </p:sp>
      <p:cxnSp>
        <p:nvCxnSpPr>
          <p:cNvPr id="140" name="Google Shape;140;p17"/>
          <p:cNvCxnSpPr/>
          <p:nvPr/>
        </p:nvCxnSpPr>
        <p:spPr>
          <a:xfrm>
            <a:off x="4327650" y="3762450"/>
            <a:ext cx="488700" cy="0"/>
          </a:xfrm>
          <a:prstGeom prst="straightConnector1">
            <a:avLst/>
          </a:prstGeom>
          <a:noFill/>
          <a:ln cap="flat" cmpd="sng" w="28575">
            <a:solidFill>
              <a:schemeClr val="dk2"/>
            </a:solidFill>
            <a:prstDash val="solid"/>
            <a:round/>
            <a:headEnd len="med" w="med" type="none"/>
            <a:tailEnd len="med" w="med" type="triangle"/>
          </a:ln>
        </p:spPr>
      </p:cxnSp>
      <p:pic>
        <p:nvPicPr>
          <p:cNvPr id="141" name="Google Shape;141;p17"/>
          <p:cNvPicPr preferRelativeResize="0"/>
          <p:nvPr/>
        </p:nvPicPr>
        <p:blipFill rotWithShape="1">
          <a:blip r:embed="rId3">
            <a:alphaModFix/>
          </a:blip>
          <a:srcRect b="10775" l="12141" r="2109" t="4707"/>
          <a:stretch/>
        </p:blipFill>
        <p:spPr>
          <a:xfrm>
            <a:off x="4854181" y="3039075"/>
            <a:ext cx="1485719" cy="1446750"/>
          </a:xfrm>
          <a:prstGeom prst="rect">
            <a:avLst/>
          </a:prstGeom>
          <a:noFill/>
          <a:ln>
            <a:noFill/>
          </a:ln>
        </p:spPr>
      </p:pic>
      <p:cxnSp>
        <p:nvCxnSpPr>
          <p:cNvPr id="142" name="Google Shape;142;p17"/>
          <p:cNvCxnSpPr>
            <a:stCxn id="143" idx="3"/>
          </p:cNvCxnSpPr>
          <p:nvPr/>
        </p:nvCxnSpPr>
        <p:spPr>
          <a:xfrm>
            <a:off x="6257525" y="1766025"/>
            <a:ext cx="569700" cy="432900"/>
          </a:xfrm>
          <a:prstGeom prst="straightConnector1">
            <a:avLst/>
          </a:prstGeom>
          <a:noFill/>
          <a:ln cap="flat" cmpd="sng" w="38100">
            <a:solidFill>
              <a:schemeClr val="dk2"/>
            </a:solidFill>
            <a:prstDash val="solid"/>
            <a:round/>
            <a:headEnd len="med" w="med" type="none"/>
            <a:tailEnd len="med" w="med" type="triangle"/>
          </a:ln>
        </p:spPr>
      </p:cxnSp>
      <p:cxnSp>
        <p:nvCxnSpPr>
          <p:cNvPr id="144" name="Google Shape;144;p17"/>
          <p:cNvCxnSpPr>
            <a:stCxn id="141" idx="3"/>
          </p:cNvCxnSpPr>
          <p:nvPr/>
        </p:nvCxnSpPr>
        <p:spPr>
          <a:xfrm flipH="1" rot="10800000">
            <a:off x="6339900" y="3271050"/>
            <a:ext cx="467700" cy="491400"/>
          </a:xfrm>
          <a:prstGeom prst="straightConnector1">
            <a:avLst/>
          </a:prstGeom>
          <a:noFill/>
          <a:ln cap="flat" cmpd="sng" w="38100">
            <a:solidFill>
              <a:schemeClr val="dk2"/>
            </a:solidFill>
            <a:prstDash val="solid"/>
            <a:round/>
            <a:headEnd len="med" w="med" type="none"/>
            <a:tailEnd len="med" w="med" type="triangle"/>
          </a:ln>
        </p:spPr>
      </p:cxnSp>
      <p:sp>
        <p:nvSpPr>
          <p:cNvPr id="145" name="Google Shape;145;p17"/>
          <p:cNvSpPr/>
          <p:nvPr/>
        </p:nvSpPr>
        <p:spPr>
          <a:xfrm>
            <a:off x="6522300" y="2255400"/>
            <a:ext cx="2621700" cy="100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Discriminator</a:t>
            </a:r>
            <a:endParaRPr b="1" sz="2500">
              <a:latin typeface="Montserrat"/>
              <a:ea typeface="Montserrat"/>
              <a:cs typeface="Montserrat"/>
              <a:sym typeface="Montserrat"/>
            </a:endParaRPr>
          </a:p>
        </p:txBody>
      </p:sp>
      <p:cxnSp>
        <p:nvCxnSpPr>
          <p:cNvPr id="146" name="Google Shape;146;p17"/>
          <p:cNvCxnSpPr>
            <a:stCxn id="145" idx="2"/>
          </p:cNvCxnSpPr>
          <p:nvPr/>
        </p:nvCxnSpPr>
        <p:spPr>
          <a:xfrm>
            <a:off x="7833150" y="3260100"/>
            <a:ext cx="0" cy="827100"/>
          </a:xfrm>
          <a:prstGeom prst="straightConnector1">
            <a:avLst/>
          </a:prstGeom>
          <a:noFill/>
          <a:ln cap="flat" cmpd="sng" w="38100">
            <a:solidFill>
              <a:srgbClr val="000000"/>
            </a:solidFill>
            <a:prstDash val="solid"/>
            <a:round/>
            <a:headEnd len="med" w="med" type="none"/>
            <a:tailEnd len="med" w="med" type="triangle"/>
          </a:ln>
        </p:spPr>
      </p:cxnSp>
      <p:sp>
        <p:nvSpPr>
          <p:cNvPr id="147" name="Google Shape;147;p17"/>
          <p:cNvSpPr txBox="1"/>
          <p:nvPr>
            <p:ph type="title"/>
          </p:nvPr>
        </p:nvSpPr>
        <p:spPr>
          <a:xfrm>
            <a:off x="6689475" y="3913125"/>
            <a:ext cx="2727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Réel ou faux</a:t>
            </a:r>
            <a:endParaRPr>
              <a:latin typeface="Montserrat"/>
              <a:ea typeface="Montserrat"/>
              <a:cs typeface="Montserrat"/>
              <a:sym typeface="Montserrat"/>
            </a:endParaRPr>
          </a:p>
        </p:txBody>
      </p:sp>
      <p:pic>
        <p:nvPicPr>
          <p:cNvPr id="148" name="Google Shape;148;p17"/>
          <p:cNvPicPr preferRelativeResize="0"/>
          <p:nvPr/>
        </p:nvPicPr>
        <p:blipFill rotWithShape="1">
          <a:blip r:embed="rId4">
            <a:alphaModFix/>
          </a:blip>
          <a:srcRect b="12303" l="10520" r="4081" t="5119"/>
          <a:stretch/>
        </p:blipFill>
        <p:spPr>
          <a:xfrm>
            <a:off x="4854175" y="1056228"/>
            <a:ext cx="1485725" cy="14195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4" name="Google Shape;154;p18"/>
          <p:cNvSpPr/>
          <p:nvPr/>
        </p:nvSpPr>
        <p:spPr>
          <a:xfrm>
            <a:off x="152400" y="1337475"/>
            <a:ext cx="1583400" cy="10047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NOISE</a:t>
            </a:r>
            <a:endParaRPr b="1" sz="3000">
              <a:latin typeface="Montserrat"/>
              <a:ea typeface="Montserrat"/>
              <a:cs typeface="Montserrat"/>
              <a:sym typeface="Montserrat"/>
            </a:endParaRPr>
          </a:p>
        </p:txBody>
      </p:sp>
      <p:cxnSp>
        <p:nvCxnSpPr>
          <p:cNvPr id="155" name="Google Shape;155;p18"/>
          <p:cNvCxnSpPr>
            <a:stCxn id="154" idx="3"/>
          </p:cNvCxnSpPr>
          <p:nvPr/>
        </p:nvCxnSpPr>
        <p:spPr>
          <a:xfrm>
            <a:off x="1735800" y="18398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156" name="Google Shape;156;p18"/>
          <p:cNvSpPr/>
          <p:nvPr/>
        </p:nvSpPr>
        <p:spPr>
          <a:xfrm>
            <a:off x="2239625" y="1337475"/>
            <a:ext cx="2050200" cy="10047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Generator</a:t>
            </a:r>
            <a:endParaRPr b="1" sz="2500">
              <a:latin typeface="Montserrat"/>
              <a:ea typeface="Montserrat"/>
              <a:cs typeface="Montserrat"/>
              <a:sym typeface="Montserrat"/>
            </a:endParaRPr>
          </a:p>
        </p:txBody>
      </p:sp>
      <p:cxnSp>
        <p:nvCxnSpPr>
          <p:cNvPr id="157" name="Google Shape;157;p18"/>
          <p:cNvCxnSpPr/>
          <p:nvPr/>
        </p:nvCxnSpPr>
        <p:spPr>
          <a:xfrm>
            <a:off x="4327650" y="17660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158" name="Google Shape;158;p18"/>
          <p:cNvSpPr/>
          <p:nvPr/>
        </p:nvSpPr>
        <p:spPr>
          <a:xfrm>
            <a:off x="2239625" y="3260100"/>
            <a:ext cx="2050200" cy="10047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Real Data</a:t>
            </a:r>
            <a:endParaRPr b="1" sz="2500">
              <a:latin typeface="Montserrat"/>
              <a:ea typeface="Montserrat"/>
              <a:cs typeface="Montserrat"/>
              <a:sym typeface="Montserrat"/>
            </a:endParaRPr>
          </a:p>
        </p:txBody>
      </p:sp>
      <p:cxnSp>
        <p:nvCxnSpPr>
          <p:cNvPr id="159" name="Google Shape;159;p18"/>
          <p:cNvCxnSpPr/>
          <p:nvPr/>
        </p:nvCxnSpPr>
        <p:spPr>
          <a:xfrm>
            <a:off x="4327650" y="3762450"/>
            <a:ext cx="488700" cy="0"/>
          </a:xfrm>
          <a:prstGeom prst="straightConnector1">
            <a:avLst/>
          </a:prstGeom>
          <a:noFill/>
          <a:ln cap="flat" cmpd="sng" w="28575">
            <a:solidFill>
              <a:schemeClr val="dk2"/>
            </a:solidFill>
            <a:prstDash val="solid"/>
            <a:round/>
            <a:headEnd len="med" w="med" type="none"/>
            <a:tailEnd len="med" w="med" type="triangle"/>
          </a:ln>
        </p:spPr>
      </p:cxnSp>
      <p:pic>
        <p:nvPicPr>
          <p:cNvPr id="160" name="Google Shape;160;p18"/>
          <p:cNvPicPr preferRelativeResize="0"/>
          <p:nvPr/>
        </p:nvPicPr>
        <p:blipFill rotWithShape="1">
          <a:blip r:embed="rId3">
            <a:alphaModFix/>
          </a:blip>
          <a:srcRect b="10775" l="12141" r="2109" t="4707"/>
          <a:stretch/>
        </p:blipFill>
        <p:spPr>
          <a:xfrm>
            <a:off x="4854181" y="3039075"/>
            <a:ext cx="1485719" cy="1446750"/>
          </a:xfrm>
          <a:prstGeom prst="rect">
            <a:avLst/>
          </a:prstGeom>
          <a:noFill/>
          <a:ln>
            <a:noFill/>
          </a:ln>
        </p:spPr>
      </p:pic>
      <p:cxnSp>
        <p:nvCxnSpPr>
          <p:cNvPr id="161" name="Google Shape;161;p18"/>
          <p:cNvCxnSpPr>
            <a:stCxn id="162" idx="3"/>
          </p:cNvCxnSpPr>
          <p:nvPr/>
        </p:nvCxnSpPr>
        <p:spPr>
          <a:xfrm>
            <a:off x="6257525" y="1766025"/>
            <a:ext cx="569700" cy="432900"/>
          </a:xfrm>
          <a:prstGeom prst="straightConnector1">
            <a:avLst/>
          </a:prstGeom>
          <a:noFill/>
          <a:ln cap="flat" cmpd="sng" w="38100">
            <a:solidFill>
              <a:schemeClr val="dk2"/>
            </a:solidFill>
            <a:prstDash val="solid"/>
            <a:round/>
            <a:headEnd len="med" w="med" type="none"/>
            <a:tailEnd len="med" w="med" type="triangle"/>
          </a:ln>
        </p:spPr>
      </p:cxnSp>
      <p:cxnSp>
        <p:nvCxnSpPr>
          <p:cNvPr id="163" name="Google Shape;163;p18"/>
          <p:cNvCxnSpPr>
            <a:stCxn id="160" idx="3"/>
          </p:cNvCxnSpPr>
          <p:nvPr/>
        </p:nvCxnSpPr>
        <p:spPr>
          <a:xfrm flipH="1" rot="10800000">
            <a:off x="6339900" y="3271050"/>
            <a:ext cx="467700" cy="491400"/>
          </a:xfrm>
          <a:prstGeom prst="straightConnector1">
            <a:avLst/>
          </a:prstGeom>
          <a:noFill/>
          <a:ln cap="flat" cmpd="sng" w="38100">
            <a:solidFill>
              <a:schemeClr val="dk2"/>
            </a:solidFill>
            <a:prstDash val="solid"/>
            <a:round/>
            <a:headEnd len="med" w="med" type="none"/>
            <a:tailEnd len="med" w="med" type="triangle"/>
          </a:ln>
        </p:spPr>
      </p:cxnSp>
      <p:sp>
        <p:nvSpPr>
          <p:cNvPr id="164" name="Google Shape;164;p18"/>
          <p:cNvSpPr/>
          <p:nvPr/>
        </p:nvSpPr>
        <p:spPr>
          <a:xfrm>
            <a:off x="6522300" y="2255400"/>
            <a:ext cx="2621700" cy="100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Discriminator</a:t>
            </a:r>
            <a:endParaRPr b="1" sz="2500">
              <a:latin typeface="Montserrat"/>
              <a:ea typeface="Montserrat"/>
              <a:cs typeface="Montserrat"/>
              <a:sym typeface="Montserrat"/>
            </a:endParaRPr>
          </a:p>
        </p:txBody>
      </p:sp>
      <p:cxnSp>
        <p:nvCxnSpPr>
          <p:cNvPr id="165" name="Google Shape;165;p18"/>
          <p:cNvCxnSpPr>
            <a:stCxn id="164" idx="2"/>
          </p:cNvCxnSpPr>
          <p:nvPr/>
        </p:nvCxnSpPr>
        <p:spPr>
          <a:xfrm>
            <a:off x="7833150" y="3260100"/>
            <a:ext cx="0" cy="827100"/>
          </a:xfrm>
          <a:prstGeom prst="straightConnector1">
            <a:avLst/>
          </a:prstGeom>
          <a:noFill/>
          <a:ln cap="flat" cmpd="sng" w="38100">
            <a:solidFill>
              <a:srgbClr val="000000"/>
            </a:solidFill>
            <a:prstDash val="solid"/>
            <a:round/>
            <a:headEnd len="med" w="med" type="none"/>
            <a:tailEnd len="med" w="med" type="triangle"/>
          </a:ln>
        </p:spPr>
      </p:cxnSp>
      <p:sp>
        <p:nvSpPr>
          <p:cNvPr id="166" name="Google Shape;166;p18"/>
          <p:cNvSpPr txBox="1"/>
          <p:nvPr>
            <p:ph type="title"/>
          </p:nvPr>
        </p:nvSpPr>
        <p:spPr>
          <a:xfrm>
            <a:off x="6689475" y="3913125"/>
            <a:ext cx="2727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Réel ou faux</a:t>
            </a:r>
            <a:endParaRPr>
              <a:latin typeface="Montserrat"/>
              <a:ea typeface="Montserrat"/>
              <a:cs typeface="Montserrat"/>
              <a:sym typeface="Montserrat"/>
            </a:endParaRPr>
          </a:p>
        </p:txBody>
      </p:sp>
      <p:pic>
        <p:nvPicPr>
          <p:cNvPr id="167" name="Google Shape;167;p18"/>
          <p:cNvPicPr preferRelativeResize="0"/>
          <p:nvPr/>
        </p:nvPicPr>
        <p:blipFill rotWithShape="1">
          <a:blip r:embed="rId4">
            <a:alphaModFix/>
          </a:blip>
          <a:srcRect b="12303" l="10520" r="4081" t="5119"/>
          <a:stretch/>
        </p:blipFill>
        <p:spPr>
          <a:xfrm>
            <a:off x="4854175" y="1056228"/>
            <a:ext cx="1485725" cy="1419597"/>
          </a:xfrm>
          <a:prstGeom prst="rect">
            <a:avLst/>
          </a:prstGeom>
          <a:noFill/>
          <a:ln>
            <a:noFill/>
          </a:ln>
        </p:spPr>
      </p:pic>
      <p:pic>
        <p:nvPicPr>
          <p:cNvPr id="168" name="Google Shape;168;p18"/>
          <p:cNvPicPr preferRelativeResize="0"/>
          <p:nvPr/>
        </p:nvPicPr>
        <p:blipFill rotWithShape="1">
          <a:blip r:embed="rId5">
            <a:alphaModFix/>
          </a:blip>
          <a:srcRect b="12816" l="11546" r="6620" t="4599"/>
          <a:stretch/>
        </p:blipFill>
        <p:spPr>
          <a:xfrm>
            <a:off x="4854175" y="1025405"/>
            <a:ext cx="1485725" cy="14812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 name="Google Shape;174;p19"/>
          <p:cNvSpPr/>
          <p:nvPr/>
        </p:nvSpPr>
        <p:spPr>
          <a:xfrm>
            <a:off x="152400" y="1337475"/>
            <a:ext cx="1583400" cy="10047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NOISE</a:t>
            </a:r>
            <a:endParaRPr b="1" sz="3000">
              <a:latin typeface="Montserrat"/>
              <a:ea typeface="Montserrat"/>
              <a:cs typeface="Montserrat"/>
              <a:sym typeface="Montserrat"/>
            </a:endParaRPr>
          </a:p>
        </p:txBody>
      </p:sp>
      <p:cxnSp>
        <p:nvCxnSpPr>
          <p:cNvPr id="175" name="Google Shape;175;p19"/>
          <p:cNvCxnSpPr>
            <a:stCxn id="174" idx="3"/>
          </p:cNvCxnSpPr>
          <p:nvPr/>
        </p:nvCxnSpPr>
        <p:spPr>
          <a:xfrm>
            <a:off x="1735800" y="18398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176" name="Google Shape;176;p19"/>
          <p:cNvSpPr/>
          <p:nvPr/>
        </p:nvSpPr>
        <p:spPr>
          <a:xfrm>
            <a:off x="2239625" y="1337475"/>
            <a:ext cx="2050200" cy="10047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Generator</a:t>
            </a:r>
            <a:endParaRPr b="1" sz="2500">
              <a:latin typeface="Montserrat"/>
              <a:ea typeface="Montserrat"/>
              <a:cs typeface="Montserrat"/>
              <a:sym typeface="Montserrat"/>
            </a:endParaRPr>
          </a:p>
        </p:txBody>
      </p:sp>
      <p:cxnSp>
        <p:nvCxnSpPr>
          <p:cNvPr id="177" name="Google Shape;177;p19"/>
          <p:cNvCxnSpPr/>
          <p:nvPr/>
        </p:nvCxnSpPr>
        <p:spPr>
          <a:xfrm>
            <a:off x="4327650" y="17660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178" name="Google Shape;178;p19"/>
          <p:cNvSpPr/>
          <p:nvPr/>
        </p:nvSpPr>
        <p:spPr>
          <a:xfrm>
            <a:off x="2239625" y="3260100"/>
            <a:ext cx="2050200" cy="10047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Real Data</a:t>
            </a:r>
            <a:endParaRPr b="1" sz="2500">
              <a:latin typeface="Montserrat"/>
              <a:ea typeface="Montserrat"/>
              <a:cs typeface="Montserrat"/>
              <a:sym typeface="Montserrat"/>
            </a:endParaRPr>
          </a:p>
        </p:txBody>
      </p:sp>
      <p:cxnSp>
        <p:nvCxnSpPr>
          <p:cNvPr id="179" name="Google Shape;179;p19"/>
          <p:cNvCxnSpPr/>
          <p:nvPr/>
        </p:nvCxnSpPr>
        <p:spPr>
          <a:xfrm>
            <a:off x="4327650" y="3762450"/>
            <a:ext cx="488700" cy="0"/>
          </a:xfrm>
          <a:prstGeom prst="straightConnector1">
            <a:avLst/>
          </a:prstGeom>
          <a:noFill/>
          <a:ln cap="flat" cmpd="sng" w="28575">
            <a:solidFill>
              <a:schemeClr val="dk2"/>
            </a:solidFill>
            <a:prstDash val="solid"/>
            <a:round/>
            <a:headEnd len="med" w="med" type="none"/>
            <a:tailEnd len="med" w="med" type="triangle"/>
          </a:ln>
        </p:spPr>
      </p:cxnSp>
      <p:pic>
        <p:nvPicPr>
          <p:cNvPr id="180" name="Google Shape;180;p19"/>
          <p:cNvPicPr preferRelativeResize="0"/>
          <p:nvPr/>
        </p:nvPicPr>
        <p:blipFill rotWithShape="1">
          <a:blip r:embed="rId3">
            <a:alphaModFix/>
          </a:blip>
          <a:srcRect b="10775" l="12141" r="2109" t="4707"/>
          <a:stretch/>
        </p:blipFill>
        <p:spPr>
          <a:xfrm>
            <a:off x="4854181" y="3039075"/>
            <a:ext cx="1485719" cy="1446750"/>
          </a:xfrm>
          <a:prstGeom prst="rect">
            <a:avLst/>
          </a:prstGeom>
          <a:noFill/>
          <a:ln>
            <a:noFill/>
          </a:ln>
        </p:spPr>
      </p:pic>
      <p:cxnSp>
        <p:nvCxnSpPr>
          <p:cNvPr id="181" name="Google Shape;181;p19"/>
          <p:cNvCxnSpPr>
            <a:stCxn id="182" idx="3"/>
          </p:cNvCxnSpPr>
          <p:nvPr/>
        </p:nvCxnSpPr>
        <p:spPr>
          <a:xfrm>
            <a:off x="6257525" y="1766025"/>
            <a:ext cx="569700" cy="432900"/>
          </a:xfrm>
          <a:prstGeom prst="straightConnector1">
            <a:avLst/>
          </a:prstGeom>
          <a:noFill/>
          <a:ln cap="flat" cmpd="sng" w="38100">
            <a:solidFill>
              <a:schemeClr val="dk2"/>
            </a:solidFill>
            <a:prstDash val="solid"/>
            <a:round/>
            <a:headEnd len="med" w="med" type="none"/>
            <a:tailEnd len="med" w="med" type="triangle"/>
          </a:ln>
        </p:spPr>
      </p:cxnSp>
      <p:cxnSp>
        <p:nvCxnSpPr>
          <p:cNvPr id="183" name="Google Shape;183;p19"/>
          <p:cNvCxnSpPr>
            <a:stCxn id="180" idx="3"/>
          </p:cNvCxnSpPr>
          <p:nvPr/>
        </p:nvCxnSpPr>
        <p:spPr>
          <a:xfrm flipH="1" rot="10800000">
            <a:off x="6339900" y="3271050"/>
            <a:ext cx="467700" cy="491400"/>
          </a:xfrm>
          <a:prstGeom prst="straightConnector1">
            <a:avLst/>
          </a:prstGeom>
          <a:noFill/>
          <a:ln cap="flat" cmpd="sng" w="38100">
            <a:solidFill>
              <a:schemeClr val="dk2"/>
            </a:solidFill>
            <a:prstDash val="solid"/>
            <a:round/>
            <a:headEnd len="med" w="med" type="none"/>
            <a:tailEnd len="med" w="med" type="triangle"/>
          </a:ln>
        </p:spPr>
      </p:cxnSp>
      <p:sp>
        <p:nvSpPr>
          <p:cNvPr id="184" name="Google Shape;184;p19"/>
          <p:cNvSpPr/>
          <p:nvPr/>
        </p:nvSpPr>
        <p:spPr>
          <a:xfrm>
            <a:off x="6522300" y="2255400"/>
            <a:ext cx="2621700" cy="100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Discriminator</a:t>
            </a:r>
            <a:endParaRPr b="1" sz="2500">
              <a:latin typeface="Montserrat"/>
              <a:ea typeface="Montserrat"/>
              <a:cs typeface="Montserrat"/>
              <a:sym typeface="Montserrat"/>
            </a:endParaRPr>
          </a:p>
        </p:txBody>
      </p:sp>
      <p:cxnSp>
        <p:nvCxnSpPr>
          <p:cNvPr id="185" name="Google Shape;185;p19"/>
          <p:cNvCxnSpPr>
            <a:stCxn id="184" idx="2"/>
          </p:cNvCxnSpPr>
          <p:nvPr/>
        </p:nvCxnSpPr>
        <p:spPr>
          <a:xfrm>
            <a:off x="7833150" y="3260100"/>
            <a:ext cx="0" cy="827100"/>
          </a:xfrm>
          <a:prstGeom prst="straightConnector1">
            <a:avLst/>
          </a:prstGeom>
          <a:noFill/>
          <a:ln cap="flat" cmpd="sng" w="38100">
            <a:solidFill>
              <a:srgbClr val="000000"/>
            </a:solidFill>
            <a:prstDash val="solid"/>
            <a:round/>
            <a:headEnd len="med" w="med" type="none"/>
            <a:tailEnd len="med" w="med" type="triangle"/>
          </a:ln>
        </p:spPr>
      </p:cxnSp>
      <p:sp>
        <p:nvSpPr>
          <p:cNvPr id="186" name="Google Shape;186;p19"/>
          <p:cNvSpPr txBox="1"/>
          <p:nvPr>
            <p:ph type="title"/>
          </p:nvPr>
        </p:nvSpPr>
        <p:spPr>
          <a:xfrm>
            <a:off x="6689475" y="3913125"/>
            <a:ext cx="2727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Réel ou faux</a:t>
            </a:r>
            <a:endParaRPr>
              <a:latin typeface="Montserrat"/>
              <a:ea typeface="Montserrat"/>
              <a:cs typeface="Montserrat"/>
              <a:sym typeface="Montserrat"/>
            </a:endParaRPr>
          </a:p>
        </p:txBody>
      </p:sp>
      <p:pic>
        <p:nvPicPr>
          <p:cNvPr id="187" name="Google Shape;187;p19"/>
          <p:cNvPicPr preferRelativeResize="0"/>
          <p:nvPr/>
        </p:nvPicPr>
        <p:blipFill rotWithShape="1">
          <a:blip r:embed="rId4">
            <a:alphaModFix/>
          </a:blip>
          <a:srcRect b="12303" l="10520" r="4081" t="5119"/>
          <a:stretch/>
        </p:blipFill>
        <p:spPr>
          <a:xfrm>
            <a:off x="4854175" y="1056228"/>
            <a:ext cx="1485725" cy="1419597"/>
          </a:xfrm>
          <a:prstGeom prst="rect">
            <a:avLst/>
          </a:prstGeom>
          <a:noFill/>
          <a:ln>
            <a:noFill/>
          </a:ln>
        </p:spPr>
      </p:pic>
      <p:pic>
        <p:nvPicPr>
          <p:cNvPr id="188" name="Google Shape;188;p19"/>
          <p:cNvPicPr preferRelativeResize="0"/>
          <p:nvPr/>
        </p:nvPicPr>
        <p:blipFill rotWithShape="1">
          <a:blip r:embed="rId5">
            <a:alphaModFix/>
          </a:blip>
          <a:srcRect b="12816" l="11546" r="6620" t="4599"/>
          <a:stretch/>
        </p:blipFill>
        <p:spPr>
          <a:xfrm>
            <a:off x="4854175" y="1025405"/>
            <a:ext cx="1485725" cy="1481244"/>
          </a:xfrm>
          <a:prstGeom prst="rect">
            <a:avLst/>
          </a:prstGeom>
          <a:noFill/>
          <a:ln>
            <a:noFill/>
          </a:ln>
        </p:spPr>
      </p:pic>
      <p:pic>
        <p:nvPicPr>
          <p:cNvPr id="189" name="Google Shape;189;p19"/>
          <p:cNvPicPr preferRelativeResize="0"/>
          <p:nvPr/>
        </p:nvPicPr>
        <p:blipFill rotWithShape="1">
          <a:blip r:embed="rId6">
            <a:alphaModFix/>
          </a:blip>
          <a:srcRect b="13340" l="18161" r="5045" t="5112"/>
          <a:stretch/>
        </p:blipFill>
        <p:spPr>
          <a:xfrm>
            <a:off x="4854175" y="986537"/>
            <a:ext cx="1485725" cy="1558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 name="Google Shape;195;p20"/>
          <p:cNvSpPr/>
          <p:nvPr/>
        </p:nvSpPr>
        <p:spPr>
          <a:xfrm>
            <a:off x="152400" y="1337475"/>
            <a:ext cx="1583400" cy="10047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NOISE</a:t>
            </a:r>
            <a:endParaRPr b="1" sz="3000">
              <a:latin typeface="Montserrat"/>
              <a:ea typeface="Montserrat"/>
              <a:cs typeface="Montserrat"/>
              <a:sym typeface="Montserrat"/>
            </a:endParaRPr>
          </a:p>
        </p:txBody>
      </p:sp>
      <p:cxnSp>
        <p:nvCxnSpPr>
          <p:cNvPr id="196" name="Google Shape;196;p20"/>
          <p:cNvCxnSpPr>
            <a:stCxn id="195" idx="3"/>
          </p:cNvCxnSpPr>
          <p:nvPr/>
        </p:nvCxnSpPr>
        <p:spPr>
          <a:xfrm>
            <a:off x="1735800" y="18398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197" name="Google Shape;197;p20"/>
          <p:cNvSpPr/>
          <p:nvPr/>
        </p:nvSpPr>
        <p:spPr>
          <a:xfrm>
            <a:off x="2239625" y="1337475"/>
            <a:ext cx="2050200" cy="10047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Generator</a:t>
            </a:r>
            <a:endParaRPr b="1" sz="2500">
              <a:latin typeface="Montserrat"/>
              <a:ea typeface="Montserrat"/>
              <a:cs typeface="Montserrat"/>
              <a:sym typeface="Montserrat"/>
            </a:endParaRPr>
          </a:p>
        </p:txBody>
      </p:sp>
      <p:cxnSp>
        <p:nvCxnSpPr>
          <p:cNvPr id="198" name="Google Shape;198;p20"/>
          <p:cNvCxnSpPr/>
          <p:nvPr/>
        </p:nvCxnSpPr>
        <p:spPr>
          <a:xfrm>
            <a:off x="4327650" y="17660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199" name="Google Shape;199;p20"/>
          <p:cNvSpPr/>
          <p:nvPr/>
        </p:nvSpPr>
        <p:spPr>
          <a:xfrm>
            <a:off x="2239625" y="3260100"/>
            <a:ext cx="2050200" cy="10047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Real Data</a:t>
            </a:r>
            <a:endParaRPr b="1" sz="2500">
              <a:latin typeface="Montserrat"/>
              <a:ea typeface="Montserrat"/>
              <a:cs typeface="Montserrat"/>
              <a:sym typeface="Montserrat"/>
            </a:endParaRPr>
          </a:p>
        </p:txBody>
      </p:sp>
      <p:cxnSp>
        <p:nvCxnSpPr>
          <p:cNvPr id="200" name="Google Shape;200;p20"/>
          <p:cNvCxnSpPr/>
          <p:nvPr/>
        </p:nvCxnSpPr>
        <p:spPr>
          <a:xfrm>
            <a:off x="4327650" y="3762450"/>
            <a:ext cx="488700" cy="0"/>
          </a:xfrm>
          <a:prstGeom prst="straightConnector1">
            <a:avLst/>
          </a:prstGeom>
          <a:noFill/>
          <a:ln cap="flat" cmpd="sng" w="28575">
            <a:solidFill>
              <a:schemeClr val="dk2"/>
            </a:solidFill>
            <a:prstDash val="solid"/>
            <a:round/>
            <a:headEnd len="med" w="med" type="none"/>
            <a:tailEnd len="med" w="med" type="triangle"/>
          </a:ln>
        </p:spPr>
      </p:cxnSp>
      <p:pic>
        <p:nvPicPr>
          <p:cNvPr id="201" name="Google Shape;201;p20"/>
          <p:cNvPicPr preferRelativeResize="0"/>
          <p:nvPr/>
        </p:nvPicPr>
        <p:blipFill rotWithShape="1">
          <a:blip r:embed="rId3">
            <a:alphaModFix/>
          </a:blip>
          <a:srcRect b="10775" l="12141" r="2109" t="4707"/>
          <a:stretch/>
        </p:blipFill>
        <p:spPr>
          <a:xfrm>
            <a:off x="4854181" y="3039075"/>
            <a:ext cx="1485719" cy="1446750"/>
          </a:xfrm>
          <a:prstGeom prst="rect">
            <a:avLst/>
          </a:prstGeom>
          <a:noFill/>
          <a:ln>
            <a:noFill/>
          </a:ln>
        </p:spPr>
      </p:pic>
      <p:cxnSp>
        <p:nvCxnSpPr>
          <p:cNvPr id="202" name="Google Shape;202;p20"/>
          <p:cNvCxnSpPr>
            <a:stCxn id="203" idx="3"/>
          </p:cNvCxnSpPr>
          <p:nvPr/>
        </p:nvCxnSpPr>
        <p:spPr>
          <a:xfrm>
            <a:off x="6257525" y="1766025"/>
            <a:ext cx="569700" cy="432900"/>
          </a:xfrm>
          <a:prstGeom prst="straightConnector1">
            <a:avLst/>
          </a:prstGeom>
          <a:noFill/>
          <a:ln cap="flat" cmpd="sng" w="38100">
            <a:solidFill>
              <a:schemeClr val="dk2"/>
            </a:solidFill>
            <a:prstDash val="solid"/>
            <a:round/>
            <a:headEnd len="med" w="med" type="none"/>
            <a:tailEnd len="med" w="med" type="triangle"/>
          </a:ln>
        </p:spPr>
      </p:cxnSp>
      <p:cxnSp>
        <p:nvCxnSpPr>
          <p:cNvPr id="204" name="Google Shape;204;p20"/>
          <p:cNvCxnSpPr>
            <a:stCxn id="201" idx="3"/>
          </p:cNvCxnSpPr>
          <p:nvPr/>
        </p:nvCxnSpPr>
        <p:spPr>
          <a:xfrm flipH="1" rot="10800000">
            <a:off x="6339900" y="3271050"/>
            <a:ext cx="467700" cy="491400"/>
          </a:xfrm>
          <a:prstGeom prst="straightConnector1">
            <a:avLst/>
          </a:prstGeom>
          <a:noFill/>
          <a:ln cap="flat" cmpd="sng" w="38100">
            <a:solidFill>
              <a:schemeClr val="dk2"/>
            </a:solidFill>
            <a:prstDash val="solid"/>
            <a:round/>
            <a:headEnd len="med" w="med" type="none"/>
            <a:tailEnd len="med" w="med" type="triangle"/>
          </a:ln>
        </p:spPr>
      </p:cxnSp>
      <p:sp>
        <p:nvSpPr>
          <p:cNvPr id="205" name="Google Shape;205;p20"/>
          <p:cNvSpPr/>
          <p:nvPr/>
        </p:nvSpPr>
        <p:spPr>
          <a:xfrm>
            <a:off x="6522300" y="2255400"/>
            <a:ext cx="2621700" cy="10047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Discriminator</a:t>
            </a:r>
            <a:endParaRPr b="1" sz="2500">
              <a:latin typeface="Montserrat"/>
              <a:ea typeface="Montserrat"/>
              <a:cs typeface="Montserrat"/>
              <a:sym typeface="Montserrat"/>
            </a:endParaRPr>
          </a:p>
        </p:txBody>
      </p:sp>
      <p:cxnSp>
        <p:nvCxnSpPr>
          <p:cNvPr id="206" name="Google Shape;206;p20"/>
          <p:cNvCxnSpPr>
            <a:stCxn id="205" idx="2"/>
          </p:cNvCxnSpPr>
          <p:nvPr/>
        </p:nvCxnSpPr>
        <p:spPr>
          <a:xfrm>
            <a:off x="7833150" y="3260100"/>
            <a:ext cx="0" cy="827100"/>
          </a:xfrm>
          <a:prstGeom prst="straightConnector1">
            <a:avLst/>
          </a:prstGeom>
          <a:noFill/>
          <a:ln cap="flat" cmpd="sng" w="38100">
            <a:solidFill>
              <a:srgbClr val="000000"/>
            </a:solidFill>
            <a:prstDash val="solid"/>
            <a:round/>
            <a:headEnd len="med" w="med" type="none"/>
            <a:tailEnd len="med" w="med" type="triangle"/>
          </a:ln>
        </p:spPr>
      </p:cxnSp>
      <p:sp>
        <p:nvSpPr>
          <p:cNvPr id="207" name="Google Shape;207;p20"/>
          <p:cNvSpPr txBox="1"/>
          <p:nvPr>
            <p:ph type="title"/>
          </p:nvPr>
        </p:nvSpPr>
        <p:spPr>
          <a:xfrm>
            <a:off x="6689475" y="3913125"/>
            <a:ext cx="2727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Réel ou faux</a:t>
            </a:r>
            <a:endParaRPr>
              <a:latin typeface="Montserrat"/>
              <a:ea typeface="Montserrat"/>
              <a:cs typeface="Montserrat"/>
              <a:sym typeface="Montserrat"/>
            </a:endParaRPr>
          </a:p>
        </p:txBody>
      </p:sp>
      <p:pic>
        <p:nvPicPr>
          <p:cNvPr id="208" name="Google Shape;208;p20"/>
          <p:cNvPicPr preferRelativeResize="0"/>
          <p:nvPr/>
        </p:nvPicPr>
        <p:blipFill rotWithShape="1">
          <a:blip r:embed="rId4">
            <a:alphaModFix/>
          </a:blip>
          <a:srcRect b="12303" l="10520" r="4081" t="5119"/>
          <a:stretch/>
        </p:blipFill>
        <p:spPr>
          <a:xfrm>
            <a:off x="4854175" y="1056228"/>
            <a:ext cx="1485725" cy="1419597"/>
          </a:xfrm>
          <a:prstGeom prst="rect">
            <a:avLst/>
          </a:prstGeom>
          <a:noFill/>
          <a:ln>
            <a:noFill/>
          </a:ln>
        </p:spPr>
      </p:pic>
      <p:pic>
        <p:nvPicPr>
          <p:cNvPr id="209" name="Google Shape;209;p20"/>
          <p:cNvPicPr preferRelativeResize="0"/>
          <p:nvPr/>
        </p:nvPicPr>
        <p:blipFill rotWithShape="1">
          <a:blip r:embed="rId5">
            <a:alphaModFix/>
          </a:blip>
          <a:srcRect b="12816" l="11546" r="6620" t="4599"/>
          <a:stretch/>
        </p:blipFill>
        <p:spPr>
          <a:xfrm>
            <a:off x="4854175" y="1025405"/>
            <a:ext cx="1485725" cy="1481244"/>
          </a:xfrm>
          <a:prstGeom prst="rect">
            <a:avLst/>
          </a:prstGeom>
          <a:noFill/>
          <a:ln>
            <a:noFill/>
          </a:ln>
        </p:spPr>
      </p:pic>
      <p:pic>
        <p:nvPicPr>
          <p:cNvPr id="210" name="Google Shape;210;p20"/>
          <p:cNvPicPr preferRelativeResize="0"/>
          <p:nvPr/>
        </p:nvPicPr>
        <p:blipFill rotWithShape="1">
          <a:blip r:embed="rId6">
            <a:alphaModFix/>
          </a:blip>
          <a:srcRect b="13340" l="18161" r="5045" t="5112"/>
          <a:stretch/>
        </p:blipFill>
        <p:spPr>
          <a:xfrm>
            <a:off x="4854175" y="986537"/>
            <a:ext cx="1485725" cy="1558975"/>
          </a:xfrm>
          <a:prstGeom prst="rect">
            <a:avLst/>
          </a:prstGeom>
          <a:noFill/>
          <a:ln>
            <a:noFill/>
          </a:ln>
        </p:spPr>
      </p:pic>
      <p:pic>
        <p:nvPicPr>
          <p:cNvPr id="211" name="Google Shape;211;p20"/>
          <p:cNvPicPr preferRelativeResize="0"/>
          <p:nvPr/>
        </p:nvPicPr>
        <p:blipFill rotWithShape="1">
          <a:blip r:embed="rId7">
            <a:alphaModFix/>
          </a:blip>
          <a:srcRect b="13340" l="13066" r="7643" t="5112"/>
          <a:stretch/>
        </p:blipFill>
        <p:spPr>
          <a:xfrm>
            <a:off x="4793650" y="986537"/>
            <a:ext cx="1534200" cy="155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 name="Google Shape;217;p21"/>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Phases d’entraînement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Phase 1 - Entraîner le Discriminateur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Phase 2 - Entraîner le Générateur</a:t>
            </a:r>
            <a:endParaRPr sz="29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 name="Google Shape;223;p22"/>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Phase 1 : Discriminateur</a:t>
            </a:r>
            <a:endParaRPr sz="2800">
              <a:solidFill>
                <a:srgbClr val="434343"/>
              </a:solidFill>
              <a:latin typeface="Montserrat"/>
              <a:ea typeface="Montserrat"/>
              <a:cs typeface="Montserrat"/>
              <a:sym typeface="Montserrat"/>
            </a:endParaRPr>
          </a:p>
          <a:p>
            <a:pPr indent="-406400" lvl="1" marL="13716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Les images réelles (étiquetées 1) sont combinées à de fausses images provenant du générateur (étiquetées 0).</a:t>
            </a:r>
            <a:endParaRPr sz="2800">
              <a:solidFill>
                <a:srgbClr val="434343"/>
              </a:solidFill>
              <a:latin typeface="Montserrat"/>
              <a:ea typeface="Montserrat"/>
              <a:cs typeface="Montserrat"/>
              <a:sym typeface="Montserrat"/>
            </a:endParaRPr>
          </a:p>
          <a:p>
            <a:pPr indent="-406400" lvl="1" marL="13716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 discriminateur s'entraîne à distinguer le vrai du faux (avec rétropropagation uniquement sur les poids du discriminateur)</a:t>
            </a:r>
            <a:endParaRPr sz="28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 name="Google Shape;229;p23"/>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Phase 2 : Générateur</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Produit de fausses images avec un générateur.</a:t>
            </a:r>
            <a:r>
              <a:rPr lang="en" sz="2600">
                <a:solidFill>
                  <a:srgbClr val="434343"/>
                </a:solidFill>
                <a:latin typeface="Montserrat"/>
                <a:ea typeface="Montserrat"/>
                <a:cs typeface="Montserrat"/>
                <a:sym typeface="Montserrat"/>
              </a:rPr>
              <a:t> </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N’alimente le réseau </a:t>
            </a:r>
            <a:r>
              <a:rPr lang="en" sz="2600">
                <a:solidFill>
                  <a:srgbClr val="434343"/>
                </a:solidFill>
                <a:latin typeface="Montserrat"/>
                <a:ea typeface="Montserrat"/>
                <a:cs typeface="Montserrat"/>
                <a:sym typeface="Montserrat"/>
              </a:rPr>
              <a:t>qu’avec ces fausses images au générateur avec toutes les étiquettes définies comme réelles (1).</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 générateur tente alors de produire des images que le discriminateur croit réelles.</a:t>
            </a:r>
            <a:endParaRPr sz="26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 name="Google Shape;235;p24"/>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Phase 2 : Générateur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Comme nous introduisons de fausses images toutes étiquetées 1, nous n'effectuons à cette étape qu'une rétropropagation sur les poids du générateur.</a:t>
            </a:r>
            <a:endParaRPr sz="29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 name="Google Shape;36;p7"/>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GANs - Generative </a:t>
            </a:r>
            <a:r>
              <a:rPr lang="en" sz="2800">
                <a:solidFill>
                  <a:srgbClr val="434343"/>
                </a:solidFill>
                <a:latin typeface="Montserrat"/>
                <a:ea typeface="Montserrat"/>
                <a:cs typeface="Montserrat"/>
                <a:sym typeface="Montserrat"/>
              </a:rPr>
              <a:t>Adversarial</a:t>
            </a:r>
            <a:r>
              <a:rPr lang="en" sz="2800">
                <a:solidFill>
                  <a:srgbClr val="434343"/>
                </a:solidFill>
                <a:latin typeface="Montserrat"/>
                <a:ea typeface="Montserrat"/>
                <a:cs typeface="Montserrat"/>
                <a:sym typeface="Montserrat"/>
              </a:rPr>
              <a:t> Networks ont été inventés en 2014 par Ian Goodfellow et al. et utilisent deux réseaux en concurrence l'un avec l'autre pour générer des données.</a:t>
            </a:r>
            <a:endParaRPr sz="2800">
              <a:solidFill>
                <a:srgbClr val="434343"/>
              </a:solidFill>
              <a:latin typeface="Montserrat"/>
              <a:ea typeface="Montserrat"/>
              <a:cs typeface="Montserrat"/>
              <a:sym typeface="Montserrat"/>
            </a:endParaRPr>
          </a:p>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Les GAN sont souvent décrits comme un contrefacteur par opposition à un détective, voyons comment ils fonctionnent.</a:t>
            </a:r>
            <a:endParaRPr sz="28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 name="Google Shape;241;p25"/>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Gardez à l'esprit que le générateur ne peut </a:t>
            </a:r>
            <a:r>
              <a:rPr b="1" lang="en" sz="2900">
                <a:solidFill>
                  <a:srgbClr val="434343"/>
                </a:solidFill>
                <a:latin typeface="Montserrat"/>
                <a:ea typeface="Montserrat"/>
                <a:cs typeface="Montserrat"/>
                <a:sym typeface="Montserrat"/>
              </a:rPr>
              <a:t>jamais</a:t>
            </a:r>
            <a:r>
              <a:rPr lang="en" sz="2900">
                <a:solidFill>
                  <a:srgbClr val="434343"/>
                </a:solidFill>
                <a:latin typeface="Montserrat"/>
                <a:ea typeface="Montserrat"/>
                <a:cs typeface="Montserrat"/>
                <a:sym typeface="Montserrat"/>
              </a:rPr>
              <a:t> voir les images réelles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 génère des images convaincantes uniquement à partir des gradients qui remontent à travers le discriminateur.</a:t>
            </a:r>
            <a:endParaRPr sz="29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7" name="Google Shape;247;p26"/>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N'oubliez pas non plus que le discriminateur s'améliore au fur et à mesure des phases d’entraînement, ce qui signifie que les images générées devront également s'améliorer de plus en plus.</a:t>
            </a:r>
            <a:endParaRPr sz="29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4" name="Google Shape;254;p27"/>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Performances du GAN de visages par NVIDIA</a:t>
            </a:r>
            <a:endParaRPr sz="2800">
              <a:solidFill>
                <a:srgbClr val="434343"/>
              </a:solidFill>
              <a:latin typeface="Montserrat"/>
              <a:ea typeface="Montserrat"/>
              <a:cs typeface="Montserrat"/>
              <a:sym typeface="Montserrat"/>
            </a:endParaRPr>
          </a:p>
        </p:txBody>
      </p:sp>
      <p:pic>
        <p:nvPicPr>
          <p:cNvPr id="255" name="Google Shape;255;p27"/>
          <p:cNvPicPr preferRelativeResize="0"/>
          <p:nvPr/>
        </p:nvPicPr>
        <p:blipFill>
          <a:blip r:embed="rId3">
            <a:alphaModFix/>
          </a:blip>
          <a:stretch>
            <a:fillRect/>
          </a:stretch>
        </p:blipFill>
        <p:spPr>
          <a:xfrm>
            <a:off x="1142775" y="1795825"/>
            <a:ext cx="6768400" cy="2991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 name="Google Shape;261;p28"/>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Difficultés avec les GANs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Ressources d’entraînement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Effondrement du mode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Instabilité</a:t>
            </a:r>
            <a:endParaRPr sz="2900">
              <a:solidFill>
                <a:srgbClr val="434343"/>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 name="Google Shape;267;p29"/>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Ressources d’entraînement</a:t>
            </a:r>
            <a:endParaRPr sz="2800">
              <a:solidFill>
                <a:srgbClr val="434343"/>
              </a:solidFill>
              <a:latin typeface="Montserrat"/>
              <a:ea typeface="Montserrat"/>
              <a:cs typeface="Montserrat"/>
              <a:sym typeface="Montserrat"/>
            </a:endParaRPr>
          </a:p>
          <a:p>
            <a:pPr indent="-406400" lvl="1" marL="13716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Comme les GANs sont le plus souvent utilisés pour les données basées sur les images, ils nécessitent des GPUs pour un temps d’entraînement raisonnable.</a:t>
            </a:r>
            <a:endParaRPr sz="2800">
              <a:solidFill>
                <a:srgbClr val="434343"/>
              </a:solidFill>
              <a:latin typeface="Montserrat"/>
              <a:ea typeface="Montserrat"/>
              <a:cs typeface="Montserrat"/>
              <a:sym typeface="Montserrat"/>
            </a:endParaRPr>
          </a:p>
          <a:p>
            <a:pPr indent="-406400" lvl="1" marL="13716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Heureusement, Google Colab a des GPU disponibles gratuitement !</a:t>
            </a:r>
            <a:endParaRPr sz="2800">
              <a:solidFill>
                <a:srgbClr val="43434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 name="Google Shape;273;p30"/>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Effondrement du mode (Mode Collapse)</a:t>
            </a:r>
            <a:endParaRPr sz="2800">
              <a:solidFill>
                <a:srgbClr val="434343"/>
              </a:solidFill>
              <a:latin typeface="Montserrat"/>
              <a:ea typeface="Montserrat"/>
              <a:cs typeface="Montserrat"/>
              <a:sym typeface="Montserrat"/>
            </a:endParaRPr>
          </a:p>
          <a:p>
            <a:pPr indent="-406400" lvl="1" marL="13716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Souvent, le générateur trouve quelques images (ou une seule image) qui peuvent tromper le discriminateur, et finit par "s'effondrer" pour ne produire que cette image.</a:t>
            </a:r>
            <a:endParaRPr sz="28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 name="Google Shape;279;p31"/>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Effondrement du mode (Mode Collapse)</a:t>
            </a:r>
            <a:endParaRPr sz="2800">
              <a:solidFill>
                <a:srgbClr val="434343"/>
              </a:solidFill>
              <a:latin typeface="Montserrat"/>
              <a:ea typeface="Montserrat"/>
              <a:cs typeface="Montserrat"/>
              <a:sym typeface="Montserrat"/>
            </a:endParaRPr>
          </a:p>
          <a:p>
            <a:pPr indent="-406400" lvl="1" marL="13716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En théorie, il serait préférable d'avoir une variété d'images, comme des nombres multiples ou des visages multiples, mais les GANs peuvent rapidement s'effondrer ou exploser pour ne produire qu'un seul nombre ou visage, quel que soit le bruit d'entrée.</a:t>
            </a:r>
            <a:endParaRPr sz="28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 name="Google Shape;285;p32"/>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20000"/>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Effondrement du mode (Mode Collapse)</a:t>
            </a:r>
            <a:endParaRPr sz="2700">
              <a:solidFill>
                <a:srgbClr val="434343"/>
              </a:solidFill>
              <a:latin typeface="Montserrat"/>
              <a:ea typeface="Montserrat"/>
              <a:cs typeface="Montserrat"/>
              <a:sym typeface="Montserrat"/>
            </a:endParaRPr>
          </a:p>
          <a:p>
            <a:pPr indent="-400050" lvl="1" marL="13716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DCGANs (Deep Convolutional GANs) </a:t>
            </a:r>
            <a:r>
              <a:rPr lang="en" sz="2700">
                <a:solidFill>
                  <a:srgbClr val="434343"/>
                </a:solidFill>
                <a:latin typeface="Montserrat"/>
                <a:ea typeface="Montserrat"/>
                <a:cs typeface="Montserrat"/>
                <a:sym typeface="Montserrat"/>
              </a:rPr>
              <a:t>sont meilleurs pour éviter l'effondrement du mode</a:t>
            </a:r>
            <a:r>
              <a:rPr lang="en" sz="2700">
                <a:solidFill>
                  <a:srgbClr val="434343"/>
                </a:solidFill>
                <a:latin typeface="Montserrat"/>
                <a:ea typeface="Montserrat"/>
                <a:cs typeface="Montserrat"/>
                <a:sym typeface="Montserrat"/>
              </a:rPr>
              <a:t>.</a:t>
            </a:r>
            <a:endParaRPr sz="2700">
              <a:solidFill>
                <a:srgbClr val="434343"/>
              </a:solidFill>
              <a:latin typeface="Montserrat"/>
              <a:ea typeface="Montserrat"/>
              <a:cs typeface="Montserrat"/>
              <a:sym typeface="Montserrat"/>
            </a:endParaRPr>
          </a:p>
          <a:p>
            <a:pPr indent="-400050" lvl="1" marL="13716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Les chercheurs ont également expérimenté la "discrimination par mini-batch", qui consiste essentiellement à punir les lots d'images générées qui ne sont que trop similaires.</a:t>
            </a:r>
            <a:endParaRPr sz="27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 name="Google Shape;291;p33"/>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Instabilité</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 peut être difficile de déterminer les performances et les périodes d'entraînement appropriées puisque les images générées sont toujours vraiment "fausses".</a:t>
            </a:r>
            <a:endParaRPr sz="29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7" name="Google Shape;297;p34"/>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Instabilité</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En raison de la conception d'un GAN, le générateur et le discriminateur sont constamment en désaccord, ce qui entraîne une oscillation des performances entre les deux.</a:t>
            </a:r>
            <a:endParaRPr sz="29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8"/>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2" name="Google Shape;42;p8"/>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Générateur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Récupère le bruit aléatoire (distribution gaussienne)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Données de sortie (souvent une image)</a:t>
            </a:r>
            <a:endParaRPr sz="2900">
              <a:solidFill>
                <a:srgbClr val="43434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3" name="Google Shape;303;p35"/>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Instabilité</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L'expérimentation d'hyper-paramètres tels que les couches, les neurones, les fonctions d'activation, les taux d'apprentissage, etc... est généralement nécessaire pour les images complexes.</a:t>
            </a:r>
            <a:endParaRPr sz="2900">
              <a:solidFill>
                <a:srgbClr val="434343"/>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9" name="Google Shape;309;p36"/>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Réflexions finales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GANs sont un domaine de recherche très populaire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N'oubliez pas de faire une recherche rapide sur Google Scholar pour trouver les derniers documents de recherche sur ce sujet !</a:t>
            </a:r>
            <a:endParaRPr sz="2900">
              <a:solidFill>
                <a:srgbClr val="434343"/>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type="title"/>
          </p:nvPr>
        </p:nvSpPr>
        <p:spPr>
          <a:xfrm>
            <a:off x="36615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C’est parti !</a:t>
            </a:r>
            <a:endParaRPr b="1">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GANs </a:t>
            </a:r>
            <a:endParaRPr b="1">
              <a:latin typeface="Montserrat"/>
              <a:ea typeface="Montserrat"/>
              <a:cs typeface="Montserrat"/>
              <a:sym typeface="Montserrat"/>
            </a:endParaRPr>
          </a:p>
        </p:txBody>
      </p:sp>
      <p:sp>
        <p:nvSpPr>
          <p:cNvPr id="320" name="Google Shape;320;p38"/>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1 - DONNÉES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GANs </a:t>
            </a:r>
            <a:endParaRPr b="1">
              <a:latin typeface="Montserrat"/>
              <a:ea typeface="Montserrat"/>
              <a:cs typeface="Montserrat"/>
              <a:sym typeface="Montserrat"/>
            </a:endParaRPr>
          </a:p>
        </p:txBody>
      </p:sp>
      <p:sp>
        <p:nvSpPr>
          <p:cNvPr id="326" name="Google Shape;326;p39"/>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2 - GÉNÉRATEUR ET DISCRIMINATEUR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GANs </a:t>
            </a:r>
            <a:endParaRPr b="1">
              <a:latin typeface="Montserrat"/>
              <a:ea typeface="Montserrat"/>
              <a:cs typeface="Montserrat"/>
              <a:sym typeface="Montserrat"/>
            </a:endParaRPr>
          </a:p>
        </p:txBody>
      </p:sp>
      <p:sp>
        <p:nvSpPr>
          <p:cNvPr id="332" name="Google Shape;332;p40"/>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3 - BATCHES D’ENTRAÎNEMENT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DCGANs</a:t>
            </a:r>
            <a:endParaRPr b="1">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43" name="Google Shape;343;p42"/>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Convolutional GANs utilisent des couches de convolution pour tenter de construire des GANs mieux adaptés aux données d'images.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Regardons rapidement comment les modèles changeraient pour une approche DCGAN !</a:t>
            </a:r>
            <a:endParaRPr sz="2900">
              <a:solidFill>
                <a:srgbClr val="43434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9"/>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 name="Google Shape;48;p9"/>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Discriminateur</a:t>
            </a:r>
            <a:endParaRPr sz="2700">
              <a:solidFill>
                <a:srgbClr val="434343"/>
              </a:solidFill>
              <a:latin typeface="Montserrat"/>
              <a:ea typeface="Montserrat"/>
              <a:cs typeface="Montserrat"/>
              <a:sym typeface="Montserrat"/>
            </a:endParaRPr>
          </a:p>
          <a:p>
            <a:pPr indent="-400050" lvl="1" marL="13716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Prend un ensemble de données composé d'images réelles provenant de l'ensemble de données réelles et de fausses images provenant du générateur.</a:t>
            </a:r>
            <a:endParaRPr sz="2700">
              <a:solidFill>
                <a:srgbClr val="434343"/>
              </a:solidFill>
              <a:latin typeface="Montserrat"/>
              <a:ea typeface="Montserrat"/>
              <a:cs typeface="Montserrat"/>
              <a:sym typeface="Montserrat"/>
            </a:endParaRPr>
          </a:p>
          <a:p>
            <a:pPr indent="-400050" lvl="1" marL="13716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Tentative de classification des images réelles par rapport aux fausses images (toujours une classification binaire)</a:t>
            </a:r>
            <a:endParaRPr sz="2700">
              <a:solidFill>
                <a:srgbClr val="43434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4" name="Google Shape;54;p10"/>
          <p:cNvSpPr/>
          <p:nvPr/>
        </p:nvSpPr>
        <p:spPr>
          <a:xfrm>
            <a:off x="152400" y="1337475"/>
            <a:ext cx="1583400" cy="10047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NOISE</a:t>
            </a:r>
            <a:endParaRPr b="1" sz="3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0" name="Google Shape;60;p11"/>
          <p:cNvSpPr/>
          <p:nvPr/>
        </p:nvSpPr>
        <p:spPr>
          <a:xfrm>
            <a:off x="152400" y="1337475"/>
            <a:ext cx="1583400" cy="10047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NOISE</a:t>
            </a:r>
            <a:endParaRPr b="1" sz="3000">
              <a:latin typeface="Montserrat"/>
              <a:ea typeface="Montserrat"/>
              <a:cs typeface="Montserrat"/>
              <a:sym typeface="Montserrat"/>
            </a:endParaRPr>
          </a:p>
        </p:txBody>
      </p:sp>
      <p:cxnSp>
        <p:nvCxnSpPr>
          <p:cNvPr id="61" name="Google Shape;61;p11"/>
          <p:cNvCxnSpPr>
            <a:stCxn id="60" idx="3"/>
          </p:cNvCxnSpPr>
          <p:nvPr/>
        </p:nvCxnSpPr>
        <p:spPr>
          <a:xfrm>
            <a:off x="1735800" y="18398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62" name="Google Shape;62;p11"/>
          <p:cNvSpPr/>
          <p:nvPr/>
        </p:nvSpPr>
        <p:spPr>
          <a:xfrm>
            <a:off x="2239625" y="1337475"/>
            <a:ext cx="2050200" cy="10047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Generator</a:t>
            </a:r>
            <a:endParaRPr b="1" sz="25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8" name="Google Shape;68;p12"/>
          <p:cNvSpPr/>
          <p:nvPr/>
        </p:nvSpPr>
        <p:spPr>
          <a:xfrm>
            <a:off x="152400" y="1337475"/>
            <a:ext cx="1583400" cy="10047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NOISE</a:t>
            </a:r>
            <a:endParaRPr b="1" sz="3000">
              <a:latin typeface="Montserrat"/>
              <a:ea typeface="Montserrat"/>
              <a:cs typeface="Montserrat"/>
              <a:sym typeface="Montserrat"/>
            </a:endParaRPr>
          </a:p>
        </p:txBody>
      </p:sp>
      <p:cxnSp>
        <p:nvCxnSpPr>
          <p:cNvPr id="69" name="Google Shape;69;p12"/>
          <p:cNvCxnSpPr>
            <a:stCxn id="68" idx="3"/>
          </p:cNvCxnSpPr>
          <p:nvPr/>
        </p:nvCxnSpPr>
        <p:spPr>
          <a:xfrm>
            <a:off x="1735800" y="18398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70" name="Google Shape;70;p12"/>
          <p:cNvSpPr/>
          <p:nvPr/>
        </p:nvSpPr>
        <p:spPr>
          <a:xfrm>
            <a:off x="2239625" y="1337475"/>
            <a:ext cx="2050200" cy="10047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Generator</a:t>
            </a:r>
            <a:endParaRPr b="1" sz="2500">
              <a:latin typeface="Montserrat"/>
              <a:ea typeface="Montserrat"/>
              <a:cs typeface="Montserrat"/>
              <a:sym typeface="Montserrat"/>
            </a:endParaRPr>
          </a:p>
        </p:txBody>
      </p:sp>
      <p:sp>
        <p:nvSpPr>
          <p:cNvPr id="71" name="Google Shape;71;p12"/>
          <p:cNvSpPr txBox="1"/>
          <p:nvPr>
            <p:ph idx="1" type="body"/>
          </p:nvPr>
        </p:nvSpPr>
        <p:spPr>
          <a:xfrm>
            <a:off x="91825" y="2744675"/>
            <a:ext cx="4335600" cy="1654200"/>
          </a:xfrm>
          <a:prstGeom prst="rect">
            <a:avLst/>
          </a:prstGeom>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Le but du générateur est de créer des images qui trompent le discriminateur</a:t>
            </a:r>
            <a:endParaRPr sz="29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7" name="Google Shape;77;p13"/>
          <p:cNvSpPr/>
          <p:nvPr/>
        </p:nvSpPr>
        <p:spPr>
          <a:xfrm>
            <a:off x="152400" y="1337475"/>
            <a:ext cx="1583400" cy="10047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NOISE</a:t>
            </a:r>
            <a:endParaRPr b="1" sz="3000">
              <a:latin typeface="Montserrat"/>
              <a:ea typeface="Montserrat"/>
              <a:cs typeface="Montserrat"/>
              <a:sym typeface="Montserrat"/>
            </a:endParaRPr>
          </a:p>
        </p:txBody>
      </p:sp>
      <p:cxnSp>
        <p:nvCxnSpPr>
          <p:cNvPr id="78" name="Google Shape;78;p13"/>
          <p:cNvCxnSpPr>
            <a:stCxn id="77" idx="3"/>
          </p:cNvCxnSpPr>
          <p:nvPr/>
        </p:nvCxnSpPr>
        <p:spPr>
          <a:xfrm>
            <a:off x="1735800" y="18398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79" name="Google Shape;79;p13"/>
          <p:cNvSpPr/>
          <p:nvPr/>
        </p:nvSpPr>
        <p:spPr>
          <a:xfrm>
            <a:off x="2239625" y="1337475"/>
            <a:ext cx="2050200" cy="10047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Generator</a:t>
            </a:r>
            <a:endParaRPr b="1" sz="2500">
              <a:latin typeface="Montserrat"/>
              <a:ea typeface="Montserrat"/>
              <a:cs typeface="Montserrat"/>
              <a:sym typeface="Montserrat"/>
            </a:endParaRPr>
          </a:p>
        </p:txBody>
      </p:sp>
      <p:sp>
        <p:nvSpPr>
          <p:cNvPr id="80" name="Google Shape;80;p13"/>
          <p:cNvSpPr txBox="1"/>
          <p:nvPr>
            <p:ph idx="1" type="body"/>
          </p:nvPr>
        </p:nvSpPr>
        <p:spPr>
          <a:xfrm>
            <a:off x="91825" y="2744675"/>
            <a:ext cx="4335600" cy="1654200"/>
          </a:xfrm>
          <a:prstGeom prst="rect">
            <a:avLst/>
          </a:prstGeom>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Le but du générateur est de créer des images qui trompent le discriminateur</a:t>
            </a:r>
            <a:endParaRPr sz="2900">
              <a:solidFill>
                <a:srgbClr val="434343"/>
              </a:solidFill>
              <a:latin typeface="Montserrat"/>
              <a:ea typeface="Montserrat"/>
              <a:cs typeface="Montserrat"/>
              <a:sym typeface="Montserrat"/>
            </a:endParaRPr>
          </a:p>
        </p:txBody>
      </p:sp>
      <p:cxnSp>
        <p:nvCxnSpPr>
          <p:cNvPr id="81" name="Google Shape;81;p13"/>
          <p:cNvCxnSpPr/>
          <p:nvPr/>
        </p:nvCxnSpPr>
        <p:spPr>
          <a:xfrm>
            <a:off x="4327650" y="1766025"/>
            <a:ext cx="488700" cy="0"/>
          </a:xfrm>
          <a:prstGeom prst="straightConnector1">
            <a:avLst/>
          </a:prstGeom>
          <a:noFill/>
          <a:ln cap="flat" cmpd="sng" w="28575">
            <a:solidFill>
              <a:schemeClr val="dk2"/>
            </a:solidFill>
            <a:prstDash val="solid"/>
            <a:round/>
            <a:headEnd len="med" w="med" type="none"/>
            <a:tailEnd len="med" w="med" type="triangle"/>
          </a:ln>
        </p:spPr>
      </p:cxnSp>
      <p:pic>
        <p:nvPicPr>
          <p:cNvPr id="82" name="Google Shape;82;p13"/>
          <p:cNvPicPr preferRelativeResize="0"/>
          <p:nvPr/>
        </p:nvPicPr>
        <p:blipFill rotWithShape="1">
          <a:blip r:embed="rId3">
            <a:alphaModFix/>
          </a:blip>
          <a:srcRect b="10154" l="11474" r="2769" t="2828"/>
          <a:stretch/>
        </p:blipFill>
        <p:spPr>
          <a:xfrm>
            <a:off x="4899600" y="1085325"/>
            <a:ext cx="1357925" cy="136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8" name="Google Shape;88;p14"/>
          <p:cNvSpPr/>
          <p:nvPr/>
        </p:nvSpPr>
        <p:spPr>
          <a:xfrm>
            <a:off x="152400" y="1337475"/>
            <a:ext cx="1583400" cy="10047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NOISE</a:t>
            </a:r>
            <a:endParaRPr b="1" sz="3000">
              <a:latin typeface="Montserrat"/>
              <a:ea typeface="Montserrat"/>
              <a:cs typeface="Montserrat"/>
              <a:sym typeface="Montserrat"/>
            </a:endParaRPr>
          </a:p>
        </p:txBody>
      </p:sp>
      <p:cxnSp>
        <p:nvCxnSpPr>
          <p:cNvPr id="89" name="Google Shape;89;p14"/>
          <p:cNvCxnSpPr>
            <a:stCxn id="88" idx="3"/>
          </p:cNvCxnSpPr>
          <p:nvPr/>
        </p:nvCxnSpPr>
        <p:spPr>
          <a:xfrm>
            <a:off x="1735800" y="1839825"/>
            <a:ext cx="488700" cy="0"/>
          </a:xfrm>
          <a:prstGeom prst="straightConnector1">
            <a:avLst/>
          </a:prstGeom>
          <a:noFill/>
          <a:ln cap="flat" cmpd="sng" w="28575">
            <a:solidFill>
              <a:schemeClr val="dk2"/>
            </a:solidFill>
            <a:prstDash val="solid"/>
            <a:round/>
            <a:headEnd len="med" w="med" type="none"/>
            <a:tailEnd len="med" w="med" type="triangle"/>
          </a:ln>
        </p:spPr>
      </p:cxnSp>
      <p:sp>
        <p:nvSpPr>
          <p:cNvPr id="90" name="Google Shape;90;p14"/>
          <p:cNvSpPr/>
          <p:nvPr/>
        </p:nvSpPr>
        <p:spPr>
          <a:xfrm>
            <a:off x="2239625" y="1337475"/>
            <a:ext cx="2050200" cy="10047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Generator</a:t>
            </a:r>
            <a:endParaRPr b="1" sz="2500">
              <a:latin typeface="Montserrat"/>
              <a:ea typeface="Montserrat"/>
              <a:cs typeface="Montserrat"/>
              <a:sym typeface="Montserrat"/>
            </a:endParaRPr>
          </a:p>
        </p:txBody>
      </p:sp>
      <p:cxnSp>
        <p:nvCxnSpPr>
          <p:cNvPr id="91" name="Google Shape;91;p14"/>
          <p:cNvCxnSpPr/>
          <p:nvPr/>
        </p:nvCxnSpPr>
        <p:spPr>
          <a:xfrm>
            <a:off x="4327650" y="1766025"/>
            <a:ext cx="488700" cy="0"/>
          </a:xfrm>
          <a:prstGeom prst="straightConnector1">
            <a:avLst/>
          </a:prstGeom>
          <a:noFill/>
          <a:ln cap="flat" cmpd="sng" w="28575">
            <a:solidFill>
              <a:schemeClr val="dk2"/>
            </a:solidFill>
            <a:prstDash val="solid"/>
            <a:round/>
            <a:headEnd len="med" w="med" type="none"/>
            <a:tailEnd len="med" w="med" type="triangle"/>
          </a:ln>
        </p:spPr>
      </p:cxnSp>
      <p:pic>
        <p:nvPicPr>
          <p:cNvPr id="92" name="Google Shape;92;p14"/>
          <p:cNvPicPr preferRelativeResize="0"/>
          <p:nvPr/>
        </p:nvPicPr>
        <p:blipFill rotWithShape="1">
          <a:blip r:embed="rId3">
            <a:alphaModFix/>
          </a:blip>
          <a:srcRect b="10154" l="11474" r="2769" t="2828"/>
          <a:stretch/>
        </p:blipFill>
        <p:spPr>
          <a:xfrm>
            <a:off x="4899600" y="1085325"/>
            <a:ext cx="1357925" cy="1361400"/>
          </a:xfrm>
          <a:prstGeom prst="rect">
            <a:avLst/>
          </a:prstGeom>
          <a:noFill/>
          <a:ln>
            <a:noFill/>
          </a:ln>
        </p:spPr>
      </p:pic>
      <p:sp>
        <p:nvSpPr>
          <p:cNvPr id="93" name="Google Shape;93;p14"/>
          <p:cNvSpPr/>
          <p:nvPr/>
        </p:nvSpPr>
        <p:spPr>
          <a:xfrm>
            <a:off x="2239625" y="3260100"/>
            <a:ext cx="2050200" cy="10047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Real Data</a:t>
            </a:r>
            <a:endParaRPr b="1" sz="2500">
              <a:latin typeface="Montserrat"/>
              <a:ea typeface="Montserrat"/>
              <a:cs typeface="Montserrat"/>
              <a:sym typeface="Montserrat"/>
            </a:endParaRPr>
          </a:p>
        </p:txBody>
      </p:sp>
      <p:cxnSp>
        <p:nvCxnSpPr>
          <p:cNvPr id="94" name="Google Shape;94;p14"/>
          <p:cNvCxnSpPr/>
          <p:nvPr/>
        </p:nvCxnSpPr>
        <p:spPr>
          <a:xfrm>
            <a:off x="4327650" y="3762450"/>
            <a:ext cx="488700" cy="0"/>
          </a:xfrm>
          <a:prstGeom prst="straightConnector1">
            <a:avLst/>
          </a:prstGeom>
          <a:noFill/>
          <a:ln cap="flat" cmpd="sng" w="28575">
            <a:solidFill>
              <a:schemeClr val="dk2"/>
            </a:solidFill>
            <a:prstDash val="solid"/>
            <a:round/>
            <a:headEnd len="med" w="med" type="none"/>
            <a:tailEnd len="med" w="med" type="triangle"/>
          </a:ln>
        </p:spPr>
      </p:cxnSp>
      <p:pic>
        <p:nvPicPr>
          <p:cNvPr id="95" name="Google Shape;95;p14"/>
          <p:cNvPicPr preferRelativeResize="0"/>
          <p:nvPr/>
        </p:nvPicPr>
        <p:blipFill rotWithShape="1">
          <a:blip r:embed="rId4">
            <a:alphaModFix/>
          </a:blip>
          <a:srcRect b="10775" l="12141" r="2109" t="4707"/>
          <a:stretch/>
        </p:blipFill>
        <p:spPr>
          <a:xfrm>
            <a:off x="4854181" y="3039075"/>
            <a:ext cx="1485719" cy="144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153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