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4C2F08-1E49-4C96-A15B-F97EB47B043E}">
  <a:tblStyle styleId="{3B4C2F08-1E49-4C96-A15B-F97EB47B04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ae0123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ae0123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807e84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807e84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cd7824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cd7824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86bf6b02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86bf6b02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86bf6b02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6bf6b02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86bf6b02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86bf6b02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86bf6b0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86bf6b0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86bf6b02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86bf6b02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cd7824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cd7824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86bf6b02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86bf6b02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86bf6b02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86bf6b02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86bf6b02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6bf6b02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86bf6b02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86bf6b02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86bf6b02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6bf6b02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86bf6b02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86bf6b02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86bf6b02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86bf6b02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86bf6b02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86bf6b02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86bf6b02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86bf6b02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86bf6b02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86bf6b02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86bf6b02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86bf6b02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85651f986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85651f98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86bf6b02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86bf6b02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86bf6b02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86bf6b02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6bfca811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bfca811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886bf6b0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886bf6b0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886bf6b0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886bf6b0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86bf6b02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86bf6b0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86bf6b0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6bf6b0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ade95b7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ade95b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5651f986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5651f986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079000" y="261800"/>
            <a:ext cx="77532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53C4F"/>
              </a:buClr>
              <a:buSzPts val="2500"/>
              <a:buNone/>
              <a:defRPr sz="2500">
                <a:solidFill>
                  <a:srgbClr val="153C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11703" y="164737"/>
            <a:ext cx="767301" cy="766837"/>
          </a:xfrm>
          <a:prstGeom prst="rect">
            <a:avLst/>
          </a:prstGeom>
          <a:noFill/>
          <a:ln>
            <a:noFill/>
          </a:ln>
        </p:spPr>
      </p:pic>
      <p:pic>
        <p:nvPicPr>
          <p:cNvPr id="14" name="Google Shape;14;p2"/>
          <p:cNvPicPr preferRelativeResize="0"/>
          <p:nvPr/>
        </p:nvPicPr>
        <p:blipFill>
          <a:blip r:embed="rId3">
            <a:alphaModFix/>
          </a:blip>
          <a:stretch>
            <a:fillRect/>
          </a:stretch>
        </p:blipFill>
        <p:spPr>
          <a:xfrm>
            <a:off x="7086274" y="4573676"/>
            <a:ext cx="2057718" cy="57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st parti !">
  <p:cSld name="CUSTOM">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66150" y="2285400"/>
            <a:ext cx="85206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153C4F"/>
              </a:buClr>
              <a:buSzPts val="4800"/>
              <a:buFont typeface="Montserrat"/>
              <a:buNone/>
              <a:defRPr b="1" sz="4800">
                <a:solidFill>
                  <a:srgbClr val="153C4F"/>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blank">
  <p:cSld name="BLANK">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id="18" name="Google Shape;18;p4"/>
          <p:cNvPicPr preferRelativeResize="0"/>
          <p:nvPr/>
        </p:nvPicPr>
        <p:blipFill>
          <a:blip r:embed="rId3">
            <a:alphaModFix/>
          </a:blip>
          <a:stretch>
            <a:fillRect/>
          </a:stretch>
        </p:blipFill>
        <p:spPr>
          <a:xfrm>
            <a:off x="6207001" y="0"/>
            <a:ext cx="2937000" cy="5143499"/>
          </a:xfrm>
          <a:prstGeom prst="rect">
            <a:avLst/>
          </a:prstGeom>
          <a:noFill/>
          <a:ln>
            <a:noFill/>
          </a:ln>
        </p:spPr>
      </p:pic>
      <p:pic>
        <p:nvPicPr>
          <p:cNvPr id="19" name="Google Shape;19;p4"/>
          <p:cNvPicPr preferRelativeResize="0"/>
          <p:nvPr/>
        </p:nvPicPr>
        <p:blipFill>
          <a:blip r:embed="rId4">
            <a:alphaModFix/>
          </a:blip>
          <a:stretch>
            <a:fillRect/>
          </a:stretch>
        </p:blipFill>
        <p:spPr>
          <a:xfrm>
            <a:off x="0" y="4331950"/>
            <a:ext cx="2921001" cy="811550"/>
          </a:xfrm>
          <a:prstGeom prst="rect">
            <a:avLst/>
          </a:prstGeom>
          <a:noFill/>
          <a:ln>
            <a:noFill/>
          </a:ln>
        </p:spPr>
      </p:pic>
      <p:sp>
        <p:nvSpPr>
          <p:cNvPr id="20" name="Google Shape;20;p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Font typeface="Montserrat"/>
              <a:buNone/>
              <a:defRPr b="1" sz="4200">
                <a:solidFill>
                  <a:schemeClr val="lt1"/>
                </a:solidFill>
                <a:latin typeface="Montserrat"/>
                <a:ea typeface="Montserrat"/>
                <a:cs typeface="Montserrat"/>
                <a:sym typeface="Montserra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 name="Google Shape;21;p4"/>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41AFB4"/>
              </a:buClr>
              <a:buSzPts val="2000"/>
              <a:buFont typeface="Montserrat"/>
              <a:buNone/>
              <a:defRPr b="1" sz="2000">
                <a:solidFill>
                  <a:srgbClr val="41AFB4"/>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type="title">
  <p:cSld name="TITLE">
    <p:spTree>
      <p:nvGrpSpPr>
        <p:cNvPr id="22" name="Shape 22"/>
        <p:cNvGrpSpPr/>
        <p:nvPr/>
      </p:nvGrpSpPr>
      <p:grpSpPr>
        <a:xfrm>
          <a:off x="0" y="0"/>
          <a:ext cx="0" cy="0"/>
          <a:chOff x="0" y="0"/>
          <a:chExt cx="0" cy="0"/>
        </a:xfrm>
      </p:grpSpPr>
      <p:sp>
        <p:nvSpPr>
          <p:cNvPr id="23" name="Google Shape;23;p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 name="Google Shape;24;p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pandas.pydata.org/pandas-docs/stab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Introduction à Pandas</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DataFrames Pandas</a:t>
            </a:r>
            <a:r>
              <a:rPr b="1" lang="en">
                <a:latin typeface="Montserrat"/>
                <a:ea typeface="Montserrat"/>
                <a:cs typeface="Montserrat"/>
                <a:sym typeface="Montserrat"/>
              </a:rPr>
              <a:t> </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Le DataFrame Pandas est notre principal outil pour travailler avec des données.</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Un DataFrame est simplement un ensemble de plusieurs Séries Pandas partageant le même index.</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Vous pouvez considérer un DataFrame comme étant similaire à un tableur, mais beaucoup plus puissant !</a:t>
            </a:r>
            <a:endParaRPr sz="2500">
              <a:solidFill>
                <a:srgbClr val="434343"/>
              </a:solidFill>
              <a:latin typeface="Montserrat"/>
              <a:ea typeface="Montserrat"/>
              <a:cs typeface="Montserrat"/>
              <a:sym typeface="Montserrat"/>
            </a:endParaRPr>
          </a:p>
        </p:txBody>
      </p:sp>
      <p:sp>
        <p:nvSpPr>
          <p:cNvPr id="88" name="Google Shape;88;p16"/>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Données Manquantes</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Les ensembles de données issus du monde réel comportent souvent des données manquantes.</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En réalité, il n'y a que trois façons de traiter les données manquantes :</a:t>
            </a:r>
            <a:endParaRPr sz="2500">
              <a:solidFill>
                <a:srgbClr val="434343"/>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Laisser les données comme étant manquantes</a:t>
            </a:r>
            <a:endParaRPr sz="2500">
              <a:solidFill>
                <a:srgbClr val="434343"/>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Supprimer les données manquantes</a:t>
            </a:r>
            <a:endParaRPr sz="2500">
              <a:solidFill>
                <a:srgbClr val="434343"/>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Compléter les données manquantes</a:t>
            </a:r>
            <a:endParaRPr sz="2500">
              <a:solidFill>
                <a:srgbClr val="434343"/>
              </a:solidFill>
              <a:latin typeface="Montserrat"/>
              <a:ea typeface="Montserrat"/>
              <a:cs typeface="Montserrat"/>
              <a:sym typeface="Montserrat"/>
            </a:endParaRPr>
          </a:p>
        </p:txBody>
      </p:sp>
      <p:sp>
        <p:nvSpPr>
          <p:cNvPr id="99" name="Google Shape;99;p18"/>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Laisser les données comme étant manquantes :</a:t>
            </a:r>
            <a:endParaRPr sz="2500">
              <a:solidFill>
                <a:srgbClr val="434343"/>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Selon le type de données, il s'agit d'un choix valable.</a:t>
            </a:r>
            <a:endParaRPr sz="2500">
              <a:solidFill>
                <a:srgbClr val="434343"/>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Par exemple, s'il s'agit de données catégorielles, nous pourrions simplement traiter un NaN comme une autre catégorie.</a:t>
            </a:r>
            <a:endParaRPr sz="2500">
              <a:solidFill>
                <a:srgbClr val="434343"/>
              </a:solidFill>
              <a:latin typeface="Montserrat"/>
              <a:ea typeface="Montserrat"/>
              <a:cs typeface="Montserrat"/>
              <a:sym typeface="Montserrat"/>
            </a:endParaRPr>
          </a:p>
        </p:txBody>
      </p:sp>
      <p:sp>
        <p:nvSpPr>
          <p:cNvPr id="105" name="Google Shape;105;p19"/>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fontScale="92500"/>
          </a:bodyPr>
          <a:lstStyle/>
          <a:p>
            <a:pPr indent="-375443" lvl="0" marL="4572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Supprimer les données manquantes :</a:t>
            </a:r>
            <a:endParaRPr sz="2500">
              <a:solidFill>
                <a:srgbClr val="434343"/>
              </a:solidFill>
              <a:latin typeface="Montserrat"/>
              <a:ea typeface="Montserrat"/>
              <a:cs typeface="Montserrat"/>
              <a:sym typeface="Montserrat"/>
            </a:endParaRPr>
          </a:p>
          <a:p>
            <a:pPr indent="-375443" lvl="1" marL="9144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Dépend de la quantité de données manquantes.	</a:t>
            </a:r>
            <a:endParaRPr sz="2500">
              <a:solidFill>
                <a:srgbClr val="434343"/>
              </a:solidFill>
              <a:latin typeface="Montserrat"/>
              <a:ea typeface="Montserrat"/>
              <a:cs typeface="Montserrat"/>
              <a:sym typeface="Montserrat"/>
            </a:endParaRPr>
          </a:p>
          <a:p>
            <a:pPr indent="-375443" lvl="2" marL="13716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Pourcentage élevé - il manque trop de données pour pouvoir faire une estimation raisonnable</a:t>
            </a:r>
            <a:endParaRPr sz="2500">
              <a:solidFill>
                <a:srgbClr val="434343"/>
              </a:solidFill>
              <a:latin typeface="Montserrat"/>
              <a:ea typeface="Montserrat"/>
              <a:cs typeface="Montserrat"/>
              <a:sym typeface="Montserrat"/>
            </a:endParaRPr>
          </a:p>
          <a:p>
            <a:pPr indent="-375443" lvl="2" marL="13716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Faible pourcentage - ne supprime que quelques points de données de notre ensemble de données</a:t>
            </a:r>
            <a:endParaRPr sz="2500">
              <a:solidFill>
                <a:srgbClr val="434343"/>
              </a:solidFill>
              <a:latin typeface="Montserrat"/>
              <a:ea typeface="Montserrat"/>
              <a:cs typeface="Montserrat"/>
              <a:sym typeface="Montserrat"/>
            </a:endParaRPr>
          </a:p>
        </p:txBody>
      </p:sp>
      <p:sp>
        <p:nvSpPr>
          <p:cNvPr id="111" name="Google Shape;111;p20"/>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863550"/>
            <a:ext cx="8520600" cy="3416400"/>
          </a:xfrm>
          <a:prstGeom prst="rect">
            <a:avLst/>
          </a:prstGeom>
        </p:spPr>
        <p:txBody>
          <a:bodyPr anchorCtr="0" anchor="t" bIns="91425" lIns="91425" spcFirstLastPara="1" rIns="91425" wrap="square" tIns="91425">
            <a:normAutofit fontScale="92500" lnSpcReduction="20000"/>
          </a:bodyPr>
          <a:lstStyle/>
          <a:p>
            <a:pPr indent="-375443" lvl="0" marL="4572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Compléter les données manquantes :</a:t>
            </a:r>
            <a:endParaRPr sz="2500">
              <a:solidFill>
                <a:srgbClr val="434343"/>
              </a:solidFill>
              <a:latin typeface="Montserrat"/>
              <a:ea typeface="Montserrat"/>
              <a:cs typeface="Montserrat"/>
              <a:sym typeface="Montserrat"/>
            </a:endParaRPr>
          </a:p>
          <a:p>
            <a:pPr indent="-375443" lvl="1" marL="9144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Un pourcentage non trivial de données manquantes et les lignes de points de données sont importantes</a:t>
            </a:r>
            <a:endParaRPr sz="2500">
              <a:solidFill>
                <a:srgbClr val="434343"/>
              </a:solidFill>
              <a:latin typeface="Montserrat"/>
              <a:ea typeface="Montserrat"/>
              <a:cs typeface="Montserrat"/>
              <a:sym typeface="Montserrat"/>
            </a:endParaRPr>
          </a:p>
          <a:p>
            <a:pPr indent="-375443" lvl="1" marL="9144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Il existe de nombreuses stratégies :</a:t>
            </a:r>
            <a:endParaRPr sz="2500">
              <a:solidFill>
                <a:srgbClr val="434343"/>
              </a:solidFill>
              <a:latin typeface="Montserrat"/>
              <a:ea typeface="Montserrat"/>
              <a:cs typeface="Montserrat"/>
              <a:sym typeface="Montserrat"/>
            </a:endParaRPr>
          </a:p>
          <a:p>
            <a:pPr indent="-375443" lvl="2" marL="13716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Mode, Moyenne, Médiane</a:t>
            </a:r>
            <a:endParaRPr sz="2500">
              <a:solidFill>
                <a:srgbClr val="434343"/>
              </a:solidFill>
              <a:latin typeface="Montserrat"/>
              <a:ea typeface="Montserrat"/>
              <a:cs typeface="Montserrat"/>
              <a:sym typeface="Montserrat"/>
            </a:endParaRPr>
          </a:p>
          <a:p>
            <a:pPr indent="-375443" lvl="2" marL="13716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Sur la base d'une autre colonne de caractéristiques (feature), vous pouvez concevoir une valeur adaptée.</a:t>
            </a:r>
            <a:endParaRPr sz="2500">
              <a:solidFill>
                <a:srgbClr val="434343"/>
              </a:solidFill>
              <a:latin typeface="Montserrat"/>
              <a:ea typeface="Montserrat"/>
              <a:cs typeface="Montserrat"/>
              <a:sym typeface="Montserrat"/>
            </a:endParaRPr>
          </a:p>
        </p:txBody>
      </p:sp>
      <p:sp>
        <p:nvSpPr>
          <p:cNvPr id="117" name="Google Shape;117;p21"/>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Traitement des données manquantes :</a:t>
            </a:r>
            <a:endParaRPr sz="2500">
              <a:solidFill>
                <a:srgbClr val="434343"/>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"Quelle est la bonne approche ?"</a:t>
            </a:r>
            <a:endParaRPr sz="2500">
              <a:solidFill>
                <a:srgbClr val="434343"/>
              </a:solidFill>
              <a:latin typeface="Montserrat"/>
              <a:ea typeface="Montserrat"/>
              <a:cs typeface="Montserrat"/>
              <a:sym typeface="Montserrat"/>
            </a:endParaRPr>
          </a:p>
          <a:p>
            <a:pPr indent="-387350" lvl="2"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Tous les ensembles de données et toutes les situations sont différents !</a:t>
            </a:r>
            <a:endParaRPr sz="2500">
              <a:solidFill>
                <a:srgbClr val="434343"/>
              </a:solidFill>
              <a:latin typeface="Montserrat"/>
              <a:ea typeface="Montserrat"/>
              <a:cs typeface="Montserrat"/>
              <a:sym typeface="Montserrat"/>
            </a:endParaRPr>
          </a:p>
          <a:p>
            <a:pPr indent="-387350" lvl="2"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Utilisez votre bon sens et vos objectifs généraux pour déterminer quelle stratégie est la bonne.</a:t>
            </a:r>
            <a:endParaRPr sz="2500">
              <a:solidFill>
                <a:srgbClr val="434343"/>
              </a:solidFill>
              <a:latin typeface="Montserrat"/>
              <a:ea typeface="Montserrat"/>
              <a:cs typeface="Montserrat"/>
              <a:sym typeface="Montserrat"/>
            </a:endParaRPr>
          </a:p>
        </p:txBody>
      </p:sp>
      <p:sp>
        <p:nvSpPr>
          <p:cNvPr id="123" name="Google Shape;123;p22"/>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GroupBy</a:t>
            </a:r>
            <a:endParaRPr b="1">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Souvent, nous voulons explorer comment les valeurs sont distribuées ou agrégées à travers des groupes.</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Pour ce faire, nous utilisons la méthode groupby, similaire à une requête GROUP BY en SQL.</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Ce processus est aussi souvent appelé Séparer-Appliquer-Combiner</a:t>
            </a:r>
            <a:endParaRPr sz="2500">
              <a:solidFill>
                <a:srgbClr val="434343"/>
              </a:solidFill>
              <a:latin typeface="Montserrat"/>
              <a:ea typeface="Montserrat"/>
              <a:cs typeface="Montserrat"/>
              <a:sym typeface="Montserrat"/>
            </a:endParaRPr>
          </a:p>
        </p:txBody>
      </p:sp>
      <p:sp>
        <p:nvSpPr>
          <p:cNvPr id="134" name="Google Shape;134;p24"/>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7"/>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Dans cette section, nous allons faire un rapide cours intensif sur les bases de Pandas !</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Pourquoi nous utilisons Pandas ?</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Séries Pandas et DataFrames</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Données manquantes</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Méthodes GroupBy</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Opérations</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Exercices et Solutions</a:t>
            </a:r>
            <a:endParaRPr sz="2500">
              <a:solidFill>
                <a:srgbClr val="434343"/>
              </a:solidFill>
              <a:latin typeface="Montserrat"/>
              <a:ea typeface="Montserrat"/>
              <a:cs typeface="Montserrat"/>
              <a:sym typeface="Montserrat"/>
            </a:endParaRPr>
          </a:p>
        </p:txBody>
      </p:sp>
      <p:sp>
        <p:nvSpPr>
          <p:cNvPr id="36" name="Google Shape;36;p7"/>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aphicFrame>
        <p:nvGraphicFramePr>
          <p:cNvPr id="139" name="Google Shape;139;p25"/>
          <p:cNvGraphicFramePr/>
          <p:nvPr/>
        </p:nvGraphicFramePr>
        <p:xfrm>
          <a:off x="381250" y="11533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
        <p:nvSpPr>
          <p:cNvPr id="140" name="Google Shape;140;p25"/>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aphicFrame>
        <p:nvGraphicFramePr>
          <p:cNvPr id="145" name="Google Shape;145;p26"/>
          <p:cNvGraphicFramePr/>
          <p:nvPr/>
        </p:nvGraphicFramePr>
        <p:xfrm>
          <a:off x="381250" y="11533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
        <p:nvSpPr>
          <p:cNvPr id="146" name="Google Shape;146;p26"/>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27"/>
          <p:cNvGraphicFramePr/>
          <p:nvPr/>
        </p:nvGraphicFramePr>
        <p:xfrm>
          <a:off x="381250" y="11533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152" name="Google Shape;152;p27"/>
          <p:cNvGraphicFramePr/>
          <p:nvPr/>
        </p:nvGraphicFramePr>
        <p:xfrm>
          <a:off x="2805075" y="250863"/>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153" name="Google Shape;153;p27"/>
          <p:cNvGraphicFramePr/>
          <p:nvPr/>
        </p:nvGraphicFramePr>
        <p:xfrm>
          <a:off x="2805075" y="2176300"/>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154" name="Google Shape;154;p27"/>
          <p:cNvGraphicFramePr/>
          <p:nvPr/>
        </p:nvGraphicFramePr>
        <p:xfrm>
          <a:off x="2805075" y="37366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cxnSp>
        <p:nvCxnSpPr>
          <p:cNvPr id="155" name="Google Shape;155;p27"/>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156" name="Google Shape;156;p27"/>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157" name="Google Shape;157;p27"/>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sp>
        <p:nvSpPr>
          <p:cNvPr id="158" name="Google Shape;158;p27"/>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28"/>
          <p:cNvGraphicFramePr/>
          <p:nvPr/>
        </p:nvGraphicFramePr>
        <p:xfrm>
          <a:off x="381250" y="11533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164" name="Google Shape;164;p28"/>
          <p:cNvGraphicFramePr/>
          <p:nvPr/>
        </p:nvGraphicFramePr>
        <p:xfrm>
          <a:off x="2805075" y="250863"/>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165" name="Google Shape;165;p28"/>
          <p:cNvGraphicFramePr/>
          <p:nvPr/>
        </p:nvGraphicFramePr>
        <p:xfrm>
          <a:off x="2805075" y="2176300"/>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166" name="Google Shape;166;p28"/>
          <p:cNvGraphicFramePr/>
          <p:nvPr/>
        </p:nvGraphicFramePr>
        <p:xfrm>
          <a:off x="2805075" y="37366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167" name="Google Shape;167;p28"/>
          <p:cNvGraphicFramePr/>
          <p:nvPr/>
        </p:nvGraphicFramePr>
        <p:xfrm>
          <a:off x="4695775" y="678188"/>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168" name="Google Shape;168;p28"/>
          <p:cNvGraphicFramePr/>
          <p:nvPr/>
        </p:nvGraphicFramePr>
        <p:xfrm>
          <a:off x="4695775" y="2367388"/>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169" name="Google Shape;169;p28"/>
          <p:cNvGraphicFramePr/>
          <p:nvPr/>
        </p:nvGraphicFramePr>
        <p:xfrm>
          <a:off x="4695775" y="395027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170" name="Google Shape;170;p28"/>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171" name="Google Shape;171;p28"/>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172" name="Google Shape;172;p28"/>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173" name="Google Shape;173;p28"/>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174" name="Google Shape;174;p28"/>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175" name="Google Shape;175;p28"/>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
        <p:nvSpPr>
          <p:cNvPr id="176" name="Google Shape;176;p28"/>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29"/>
          <p:cNvGraphicFramePr/>
          <p:nvPr/>
        </p:nvGraphicFramePr>
        <p:xfrm>
          <a:off x="381250" y="11533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182" name="Google Shape;182;p29"/>
          <p:cNvGraphicFramePr/>
          <p:nvPr/>
        </p:nvGraphicFramePr>
        <p:xfrm>
          <a:off x="2805075" y="250863"/>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183" name="Google Shape;183;p29"/>
          <p:cNvGraphicFramePr/>
          <p:nvPr/>
        </p:nvGraphicFramePr>
        <p:xfrm>
          <a:off x="2805075" y="2176300"/>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184" name="Google Shape;184;p29"/>
          <p:cNvGraphicFramePr/>
          <p:nvPr/>
        </p:nvGraphicFramePr>
        <p:xfrm>
          <a:off x="2805075" y="37366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185" name="Google Shape;185;p29"/>
          <p:cNvGraphicFramePr/>
          <p:nvPr/>
        </p:nvGraphicFramePr>
        <p:xfrm>
          <a:off x="4695775" y="678188"/>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186" name="Google Shape;186;p29"/>
          <p:cNvGraphicFramePr/>
          <p:nvPr/>
        </p:nvGraphicFramePr>
        <p:xfrm>
          <a:off x="4695775" y="2367388"/>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187" name="Google Shape;187;p29"/>
          <p:cNvGraphicFramePr/>
          <p:nvPr/>
        </p:nvGraphicFramePr>
        <p:xfrm>
          <a:off x="4695775" y="395027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188" name="Google Shape;188;p29"/>
          <p:cNvGraphicFramePr/>
          <p:nvPr/>
        </p:nvGraphicFramePr>
        <p:xfrm>
          <a:off x="6891575" y="1909013"/>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189" name="Google Shape;189;p29"/>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190" name="Google Shape;190;p29"/>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191" name="Google Shape;191;p29"/>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192" name="Google Shape;192;p29"/>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193" name="Google Shape;193;p29"/>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194" name="Google Shape;194;p29"/>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cxnSp>
        <p:nvCxnSpPr>
          <p:cNvPr id="195" name="Google Shape;195;p29"/>
          <p:cNvCxnSpPr/>
          <p:nvPr/>
        </p:nvCxnSpPr>
        <p:spPr>
          <a:xfrm>
            <a:off x="6134925" y="1260950"/>
            <a:ext cx="590700" cy="1095600"/>
          </a:xfrm>
          <a:prstGeom prst="straightConnector1">
            <a:avLst/>
          </a:prstGeom>
          <a:noFill/>
          <a:ln cap="flat" cmpd="sng" w="28575">
            <a:solidFill>
              <a:schemeClr val="dk2"/>
            </a:solidFill>
            <a:prstDash val="solid"/>
            <a:round/>
            <a:headEnd len="med" w="med" type="none"/>
            <a:tailEnd len="med" w="med" type="triangle"/>
          </a:ln>
        </p:spPr>
      </p:cxnSp>
      <p:cxnSp>
        <p:nvCxnSpPr>
          <p:cNvPr id="196" name="Google Shape;196;p29"/>
          <p:cNvCxnSpPr/>
          <p:nvPr/>
        </p:nvCxnSpPr>
        <p:spPr>
          <a:xfrm flipH="1" rot="10800000">
            <a:off x="6197050" y="28400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197" name="Google Shape;197;p29"/>
          <p:cNvCxnSpPr/>
          <p:nvPr/>
        </p:nvCxnSpPr>
        <p:spPr>
          <a:xfrm flipH="1" rot="10800000">
            <a:off x="6173150" y="3245700"/>
            <a:ext cx="557400" cy="1371000"/>
          </a:xfrm>
          <a:prstGeom prst="straightConnector1">
            <a:avLst/>
          </a:prstGeom>
          <a:noFill/>
          <a:ln cap="flat" cmpd="sng" w="28575">
            <a:solidFill>
              <a:schemeClr val="dk2"/>
            </a:solidFill>
            <a:prstDash val="solid"/>
            <a:round/>
            <a:headEnd len="med" w="med" type="none"/>
            <a:tailEnd len="med" w="med" type="triangle"/>
          </a:ln>
        </p:spPr>
      </p:cxnSp>
      <p:sp>
        <p:nvSpPr>
          <p:cNvPr id="198" name="Google Shape;198;p29"/>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aphicFrame>
        <p:nvGraphicFramePr>
          <p:cNvPr id="203" name="Google Shape;203;p30"/>
          <p:cNvGraphicFramePr/>
          <p:nvPr/>
        </p:nvGraphicFramePr>
        <p:xfrm>
          <a:off x="381250" y="11533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04" name="Google Shape;204;p30"/>
          <p:cNvGraphicFramePr/>
          <p:nvPr/>
        </p:nvGraphicFramePr>
        <p:xfrm>
          <a:off x="2805075" y="250863"/>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05" name="Google Shape;205;p30"/>
          <p:cNvGraphicFramePr/>
          <p:nvPr/>
        </p:nvGraphicFramePr>
        <p:xfrm>
          <a:off x="2805075" y="2176300"/>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06" name="Google Shape;206;p30"/>
          <p:cNvGraphicFramePr/>
          <p:nvPr/>
        </p:nvGraphicFramePr>
        <p:xfrm>
          <a:off x="2805075" y="373662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07" name="Google Shape;207;p30"/>
          <p:cNvGraphicFramePr/>
          <p:nvPr/>
        </p:nvGraphicFramePr>
        <p:xfrm>
          <a:off x="4695775" y="678188"/>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08" name="Google Shape;208;p30"/>
          <p:cNvGraphicFramePr/>
          <p:nvPr/>
        </p:nvGraphicFramePr>
        <p:xfrm>
          <a:off x="4695775" y="2367388"/>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09" name="Google Shape;209;p30"/>
          <p:cNvGraphicFramePr/>
          <p:nvPr/>
        </p:nvGraphicFramePr>
        <p:xfrm>
          <a:off x="4695775" y="3950275"/>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10" name="Google Shape;210;p30"/>
          <p:cNvGraphicFramePr/>
          <p:nvPr/>
        </p:nvGraphicFramePr>
        <p:xfrm>
          <a:off x="6891575" y="1909013"/>
          <a:ext cx="3000000" cy="3000000"/>
        </p:xfrm>
        <a:graphic>
          <a:graphicData uri="http://schemas.openxmlformats.org/drawingml/2006/table">
            <a:tbl>
              <a:tblPr>
                <a:noFill/>
                <a:tableStyleId>{3B4C2F08-1E49-4C96-A15B-F97EB47B043E}</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11" name="Google Shape;211;p30"/>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12" name="Google Shape;212;p30"/>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13" name="Google Shape;213;p30"/>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14" name="Google Shape;214;p30"/>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15" name="Google Shape;215;p30"/>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16" name="Google Shape;216;p30"/>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
        <p:nvSpPr>
          <p:cNvPr id="217" name="Google Shape;217;p30"/>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L'opération choisie avec un groupby() doit être une méthode d'agrégation.</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Cela signifie qu'elle peut prendre plusieurs valeurs et les combiner pour retourner une valeur unique.</a:t>
            </a:r>
            <a:endParaRPr sz="2500">
              <a:solidFill>
                <a:srgbClr val="434343"/>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Sum, Std, Mean, Count, Max, Min, etc...</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Apprenons à utiliser groupby avec Pandas !</a:t>
            </a:r>
            <a:endParaRPr sz="2500">
              <a:solidFill>
                <a:srgbClr val="434343"/>
              </a:solidFill>
              <a:latin typeface="Montserrat"/>
              <a:ea typeface="Montserrat"/>
              <a:cs typeface="Montserrat"/>
              <a:sym typeface="Montserrat"/>
            </a:endParaRPr>
          </a:p>
        </p:txBody>
      </p:sp>
      <p:sp>
        <p:nvSpPr>
          <p:cNvPr id="223" name="Google Shape;223;p31"/>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Les opérations Pandas</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Dans cette vidéo, nous allons passer en revue quelques opérations très utiles qui n'avaient pas leur place dans les vidéos précédentes !</a:t>
            </a:r>
            <a:endParaRPr sz="2500">
              <a:solidFill>
                <a:srgbClr val="434343"/>
              </a:solidFill>
              <a:latin typeface="Montserrat"/>
              <a:ea typeface="Montserrat"/>
              <a:cs typeface="Montserrat"/>
              <a:sym typeface="Montserrat"/>
            </a:endParaRPr>
          </a:p>
        </p:txBody>
      </p:sp>
      <p:sp>
        <p:nvSpPr>
          <p:cNvPr id="234" name="Google Shape;234;p33"/>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Data Input et Output</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Qu'est-ce que Pandas ?</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Pandas est l'acronyme de </a:t>
            </a:r>
            <a:r>
              <a:rPr b="1" lang="en" sz="2500">
                <a:solidFill>
                  <a:srgbClr val="434343"/>
                </a:solidFill>
                <a:latin typeface="Montserrat"/>
                <a:ea typeface="Montserrat"/>
                <a:cs typeface="Montserrat"/>
                <a:sym typeface="Montserrat"/>
              </a:rPr>
              <a:t>Pan</a:t>
            </a:r>
            <a:r>
              <a:rPr lang="en" sz="2500">
                <a:solidFill>
                  <a:srgbClr val="434343"/>
                </a:solidFill>
                <a:latin typeface="Montserrat"/>
                <a:ea typeface="Montserrat"/>
                <a:cs typeface="Montserrat"/>
                <a:sym typeface="Montserrat"/>
              </a:rPr>
              <a:t>el-</a:t>
            </a:r>
            <a:r>
              <a:rPr b="1" lang="en" sz="2500">
                <a:solidFill>
                  <a:srgbClr val="434343"/>
                </a:solidFill>
                <a:latin typeface="Montserrat"/>
                <a:ea typeface="Montserrat"/>
                <a:cs typeface="Montserrat"/>
                <a:sym typeface="Montserrat"/>
              </a:rPr>
              <a:t>Da</a:t>
            </a:r>
            <a:r>
              <a:rPr lang="en" sz="2500">
                <a:solidFill>
                  <a:srgbClr val="434343"/>
                </a:solidFill>
                <a:latin typeface="Montserrat"/>
                <a:ea typeface="Montserrat"/>
                <a:cs typeface="Montserrat"/>
                <a:sym typeface="Montserrat"/>
              </a:rPr>
              <a:t>ta.</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C'est la bibliothèque la plus populaire pour le traitement des données en Python et elle est construite directement à partir de NumPy.</a:t>
            </a:r>
            <a:endParaRPr sz="2500">
              <a:solidFill>
                <a:srgbClr val="434343"/>
              </a:solidFill>
              <a:latin typeface="Montserrat"/>
              <a:ea typeface="Montserrat"/>
              <a:cs typeface="Montserrat"/>
              <a:sym typeface="Montserrat"/>
            </a:endParaRPr>
          </a:p>
        </p:txBody>
      </p:sp>
      <p:sp>
        <p:nvSpPr>
          <p:cNvPr id="42" name="Google Shape;42;p8"/>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Dans ce cours, nous lirons nos ensembles de données à partir de fichiers CSV, mais les données issues du monde réel peuvent provenir de diverses sources.</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Heureusement, Pandas dispose de solides outils IO (Input Output) que nous pouvons utiliser.</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Voyons quelques-uns d'entre eux en action et explorons la documentation qui leur est destinée</a:t>
            </a:r>
            <a:endParaRPr sz="2500">
              <a:solidFill>
                <a:srgbClr val="434343"/>
              </a:solidFill>
              <a:latin typeface="Montserrat"/>
              <a:ea typeface="Montserrat"/>
              <a:cs typeface="Montserrat"/>
              <a:sym typeface="Montserrat"/>
            </a:endParaRPr>
          </a:p>
        </p:txBody>
      </p:sp>
      <p:sp>
        <p:nvSpPr>
          <p:cNvPr id="245" name="Google Shape;245;p35"/>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Pandas</a:t>
            </a:r>
            <a:r>
              <a:rPr b="1" lang="en">
                <a:latin typeface="Montserrat"/>
                <a:ea typeface="Montserrat"/>
                <a:cs typeface="Montserrat"/>
                <a:sym typeface="Montserrat"/>
              </a:rPr>
              <a:t> Exercices</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Pandas</a:t>
            </a:r>
            <a:br>
              <a:rPr b="1" lang="en">
                <a:latin typeface="Montserrat"/>
                <a:ea typeface="Montserrat"/>
                <a:cs typeface="Montserrat"/>
                <a:sym typeface="Montserrat"/>
              </a:rPr>
            </a:br>
            <a:r>
              <a:rPr b="1" lang="en">
                <a:latin typeface="Montserrat"/>
                <a:ea typeface="Montserrat"/>
                <a:cs typeface="Montserrat"/>
                <a:sym typeface="Montserrat"/>
              </a:rPr>
              <a:t>Solutions </a:t>
            </a:r>
            <a:r>
              <a:rPr b="1" lang="en">
                <a:latin typeface="Montserrat"/>
                <a:ea typeface="Montserrat"/>
                <a:cs typeface="Montserrat"/>
                <a:sym typeface="Montserrat"/>
              </a:rPr>
              <a:t>Exercices</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Qu'est-ce que Pandas ?</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Comme nous travaillerons continuellement avec des données dans ce cours, nous utiliserons Pandas pour lire nos données, nettoyer les données et même l’étape de feature engineering (étape pendant laquelle les données sont reformatées, traitées, enrichies ou calibrées)</a:t>
            </a:r>
            <a:endParaRPr sz="2500">
              <a:solidFill>
                <a:srgbClr val="434343"/>
              </a:solidFill>
              <a:latin typeface="Montserrat"/>
              <a:ea typeface="Montserrat"/>
              <a:cs typeface="Montserrat"/>
              <a:sym typeface="Montserrat"/>
            </a:endParaRPr>
          </a:p>
        </p:txBody>
      </p:sp>
      <p:sp>
        <p:nvSpPr>
          <p:cNvPr id="48" name="Google Shape;48;p9"/>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863550"/>
            <a:ext cx="8520600" cy="3416400"/>
          </a:xfrm>
          <a:prstGeom prst="rect">
            <a:avLst/>
          </a:prstGeom>
        </p:spPr>
        <p:txBody>
          <a:bodyPr anchorCtr="0" anchor="t" bIns="91425" lIns="91425" spcFirstLastPara="1" rIns="91425" wrap="square" tIns="91425">
            <a:normAutofit fontScale="92500" lnSpcReduction="20000"/>
          </a:bodyPr>
          <a:lstStyle/>
          <a:p>
            <a:pPr indent="-375443" lvl="0" marL="4572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Qu'est-ce que Pandas ?</a:t>
            </a:r>
            <a:endParaRPr sz="2500">
              <a:solidFill>
                <a:srgbClr val="434343"/>
              </a:solidFill>
              <a:latin typeface="Montserrat"/>
              <a:ea typeface="Montserrat"/>
              <a:cs typeface="Montserrat"/>
              <a:sym typeface="Montserrat"/>
            </a:endParaRPr>
          </a:p>
          <a:p>
            <a:pPr indent="-375443" lvl="1" marL="13716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Pandas s'appuie sur certaines structures de données de base pour ses opérations :</a:t>
            </a:r>
            <a:endParaRPr sz="2500">
              <a:solidFill>
                <a:srgbClr val="434343"/>
              </a:solidFill>
              <a:latin typeface="Montserrat"/>
              <a:ea typeface="Montserrat"/>
              <a:cs typeface="Montserrat"/>
              <a:sym typeface="Montserrat"/>
            </a:endParaRPr>
          </a:p>
          <a:p>
            <a:pPr indent="-375443" lvl="2" marL="18288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Series</a:t>
            </a:r>
            <a:endParaRPr sz="2500">
              <a:solidFill>
                <a:srgbClr val="434343"/>
              </a:solidFill>
              <a:latin typeface="Montserrat"/>
              <a:ea typeface="Montserrat"/>
              <a:cs typeface="Montserrat"/>
              <a:sym typeface="Montserrat"/>
            </a:endParaRPr>
          </a:p>
          <a:p>
            <a:pPr indent="-375443" lvl="3" marL="22860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Tableau de données avec un index qu’on peut nommer</a:t>
            </a:r>
            <a:endParaRPr sz="2500">
              <a:solidFill>
                <a:srgbClr val="434343"/>
              </a:solidFill>
              <a:latin typeface="Montserrat"/>
              <a:ea typeface="Montserrat"/>
              <a:cs typeface="Montserrat"/>
              <a:sym typeface="Montserrat"/>
            </a:endParaRPr>
          </a:p>
          <a:p>
            <a:pPr indent="-375443" lvl="2" marL="18288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DataFrame</a:t>
            </a:r>
            <a:endParaRPr sz="2500">
              <a:solidFill>
                <a:srgbClr val="434343"/>
              </a:solidFill>
              <a:latin typeface="Montserrat"/>
              <a:ea typeface="Montserrat"/>
              <a:cs typeface="Montserrat"/>
              <a:sym typeface="Montserrat"/>
            </a:endParaRPr>
          </a:p>
          <a:p>
            <a:pPr indent="-375443" lvl="3" marL="2286000" rtl="0" algn="l">
              <a:spcBef>
                <a:spcPts val="0"/>
              </a:spcBef>
              <a:spcAft>
                <a:spcPts val="0"/>
              </a:spcAft>
              <a:buClr>
                <a:srgbClr val="434343"/>
              </a:buClr>
              <a:buSzPct val="100000"/>
              <a:buFont typeface="Montserrat"/>
              <a:buChar char="●"/>
            </a:pPr>
            <a:r>
              <a:rPr lang="en" sz="2500">
                <a:solidFill>
                  <a:srgbClr val="434343"/>
                </a:solidFill>
                <a:latin typeface="Montserrat"/>
                <a:ea typeface="Montserrat"/>
                <a:cs typeface="Montserrat"/>
                <a:sym typeface="Montserrat"/>
              </a:rPr>
              <a:t>Une "matrice" de données avec un index et des colonnes étiquetés.</a:t>
            </a:r>
            <a:endParaRPr sz="2500">
              <a:solidFill>
                <a:srgbClr val="434343"/>
              </a:solidFill>
              <a:latin typeface="Montserrat"/>
              <a:ea typeface="Montserrat"/>
              <a:cs typeface="Montserrat"/>
              <a:sym typeface="Montserrat"/>
            </a:endParaRPr>
          </a:p>
        </p:txBody>
      </p:sp>
      <p:sp>
        <p:nvSpPr>
          <p:cNvPr id="54" name="Google Shape;54;p10"/>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1"/>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
        <p:nvSpPr>
          <p:cNvPr id="60" name="Google Shape;60;p11"/>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Et si vous connaissez déjà un peu Pandas ?</a:t>
            </a:r>
            <a:endParaRPr sz="2500">
              <a:solidFill>
                <a:srgbClr val="434343"/>
              </a:solidFill>
              <a:latin typeface="Montserrat"/>
              <a:ea typeface="Montserrat"/>
              <a:cs typeface="Montserrat"/>
              <a:sym typeface="Montserrat"/>
            </a:endParaRPr>
          </a:p>
          <a:p>
            <a:pPr indent="-387350" lvl="1" marL="13716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Consultez l'exercice à la fin de cette section pour tester vos compétences, puis n'hésitez pas à parcourir les différentes vidéos sur Pandas pour revoir tout ce que vous avez pu oublier.</a:t>
            </a:r>
            <a:endParaRPr sz="2500">
              <a:solidFill>
                <a:srgbClr val="43434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Il est vivement recommandé de regarder ceci :</a:t>
            </a:r>
            <a:endParaRPr sz="2500">
              <a:solidFill>
                <a:srgbClr val="434343"/>
              </a:solidFill>
              <a:latin typeface="Montserrat"/>
              <a:ea typeface="Montserrat"/>
              <a:cs typeface="Montserrat"/>
              <a:sym typeface="Montserrat"/>
            </a:endParaRPr>
          </a:p>
          <a:p>
            <a:pPr indent="-361950" lvl="1" marL="1371600" rtl="0" algn="l">
              <a:lnSpc>
                <a:spcPct val="100000"/>
              </a:lnSpc>
              <a:spcBef>
                <a:spcPts val="0"/>
              </a:spcBef>
              <a:spcAft>
                <a:spcPts val="0"/>
              </a:spcAft>
              <a:buClr>
                <a:srgbClr val="434343"/>
              </a:buClr>
              <a:buSzPts val="2100"/>
              <a:buFont typeface="Montserrat"/>
              <a:buChar char="○"/>
            </a:pPr>
            <a:r>
              <a:rPr lang="en" sz="2500" u="sng">
                <a:solidFill>
                  <a:schemeClr val="accent5"/>
                </a:solidFill>
                <a:latin typeface="Montserrat"/>
                <a:ea typeface="Montserrat"/>
                <a:cs typeface="Montserrat"/>
                <a:sym typeface="Montserrat"/>
                <a:hlinkClick r:id="rId3">
                  <a:extLst>
                    <a:ext uri="{A12FA001-AC4F-418D-AE19-62706E023703}">
                      <ahyp:hlinkClr val="tx"/>
                    </a:ext>
                  </a:extLst>
                </a:hlinkClick>
              </a:rPr>
              <a:t>pandas.pydata.org/pandas-docs/stable/</a:t>
            </a:r>
            <a:endParaRPr sz="2100">
              <a:solidFill>
                <a:srgbClr val="434343"/>
              </a:solidFill>
              <a:latin typeface="Montserrat"/>
              <a:ea typeface="Montserrat"/>
              <a:cs typeface="Montserrat"/>
              <a:sym typeface="Montserrat"/>
            </a:endParaRPr>
          </a:p>
        </p:txBody>
      </p:sp>
      <p:sp>
        <p:nvSpPr>
          <p:cNvPr id="66" name="Google Shape;66;p12"/>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Series</a:t>
            </a:r>
            <a:r>
              <a:rPr b="1" lang="en">
                <a:latin typeface="Montserrat"/>
                <a:ea typeface="Montserrat"/>
                <a:cs typeface="Montserrat"/>
                <a:sym typeface="Montserrat"/>
              </a:rPr>
              <a:t> Pandas</a:t>
            </a:r>
            <a:endParaRPr b="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Une série Pandas est très similaire à un tableau NumPy, à l'exception de l'ajout d'un index nominatif.</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Nous pouvons utiliser cet index nommé pour saisir les données du tableau.</a:t>
            </a:r>
            <a:endParaRPr sz="2500">
              <a:solidFill>
                <a:srgbClr val="434343"/>
              </a:solidFill>
              <a:latin typeface="Montserrat"/>
              <a:ea typeface="Montserrat"/>
              <a:cs typeface="Montserrat"/>
              <a:sym typeface="Montserrat"/>
            </a:endParaRPr>
          </a:p>
          <a:p>
            <a:pPr indent="-387350" lvl="0" marL="457200" rtl="0" algn="l">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Voyons comment cela fonctionne avec Python.</a:t>
            </a:r>
            <a:endParaRPr sz="2500">
              <a:solidFill>
                <a:srgbClr val="434343"/>
              </a:solidFill>
              <a:latin typeface="Montserrat"/>
              <a:ea typeface="Montserrat"/>
              <a:cs typeface="Montserrat"/>
              <a:sym typeface="Montserrat"/>
            </a:endParaRPr>
          </a:p>
        </p:txBody>
      </p:sp>
      <p:sp>
        <p:nvSpPr>
          <p:cNvPr id="77" name="Google Shape;77;p14"/>
          <p:cNvSpPr txBox="1"/>
          <p:nvPr>
            <p:ph type="title"/>
          </p:nvPr>
        </p:nvSpPr>
        <p:spPr>
          <a:xfrm>
            <a:off x="1001175" y="29083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ontserrat"/>
                <a:ea typeface="Montserrat"/>
                <a:cs typeface="Montserrat"/>
                <a:sym typeface="Montserrat"/>
              </a:rPr>
              <a:t>Pandas</a:t>
            </a:r>
            <a:endParaRPr sz="20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153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