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Lst>
  <p:sldSz cy="5143500" cx="9144000"/>
  <p:notesSz cx="6858000" cy="9144000"/>
  <p:embeddedFontLst>
    <p:embeddedFont>
      <p:font typeface="Roboto"/>
      <p:regular r:id="rId112"/>
      <p:bold r:id="rId113"/>
      <p:italic r:id="rId114"/>
      <p:boldItalic r:id="rId115"/>
    </p:embeddedFont>
    <p:embeddedFont>
      <p:font typeface="Montserrat"/>
      <p:regular r:id="rId116"/>
      <p:bold r:id="rId117"/>
      <p:italic r:id="rId118"/>
      <p:boldItalic r:id="rId119"/>
    </p:embeddedFont>
    <p:embeddedFont>
      <p:font typeface="Overpass"/>
      <p:regular r:id="rId120"/>
      <p:bold r:id="rId121"/>
      <p:italic r:id="rId122"/>
      <p:boldItalic r:id="rId1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121" Type="http://schemas.openxmlformats.org/officeDocument/2006/relationships/font" Target="fonts/Overpass-bold.fntdata"/><Relationship Id="rId25" Type="http://schemas.openxmlformats.org/officeDocument/2006/relationships/slide" Target="slides/slide21.xml"/><Relationship Id="rId120" Type="http://schemas.openxmlformats.org/officeDocument/2006/relationships/font" Target="fonts/Overpass-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23" Type="http://schemas.openxmlformats.org/officeDocument/2006/relationships/font" Target="fonts/Overpass-boldItalic.fntdata"/><Relationship Id="rId122" Type="http://schemas.openxmlformats.org/officeDocument/2006/relationships/font" Target="fonts/Overpass-italic.fntdata"/><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font" Target="fonts/Montserrat-italic.fntdata"/><Relationship Id="rId117" Type="http://schemas.openxmlformats.org/officeDocument/2006/relationships/font" Target="fonts/Montserrat-bold.fntdata"/><Relationship Id="rId116" Type="http://schemas.openxmlformats.org/officeDocument/2006/relationships/font" Target="fonts/Montserrat-regular.fntdata"/><Relationship Id="rId115" Type="http://schemas.openxmlformats.org/officeDocument/2006/relationships/font" Target="fonts/Roboto-boldItalic.fntdata"/><Relationship Id="rId119" Type="http://schemas.openxmlformats.org/officeDocument/2006/relationships/font" Target="fonts/Montserrat-boldItalic.fntdata"/><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font" Target="fonts/Roboto-italic.fntdata"/><Relationship Id="rId18" Type="http://schemas.openxmlformats.org/officeDocument/2006/relationships/slide" Target="slides/slide14.xml"/><Relationship Id="rId113" Type="http://schemas.openxmlformats.org/officeDocument/2006/relationships/font" Target="fonts/Roboto-bold.fntdata"/><Relationship Id="rId112" Type="http://schemas.openxmlformats.org/officeDocument/2006/relationships/font" Target="fonts/Roboto-regular.fntdata"/><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c6d0d86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6d0d86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5c8d4edbe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5c8d4edbe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5c8d4edbeb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5c8d4edbeb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5c8d4edbeb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5c8d4edbeb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5c8d4edbe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5c8d4edbe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5c8d4edbeb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5c8d4edbeb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5c8d4edbeb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5c8d4edbeb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5c8d4edbeb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5c8d4edbeb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5c8d4edbeb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5c8d4edbeb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c6d0d867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c6d0d867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c6d0d867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c6d0d867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c6d0d867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c6d0d86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c6d0d867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c6d0d867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c6d0d867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c6d0d867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c6d0d867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c6d0d867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c6d0d867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c6d0d867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c6d0d867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c6d0d867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c6d0d867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c6d0d867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c6d0d867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c6d0d867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5c6d0d867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c6d0d867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c8d4edbe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c8d4edbe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c8d4edbe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c8d4edbe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5c8d4edbe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c8d4edbe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c8d4edbe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c8d4edbe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5c8d4edbeb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c8d4edbeb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c8d4edbe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c8d4edbe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c8d4edbe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c8d4edbe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c8d4edbe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c8d4edbe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5c8d4edb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5c8d4edb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c8d4edbe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c8d4edbe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c8d4edbe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c8d4edbe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5c8d4edbe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c8d4edbe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c8d4edbeb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c8d4edbeb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5c8d4edbeb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c8d4edbeb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5c8d4edbe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c8d4edbe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5c8d4edbe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c8d4edbe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5c8d4edbeb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5c8d4edbeb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5c8d4edbe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5c8d4edbe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5c8d4edbe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5c8d4edbe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5c8d4edb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5c8d4edb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5c8d4edbe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c8d4edbe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5c8d4edbe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5c8d4edbe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5c8d4edbe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5c8d4edbe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5c8d4edbe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c8d4edbe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5c8d4edbeb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5c8d4edbeb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5c8d4edbeb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5c8d4edbeb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5c8d4edbeb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c8d4edbeb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5c8d4edbeb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c8d4edbeb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5c8d4edbeb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5c8d4edbeb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5c8d4edbe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5c8d4edbe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5c8d4edb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c8d4edb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5c8d4edbe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5c8d4edbe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5c8d4edb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5c8d4edb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5c6d0d8677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5c6d0d8677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5c6d0d8677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5c6d0d8677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5c6d0d8677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5c6d0d8677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5c6d0d8677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5c6d0d8677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5c6d0d8677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5c6d0d8677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5c6d0d8677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5c6d0d8677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5c6d0d8677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5c6d0d8677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5c6d0d8677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5c6d0d8677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5c8d4edbe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c8d4edbe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5c6d0d8677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5c6d0d8677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5c6d0d8677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5c6d0d8677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5c6d0d8677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5c6d0d8677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5c6d0d8677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5c6d0d8677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5c6d0d8677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c6d0d8677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5c6d0d8677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5c6d0d8677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5c6d0d8677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5c6d0d8677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5c6d0d8677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5c6d0d8677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5c6d0d8677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5c6d0d8677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5c6d0d8677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5c6d0d8677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c8d4edbeb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c8d4edbeb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5c6d0d8677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5c6d0d8677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5c6d0d8677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5c6d0d8677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5c6d0d8677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5c6d0d8677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5c6d0d8677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5c6d0d8677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5c6d0d8677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5c6d0d8677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5c6d0d8677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5c6d0d8677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5c6d0d8677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c6d0d8677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5c6d0d8677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5c6d0d8677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5c6d0d8677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5c6d0d8677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5c6d0d8677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5c6d0d8677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aebc8ca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aebc8ca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5c6d0d8677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c6d0d8677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5c6d0d8677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5c6d0d8677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5c8d4edbeb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5c8d4edbeb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5c8d4edbeb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5c8d4edbeb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5c8d4edbeb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5c8d4edbeb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5c8d4edbeb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5c8d4edbeb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5c8d4edbe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5c8d4edbe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5c6d0d8677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5c6d0d8677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5c6d0d8677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5c6d0d8677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5c8d4edbe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c8d4edbe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aebc8ca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aebc8ca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5c6d0d8677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5c6d0d8677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5c6d0d8677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5c6d0d8677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5c8d4edbeb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5c8d4edbeb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5c8d4edbeb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5c8d4edbeb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5c8d4edbeb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5c8d4edbeb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5c6d0d8677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5c6d0d8677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5c6d0d8677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5c6d0d8677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5c6d0d867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5c6d0d867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5c8d4edbe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5c8d4edbe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5c8d4edb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5c8d4edb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1079000" y="261800"/>
            <a:ext cx="77532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53C4F"/>
              </a:buClr>
              <a:buSzPts val="2500"/>
              <a:buNone/>
              <a:defRPr sz="2500">
                <a:solidFill>
                  <a:srgbClr val="153C4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311703" y="164737"/>
            <a:ext cx="767301" cy="766837"/>
          </a:xfrm>
          <a:prstGeom prst="rect">
            <a:avLst/>
          </a:prstGeom>
          <a:noFill/>
          <a:ln>
            <a:noFill/>
          </a:ln>
        </p:spPr>
      </p:pic>
      <p:pic>
        <p:nvPicPr>
          <p:cNvPr id="14" name="Google Shape;14;p2"/>
          <p:cNvPicPr preferRelativeResize="0"/>
          <p:nvPr/>
        </p:nvPicPr>
        <p:blipFill>
          <a:blip r:embed="rId3">
            <a:alphaModFix/>
          </a:blip>
          <a:stretch>
            <a:fillRect/>
          </a:stretch>
        </p:blipFill>
        <p:spPr>
          <a:xfrm>
            <a:off x="7086274" y="4573676"/>
            <a:ext cx="2057718" cy="57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st parti !">
  <p:cSld name="CUSTOM">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66150" y="2285400"/>
            <a:ext cx="8520600" cy="572700"/>
          </a:xfrm>
          <a:prstGeom prst="rect">
            <a:avLst/>
          </a:prstGeom>
        </p:spPr>
        <p:txBody>
          <a:bodyPr anchorCtr="0" anchor="t" bIns="91425" lIns="91425" spcFirstLastPara="1" rIns="91425" wrap="square" tIns="91425">
            <a:normAutofit/>
          </a:bodyPr>
          <a:lstStyle>
            <a:lvl1pPr lvl="0" algn="ctr">
              <a:spcBef>
                <a:spcPts val="0"/>
              </a:spcBef>
              <a:spcAft>
                <a:spcPts val="0"/>
              </a:spcAft>
              <a:buClr>
                <a:srgbClr val="153C4F"/>
              </a:buClr>
              <a:buSzPts val="4800"/>
              <a:buFont typeface="Montserrat"/>
              <a:buNone/>
              <a:defRPr b="1" sz="4800">
                <a:solidFill>
                  <a:srgbClr val="153C4F"/>
                </a:solidFill>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blank">
  <p:cSld name="BLANK">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id="18" name="Google Shape;18;p4"/>
          <p:cNvPicPr preferRelativeResize="0"/>
          <p:nvPr/>
        </p:nvPicPr>
        <p:blipFill>
          <a:blip r:embed="rId3">
            <a:alphaModFix/>
          </a:blip>
          <a:stretch>
            <a:fillRect/>
          </a:stretch>
        </p:blipFill>
        <p:spPr>
          <a:xfrm>
            <a:off x="6207001" y="0"/>
            <a:ext cx="2937000" cy="5143499"/>
          </a:xfrm>
          <a:prstGeom prst="rect">
            <a:avLst/>
          </a:prstGeom>
          <a:noFill/>
          <a:ln>
            <a:noFill/>
          </a:ln>
        </p:spPr>
      </p:pic>
      <p:pic>
        <p:nvPicPr>
          <p:cNvPr id="19" name="Google Shape;19;p4"/>
          <p:cNvPicPr preferRelativeResize="0"/>
          <p:nvPr/>
        </p:nvPicPr>
        <p:blipFill>
          <a:blip r:embed="rId4">
            <a:alphaModFix/>
          </a:blip>
          <a:stretch>
            <a:fillRect/>
          </a:stretch>
        </p:blipFill>
        <p:spPr>
          <a:xfrm>
            <a:off x="0" y="4331950"/>
            <a:ext cx="2921001" cy="811550"/>
          </a:xfrm>
          <a:prstGeom prst="rect">
            <a:avLst/>
          </a:prstGeom>
          <a:noFill/>
          <a:ln>
            <a:noFill/>
          </a:ln>
        </p:spPr>
      </p:pic>
      <p:sp>
        <p:nvSpPr>
          <p:cNvPr id="20" name="Google Shape;20;p4"/>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Font typeface="Montserrat"/>
              <a:buNone/>
              <a:defRPr b="1" sz="4200">
                <a:solidFill>
                  <a:schemeClr val="lt1"/>
                </a:solidFill>
                <a:latin typeface="Montserrat"/>
                <a:ea typeface="Montserrat"/>
                <a:cs typeface="Montserrat"/>
                <a:sym typeface="Montserrat"/>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 name="Google Shape;21;p4"/>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41AFB4"/>
              </a:buClr>
              <a:buSzPts val="2000"/>
              <a:buFont typeface="Montserrat"/>
              <a:buNone/>
              <a:defRPr b="1" sz="2000">
                <a:solidFill>
                  <a:srgbClr val="41AFB4"/>
                </a:solidFill>
                <a:latin typeface="Montserrat"/>
                <a:ea typeface="Montserrat"/>
                <a:cs typeface="Montserrat"/>
                <a:sym typeface="Montserra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1" type="title">
  <p:cSld name="TITLE">
    <p:spTree>
      <p:nvGrpSpPr>
        <p:cNvPr id="22" name="Shape 22"/>
        <p:cNvGrpSpPr/>
        <p:nvPr/>
      </p:nvGrpSpPr>
      <p:grpSpPr>
        <a:xfrm>
          <a:off x="0" y="0"/>
          <a:ext cx="0" cy="0"/>
          <a:chOff x="0" y="0"/>
          <a:chExt cx="0" cy="0"/>
        </a:xfrm>
      </p:grpSpPr>
      <p:sp>
        <p:nvSpPr>
          <p:cNvPr id="23" name="Google Shape;23;p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 name="Google Shape;24;p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6" name="Shape 26"/>
        <p:cNvGrpSpPr/>
        <p:nvPr/>
      </p:nvGrpSpPr>
      <p:grpSpPr>
        <a:xfrm>
          <a:off x="0" y="0"/>
          <a:ext cx="0" cy="0"/>
          <a:chOff x="0" y="0"/>
          <a:chExt cx="0" cy="0"/>
        </a:xfrm>
      </p:grpSpPr>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7"/>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Qu’est-ce que le Machine Learning?</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5100">
                <a:latin typeface="Montserrat"/>
                <a:ea typeface="Montserrat"/>
                <a:cs typeface="Montserrat"/>
                <a:sym typeface="Montserrat"/>
              </a:rPr>
              <a:t>Apprentissage Supervisé</a:t>
            </a:r>
            <a:endParaRPr b="1" sz="5100">
              <a:latin typeface="Montserrat"/>
              <a:ea typeface="Montserrat"/>
              <a:cs typeface="Montserrat"/>
              <a:sym typeface="Montserra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06"/>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Machine Learning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8" name="Google Shape;1058;p106"/>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Nous avons couvert l'apprentissage supervisé, où </a:t>
            </a:r>
            <a:r>
              <a:rPr b="1" lang="en" sz="2900">
                <a:solidFill>
                  <a:srgbClr val="434343"/>
                </a:solidFill>
                <a:latin typeface="Montserrat"/>
                <a:ea typeface="Montserrat"/>
                <a:cs typeface="Montserrat"/>
                <a:sym typeface="Montserrat"/>
              </a:rPr>
              <a:t>l'étiquette était connue</a:t>
            </a:r>
            <a:r>
              <a:rPr lang="en" sz="2900">
                <a:solidFill>
                  <a:srgbClr val="434343"/>
                </a:solidFill>
                <a:latin typeface="Montserrat"/>
                <a:ea typeface="Montserrat"/>
                <a:cs typeface="Montserrat"/>
                <a:sym typeface="Montserrat"/>
              </a:rPr>
              <a:t> grâce à des </a:t>
            </a:r>
            <a:r>
              <a:rPr b="1" lang="en" sz="2900">
                <a:solidFill>
                  <a:srgbClr val="434343"/>
                </a:solidFill>
                <a:latin typeface="Montserrat"/>
                <a:ea typeface="Montserrat"/>
                <a:cs typeface="Montserrat"/>
                <a:sym typeface="Montserrat"/>
              </a:rPr>
              <a:t>données historiques étiquetées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Mais que se passe-t-il lorsque nous n'avons pas d'étiquettes historiques (ou labels) ?</a:t>
            </a:r>
            <a:endParaRPr sz="2900">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7"/>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Machine Learning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4" name="Google Shape;1064;p107"/>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Certaines tâches relèvent de l'apprentissage non supervisé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(regroupement)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Détection d’anomalies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Réduction de la dimensionnalité</a:t>
            </a:r>
            <a:endParaRPr sz="2900">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0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Machine Learning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0" name="Google Shape;1070;p10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Regroupement des points de données </a:t>
            </a:r>
            <a:r>
              <a:rPr b="1" lang="en" sz="2900">
                <a:solidFill>
                  <a:srgbClr val="434343"/>
                </a:solidFill>
                <a:latin typeface="Montserrat"/>
                <a:ea typeface="Montserrat"/>
                <a:cs typeface="Montserrat"/>
                <a:sym typeface="Montserrat"/>
              </a:rPr>
              <a:t>non étiquetés</a:t>
            </a:r>
            <a:r>
              <a:rPr lang="en" sz="2900">
                <a:solidFill>
                  <a:srgbClr val="434343"/>
                </a:solidFill>
                <a:latin typeface="Montserrat"/>
                <a:ea typeface="Montserrat"/>
                <a:cs typeface="Montserrat"/>
                <a:sym typeface="Montserrat"/>
              </a:rPr>
              <a:t> en catégories/clusters (groupes)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Les points de données sont attribués à un groupe en fonction de leur similarité</a:t>
            </a:r>
            <a:endParaRPr sz="2900">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0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Machine Learning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6" name="Google Shape;1076;p10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Détection des anomalies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Tentatives de détection des valeurs aberrantes dans un ensemble de données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 exemple, les transactions frauduleuses sur une carte de crédit</a:t>
            </a:r>
            <a:endParaRPr sz="2900">
              <a:solidFill>
                <a:srgbClr val="434343"/>
              </a:solidFill>
              <a:latin typeface="Montserrat"/>
              <a:ea typeface="Montserrat"/>
              <a:cs typeface="Montserrat"/>
              <a:sym typeface="Montserrat"/>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10"/>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Machine Learning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2" name="Google Shape;1082;p11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Réduction de la dimensionnalité</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Techniques de traitement des données qui réduisent le nombre de caractéristiques dans un ensemble de données, soit pour la compression, soit pour mieux comprendre les tendances sous-jacentes au sein d'un ensemble de données.</a:t>
            </a:r>
            <a:endParaRPr sz="2900">
              <a:solidFill>
                <a:srgbClr val="434343"/>
              </a:solidFill>
              <a:latin typeface="Montserrat"/>
              <a:ea typeface="Montserrat"/>
              <a:cs typeface="Montserrat"/>
              <a:sym typeface="Montserra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11"/>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Machine Learning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8" name="Google Shape;1088;p111"/>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Apprentissage non supervisé</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 est important de noter qu'il s'agit de situations où nous n'avons </a:t>
            </a:r>
            <a:r>
              <a:rPr b="1" lang="en" sz="2900">
                <a:solidFill>
                  <a:srgbClr val="434343"/>
                </a:solidFill>
                <a:latin typeface="Montserrat"/>
                <a:ea typeface="Montserrat"/>
                <a:cs typeface="Montserrat"/>
                <a:sym typeface="Montserrat"/>
              </a:rPr>
              <a:t>pas</a:t>
            </a:r>
            <a:r>
              <a:rPr lang="en" sz="2900">
                <a:solidFill>
                  <a:srgbClr val="434343"/>
                </a:solidFill>
                <a:latin typeface="Montserrat"/>
                <a:ea typeface="Montserrat"/>
                <a:cs typeface="Montserrat"/>
                <a:sym typeface="Montserrat"/>
              </a:rPr>
              <a:t> la bonne réponse pour les données historiques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Ce qui signifie que l'évaluation est beaucoup plus difficile et plus nuancée !</a:t>
            </a:r>
            <a:endParaRPr sz="2900">
              <a:solidFill>
                <a:srgbClr val="434343"/>
              </a:solidFill>
              <a:latin typeface="Montserrat"/>
              <a:ea typeface="Montserrat"/>
              <a:cs typeface="Montserrat"/>
              <a:sym typeface="Montserrat"/>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11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1094" name="Google Shape;1094;p112"/>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2"/>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2"/>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2"/>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2"/>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9" name="Google Shape;1099;p112"/>
          <p:cNvCxnSpPr>
            <a:stCxn id="1094" idx="3"/>
            <a:endCxn id="109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100" name="Google Shape;1100;p112"/>
          <p:cNvCxnSpPr>
            <a:endCxn id="109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101" name="Google Shape;1101;p112"/>
          <p:cNvCxnSpPr>
            <a:endCxn id="109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102" name="Google Shape;1102;p112"/>
          <p:cNvCxnSpPr>
            <a:endCxn id="109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sp>
        <p:nvSpPr>
          <p:cNvPr id="1103" name="Google Shape;1103;p112"/>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Acquisition de Données</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
        <p:nvSpPr>
          <p:cNvPr id="1104" name="Google Shape;1104;p112"/>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Nettoyage de Données</a:t>
            </a:r>
            <a:endParaRPr sz="1500">
              <a:solidFill>
                <a:srgbClr val="FFFFFF"/>
              </a:solidFill>
              <a:latin typeface="Roboto"/>
              <a:ea typeface="Roboto"/>
              <a:cs typeface="Roboto"/>
              <a:sym typeface="Roboto"/>
            </a:endParaRPr>
          </a:p>
        </p:txBody>
      </p:sp>
      <p:sp>
        <p:nvSpPr>
          <p:cNvPr id="1105" name="Google Shape;1105;p112"/>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1106" name="Google Shape;1106;p112"/>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Entraînement &amp; Construction du Modèle</a:t>
            </a:r>
            <a:endParaRPr sz="1500">
              <a:solidFill>
                <a:srgbClr val="FFFFFF"/>
              </a:solidFill>
              <a:latin typeface="Roboto"/>
              <a:ea typeface="Roboto"/>
              <a:cs typeface="Roboto"/>
              <a:sym typeface="Roboto"/>
            </a:endParaRPr>
          </a:p>
        </p:txBody>
      </p:sp>
      <p:sp>
        <p:nvSpPr>
          <p:cNvPr id="1107" name="Google Shape;1107;p112"/>
          <p:cNvSpPr txBox="1"/>
          <p:nvPr/>
        </p:nvSpPr>
        <p:spPr>
          <a:xfrm>
            <a:off x="5453950" y="2857875"/>
            <a:ext cx="16893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Transformation</a:t>
            </a:r>
            <a:endParaRPr sz="1500">
              <a:solidFill>
                <a:srgbClr val="FFFFFF"/>
              </a:solidFill>
              <a:latin typeface="Roboto"/>
              <a:ea typeface="Roboto"/>
              <a:cs typeface="Roboto"/>
              <a:sym typeface="Roboto"/>
            </a:endParaRPr>
          </a:p>
        </p:txBody>
      </p:sp>
      <p:sp>
        <p:nvSpPr>
          <p:cNvPr id="1108" name="Google Shape;1108;p112"/>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Déploiement du Modèle</a:t>
            </a:r>
            <a:endParaRPr sz="1500">
              <a:solidFill>
                <a:srgbClr val="FFFFFF"/>
              </a:solidFill>
              <a:latin typeface="Roboto"/>
              <a:ea typeface="Roboto"/>
              <a:cs typeface="Roboto"/>
              <a:sym typeface="Roboto"/>
            </a:endParaRPr>
          </a:p>
        </p:txBody>
      </p:sp>
      <p:sp>
        <p:nvSpPr>
          <p:cNvPr id="1109" name="Google Shape;1109;p112"/>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Processus non supervisé</a:t>
            </a:r>
            <a:r>
              <a:rPr lang="en">
                <a:latin typeface="Montserrat"/>
                <a:ea typeface="Montserrat"/>
                <a:cs typeface="Montserrat"/>
                <a:sym typeface="Montserrat"/>
              </a:rPr>
              <a:t>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13"/>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Machine Learning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5" name="Google Shape;1115;p11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Plus tard dans le cours, nous explorerons les processus d'apprentissage non supervisés avec des structures de réseaux de neurones spécialisés, tels que les auto-encodeurs.</a:t>
            </a:r>
            <a:endParaRPr sz="29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98" name="Google Shape;98;p1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434343"/>
              </a:buClr>
              <a:buSzPts val="2500"/>
              <a:buFont typeface="Arial"/>
              <a:buChar char="●"/>
            </a:pPr>
            <a:r>
              <a:rPr lang="en" sz="2500">
                <a:solidFill>
                  <a:srgbClr val="434343"/>
                </a:solidFill>
                <a:latin typeface="Montserrat"/>
                <a:ea typeface="Montserrat"/>
                <a:cs typeface="Montserrat"/>
                <a:sym typeface="Montserrat"/>
              </a:rPr>
              <a:t>Les algorithmes d'</a:t>
            </a:r>
            <a:r>
              <a:rPr b="1" lang="en" sz="2500">
                <a:solidFill>
                  <a:srgbClr val="434343"/>
                </a:solidFill>
                <a:latin typeface="Montserrat"/>
                <a:ea typeface="Montserrat"/>
                <a:cs typeface="Montserrat"/>
                <a:sym typeface="Montserrat"/>
              </a:rPr>
              <a:t>Apprentissage Supervisé</a:t>
            </a:r>
            <a:r>
              <a:rPr lang="en" sz="2500">
                <a:solidFill>
                  <a:srgbClr val="434343"/>
                </a:solidFill>
                <a:latin typeface="Montserrat"/>
                <a:ea typeface="Montserrat"/>
                <a:cs typeface="Montserrat"/>
                <a:sym typeface="Montserrat"/>
              </a:rPr>
              <a:t> sont entrainés à l'aide d'exemples </a:t>
            </a:r>
            <a:r>
              <a:rPr b="1" lang="en" sz="2500">
                <a:solidFill>
                  <a:srgbClr val="434343"/>
                </a:solidFill>
                <a:latin typeface="Montserrat"/>
                <a:ea typeface="Montserrat"/>
                <a:cs typeface="Montserrat"/>
                <a:sym typeface="Montserrat"/>
              </a:rPr>
              <a:t>étiquetés</a:t>
            </a:r>
            <a:r>
              <a:rPr lang="en" sz="2500">
                <a:solidFill>
                  <a:srgbClr val="434343"/>
                </a:solidFill>
                <a:latin typeface="Montserrat"/>
                <a:ea typeface="Montserrat"/>
                <a:cs typeface="Montserrat"/>
                <a:sym typeface="Montserrat"/>
              </a:rPr>
              <a:t>, comme une entrée où le résultat souhaité est connu.</a:t>
            </a:r>
            <a:endParaRPr sz="2500">
              <a:solidFill>
                <a:srgbClr val="434343"/>
              </a:solidFill>
              <a:latin typeface="Montserrat"/>
              <a:ea typeface="Montserrat"/>
              <a:cs typeface="Montserrat"/>
              <a:sym typeface="Montserrat"/>
            </a:endParaRPr>
          </a:p>
          <a:p>
            <a:pPr indent="-387350" lvl="0" marL="457200" rtl="0" algn="l">
              <a:lnSpc>
                <a:spcPct val="115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Par exemple, un segment de texte pourrait porter une étiquette de catégorie, telle que</a:t>
            </a:r>
            <a:endParaRPr sz="2500">
              <a:solidFill>
                <a:srgbClr val="434343"/>
              </a:solidFill>
              <a:latin typeface="Montserrat"/>
              <a:ea typeface="Montserrat"/>
              <a:cs typeface="Montserrat"/>
              <a:sym typeface="Montserrat"/>
            </a:endParaRPr>
          </a:p>
          <a:p>
            <a:pPr indent="-387350" lvl="1" marL="914400" rtl="0" algn="l">
              <a:lnSpc>
                <a:spcPct val="115000"/>
              </a:lnSpc>
              <a:spcBef>
                <a:spcPts val="0"/>
              </a:spcBef>
              <a:spcAft>
                <a:spcPts val="0"/>
              </a:spcAft>
              <a:buClr>
                <a:srgbClr val="434343"/>
              </a:buClr>
              <a:buSzPts val="2500"/>
              <a:buFont typeface="Montserrat"/>
              <a:buChar char="○"/>
            </a:pPr>
            <a:r>
              <a:rPr b="1" lang="en" sz="2500">
                <a:solidFill>
                  <a:srgbClr val="434343"/>
                </a:solidFill>
                <a:latin typeface="Montserrat"/>
                <a:ea typeface="Montserrat"/>
                <a:cs typeface="Montserrat"/>
                <a:sym typeface="Montserrat"/>
              </a:rPr>
              <a:t>Spam</a:t>
            </a:r>
            <a:r>
              <a:rPr lang="en" sz="2500">
                <a:solidFill>
                  <a:srgbClr val="434343"/>
                </a:solidFill>
                <a:latin typeface="Montserrat"/>
                <a:ea typeface="Montserrat"/>
                <a:cs typeface="Montserrat"/>
                <a:sym typeface="Montserrat"/>
              </a:rPr>
              <a:t> vs. Email </a:t>
            </a:r>
            <a:r>
              <a:rPr b="1" lang="en" sz="2500">
                <a:solidFill>
                  <a:srgbClr val="434343"/>
                </a:solidFill>
                <a:latin typeface="Montserrat"/>
                <a:ea typeface="Montserrat"/>
                <a:cs typeface="Montserrat"/>
                <a:sym typeface="Montserrat"/>
              </a:rPr>
              <a:t>Légitime</a:t>
            </a:r>
            <a:endParaRPr b="1" sz="2500">
              <a:solidFill>
                <a:srgbClr val="434343"/>
              </a:solidFill>
              <a:latin typeface="Montserrat"/>
              <a:ea typeface="Montserrat"/>
              <a:cs typeface="Montserrat"/>
              <a:sym typeface="Montserrat"/>
            </a:endParaRPr>
          </a:p>
          <a:p>
            <a:pPr indent="-387350" lvl="1" marL="914400" rtl="0" algn="l">
              <a:lnSpc>
                <a:spcPct val="115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Critique de Film </a:t>
            </a:r>
            <a:r>
              <a:rPr b="1" lang="en" sz="2500">
                <a:solidFill>
                  <a:srgbClr val="434343"/>
                </a:solidFill>
                <a:latin typeface="Montserrat"/>
                <a:ea typeface="Montserrat"/>
                <a:cs typeface="Montserrat"/>
                <a:sym typeface="Montserrat"/>
              </a:rPr>
              <a:t>Positive</a:t>
            </a:r>
            <a:r>
              <a:rPr lang="en" sz="2500">
                <a:solidFill>
                  <a:srgbClr val="434343"/>
                </a:solidFill>
                <a:latin typeface="Montserrat"/>
                <a:ea typeface="Montserrat"/>
                <a:cs typeface="Montserrat"/>
                <a:sym typeface="Montserrat"/>
              </a:rPr>
              <a:t> vs. </a:t>
            </a:r>
            <a:r>
              <a:rPr b="1" lang="en" sz="2500">
                <a:solidFill>
                  <a:srgbClr val="434343"/>
                </a:solidFill>
                <a:latin typeface="Montserrat"/>
                <a:ea typeface="Montserrat"/>
                <a:cs typeface="Montserrat"/>
                <a:sym typeface="Montserrat"/>
              </a:rPr>
              <a:t>Négative</a:t>
            </a:r>
            <a:endParaRPr sz="25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
        <p:nvSpPr>
          <p:cNvPr id="99" name="Google Shape;99;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Apprentissage Supervisé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105" name="Google Shape;105;p1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 réseau reçoit un ensemble d'entrées avec les sorties correctes correspondantes, et l'algorithme apprend en comparant sa sortie réelle avec les sorties correctes pour trouver les erreurs.</a:t>
            </a:r>
            <a:r>
              <a:rPr lang="en" sz="2600">
                <a:solidFill>
                  <a:srgbClr val="333333"/>
                </a:solidFill>
                <a:latin typeface="Montserrat"/>
                <a:ea typeface="Montserrat"/>
                <a:cs typeface="Montserrat"/>
                <a:sym typeface="Montserrat"/>
              </a:rPr>
              <a:t>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Il modifie ensuite le modèle en conséquence.</a:t>
            </a:r>
            <a:r>
              <a:rPr lang="en" sz="2600">
                <a:solidFill>
                  <a:srgbClr val="333333"/>
                </a:solidFill>
                <a:latin typeface="Montserrat"/>
                <a:ea typeface="Montserrat"/>
                <a:cs typeface="Montserrat"/>
                <a:sym typeface="Montserrat"/>
              </a:rPr>
              <a:t> </a:t>
            </a:r>
            <a:endParaRPr b="1" sz="2600">
              <a:solidFill>
                <a:srgbClr val="333333"/>
              </a:solidFill>
              <a:latin typeface="Montserrat"/>
              <a:ea typeface="Montserrat"/>
              <a:cs typeface="Montserrat"/>
              <a:sym typeface="Montserrat"/>
            </a:endParaRPr>
          </a:p>
        </p:txBody>
      </p:sp>
      <p:sp>
        <p:nvSpPr>
          <p:cNvPr id="106" name="Google Shape;106;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Apprentissage Supervisé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112" name="Google Shape;112;p1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L'Apprentissage Supervisé est fréquemment utilisé dans les applications où les données historiques permettent de prédire des événements futurs probables.</a:t>
            </a:r>
            <a:r>
              <a:rPr lang="en" sz="2600">
                <a:solidFill>
                  <a:srgbClr val="333333"/>
                </a:solidFill>
                <a:latin typeface="Montserrat"/>
                <a:ea typeface="Montserrat"/>
                <a:cs typeface="Montserrat"/>
                <a:sym typeface="Montserrat"/>
              </a:rPr>
              <a:t> </a:t>
            </a:r>
            <a:endParaRPr b="1" sz="2600">
              <a:solidFill>
                <a:srgbClr val="333333"/>
              </a:solidFill>
              <a:latin typeface="Montserrat"/>
              <a:ea typeface="Montserrat"/>
              <a:cs typeface="Montserrat"/>
              <a:sym typeface="Montserrat"/>
            </a:endParaRPr>
          </a:p>
        </p:txBody>
      </p:sp>
      <p:sp>
        <p:nvSpPr>
          <p:cNvPr id="113" name="Google Shape;113;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Apprentissage Supervisé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119" name="Google Shape;119;p20"/>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20"/>
          <p:cNvCxnSpPr>
            <a:stCxn id="119" idx="3"/>
            <a:endCxn id="120"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26" name="Google Shape;126;p20"/>
          <p:cNvCxnSpPr>
            <a:endCxn id="121"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27" name="Google Shape;127;p20"/>
          <p:cNvCxnSpPr>
            <a:endCxn id="122"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28" name="Google Shape;128;p20"/>
          <p:cNvCxnSpPr>
            <a:endCxn id="123"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129" name="Google Shape;129;p20"/>
          <p:cNvCxnSpPr>
            <a:stCxn id="122" idx="2"/>
            <a:endCxn id="121"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130" name="Google Shape;130;p20"/>
          <p:cNvCxnSpPr>
            <a:stCxn id="120" idx="0"/>
            <a:endCxn id="124"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131" name="Google Shape;131;p20"/>
          <p:cNvCxnSpPr>
            <a:stCxn id="124" idx="3"/>
            <a:endCxn id="122"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132" name="Google Shape;132;p20"/>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Acquisition des Données</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
        <p:nvSpPr>
          <p:cNvPr id="133" name="Google Shape;133;p20"/>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Nettoyage des Données</a:t>
            </a:r>
            <a:endParaRPr sz="1500">
              <a:solidFill>
                <a:srgbClr val="FFFFFF"/>
              </a:solidFill>
              <a:latin typeface="Roboto"/>
              <a:ea typeface="Roboto"/>
              <a:cs typeface="Roboto"/>
              <a:sym typeface="Roboto"/>
            </a:endParaRPr>
          </a:p>
        </p:txBody>
      </p:sp>
      <p:sp>
        <p:nvSpPr>
          <p:cNvPr id="134" name="Google Shape;134;p20"/>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Données </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de Test</a:t>
            </a:r>
            <a:endParaRPr sz="1500">
              <a:solidFill>
                <a:srgbClr val="FFFFFF"/>
              </a:solidFill>
              <a:latin typeface="Roboto"/>
              <a:ea typeface="Roboto"/>
              <a:cs typeface="Roboto"/>
              <a:sym typeface="Roboto"/>
            </a:endParaRPr>
          </a:p>
        </p:txBody>
      </p:sp>
      <p:sp>
        <p:nvSpPr>
          <p:cNvPr id="135" name="Google Shape;135;p20"/>
          <p:cNvSpPr txBox="1"/>
          <p:nvPr/>
        </p:nvSpPr>
        <p:spPr>
          <a:xfrm>
            <a:off x="3813975" y="26261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Entraînement</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&amp;</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Construction du Modèle</a:t>
            </a:r>
            <a:endParaRPr sz="1500">
              <a:solidFill>
                <a:srgbClr val="FFFFFF"/>
              </a:solidFill>
              <a:latin typeface="Roboto"/>
              <a:ea typeface="Roboto"/>
              <a:cs typeface="Roboto"/>
              <a:sym typeface="Roboto"/>
            </a:endParaRPr>
          </a:p>
        </p:txBody>
      </p:sp>
      <p:sp>
        <p:nvSpPr>
          <p:cNvPr id="136" name="Google Shape;136;p20"/>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Test du Modèle</a:t>
            </a:r>
            <a:endParaRPr sz="1500">
              <a:solidFill>
                <a:srgbClr val="FFFFFF"/>
              </a:solidFill>
              <a:latin typeface="Roboto"/>
              <a:ea typeface="Roboto"/>
              <a:cs typeface="Roboto"/>
              <a:sym typeface="Roboto"/>
            </a:endParaRPr>
          </a:p>
        </p:txBody>
      </p:sp>
      <p:sp>
        <p:nvSpPr>
          <p:cNvPr id="137" name="Google Shape;137;p20"/>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Déploiement du Modèle</a:t>
            </a:r>
            <a:endParaRPr sz="1500">
              <a:solidFill>
                <a:srgbClr val="FFFFFF"/>
              </a:solidFill>
              <a:latin typeface="Roboto"/>
              <a:ea typeface="Roboto"/>
              <a:cs typeface="Roboto"/>
              <a:sym typeface="Roboto"/>
            </a:endParaRPr>
          </a:p>
        </p:txBody>
      </p:sp>
      <p:sp>
        <p:nvSpPr>
          <p:cNvPr id="138" name="Google Shape;13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Processus du Machine Learning</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144" name="Google Shape;144;p21"/>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Acquisition des Données</a:t>
            </a:r>
            <a:r>
              <a:rPr lang="en" sz="1500">
                <a:solidFill>
                  <a:srgbClr val="FFFFFF"/>
                </a:solidFill>
                <a:latin typeface="Roboto"/>
                <a:ea typeface="Roboto"/>
                <a:cs typeface="Roboto"/>
                <a:sym typeface="Roboto"/>
              </a:rPr>
              <a:t> </a:t>
            </a:r>
            <a:endParaRPr sz="1500">
              <a:solidFill>
                <a:srgbClr val="FFFFFF"/>
              </a:solidFill>
              <a:latin typeface="Roboto"/>
              <a:ea typeface="Roboto"/>
              <a:cs typeface="Roboto"/>
              <a:sym typeface="Roboto"/>
            </a:endParaRPr>
          </a:p>
        </p:txBody>
      </p:sp>
      <p:sp>
        <p:nvSpPr>
          <p:cNvPr id="146" name="Google Shape;146;p21"/>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Obtenez vos données ! Clients, Capteurs, etc...</a:t>
            </a:r>
            <a:endParaRPr sz="2600">
              <a:latin typeface="Montserrat"/>
              <a:ea typeface="Montserrat"/>
              <a:cs typeface="Montserrat"/>
              <a:sym typeface="Montserrat"/>
            </a:endParaRPr>
          </a:p>
        </p:txBody>
      </p:sp>
      <p:sp>
        <p:nvSpPr>
          <p:cNvPr id="147" name="Google Shape;14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Processus du Machine Learning</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153" name="Google Shape;153;p22"/>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22"/>
          <p:cNvCxnSpPr>
            <a:stCxn id="153" idx="3"/>
            <a:endCxn id="15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sp>
        <p:nvSpPr>
          <p:cNvPr id="156" name="Google Shape;156;p22"/>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Acquisition des Données</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
        <p:nvSpPr>
          <p:cNvPr id="157" name="Google Shape;157;p22"/>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Nettoyage des Données</a:t>
            </a:r>
            <a:endParaRPr sz="1500">
              <a:solidFill>
                <a:srgbClr val="FFFFFF"/>
              </a:solidFill>
              <a:latin typeface="Roboto"/>
              <a:ea typeface="Roboto"/>
              <a:cs typeface="Roboto"/>
              <a:sym typeface="Roboto"/>
            </a:endParaRPr>
          </a:p>
        </p:txBody>
      </p:sp>
      <p:sp>
        <p:nvSpPr>
          <p:cNvPr id="158" name="Google Shape;158;p22"/>
          <p:cNvSpPr txBox="1"/>
          <p:nvPr/>
        </p:nvSpPr>
        <p:spPr>
          <a:xfrm>
            <a:off x="387275" y="1161825"/>
            <a:ext cx="8455500" cy="79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ontserrat"/>
              <a:buChar char="●"/>
            </a:pPr>
            <a:r>
              <a:rPr lang="en" sz="2600">
                <a:latin typeface="Montserrat"/>
                <a:ea typeface="Montserrat"/>
                <a:cs typeface="Montserrat"/>
                <a:sym typeface="Montserrat"/>
              </a:rPr>
              <a:t>Nettoyez et formatez vos données (en utilisant Pandas)</a:t>
            </a:r>
            <a:endParaRPr sz="2600">
              <a:latin typeface="Montserrat"/>
              <a:ea typeface="Montserrat"/>
              <a:cs typeface="Montserrat"/>
              <a:sym typeface="Montserrat"/>
            </a:endParaRPr>
          </a:p>
        </p:txBody>
      </p:sp>
      <p:sp>
        <p:nvSpPr>
          <p:cNvPr id="159" name="Google Shape;159;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Processus du Machine Learning</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165" name="Google Shape;165;p23"/>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23"/>
          <p:cNvCxnSpPr>
            <a:stCxn id="165" idx="3"/>
            <a:endCxn id="166"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70" name="Google Shape;170;p23"/>
          <p:cNvCxnSpPr>
            <a:endCxn id="167"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71" name="Google Shape;171;p23"/>
          <p:cNvCxnSpPr>
            <a:stCxn id="166" idx="0"/>
            <a:endCxn id="16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172" name="Google Shape;172;p23"/>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Acquisition des Données</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
        <p:nvSpPr>
          <p:cNvPr id="173" name="Google Shape;173;p23"/>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Nettoyage des Données</a:t>
            </a:r>
            <a:endParaRPr sz="1500">
              <a:solidFill>
                <a:srgbClr val="FFFFFF"/>
              </a:solidFill>
              <a:latin typeface="Roboto"/>
              <a:ea typeface="Roboto"/>
              <a:cs typeface="Roboto"/>
              <a:sym typeface="Roboto"/>
            </a:endParaRPr>
          </a:p>
        </p:txBody>
      </p:sp>
      <p:sp>
        <p:nvSpPr>
          <p:cNvPr id="174" name="Google Shape;174;p23"/>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Données </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de Test</a:t>
            </a:r>
            <a:endParaRPr sz="1500">
              <a:solidFill>
                <a:srgbClr val="FFFFFF"/>
              </a:solidFill>
              <a:latin typeface="Roboto"/>
              <a:ea typeface="Roboto"/>
              <a:cs typeface="Roboto"/>
              <a:sym typeface="Roboto"/>
            </a:endParaRPr>
          </a:p>
        </p:txBody>
      </p:sp>
      <p:sp>
        <p:nvSpPr>
          <p:cNvPr id="175" name="Google Shape;175;p23"/>
          <p:cNvSpPr txBox="1"/>
          <p:nvPr/>
        </p:nvSpPr>
        <p:spPr>
          <a:xfrm>
            <a:off x="3813975" y="2800638"/>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Données Entraînement</a:t>
            </a:r>
            <a:endParaRPr sz="1500">
              <a:solidFill>
                <a:srgbClr val="FFFFFF"/>
              </a:solidFill>
              <a:latin typeface="Roboto"/>
              <a:ea typeface="Roboto"/>
              <a:cs typeface="Roboto"/>
              <a:sym typeface="Roboto"/>
            </a:endParaRPr>
          </a:p>
        </p:txBody>
      </p:sp>
      <p:sp>
        <p:nvSpPr>
          <p:cNvPr id="176" name="Google Shape;176;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Processus du Machine Learning</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182" name="Google Shape;182;p24"/>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3813975" y="2707875"/>
            <a:ext cx="1340400" cy="907800"/>
          </a:xfrm>
          <a:prstGeom prst="roundRect">
            <a:avLst>
              <a:gd fmla="val 16667" name="adj"/>
            </a:avLst>
          </a:prstGeom>
          <a:solidFill>
            <a:srgbClr val="C27BA0"/>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4"/>
          <p:cNvCxnSpPr>
            <a:stCxn id="182" idx="3"/>
            <a:endCxn id="183"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187" name="Google Shape;187;p24"/>
          <p:cNvCxnSpPr>
            <a:endCxn id="184"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188" name="Google Shape;188;p24"/>
          <p:cNvCxnSpPr>
            <a:stCxn id="183" idx="0"/>
            <a:endCxn id="185"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sp>
        <p:nvSpPr>
          <p:cNvPr id="189" name="Google Shape;189;p24"/>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Acquisition des Données</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
        <p:nvSpPr>
          <p:cNvPr id="190" name="Google Shape;190;p24"/>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Nettoyage des Données</a:t>
            </a:r>
            <a:endParaRPr sz="1500">
              <a:solidFill>
                <a:srgbClr val="FFFFFF"/>
              </a:solidFill>
              <a:latin typeface="Roboto"/>
              <a:ea typeface="Roboto"/>
              <a:cs typeface="Roboto"/>
              <a:sym typeface="Roboto"/>
            </a:endParaRPr>
          </a:p>
        </p:txBody>
      </p:sp>
      <p:sp>
        <p:nvSpPr>
          <p:cNvPr id="191" name="Google Shape;191;p24"/>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Données </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de Test</a:t>
            </a:r>
            <a:endParaRPr sz="1500">
              <a:solidFill>
                <a:srgbClr val="FFFFFF"/>
              </a:solidFill>
              <a:latin typeface="Roboto"/>
              <a:ea typeface="Roboto"/>
              <a:cs typeface="Roboto"/>
              <a:sym typeface="Roboto"/>
            </a:endParaRPr>
          </a:p>
        </p:txBody>
      </p:sp>
      <p:sp>
        <p:nvSpPr>
          <p:cNvPr id="192" name="Google Shape;192;p24"/>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Entraînement &amp; Construction du Modèle</a:t>
            </a:r>
            <a:endParaRPr sz="1500">
              <a:solidFill>
                <a:srgbClr val="FFFFFF"/>
              </a:solidFill>
              <a:latin typeface="Roboto"/>
              <a:ea typeface="Roboto"/>
              <a:cs typeface="Roboto"/>
              <a:sym typeface="Roboto"/>
            </a:endParaRPr>
          </a:p>
        </p:txBody>
      </p:sp>
      <p:sp>
        <p:nvSpPr>
          <p:cNvPr id="193" name="Google Shape;19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Processus du Machine Learning</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199" name="Google Shape;199;p25"/>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25"/>
          <p:cNvCxnSpPr>
            <a:stCxn id="199" idx="3"/>
            <a:endCxn id="200"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05" name="Google Shape;205;p25"/>
          <p:cNvCxnSpPr>
            <a:endCxn id="201"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06" name="Google Shape;206;p25"/>
          <p:cNvCxnSpPr>
            <a:endCxn id="202"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07" name="Google Shape;207;p25"/>
          <p:cNvCxnSpPr>
            <a:stCxn id="200" idx="0"/>
            <a:endCxn id="203"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08" name="Google Shape;208;p25"/>
          <p:cNvCxnSpPr>
            <a:stCxn id="203" idx="3"/>
            <a:endCxn id="202"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09" name="Google Shape;209;p25"/>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Acquisition des Données</a:t>
            </a:r>
            <a:r>
              <a:rPr lang="en" sz="1500">
                <a:solidFill>
                  <a:srgbClr val="FFFFFF"/>
                </a:solidFill>
                <a:latin typeface="Roboto"/>
                <a:ea typeface="Roboto"/>
                <a:cs typeface="Roboto"/>
                <a:sym typeface="Roboto"/>
              </a:rPr>
              <a:t> </a:t>
            </a:r>
            <a:endParaRPr sz="1500">
              <a:solidFill>
                <a:srgbClr val="FFFFFF"/>
              </a:solidFill>
              <a:latin typeface="Roboto"/>
              <a:ea typeface="Roboto"/>
              <a:cs typeface="Roboto"/>
              <a:sym typeface="Roboto"/>
            </a:endParaRPr>
          </a:p>
        </p:txBody>
      </p:sp>
      <p:sp>
        <p:nvSpPr>
          <p:cNvPr id="210" name="Google Shape;210;p25"/>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Nettoyage des Données</a:t>
            </a:r>
            <a:endParaRPr sz="1500">
              <a:solidFill>
                <a:srgbClr val="FFFFFF"/>
              </a:solidFill>
              <a:latin typeface="Roboto"/>
              <a:ea typeface="Roboto"/>
              <a:cs typeface="Roboto"/>
              <a:sym typeface="Roboto"/>
            </a:endParaRPr>
          </a:p>
        </p:txBody>
      </p:sp>
      <p:sp>
        <p:nvSpPr>
          <p:cNvPr id="211" name="Google Shape;211;p25"/>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Données </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de Test</a:t>
            </a:r>
            <a:endParaRPr sz="1500">
              <a:solidFill>
                <a:srgbClr val="FFFFFF"/>
              </a:solidFill>
              <a:latin typeface="Roboto"/>
              <a:ea typeface="Roboto"/>
              <a:cs typeface="Roboto"/>
              <a:sym typeface="Roboto"/>
            </a:endParaRPr>
          </a:p>
        </p:txBody>
      </p:sp>
      <p:sp>
        <p:nvSpPr>
          <p:cNvPr id="212" name="Google Shape;212;p25"/>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Entraînement</a:t>
            </a:r>
            <a:r>
              <a:rPr lang="en" sz="1500">
                <a:solidFill>
                  <a:srgbClr val="FFFFFF"/>
                </a:solidFill>
                <a:latin typeface="Roboto"/>
                <a:ea typeface="Roboto"/>
                <a:cs typeface="Roboto"/>
                <a:sym typeface="Roboto"/>
              </a:rPr>
              <a:t> &amp;</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Construction du Modèle</a:t>
            </a:r>
            <a:endParaRPr sz="1500">
              <a:solidFill>
                <a:srgbClr val="FFFFFF"/>
              </a:solidFill>
              <a:latin typeface="Roboto"/>
              <a:ea typeface="Roboto"/>
              <a:cs typeface="Roboto"/>
              <a:sym typeface="Roboto"/>
            </a:endParaRPr>
          </a:p>
        </p:txBody>
      </p:sp>
      <p:sp>
        <p:nvSpPr>
          <p:cNvPr id="213" name="Google Shape;213;p25"/>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Test du Modèle</a:t>
            </a:r>
            <a:endParaRPr sz="1500">
              <a:solidFill>
                <a:srgbClr val="FFFFFF"/>
              </a:solidFill>
              <a:latin typeface="Roboto"/>
              <a:ea typeface="Roboto"/>
              <a:cs typeface="Roboto"/>
              <a:sym typeface="Roboto"/>
            </a:endParaRPr>
          </a:p>
        </p:txBody>
      </p:sp>
      <p:sp>
        <p:nvSpPr>
          <p:cNvPr id="214" name="Google Shape;214;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Processus du Machine Learning</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
        <p:nvSpPr>
          <p:cNvPr id="38" name="Google Shape;38;p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Avant de nous lancer dans les réseaux de neurones (Neural Networks), TensorFlow, l’API Keras, etc... il est bon de comprendre certaines idées fondamentales concernant le Machine Learning.</a:t>
            </a:r>
            <a:endParaRPr sz="2500">
              <a:solidFill>
                <a:srgbClr val="434343"/>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Dans cette section, nous allons donc aborder quelques théories et concepts importants du Machine Learning.</a:t>
            </a:r>
            <a:endParaRPr sz="25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220" name="Google Shape;220;p26"/>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5628400" y="2707875"/>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3813975" y="1562850"/>
            <a:ext cx="1340400" cy="907800"/>
          </a:xfrm>
          <a:prstGeom prst="roundRect">
            <a:avLst>
              <a:gd fmla="val 16667" name="adj"/>
            </a:avLst>
          </a:prstGeom>
          <a:solidFill>
            <a:srgbClr val="C27BA0"/>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26"/>
          <p:cNvCxnSpPr>
            <a:stCxn id="220" idx="3"/>
            <a:endCxn id="221"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26" name="Google Shape;226;p26"/>
          <p:cNvCxnSpPr>
            <a:endCxn id="222"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27" name="Google Shape;227;p26"/>
          <p:cNvCxnSpPr>
            <a:endCxn id="223"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28" name="Google Shape;228;p26"/>
          <p:cNvCxnSpPr>
            <a:stCxn id="221" idx="0"/>
            <a:endCxn id="224"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29" name="Google Shape;229;p26"/>
          <p:cNvCxnSpPr>
            <a:stCxn id="224" idx="3"/>
            <a:endCxn id="223"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30" name="Google Shape;230;p26"/>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Acquisition</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des Données</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
        <p:nvSpPr>
          <p:cNvPr id="231" name="Google Shape;231;p26"/>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Nettoyage des Données</a:t>
            </a:r>
            <a:endParaRPr sz="1500">
              <a:solidFill>
                <a:srgbClr val="FFFFFF"/>
              </a:solidFill>
              <a:latin typeface="Roboto"/>
              <a:ea typeface="Roboto"/>
              <a:cs typeface="Roboto"/>
              <a:sym typeface="Roboto"/>
            </a:endParaRPr>
          </a:p>
        </p:txBody>
      </p:sp>
      <p:sp>
        <p:nvSpPr>
          <p:cNvPr id="232" name="Google Shape;232;p26"/>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Données </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de Test</a:t>
            </a:r>
            <a:endParaRPr sz="1500">
              <a:solidFill>
                <a:srgbClr val="FFFFFF"/>
              </a:solidFill>
              <a:latin typeface="Roboto"/>
              <a:ea typeface="Roboto"/>
              <a:cs typeface="Roboto"/>
              <a:sym typeface="Roboto"/>
            </a:endParaRPr>
          </a:p>
        </p:txBody>
      </p:sp>
      <p:sp>
        <p:nvSpPr>
          <p:cNvPr id="233" name="Google Shape;233;p26"/>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Entraînement</a:t>
            </a:r>
            <a:r>
              <a:rPr lang="en" sz="1500">
                <a:solidFill>
                  <a:srgbClr val="FFFFFF"/>
                </a:solidFill>
                <a:latin typeface="Roboto"/>
                <a:ea typeface="Roboto"/>
                <a:cs typeface="Roboto"/>
                <a:sym typeface="Roboto"/>
              </a:rPr>
              <a:t> &amp;</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Construction du Modèle</a:t>
            </a:r>
            <a:endParaRPr sz="1500">
              <a:solidFill>
                <a:srgbClr val="FFFFFF"/>
              </a:solidFill>
              <a:latin typeface="Roboto"/>
              <a:ea typeface="Roboto"/>
              <a:cs typeface="Roboto"/>
              <a:sym typeface="Roboto"/>
            </a:endParaRPr>
          </a:p>
        </p:txBody>
      </p:sp>
      <p:sp>
        <p:nvSpPr>
          <p:cNvPr id="234" name="Google Shape;234;p26"/>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Test du Modèle</a:t>
            </a:r>
            <a:endParaRPr sz="1500">
              <a:solidFill>
                <a:srgbClr val="FFFFFF"/>
              </a:solidFill>
              <a:latin typeface="Roboto"/>
              <a:ea typeface="Roboto"/>
              <a:cs typeface="Roboto"/>
              <a:sym typeface="Roboto"/>
            </a:endParaRPr>
          </a:p>
        </p:txBody>
      </p:sp>
      <p:cxnSp>
        <p:nvCxnSpPr>
          <p:cNvPr id="235" name="Google Shape;235;p26"/>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sp>
        <p:nvSpPr>
          <p:cNvPr id="236" name="Google Shape;236;p26"/>
          <p:cNvSpPr txBox="1"/>
          <p:nvPr/>
        </p:nvSpPr>
        <p:spPr>
          <a:xfrm>
            <a:off x="4811450" y="3803275"/>
            <a:ext cx="1340400" cy="69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Montserrat"/>
                <a:ea typeface="Montserrat"/>
                <a:cs typeface="Montserrat"/>
                <a:sym typeface="Montserrat"/>
              </a:rPr>
              <a:t>Paramètres d’Ajustement du Modèle</a:t>
            </a:r>
            <a:endParaRPr b="1" sz="1200">
              <a:latin typeface="Montserrat"/>
              <a:ea typeface="Montserrat"/>
              <a:cs typeface="Montserrat"/>
              <a:sym typeface="Montserrat"/>
            </a:endParaRPr>
          </a:p>
        </p:txBody>
      </p:sp>
      <p:sp>
        <p:nvSpPr>
          <p:cNvPr id="237" name="Google Shape;237;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Processus du Machine Learning</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243" name="Google Shape;243;p27"/>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27"/>
          <p:cNvCxnSpPr>
            <a:stCxn id="243" idx="3"/>
            <a:endCxn id="244"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50" name="Google Shape;250;p27"/>
          <p:cNvCxnSpPr>
            <a:endCxn id="245"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51" name="Google Shape;251;p27"/>
          <p:cNvCxnSpPr>
            <a:endCxn id="246"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52" name="Google Shape;252;p27"/>
          <p:cNvCxnSpPr>
            <a:endCxn id="247"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53" name="Google Shape;253;p27"/>
          <p:cNvCxnSpPr>
            <a:stCxn id="246" idx="2"/>
            <a:endCxn id="245"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54" name="Google Shape;254;p27"/>
          <p:cNvCxnSpPr>
            <a:stCxn id="244" idx="0"/>
            <a:endCxn id="248"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55" name="Google Shape;255;p27"/>
          <p:cNvCxnSpPr>
            <a:stCxn id="248" idx="3"/>
            <a:endCxn id="246"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56" name="Google Shape;256;p27"/>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Acquisition des Données</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
        <p:nvSpPr>
          <p:cNvPr id="257" name="Google Shape;257;p27"/>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Nettoyage des Données</a:t>
            </a:r>
            <a:endParaRPr sz="1500">
              <a:solidFill>
                <a:srgbClr val="FFFFFF"/>
              </a:solidFill>
              <a:latin typeface="Roboto"/>
              <a:ea typeface="Roboto"/>
              <a:cs typeface="Roboto"/>
              <a:sym typeface="Roboto"/>
            </a:endParaRPr>
          </a:p>
        </p:txBody>
      </p:sp>
      <p:sp>
        <p:nvSpPr>
          <p:cNvPr id="258" name="Google Shape;258;p27"/>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Données </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de Test</a:t>
            </a:r>
            <a:endParaRPr sz="1500">
              <a:solidFill>
                <a:srgbClr val="FFFFFF"/>
              </a:solidFill>
              <a:latin typeface="Roboto"/>
              <a:ea typeface="Roboto"/>
              <a:cs typeface="Roboto"/>
              <a:sym typeface="Roboto"/>
            </a:endParaRPr>
          </a:p>
        </p:txBody>
      </p:sp>
      <p:sp>
        <p:nvSpPr>
          <p:cNvPr id="259" name="Google Shape;259;p27"/>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Entraînement</a:t>
            </a:r>
            <a:r>
              <a:rPr lang="en" sz="1500">
                <a:solidFill>
                  <a:srgbClr val="FFFFFF"/>
                </a:solidFill>
                <a:latin typeface="Roboto"/>
                <a:ea typeface="Roboto"/>
                <a:cs typeface="Roboto"/>
                <a:sym typeface="Roboto"/>
              </a:rPr>
              <a:t> &amp;</a:t>
            </a:r>
            <a:endParaRPr sz="1500">
              <a:solidFill>
                <a:srgbClr val="FFFFFF"/>
              </a:solidFill>
              <a:latin typeface="Roboto"/>
              <a:ea typeface="Roboto"/>
              <a:cs typeface="Roboto"/>
              <a:sym typeface="Roboto"/>
            </a:endParaRPr>
          </a:p>
          <a:p>
            <a:pPr indent="0" lvl="0" marL="0" rtl="0" algn="ctr">
              <a:spcBef>
                <a:spcPts val="0"/>
              </a:spcBef>
              <a:spcAft>
                <a:spcPts val="0"/>
              </a:spcAft>
              <a:buNone/>
            </a:pPr>
            <a:r>
              <a:rPr lang="en" sz="1500">
                <a:solidFill>
                  <a:srgbClr val="FFFFFF"/>
                </a:solidFill>
                <a:latin typeface="Roboto"/>
                <a:ea typeface="Roboto"/>
                <a:cs typeface="Roboto"/>
                <a:sym typeface="Roboto"/>
              </a:rPr>
              <a:t>Construction du Modèle</a:t>
            </a:r>
            <a:endParaRPr sz="1500">
              <a:solidFill>
                <a:srgbClr val="FFFFFF"/>
              </a:solidFill>
              <a:latin typeface="Roboto"/>
              <a:ea typeface="Roboto"/>
              <a:cs typeface="Roboto"/>
              <a:sym typeface="Roboto"/>
            </a:endParaRPr>
          </a:p>
        </p:txBody>
      </p:sp>
      <p:sp>
        <p:nvSpPr>
          <p:cNvPr id="260" name="Google Shape;260;p27"/>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Test du Modèle</a:t>
            </a:r>
            <a:endParaRPr sz="1500">
              <a:solidFill>
                <a:srgbClr val="FFFFFF"/>
              </a:solidFill>
              <a:latin typeface="Roboto"/>
              <a:ea typeface="Roboto"/>
              <a:cs typeface="Roboto"/>
              <a:sym typeface="Roboto"/>
            </a:endParaRPr>
          </a:p>
        </p:txBody>
      </p:sp>
      <p:sp>
        <p:nvSpPr>
          <p:cNvPr id="261" name="Google Shape;261;p27"/>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Déploiement du Modèle</a:t>
            </a:r>
            <a:endParaRPr sz="1500">
              <a:solidFill>
                <a:srgbClr val="FFFFFF"/>
              </a:solidFill>
              <a:latin typeface="Roboto"/>
              <a:ea typeface="Roboto"/>
              <a:cs typeface="Roboto"/>
              <a:sym typeface="Roboto"/>
            </a:endParaRPr>
          </a:p>
        </p:txBody>
      </p:sp>
      <p:sp>
        <p:nvSpPr>
          <p:cNvPr id="262" name="Google Shape;262;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Processus du Machine Learning</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268" name="Google Shape;268;p2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Ce que nous venons de montrer est une approche simplifiée de l'Apprentissage Supervisé, il contient un problème !</a:t>
            </a:r>
            <a:endParaRPr sz="2400">
              <a:solidFill>
                <a:srgbClr val="333333"/>
              </a:solidFill>
              <a:latin typeface="Montserrat"/>
              <a:ea typeface="Montserrat"/>
              <a:cs typeface="Montserrat"/>
              <a:sym typeface="Montserrat"/>
            </a:endParaRPr>
          </a:p>
          <a:p>
            <a:pPr indent="-381000" lvl="0" marL="45720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Est-il correct d'utiliser notre seul fractionnement des données pour évaluer les performances de nos modèles ?</a:t>
            </a:r>
            <a:endParaRPr sz="2400">
              <a:solidFill>
                <a:srgbClr val="333333"/>
              </a:solidFill>
              <a:latin typeface="Montserrat"/>
              <a:ea typeface="Montserrat"/>
              <a:cs typeface="Montserrat"/>
              <a:sym typeface="Montserrat"/>
            </a:endParaRPr>
          </a:p>
          <a:p>
            <a:pPr indent="-381000" lvl="0" marL="45720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Après tout, nous avons eu la possibilité de mettre à jour les paramètres du modèle encore et encore.</a:t>
            </a:r>
            <a:endParaRPr sz="2400">
              <a:solidFill>
                <a:srgbClr val="333333"/>
              </a:solidFill>
              <a:latin typeface="Montserrat"/>
              <a:ea typeface="Montserrat"/>
              <a:cs typeface="Montserrat"/>
              <a:sym typeface="Montserrat"/>
            </a:endParaRPr>
          </a:p>
        </p:txBody>
      </p:sp>
      <p:sp>
        <p:nvSpPr>
          <p:cNvPr id="269" name="Google Shape;269;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Apprentissage Supervisé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275" name="Google Shape;275;p29"/>
          <p:cNvSpPr txBox="1"/>
          <p:nvPr/>
        </p:nvSpPr>
        <p:spPr>
          <a:xfrm>
            <a:off x="311700" y="1229875"/>
            <a:ext cx="88323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Pour résoudre ce problème, les données sont souvent divisées en </a:t>
            </a:r>
            <a:r>
              <a:rPr b="1" lang="en" sz="2200">
                <a:solidFill>
                  <a:srgbClr val="333333"/>
                </a:solidFill>
                <a:latin typeface="Montserrat"/>
                <a:ea typeface="Montserrat"/>
                <a:cs typeface="Montserrat"/>
                <a:sym typeface="Montserrat"/>
              </a:rPr>
              <a:t>3 sets (ensembles)</a:t>
            </a:r>
            <a:endParaRPr sz="2200">
              <a:solidFill>
                <a:srgbClr val="333333"/>
              </a:solidFill>
              <a:latin typeface="Montserrat"/>
              <a:ea typeface="Montserrat"/>
              <a:cs typeface="Montserrat"/>
              <a:sym typeface="Montserrat"/>
            </a:endParaRPr>
          </a:p>
          <a:p>
            <a:pPr indent="-368300" lvl="1" marL="9144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Les Données d’Entraînement (Training Data)</a:t>
            </a:r>
            <a:endParaRPr sz="2200">
              <a:solidFill>
                <a:srgbClr val="333333"/>
              </a:solidFill>
              <a:latin typeface="Montserrat"/>
              <a:ea typeface="Montserrat"/>
              <a:cs typeface="Montserrat"/>
              <a:sym typeface="Montserrat"/>
            </a:endParaRPr>
          </a:p>
          <a:p>
            <a:pPr indent="-368300" lvl="2" marL="13716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Utilisé pour entraîner les paramètres des modèles</a:t>
            </a:r>
            <a:endParaRPr sz="2200">
              <a:solidFill>
                <a:srgbClr val="333333"/>
              </a:solidFill>
              <a:latin typeface="Montserrat"/>
              <a:ea typeface="Montserrat"/>
              <a:cs typeface="Montserrat"/>
              <a:sym typeface="Montserrat"/>
            </a:endParaRPr>
          </a:p>
          <a:p>
            <a:pPr indent="-368300" lvl="1" marL="9144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Les Données de Validation (Validation Data)</a:t>
            </a:r>
            <a:endParaRPr sz="2200">
              <a:solidFill>
                <a:srgbClr val="333333"/>
              </a:solidFill>
              <a:latin typeface="Montserrat"/>
              <a:ea typeface="Montserrat"/>
              <a:cs typeface="Montserrat"/>
              <a:sym typeface="Montserrat"/>
            </a:endParaRPr>
          </a:p>
          <a:p>
            <a:pPr indent="-368300" lvl="2" marL="13716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Utilisé pour déterminer les hyperparamètres du modèle à ajuster</a:t>
            </a:r>
            <a:endParaRPr sz="2200">
              <a:solidFill>
                <a:srgbClr val="333333"/>
              </a:solidFill>
              <a:latin typeface="Montserrat"/>
              <a:ea typeface="Montserrat"/>
              <a:cs typeface="Montserrat"/>
              <a:sym typeface="Montserrat"/>
            </a:endParaRPr>
          </a:p>
          <a:p>
            <a:pPr indent="-368300" lvl="1" marL="9144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Les Données de Test (Test Data)</a:t>
            </a:r>
            <a:endParaRPr sz="2200">
              <a:solidFill>
                <a:srgbClr val="333333"/>
              </a:solidFill>
              <a:latin typeface="Montserrat"/>
              <a:ea typeface="Montserrat"/>
              <a:cs typeface="Montserrat"/>
              <a:sym typeface="Montserrat"/>
            </a:endParaRPr>
          </a:p>
          <a:p>
            <a:pPr indent="-368300" lvl="2" marL="13716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Utilisé pour obtenir une mesure finale de la performance</a:t>
            </a:r>
            <a:endParaRPr sz="2200">
              <a:solidFill>
                <a:srgbClr val="333333"/>
              </a:solidFill>
              <a:latin typeface="Montserrat"/>
              <a:ea typeface="Montserrat"/>
              <a:cs typeface="Montserrat"/>
              <a:sym typeface="Montserrat"/>
            </a:endParaRPr>
          </a:p>
        </p:txBody>
      </p:sp>
      <p:sp>
        <p:nvSpPr>
          <p:cNvPr id="276" name="Google Shape;27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Apprentissage Supervisé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282" name="Google Shape;282;p30"/>
          <p:cNvSpPr txBox="1"/>
          <p:nvPr/>
        </p:nvSpPr>
        <p:spPr>
          <a:xfrm>
            <a:off x="311700" y="1229875"/>
            <a:ext cx="88323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Cela signifie qu'après avoir vu les résultats sur le </a:t>
            </a:r>
            <a:r>
              <a:rPr b="1" lang="en" sz="2600">
                <a:solidFill>
                  <a:srgbClr val="333333"/>
                </a:solidFill>
                <a:latin typeface="Montserrat"/>
                <a:ea typeface="Montserrat"/>
                <a:cs typeface="Montserrat"/>
                <a:sym typeface="Montserrat"/>
              </a:rPr>
              <a:t>set final de test</a:t>
            </a:r>
            <a:r>
              <a:rPr lang="en" sz="2600">
                <a:solidFill>
                  <a:srgbClr val="333333"/>
                </a:solidFill>
                <a:latin typeface="Montserrat"/>
                <a:ea typeface="Montserrat"/>
                <a:cs typeface="Montserrat"/>
                <a:sym typeface="Montserrat"/>
              </a:rPr>
              <a:t>, nous n'avons pas à revenir en arrière pour ajuster les paramètres du modèle !</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Cette dernière mesure est ce que nous appelons la véritable performance du modèle.</a:t>
            </a:r>
            <a:endParaRPr sz="2600">
              <a:solidFill>
                <a:srgbClr val="333333"/>
              </a:solidFill>
              <a:latin typeface="Montserrat"/>
              <a:ea typeface="Montserrat"/>
              <a:cs typeface="Montserrat"/>
              <a:sym typeface="Montserrat"/>
            </a:endParaRPr>
          </a:p>
        </p:txBody>
      </p:sp>
      <p:sp>
        <p:nvSpPr>
          <p:cNvPr id="283" name="Google Shape;283;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Apprentissage Supervisé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289" name="Google Shape;289;p31"/>
          <p:cNvSpPr txBox="1"/>
          <p:nvPr/>
        </p:nvSpPr>
        <p:spPr>
          <a:xfrm>
            <a:off x="311700" y="1229875"/>
            <a:ext cx="8832300" cy="3339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Dans ce cours, en général, nous allons simplifier nos données en utilisant un simple </a:t>
            </a:r>
            <a:r>
              <a:rPr b="1" lang="en" sz="2200">
                <a:solidFill>
                  <a:srgbClr val="333333"/>
                </a:solidFill>
                <a:latin typeface="Montserrat"/>
                <a:ea typeface="Montserrat"/>
                <a:cs typeface="Montserrat"/>
                <a:sym typeface="Montserrat"/>
              </a:rPr>
              <a:t>fractionnement train/test</a:t>
            </a:r>
            <a:r>
              <a:rPr lang="en" sz="2200">
                <a:solidFill>
                  <a:srgbClr val="333333"/>
                </a:solidFill>
                <a:latin typeface="Montserrat"/>
                <a:ea typeface="Montserrat"/>
                <a:cs typeface="Montserrat"/>
                <a:sym typeface="Montserrat"/>
              </a:rPr>
              <a:t>.</a:t>
            </a:r>
            <a:endParaRPr sz="2200">
              <a:solidFill>
                <a:srgbClr val="333333"/>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Nous allons simplement entraîner et ensuite évaluer sur un ensemble test (en laissant aux étudiants la possibilité de revenir en arrière et d'ajuster les paramètres).</a:t>
            </a:r>
            <a:endParaRPr sz="2200">
              <a:solidFill>
                <a:srgbClr val="333333"/>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Après avoir suivi le cours, vous pourrez facilement effectuer un autre fractionnement pour obtenir </a:t>
            </a:r>
            <a:r>
              <a:rPr b="1" lang="en" sz="2200">
                <a:solidFill>
                  <a:srgbClr val="333333"/>
                </a:solidFill>
                <a:latin typeface="Montserrat"/>
                <a:ea typeface="Montserrat"/>
                <a:cs typeface="Montserrat"/>
                <a:sym typeface="Montserrat"/>
              </a:rPr>
              <a:t>3 sets de données</a:t>
            </a:r>
            <a:r>
              <a:rPr lang="en" sz="2200">
                <a:solidFill>
                  <a:srgbClr val="333333"/>
                </a:solidFill>
                <a:latin typeface="Montserrat"/>
                <a:ea typeface="Montserrat"/>
                <a:cs typeface="Montserrat"/>
                <a:sym typeface="Montserrat"/>
              </a:rPr>
              <a:t> si vous le souhaitez.</a:t>
            </a:r>
            <a:endParaRPr sz="2200">
              <a:solidFill>
                <a:srgbClr val="333333"/>
              </a:solidFill>
              <a:latin typeface="Montserrat"/>
              <a:ea typeface="Montserrat"/>
              <a:cs typeface="Montserrat"/>
              <a:sym typeface="Montserrat"/>
            </a:endParaRPr>
          </a:p>
        </p:txBody>
      </p:sp>
      <p:sp>
        <p:nvSpPr>
          <p:cNvPr id="290" name="Google Shape;290;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Apprentissage Supervisé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Overfitting et Underfitting</a:t>
            </a:r>
            <a:endParaRPr b="1">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301" name="Google Shape;30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Arial"/>
              <a:buChar char="●"/>
            </a:pPr>
            <a:r>
              <a:rPr lang="en" sz="2600">
                <a:solidFill>
                  <a:srgbClr val="434343"/>
                </a:solidFill>
                <a:latin typeface="Montserrat"/>
                <a:ea typeface="Montserrat"/>
                <a:cs typeface="Montserrat"/>
                <a:sym typeface="Montserrat"/>
              </a:rPr>
              <a:t>Maintenant que nous comprenons le processus complet de l'Apprentissage Supervisé, abordons les sujets importants suivants que sont </a:t>
            </a:r>
            <a:r>
              <a:rPr b="1" lang="en" sz="2600">
                <a:solidFill>
                  <a:srgbClr val="434343"/>
                </a:solidFill>
                <a:latin typeface="Montserrat"/>
                <a:ea typeface="Montserrat"/>
                <a:cs typeface="Montserrat"/>
                <a:sym typeface="Montserrat"/>
              </a:rPr>
              <a:t>overfitting (sur-apprentissage) </a:t>
            </a:r>
            <a:r>
              <a:rPr lang="en" sz="2600">
                <a:solidFill>
                  <a:srgbClr val="434343"/>
                </a:solidFill>
                <a:latin typeface="Montserrat"/>
                <a:ea typeface="Montserrat"/>
                <a:cs typeface="Montserrat"/>
                <a:sym typeface="Montserrat"/>
              </a:rPr>
              <a:t>et </a:t>
            </a:r>
            <a:r>
              <a:rPr b="1" lang="en" sz="2600">
                <a:solidFill>
                  <a:srgbClr val="434343"/>
                </a:solidFill>
                <a:latin typeface="Montserrat"/>
                <a:ea typeface="Montserrat"/>
                <a:cs typeface="Montserrat"/>
                <a:sym typeface="Montserrat"/>
              </a:rPr>
              <a:t>underfitting (sous-apprentissage).</a:t>
            </a:r>
            <a:endParaRPr b="1"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
        <p:nvSpPr>
          <p:cNvPr id="302" name="Google Shape;302;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308" name="Google Shape;308;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O</a:t>
            </a:r>
            <a:r>
              <a:rPr b="1" lang="en" sz="2600">
                <a:solidFill>
                  <a:srgbClr val="434343"/>
                </a:solidFill>
                <a:latin typeface="Montserrat"/>
                <a:ea typeface="Montserrat"/>
                <a:cs typeface="Montserrat"/>
                <a:sym typeface="Montserrat"/>
              </a:rPr>
              <a:t>verfitting (sur-apprentissage) </a:t>
            </a:r>
            <a:endParaRPr b="1" sz="2600">
              <a:solidFill>
                <a:srgbClr val="434343"/>
              </a:solidFill>
              <a:latin typeface="Montserrat"/>
              <a:ea typeface="Montserrat"/>
              <a:cs typeface="Montserrat"/>
              <a:sym typeface="Montserrat"/>
            </a:endParaRPr>
          </a:p>
          <a:p>
            <a:pPr indent="-393700" lvl="1" marL="9144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 modèle s'adapte trop au bruit des données.</a:t>
            </a:r>
            <a:endParaRPr sz="2600">
              <a:solidFill>
                <a:srgbClr val="434343"/>
              </a:solidFill>
              <a:latin typeface="Montserrat"/>
              <a:ea typeface="Montserrat"/>
              <a:cs typeface="Montserrat"/>
              <a:sym typeface="Montserrat"/>
            </a:endParaRPr>
          </a:p>
          <a:p>
            <a:pPr indent="-393700" lvl="1" marL="9144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Il en résulte souvent</a:t>
            </a:r>
            <a:r>
              <a:rPr b="1" lang="en" sz="2600">
                <a:solidFill>
                  <a:srgbClr val="434343"/>
                </a:solidFill>
                <a:latin typeface="Montserrat"/>
                <a:ea typeface="Montserrat"/>
                <a:cs typeface="Montserrat"/>
                <a:sym typeface="Montserrat"/>
              </a:rPr>
              <a:t> un faible taux d'erreur sur les sets d’entraînement, mais un taux d'erreur élevé sur les sets de test/validation.</a:t>
            </a:r>
            <a:endParaRPr b="1"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
        <p:nvSpPr>
          <p:cNvPr id="309" name="Google Shape;30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315" name="Google Shape;315;p3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600">
                <a:solidFill>
                  <a:srgbClr val="434343"/>
                </a:solidFill>
                <a:latin typeface="Montserrat"/>
                <a:ea typeface="Montserrat"/>
                <a:cs typeface="Montserrat"/>
                <a:sym typeface="Montserrat"/>
              </a:rPr>
              <a:t>Données</a:t>
            </a:r>
            <a:endParaRPr sz="2600">
              <a:solidFill>
                <a:srgbClr val="434343"/>
              </a:solidFill>
              <a:latin typeface="Montserrat"/>
              <a:ea typeface="Montserrat"/>
              <a:cs typeface="Montserrat"/>
              <a:sym typeface="Montserrat"/>
            </a:endParaRPr>
          </a:p>
        </p:txBody>
      </p:sp>
      <p:cxnSp>
        <p:nvCxnSpPr>
          <p:cNvPr id="316" name="Google Shape;316;p35"/>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317" name="Google Shape;317;p35"/>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318" name="Google Shape;318;p35"/>
          <p:cNvSpPr/>
          <p:nvPr/>
        </p:nvSpPr>
        <p:spPr>
          <a:xfrm>
            <a:off x="3604075" y="3314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3721975" y="284042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4126200" y="28025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4284625" y="24494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4708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495767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5375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5135700" y="2567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555372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5802725" y="27498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3908575" y="31117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3292100" y="3402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
          <p:cNvSpPr txBox="1"/>
          <p:nvPr/>
        </p:nvSpPr>
        <p:spPr>
          <a:xfrm>
            <a:off x="2481200" y="261703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Y</a:t>
            </a:r>
            <a:endParaRPr b="1">
              <a:latin typeface="Overpass"/>
              <a:ea typeface="Overpass"/>
              <a:cs typeface="Overpass"/>
              <a:sym typeface="Overpass"/>
            </a:endParaRPr>
          </a:p>
        </p:txBody>
      </p:sp>
      <p:sp>
        <p:nvSpPr>
          <p:cNvPr id="331" name="Google Shape;331;p35"/>
          <p:cNvSpPr txBox="1"/>
          <p:nvPr/>
        </p:nvSpPr>
        <p:spPr>
          <a:xfrm>
            <a:off x="4311775" y="389968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X</a:t>
            </a:r>
            <a:endParaRPr b="1">
              <a:latin typeface="Overpass"/>
              <a:ea typeface="Overpass"/>
              <a:cs typeface="Overpass"/>
              <a:sym typeface="Overpass"/>
            </a:endParaRPr>
          </a:p>
        </p:txBody>
      </p:sp>
      <p:sp>
        <p:nvSpPr>
          <p:cNvPr id="332" name="Google Shape;332;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lang="en" sz="2200">
                <a:latin typeface="Montserrat"/>
                <a:ea typeface="Montserrat"/>
                <a:cs typeface="Montserrat"/>
                <a:sym typeface="Montserrat"/>
              </a:rPr>
              <a:t>Machi</a:t>
            </a:r>
            <a:r>
              <a:rPr lang="en" sz="2200">
                <a:latin typeface="Montserrat"/>
                <a:ea typeface="Montserrat"/>
                <a:cs typeface="Montserrat"/>
                <a:sym typeface="Montserrat"/>
              </a:rPr>
              <a:t>n</a:t>
            </a:r>
            <a:r>
              <a:rPr lang="en" sz="2200">
                <a:latin typeface="Montserrat"/>
                <a:ea typeface="Montserrat"/>
                <a:cs typeface="Montserrat"/>
                <a:sym typeface="Montserrat"/>
              </a:rPr>
              <a:t>e Learning </a:t>
            </a:r>
            <a:endParaRPr sz="22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 name="Google Shape;44;p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Aperçu de la Section:</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Qu’est-ce que le Machine Learning?</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Qu’est-ce que le Deep Learning?</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Différence entre l’Apprentissage Supervisé et Non Supervisé</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Processus d’Apprentissage Supervisé</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Évaluer les performances</a:t>
            </a:r>
            <a:endParaRPr sz="2600">
              <a:solidFill>
                <a:srgbClr val="434343"/>
              </a:solidFill>
              <a:latin typeface="Montserrat"/>
              <a:ea typeface="Montserrat"/>
              <a:cs typeface="Montserrat"/>
              <a:sym typeface="Montserrat"/>
            </a:endParaRPr>
          </a:p>
          <a:p>
            <a:pPr indent="-393700" lvl="1" marL="13716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Overfitting</a:t>
            </a:r>
            <a:endParaRPr sz="2600">
              <a:solidFill>
                <a:srgbClr val="43434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338" name="Google Shape;338;p3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600">
                <a:solidFill>
                  <a:srgbClr val="434343"/>
                </a:solidFill>
                <a:latin typeface="Montserrat"/>
                <a:ea typeface="Montserrat"/>
                <a:cs typeface="Montserrat"/>
                <a:sym typeface="Montserrat"/>
              </a:rPr>
              <a:t>Bon Modèle</a:t>
            </a:r>
            <a:endParaRPr sz="2600">
              <a:solidFill>
                <a:srgbClr val="434343"/>
              </a:solidFill>
              <a:latin typeface="Montserrat"/>
              <a:ea typeface="Montserrat"/>
              <a:cs typeface="Montserrat"/>
              <a:sym typeface="Montserrat"/>
            </a:endParaRPr>
          </a:p>
        </p:txBody>
      </p:sp>
      <p:cxnSp>
        <p:nvCxnSpPr>
          <p:cNvPr id="339" name="Google Shape;339;p36"/>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340" name="Google Shape;340;p36"/>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341" name="Google Shape;341;p36"/>
          <p:cNvSpPr/>
          <p:nvPr/>
        </p:nvSpPr>
        <p:spPr>
          <a:xfrm>
            <a:off x="3604075" y="3314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3721975" y="284042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4126200" y="28025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4284625" y="24494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4708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495767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5375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5135700" y="2567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555372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5802725" y="27498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3908575" y="31117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3292100" y="3402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3266000" y="2471160"/>
            <a:ext cx="2577800" cy="1199325"/>
          </a:xfrm>
          <a:custGeom>
            <a:rect b="b" l="l" r="r" t="t"/>
            <a:pathLst>
              <a:path extrusionOk="0" h="47973" w="103112">
                <a:moveTo>
                  <a:pt x="0" y="47973"/>
                </a:moveTo>
                <a:cubicBezTo>
                  <a:pt x="8412" y="40568"/>
                  <a:pt x="33284" y="11067"/>
                  <a:pt x="50469" y="3541"/>
                </a:cubicBezTo>
                <a:cubicBezTo>
                  <a:pt x="67654" y="-3985"/>
                  <a:pt x="94338" y="2938"/>
                  <a:pt x="103112" y="2817"/>
                </a:cubicBezTo>
              </a:path>
            </a:pathLst>
          </a:custGeom>
          <a:noFill/>
          <a:ln cap="flat" cmpd="sng" w="19050">
            <a:solidFill>
              <a:srgbClr val="38761D"/>
            </a:solidFill>
            <a:prstDash val="solid"/>
            <a:round/>
            <a:headEnd len="med" w="med" type="none"/>
            <a:tailEnd len="med" w="med" type="none"/>
          </a:ln>
        </p:spPr>
      </p:sp>
      <p:sp>
        <p:nvSpPr>
          <p:cNvPr id="354" name="Google Shape;354;p36"/>
          <p:cNvSpPr txBox="1"/>
          <p:nvPr/>
        </p:nvSpPr>
        <p:spPr>
          <a:xfrm>
            <a:off x="2481200" y="261703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Y</a:t>
            </a:r>
            <a:endParaRPr b="1">
              <a:latin typeface="Overpass"/>
              <a:ea typeface="Overpass"/>
              <a:cs typeface="Overpass"/>
              <a:sym typeface="Overpass"/>
            </a:endParaRPr>
          </a:p>
        </p:txBody>
      </p:sp>
      <p:sp>
        <p:nvSpPr>
          <p:cNvPr id="355" name="Google Shape;355;p36"/>
          <p:cNvSpPr txBox="1"/>
          <p:nvPr/>
        </p:nvSpPr>
        <p:spPr>
          <a:xfrm>
            <a:off x="4311775" y="389968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X</a:t>
            </a:r>
            <a:endParaRPr b="1">
              <a:latin typeface="Overpass"/>
              <a:ea typeface="Overpass"/>
              <a:cs typeface="Overpass"/>
              <a:sym typeface="Overpass"/>
            </a:endParaRPr>
          </a:p>
        </p:txBody>
      </p:sp>
      <p:sp>
        <p:nvSpPr>
          <p:cNvPr id="356" name="Google Shape;356;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362" name="Google Shape;362;p3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Overfitting </a:t>
            </a:r>
            <a:endParaRPr b="1"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cxnSp>
        <p:nvCxnSpPr>
          <p:cNvPr id="363" name="Google Shape;363;p37"/>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364" name="Google Shape;364;p37"/>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365" name="Google Shape;365;p37"/>
          <p:cNvSpPr/>
          <p:nvPr/>
        </p:nvSpPr>
        <p:spPr>
          <a:xfrm>
            <a:off x="3604075" y="3314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3721975" y="284042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a:off x="4126200" y="28025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4284625" y="24494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4708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
          <p:cNvSpPr/>
          <p:nvPr/>
        </p:nvSpPr>
        <p:spPr>
          <a:xfrm>
            <a:off x="495767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
          <p:cNvSpPr/>
          <p:nvPr/>
        </p:nvSpPr>
        <p:spPr>
          <a:xfrm>
            <a:off x="5375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7"/>
          <p:cNvSpPr/>
          <p:nvPr/>
        </p:nvSpPr>
        <p:spPr>
          <a:xfrm>
            <a:off x="5135700" y="2567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a:off x="555372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7"/>
          <p:cNvSpPr/>
          <p:nvPr/>
        </p:nvSpPr>
        <p:spPr>
          <a:xfrm>
            <a:off x="5802725" y="27498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7"/>
          <p:cNvSpPr/>
          <p:nvPr/>
        </p:nvSpPr>
        <p:spPr>
          <a:xfrm>
            <a:off x="3908575" y="31117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3292100" y="3402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7"/>
          <p:cNvSpPr txBox="1"/>
          <p:nvPr/>
        </p:nvSpPr>
        <p:spPr>
          <a:xfrm>
            <a:off x="2481200" y="261703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Y</a:t>
            </a:r>
            <a:endParaRPr b="1">
              <a:latin typeface="Overpass"/>
              <a:ea typeface="Overpass"/>
              <a:cs typeface="Overpass"/>
              <a:sym typeface="Overpass"/>
            </a:endParaRPr>
          </a:p>
        </p:txBody>
      </p:sp>
      <p:sp>
        <p:nvSpPr>
          <p:cNvPr id="378" name="Google Shape;378;p37"/>
          <p:cNvSpPr txBox="1"/>
          <p:nvPr/>
        </p:nvSpPr>
        <p:spPr>
          <a:xfrm>
            <a:off x="4311775" y="389968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X</a:t>
            </a:r>
            <a:endParaRPr b="1">
              <a:latin typeface="Overpass"/>
              <a:ea typeface="Overpass"/>
              <a:cs typeface="Overpass"/>
              <a:sym typeface="Overpass"/>
            </a:endParaRPr>
          </a:p>
        </p:txBody>
      </p:sp>
      <p:sp>
        <p:nvSpPr>
          <p:cNvPr id="379" name="Google Shape;37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385" name="Google Shape;385;p3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Overfitting </a:t>
            </a:r>
            <a:endParaRPr b="1"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cxnSp>
        <p:nvCxnSpPr>
          <p:cNvPr id="386" name="Google Shape;386;p38"/>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387" name="Google Shape;387;p38"/>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388" name="Google Shape;388;p38"/>
          <p:cNvSpPr/>
          <p:nvPr/>
        </p:nvSpPr>
        <p:spPr>
          <a:xfrm>
            <a:off x="3604075" y="3314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8"/>
          <p:cNvSpPr/>
          <p:nvPr/>
        </p:nvSpPr>
        <p:spPr>
          <a:xfrm>
            <a:off x="3721975" y="284042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4126200" y="28025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4284625" y="24494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p:nvPr/>
        </p:nvSpPr>
        <p:spPr>
          <a:xfrm>
            <a:off x="4708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8"/>
          <p:cNvSpPr/>
          <p:nvPr/>
        </p:nvSpPr>
        <p:spPr>
          <a:xfrm>
            <a:off x="495767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p:nvPr/>
        </p:nvSpPr>
        <p:spPr>
          <a:xfrm>
            <a:off x="5375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
          <p:cNvSpPr/>
          <p:nvPr/>
        </p:nvSpPr>
        <p:spPr>
          <a:xfrm>
            <a:off x="5135700" y="2567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555372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5802725" y="27498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3908575" y="31117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8"/>
          <p:cNvSpPr/>
          <p:nvPr/>
        </p:nvSpPr>
        <p:spPr>
          <a:xfrm>
            <a:off x="3292100" y="3402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p:nvPr/>
        </p:nvSpPr>
        <p:spPr>
          <a:xfrm>
            <a:off x="3211675" y="1844240"/>
            <a:ext cx="2813225" cy="1883825"/>
          </a:xfrm>
          <a:custGeom>
            <a:rect b="b" l="l" r="r" t="t"/>
            <a:pathLst>
              <a:path extrusionOk="0" h="75353" w="112529">
                <a:moveTo>
                  <a:pt x="0" y="20165"/>
                </a:moveTo>
                <a:cubicBezTo>
                  <a:pt x="845" y="27611"/>
                  <a:pt x="2656" y="55663"/>
                  <a:pt x="5071" y="64839"/>
                </a:cubicBezTo>
                <a:cubicBezTo>
                  <a:pt x="7486" y="74015"/>
                  <a:pt x="12234" y="75745"/>
                  <a:pt x="14488" y="75222"/>
                </a:cubicBezTo>
                <a:cubicBezTo>
                  <a:pt x="16742" y="74699"/>
                  <a:pt x="17266" y="67335"/>
                  <a:pt x="18594" y="61700"/>
                </a:cubicBezTo>
                <a:cubicBezTo>
                  <a:pt x="19922" y="56066"/>
                  <a:pt x="21330" y="48378"/>
                  <a:pt x="22457" y="41415"/>
                </a:cubicBezTo>
                <a:cubicBezTo>
                  <a:pt x="23584" y="34452"/>
                  <a:pt x="23946" y="17710"/>
                  <a:pt x="25355" y="19924"/>
                </a:cubicBezTo>
                <a:cubicBezTo>
                  <a:pt x="26764" y="22138"/>
                  <a:pt x="29702" y="46447"/>
                  <a:pt x="30909" y="54697"/>
                </a:cubicBezTo>
                <a:cubicBezTo>
                  <a:pt x="32116" y="62948"/>
                  <a:pt x="31110" y="71480"/>
                  <a:pt x="32599" y="69427"/>
                </a:cubicBezTo>
                <a:cubicBezTo>
                  <a:pt x="34088" y="67374"/>
                  <a:pt x="37751" y="49625"/>
                  <a:pt x="39844" y="42381"/>
                </a:cubicBezTo>
                <a:cubicBezTo>
                  <a:pt x="41937" y="35137"/>
                  <a:pt x="42902" y="31515"/>
                  <a:pt x="45156" y="25961"/>
                </a:cubicBezTo>
                <a:cubicBezTo>
                  <a:pt x="47410" y="20407"/>
                  <a:pt x="50550" y="7367"/>
                  <a:pt x="53367" y="9057"/>
                </a:cubicBezTo>
                <a:cubicBezTo>
                  <a:pt x="56184" y="10747"/>
                  <a:pt x="59364" y="25719"/>
                  <a:pt x="62060" y="36103"/>
                </a:cubicBezTo>
                <a:cubicBezTo>
                  <a:pt x="64757" y="46487"/>
                  <a:pt x="67775" y="75022"/>
                  <a:pt x="69546" y="71359"/>
                </a:cubicBezTo>
                <a:cubicBezTo>
                  <a:pt x="71317" y="67697"/>
                  <a:pt x="71518" y="25880"/>
                  <a:pt x="72685" y="14128"/>
                </a:cubicBezTo>
                <a:cubicBezTo>
                  <a:pt x="73852" y="2376"/>
                  <a:pt x="75382" y="-1930"/>
                  <a:pt x="76549" y="847"/>
                </a:cubicBezTo>
                <a:cubicBezTo>
                  <a:pt x="77716" y="3624"/>
                  <a:pt x="78642" y="20205"/>
                  <a:pt x="79688" y="30790"/>
                </a:cubicBezTo>
                <a:cubicBezTo>
                  <a:pt x="80734" y="41375"/>
                  <a:pt x="81258" y="64356"/>
                  <a:pt x="82827" y="64356"/>
                </a:cubicBezTo>
                <a:cubicBezTo>
                  <a:pt x="84397" y="64356"/>
                  <a:pt x="87576" y="40972"/>
                  <a:pt x="89105" y="30790"/>
                </a:cubicBezTo>
                <a:cubicBezTo>
                  <a:pt x="90634" y="20608"/>
                  <a:pt x="90715" y="4469"/>
                  <a:pt x="92003" y="3262"/>
                </a:cubicBezTo>
                <a:cubicBezTo>
                  <a:pt x="93291" y="2055"/>
                  <a:pt x="95787" y="14491"/>
                  <a:pt x="96833" y="23546"/>
                </a:cubicBezTo>
                <a:cubicBezTo>
                  <a:pt x="97880" y="32602"/>
                  <a:pt x="96753" y="55301"/>
                  <a:pt x="98282" y="57595"/>
                </a:cubicBezTo>
                <a:cubicBezTo>
                  <a:pt x="99811" y="59889"/>
                  <a:pt x="103635" y="44635"/>
                  <a:pt x="106009" y="37310"/>
                </a:cubicBezTo>
                <a:cubicBezTo>
                  <a:pt x="108384" y="29985"/>
                  <a:pt x="111442" y="17589"/>
                  <a:pt x="112529" y="13645"/>
                </a:cubicBezTo>
              </a:path>
            </a:pathLst>
          </a:custGeom>
          <a:noFill/>
          <a:ln cap="flat" cmpd="sng" w="9525">
            <a:solidFill>
              <a:srgbClr val="CC0000"/>
            </a:solidFill>
            <a:prstDash val="solid"/>
            <a:round/>
            <a:headEnd len="med" w="med" type="none"/>
            <a:tailEnd len="med" w="med" type="none"/>
          </a:ln>
        </p:spPr>
      </p:sp>
      <p:sp>
        <p:nvSpPr>
          <p:cNvPr id="401" name="Google Shape;401;p38"/>
          <p:cNvSpPr txBox="1"/>
          <p:nvPr/>
        </p:nvSpPr>
        <p:spPr>
          <a:xfrm>
            <a:off x="2481200" y="261703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Y</a:t>
            </a:r>
            <a:endParaRPr b="1">
              <a:latin typeface="Overpass"/>
              <a:ea typeface="Overpass"/>
              <a:cs typeface="Overpass"/>
              <a:sym typeface="Overpass"/>
            </a:endParaRPr>
          </a:p>
        </p:txBody>
      </p:sp>
      <p:sp>
        <p:nvSpPr>
          <p:cNvPr id="402" name="Google Shape;402;p38"/>
          <p:cNvSpPr txBox="1"/>
          <p:nvPr/>
        </p:nvSpPr>
        <p:spPr>
          <a:xfrm>
            <a:off x="4311775" y="389968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X</a:t>
            </a:r>
            <a:endParaRPr b="1">
              <a:latin typeface="Overpass"/>
              <a:ea typeface="Overpass"/>
              <a:cs typeface="Overpass"/>
              <a:sym typeface="Overpass"/>
            </a:endParaRPr>
          </a:p>
        </p:txBody>
      </p:sp>
      <p:sp>
        <p:nvSpPr>
          <p:cNvPr id="403" name="Google Shape;403;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409" name="Google Shape;409;p3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Overfitting </a:t>
            </a:r>
            <a:endParaRPr b="1"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cxnSp>
        <p:nvCxnSpPr>
          <p:cNvPr id="410" name="Google Shape;410;p39"/>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411" name="Google Shape;411;p39"/>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412" name="Google Shape;412;p39"/>
          <p:cNvSpPr/>
          <p:nvPr/>
        </p:nvSpPr>
        <p:spPr>
          <a:xfrm>
            <a:off x="3604075" y="3314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
          <p:cNvSpPr/>
          <p:nvPr/>
        </p:nvSpPr>
        <p:spPr>
          <a:xfrm>
            <a:off x="3721975" y="284042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9"/>
          <p:cNvSpPr/>
          <p:nvPr/>
        </p:nvSpPr>
        <p:spPr>
          <a:xfrm>
            <a:off x="4126200" y="28025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9"/>
          <p:cNvSpPr/>
          <p:nvPr/>
        </p:nvSpPr>
        <p:spPr>
          <a:xfrm>
            <a:off x="4284625" y="24494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p:nvPr/>
        </p:nvSpPr>
        <p:spPr>
          <a:xfrm>
            <a:off x="4708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
          <p:cNvSpPr/>
          <p:nvPr/>
        </p:nvSpPr>
        <p:spPr>
          <a:xfrm>
            <a:off x="495767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
          <p:cNvSpPr/>
          <p:nvPr/>
        </p:nvSpPr>
        <p:spPr>
          <a:xfrm>
            <a:off x="5375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9"/>
          <p:cNvSpPr/>
          <p:nvPr/>
        </p:nvSpPr>
        <p:spPr>
          <a:xfrm>
            <a:off x="5135700" y="2567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9"/>
          <p:cNvSpPr/>
          <p:nvPr/>
        </p:nvSpPr>
        <p:spPr>
          <a:xfrm>
            <a:off x="555372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9"/>
          <p:cNvSpPr/>
          <p:nvPr/>
        </p:nvSpPr>
        <p:spPr>
          <a:xfrm>
            <a:off x="5802725" y="27498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3908575" y="31117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3292100" y="3402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a:off x="3211675" y="1844240"/>
            <a:ext cx="2813225" cy="1883825"/>
          </a:xfrm>
          <a:custGeom>
            <a:rect b="b" l="l" r="r" t="t"/>
            <a:pathLst>
              <a:path extrusionOk="0" h="75353" w="112529">
                <a:moveTo>
                  <a:pt x="0" y="20165"/>
                </a:moveTo>
                <a:cubicBezTo>
                  <a:pt x="845" y="27611"/>
                  <a:pt x="2656" y="55663"/>
                  <a:pt x="5071" y="64839"/>
                </a:cubicBezTo>
                <a:cubicBezTo>
                  <a:pt x="7486" y="74015"/>
                  <a:pt x="12234" y="75745"/>
                  <a:pt x="14488" y="75222"/>
                </a:cubicBezTo>
                <a:cubicBezTo>
                  <a:pt x="16742" y="74699"/>
                  <a:pt x="17266" y="67335"/>
                  <a:pt x="18594" y="61700"/>
                </a:cubicBezTo>
                <a:cubicBezTo>
                  <a:pt x="19922" y="56066"/>
                  <a:pt x="21330" y="48378"/>
                  <a:pt x="22457" y="41415"/>
                </a:cubicBezTo>
                <a:cubicBezTo>
                  <a:pt x="23584" y="34452"/>
                  <a:pt x="23946" y="17710"/>
                  <a:pt x="25355" y="19924"/>
                </a:cubicBezTo>
                <a:cubicBezTo>
                  <a:pt x="26764" y="22138"/>
                  <a:pt x="29702" y="46447"/>
                  <a:pt x="30909" y="54697"/>
                </a:cubicBezTo>
                <a:cubicBezTo>
                  <a:pt x="32116" y="62948"/>
                  <a:pt x="31110" y="71480"/>
                  <a:pt x="32599" y="69427"/>
                </a:cubicBezTo>
                <a:cubicBezTo>
                  <a:pt x="34088" y="67374"/>
                  <a:pt x="37751" y="49625"/>
                  <a:pt x="39844" y="42381"/>
                </a:cubicBezTo>
                <a:cubicBezTo>
                  <a:pt x="41937" y="35137"/>
                  <a:pt x="42902" y="31515"/>
                  <a:pt x="45156" y="25961"/>
                </a:cubicBezTo>
                <a:cubicBezTo>
                  <a:pt x="47410" y="20407"/>
                  <a:pt x="50550" y="7367"/>
                  <a:pt x="53367" y="9057"/>
                </a:cubicBezTo>
                <a:cubicBezTo>
                  <a:pt x="56184" y="10747"/>
                  <a:pt x="59364" y="25719"/>
                  <a:pt x="62060" y="36103"/>
                </a:cubicBezTo>
                <a:cubicBezTo>
                  <a:pt x="64757" y="46487"/>
                  <a:pt x="67775" y="75022"/>
                  <a:pt x="69546" y="71359"/>
                </a:cubicBezTo>
                <a:cubicBezTo>
                  <a:pt x="71317" y="67697"/>
                  <a:pt x="71518" y="25880"/>
                  <a:pt x="72685" y="14128"/>
                </a:cubicBezTo>
                <a:cubicBezTo>
                  <a:pt x="73852" y="2376"/>
                  <a:pt x="75382" y="-1930"/>
                  <a:pt x="76549" y="847"/>
                </a:cubicBezTo>
                <a:cubicBezTo>
                  <a:pt x="77716" y="3624"/>
                  <a:pt x="78642" y="20205"/>
                  <a:pt x="79688" y="30790"/>
                </a:cubicBezTo>
                <a:cubicBezTo>
                  <a:pt x="80734" y="41375"/>
                  <a:pt x="81258" y="64356"/>
                  <a:pt x="82827" y="64356"/>
                </a:cubicBezTo>
                <a:cubicBezTo>
                  <a:pt x="84397" y="64356"/>
                  <a:pt x="87576" y="40972"/>
                  <a:pt x="89105" y="30790"/>
                </a:cubicBezTo>
                <a:cubicBezTo>
                  <a:pt x="90634" y="20608"/>
                  <a:pt x="90715" y="4469"/>
                  <a:pt x="92003" y="3262"/>
                </a:cubicBezTo>
                <a:cubicBezTo>
                  <a:pt x="93291" y="2055"/>
                  <a:pt x="95787" y="14491"/>
                  <a:pt x="96833" y="23546"/>
                </a:cubicBezTo>
                <a:cubicBezTo>
                  <a:pt x="97880" y="32602"/>
                  <a:pt x="96753" y="55301"/>
                  <a:pt x="98282" y="57595"/>
                </a:cubicBezTo>
                <a:cubicBezTo>
                  <a:pt x="99811" y="59889"/>
                  <a:pt x="103635" y="44635"/>
                  <a:pt x="106009" y="37310"/>
                </a:cubicBezTo>
                <a:cubicBezTo>
                  <a:pt x="108384" y="29985"/>
                  <a:pt x="111442" y="17589"/>
                  <a:pt x="112529" y="13645"/>
                </a:cubicBezTo>
              </a:path>
            </a:pathLst>
          </a:custGeom>
          <a:noFill/>
          <a:ln cap="flat" cmpd="sng" w="9525">
            <a:solidFill>
              <a:srgbClr val="CC0000"/>
            </a:solidFill>
            <a:prstDash val="solid"/>
            <a:round/>
            <a:headEnd len="med" w="med" type="none"/>
            <a:tailEnd len="med" w="med" type="none"/>
          </a:ln>
        </p:spPr>
      </p:sp>
      <p:sp>
        <p:nvSpPr>
          <p:cNvPr id="425" name="Google Shape;425;p39"/>
          <p:cNvSpPr txBox="1"/>
          <p:nvPr/>
        </p:nvSpPr>
        <p:spPr>
          <a:xfrm>
            <a:off x="2481200" y="261703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Y</a:t>
            </a:r>
            <a:endParaRPr b="1">
              <a:latin typeface="Overpass"/>
              <a:ea typeface="Overpass"/>
              <a:cs typeface="Overpass"/>
              <a:sym typeface="Overpass"/>
            </a:endParaRPr>
          </a:p>
        </p:txBody>
      </p:sp>
      <p:sp>
        <p:nvSpPr>
          <p:cNvPr id="426" name="Google Shape;426;p39"/>
          <p:cNvSpPr txBox="1"/>
          <p:nvPr/>
        </p:nvSpPr>
        <p:spPr>
          <a:xfrm>
            <a:off x="4311775" y="389968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X</a:t>
            </a:r>
            <a:endParaRPr b="1">
              <a:latin typeface="Overpass"/>
              <a:ea typeface="Overpass"/>
              <a:cs typeface="Overpass"/>
              <a:sym typeface="Overpass"/>
            </a:endParaRPr>
          </a:p>
        </p:txBody>
      </p:sp>
      <p:sp>
        <p:nvSpPr>
          <p:cNvPr id="427" name="Google Shape;427;p39"/>
          <p:cNvSpPr/>
          <p:nvPr/>
        </p:nvSpPr>
        <p:spPr>
          <a:xfrm>
            <a:off x="4434750" y="2867775"/>
            <a:ext cx="117900" cy="1179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434" name="Google Shape;434;p4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Overfitting </a:t>
            </a:r>
            <a:endParaRPr b="1"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cxnSp>
        <p:nvCxnSpPr>
          <p:cNvPr id="435" name="Google Shape;435;p40"/>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436" name="Google Shape;436;p40"/>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437" name="Google Shape;437;p40"/>
          <p:cNvSpPr/>
          <p:nvPr/>
        </p:nvSpPr>
        <p:spPr>
          <a:xfrm>
            <a:off x="3604075" y="3314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p:nvPr/>
        </p:nvSpPr>
        <p:spPr>
          <a:xfrm>
            <a:off x="3721975" y="284042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
          <p:cNvSpPr/>
          <p:nvPr/>
        </p:nvSpPr>
        <p:spPr>
          <a:xfrm>
            <a:off x="4126200" y="28025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0"/>
          <p:cNvSpPr/>
          <p:nvPr/>
        </p:nvSpPr>
        <p:spPr>
          <a:xfrm>
            <a:off x="4284625" y="24494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0"/>
          <p:cNvSpPr/>
          <p:nvPr/>
        </p:nvSpPr>
        <p:spPr>
          <a:xfrm>
            <a:off x="4708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0"/>
          <p:cNvSpPr/>
          <p:nvPr/>
        </p:nvSpPr>
        <p:spPr>
          <a:xfrm>
            <a:off x="495767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
          <p:cNvSpPr/>
          <p:nvPr/>
        </p:nvSpPr>
        <p:spPr>
          <a:xfrm>
            <a:off x="5375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0"/>
          <p:cNvSpPr/>
          <p:nvPr/>
        </p:nvSpPr>
        <p:spPr>
          <a:xfrm>
            <a:off x="5135700" y="2567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p:nvPr/>
        </p:nvSpPr>
        <p:spPr>
          <a:xfrm>
            <a:off x="555372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0"/>
          <p:cNvSpPr/>
          <p:nvPr/>
        </p:nvSpPr>
        <p:spPr>
          <a:xfrm>
            <a:off x="5802725" y="27498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p:nvPr/>
        </p:nvSpPr>
        <p:spPr>
          <a:xfrm>
            <a:off x="3908575" y="31117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3292100" y="3402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3211675" y="1844240"/>
            <a:ext cx="2813225" cy="1883825"/>
          </a:xfrm>
          <a:custGeom>
            <a:rect b="b" l="l" r="r" t="t"/>
            <a:pathLst>
              <a:path extrusionOk="0" h="75353" w="112529">
                <a:moveTo>
                  <a:pt x="0" y="20165"/>
                </a:moveTo>
                <a:cubicBezTo>
                  <a:pt x="845" y="27611"/>
                  <a:pt x="2656" y="55663"/>
                  <a:pt x="5071" y="64839"/>
                </a:cubicBezTo>
                <a:cubicBezTo>
                  <a:pt x="7486" y="74015"/>
                  <a:pt x="12234" y="75745"/>
                  <a:pt x="14488" y="75222"/>
                </a:cubicBezTo>
                <a:cubicBezTo>
                  <a:pt x="16742" y="74699"/>
                  <a:pt x="17266" y="67335"/>
                  <a:pt x="18594" y="61700"/>
                </a:cubicBezTo>
                <a:cubicBezTo>
                  <a:pt x="19922" y="56066"/>
                  <a:pt x="21330" y="48378"/>
                  <a:pt x="22457" y="41415"/>
                </a:cubicBezTo>
                <a:cubicBezTo>
                  <a:pt x="23584" y="34452"/>
                  <a:pt x="23946" y="17710"/>
                  <a:pt x="25355" y="19924"/>
                </a:cubicBezTo>
                <a:cubicBezTo>
                  <a:pt x="26764" y="22138"/>
                  <a:pt x="29702" y="46447"/>
                  <a:pt x="30909" y="54697"/>
                </a:cubicBezTo>
                <a:cubicBezTo>
                  <a:pt x="32116" y="62948"/>
                  <a:pt x="31110" y="71480"/>
                  <a:pt x="32599" y="69427"/>
                </a:cubicBezTo>
                <a:cubicBezTo>
                  <a:pt x="34088" y="67374"/>
                  <a:pt x="37751" y="49625"/>
                  <a:pt x="39844" y="42381"/>
                </a:cubicBezTo>
                <a:cubicBezTo>
                  <a:pt x="41937" y="35137"/>
                  <a:pt x="42902" y="31515"/>
                  <a:pt x="45156" y="25961"/>
                </a:cubicBezTo>
                <a:cubicBezTo>
                  <a:pt x="47410" y="20407"/>
                  <a:pt x="50550" y="7367"/>
                  <a:pt x="53367" y="9057"/>
                </a:cubicBezTo>
                <a:cubicBezTo>
                  <a:pt x="56184" y="10747"/>
                  <a:pt x="59364" y="25719"/>
                  <a:pt x="62060" y="36103"/>
                </a:cubicBezTo>
                <a:cubicBezTo>
                  <a:pt x="64757" y="46487"/>
                  <a:pt x="67775" y="75022"/>
                  <a:pt x="69546" y="71359"/>
                </a:cubicBezTo>
                <a:cubicBezTo>
                  <a:pt x="71317" y="67697"/>
                  <a:pt x="71518" y="25880"/>
                  <a:pt x="72685" y="14128"/>
                </a:cubicBezTo>
                <a:cubicBezTo>
                  <a:pt x="73852" y="2376"/>
                  <a:pt x="75382" y="-1930"/>
                  <a:pt x="76549" y="847"/>
                </a:cubicBezTo>
                <a:cubicBezTo>
                  <a:pt x="77716" y="3624"/>
                  <a:pt x="78642" y="20205"/>
                  <a:pt x="79688" y="30790"/>
                </a:cubicBezTo>
                <a:cubicBezTo>
                  <a:pt x="80734" y="41375"/>
                  <a:pt x="81258" y="64356"/>
                  <a:pt x="82827" y="64356"/>
                </a:cubicBezTo>
                <a:cubicBezTo>
                  <a:pt x="84397" y="64356"/>
                  <a:pt x="87576" y="40972"/>
                  <a:pt x="89105" y="30790"/>
                </a:cubicBezTo>
                <a:cubicBezTo>
                  <a:pt x="90634" y="20608"/>
                  <a:pt x="90715" y="4469"/>
                  <a:pt x="92003" y="3262"/>
                </a:cubicBezTo>
                <a:cubicBezTo>
                  <a:pt x="93291" y="2055"/>
                  <a:pt x="95787" y="14491"/>
                  <a:pt x="96833" y="23546"/>
                </a:cubicBezTo>
                <a:cubicBezTo>
                  <a:pt x="97880" y="32602"/>
                  <a:pt x="96753" y="55301"/>
                  <a:pt x="98282" y="57595"/>
                </a:cubicBezTo>
                <a:cubicBezTo>
                  <a:pt x="99811" y="59889"/>
                  <a:pt x="103635" y="44635"/>
                  <a:pt x="106009" y="37310"/>
                </a:cubicBezTo>
                <a:cubicBezTo>
                  <a:pt x="108384" y="29985"/>
                  <a:pt x="111442" y="17589"/>
                  <a:pt x="112529" y="13645"/>
                </a:cubicBezTo>
              </a:path>
            </a:pathLst>
          </a:custGeom>
          <a:noFill/>
          <a:ln cap="flat" cmpd="sng" w="9525">
            <a:solidFill>
              <a:srgbClr val="CC0000"/>
            </a:solidFill>
            <a:prstDash val="solid"/>
            <a:round/>
            <a:headEnd len="med" w="med" type="none"/>
            <a:tailEnd len="med" w="med" type="none"/>
          </a:ln>
        </p:spPr>
      </p:sp>
      <p:sp>
        <p:nvSpPr>
          <p:cNvPr id="450" name="Google Shape;450;p40"/>
          <p:cNvSpPr txBox="1"/>
          <p:nvPr/>
        </p:nvSpPr>
        <p:spPr>
          <a:xfrm>
            <a:off x="2481200" y="261703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Y</a:t>
            </a:r>
            <a:endParaRPr b="1">
              <a:latin typeface="Overpass"/>
              <a:ea typeface="Overpass"/>
              <a:cs typeface="Overpass"/>
              <a:sym typeface="Overpass"/>
            </a:endParaRPr>
          </a:p>
        </p:txBody>
      </p:sp>
      <p:sp>
        <p:nvSpPr>
          <p:cNvPr id="451" name="Google Shape;451;p40"/>
          <p:cNvSpPr txBox="1"/>
          <p:nvPr/>
        </p:nvSpPr>
        <p:spPr>
          <a:xfrm>
            <a:off x="4311775" y="389968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X</a:t>
            </a:r>
            <a:endParaRPr b="1">
              <a:latin typeface="Overpass"/>
              <a:ea typeface="Overpass"/>
              <a:cs typeface="Overpass"/>
              <a:sym typeface="Overpass"/>
            </a:endParaRPr>
          </a:p>
        </p:txBody>
      </p:sp>
      <p:sp>
        <p:nvSpPr>
          <p:cNvPr id="452" name="Google Shape;452;p40"/>
          <p:cNvSpPr/>
          <p:nvPr/>
        </p:nvSpPr>
        <p:spPr>
          <a:xfrm>
            <a:off x="4434750" y="2867775"/>
            <a:ext cx="117900" cy="1179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3" name="Google Shape;453;p40"/>
          <p:cNvCxnSpPr>
            <a:stCxn id="452" idx="0"/>
          </p:cNvCxnSpPr>
          <p:nvPr/>
        </p:nvCxnSpPr>
        <p:spPr>
          <a:xfrm rot="10800000">
            <a:off x="4493700" y="2106975"/>
            <a:ext cx="0" cy="760800"/>
          </a:xfrm>
          <a:prstGeom prst="straightConnector1">
            <a:avLst/>
          </a:prstGeom>
          <a:noFill/>
          <a:ln cap="flat" cmpd="sng" w="19050">
            <a:solidFill>
              <a:srgbClr val="3C78D8"/>
            </a:solidFill>
            <a:prstDash val="solid"/>
            <a:round/>
            <a:headEnd len="med" w="med" type="none"/>
            <a:tailEnd len="med" w="med" type="none"/>
          </a:ln>
        </p:spPr>
      </p:cxnSp>
      <p:sp>
        <p:nvSpPr>
          <p:cNvPr id="454" name="Google Shape;454;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460" name="Google Shape;460;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Under</a:t>
            </a:r>
            <a:r>
              <a:rPr b="1" lang="en" sz="2600">
                <a:solidFill>
                  <a:srgbClr val="434343"/>
                </a:solidFill>
                <a:latin typeface="Montserrat"/>
                <a:ea typeface="Montserrat"/>
                <a:cs typeface="Montserrat"/>
                <a:sym typeface="Montserrat"/>
              </a:rPr>
              <a:t>fitting (sous-apprentissage) </a:t>
            </a:r>
            <a:endParaRPr b="1" sz="2600">
              <a:solidFill>
                <a:srgbClr val="434343"/>
              </a:solidFill>
              <a:latin typeface="Montserrat"/>
              <a:ea typeface="Montserrat"/>
              <a:cs typeface="Montserrat"/>
              <a:sym typeface="Montserrat"/>
            </a:endParaRPr>
          </a:p>
          <a:p>
            <a:pPr indent="-393700" lvl="1" marL="9144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 modèle ne saisit pas la tendance sous-jacente des données et ne correspond pas assez bien aux données.  </a:t>
            </a:r>
            <a:endParaRPr sz="2600">
              <a:solidFill>
                <a:srgbClr val="434343"/>
              </a:solidFill>
              <a:latin typeface="Montserrat"/>
              <a:ea typeface="Montserrat"/>
              <a:cs typeface="Montserrat"/>
              <a:sym typeface="Montserrat"/>
            </a:endParaRPr>
          </a:p>
          <a:p>
            <a:pPr indent="-393700" lvl="1" marL="9144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Faible variance mais biais élevé.  </a:t>
            </a:r>
            <a:endParaRPr sz="2600">
              <a:solidFill>
                <a:srgbClr val="434343"/>
              </a:solidFill>
              <a:latin typeface="Montserrat"/>
              <a:ea typeface="Montserrat"/>
              <a:cs typeface="Montserrat"/>
              <a:sym typeface="Montserrat"/>
            </a:endParaRPr>
          </a:p>
          <a:p>
            <a:pPr indent="-393700" lvl="1" marL="9144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L’Underfitting est souvent le résultat d'un modèle excessivement simple.</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
        <p:nvSpPr>
          <p:cNvPr id="461" name="Google Shape;46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62" name="Google Shape;46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468" name="Google Shape;468;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600">
                <a:solidFill>
                  <a:srgbClr val="434343"/>
                </a:solidFill>
                <a:latin typeface="Montserrat"/>
                <a:ea typeface="Montserrat"/>
                <a:cs typeface="Montserrat"/>
                <a:sym typeface="Montserrat"/>
              </a:rPr>
              <a:t>Données</a:t>
            </a:r>
            <a:endParaRPr sz="2600">
              <a:solidFill>
                <a:srgbClr val="434343"/>
              </a:solidFill>
              <a:latin typeface="Montserrat"/>
              <a:ea typeface="Montserrat"/>
              <a:cs typeface="Montserrat"/>
              <a:sym typeface="Montserrat"/>
            </a:endParaRPr>
          </a:p>
        </p:txBody>
      </p:sp>
      <p:cxnSp>
        <p:nvCxnSpPr>
          <p:cNvPr id="469" name="Google Shape;469;p42"/>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470" name="Google Shape;470;p42"/>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471" name="Google Shape;471;p42"/>
          <p:cNvSpPr/>
          <p:nvPr/>
        </p:nvSpPr>
        <p:spPr>
          <a:xfrm>
            <a:off x="3604075" y="3314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2"/>
          <p:cNvSpPr/>
          <p:nvPr/>
        </p:nvSpPr>
        <p:spPr>
          <a:xfrm>
            <a:off x="3721975" y="284042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
          <p:cNvSpPr/>
          <p:nvPr/>
        </p:nvSpPr>
        <p:spPr>
          <a:xfrm>
            <a:off x="4126200" y="28025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4284625" y="24494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4708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495767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a:off x="5375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p:nvPr/>
        </p:nvSpPr>
        <p:spPr>
          <a:xfrm>
            <a:off x="5135700" y="2567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p:nvPr/>
        </p:nvSpPr>
        <p:spPr>
          <a:xfrm>
            <a:off x="555372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2"/>
          <p:cNvSpPr/>
          <p:nvPr/>
        </p:nvSpPr>
        <p:spPr>
          <a:xfrm>
            <a:off x="5802725" y="27498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a:off x="3908575" y="31117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3292100" y="3402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txBox="1"/>
          <p:nvPr/>
        </p:nvSpPr>
        <p:spPr>
          <a:xfrm>
            <a:off x="2481200" y="261703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Y</a:t>
            </a:r>
            <a:endParaRPr b="1">
              <a:latin typeface="Overpass"/>
              <a:ea typeface="Overpass"/>
              <a:cs typeface="Overpass"/>
              <a:sym typeface="Overpass"/>
            </a:endParaRPr>
          </a:p>
        </p:txBody>
      </p:sp>
      <p:sp>
        <p:nvSpPr>
          <p:cNvPr id="484" name="Google Shape;484;p42"/>
          <p:cNvSpPr txBox="1"/>
          <p:nvPr/>
        </p:nvSpPr>
        <p:spPr>
          <a:xfrm>
            <a:off x="4311775" y="389968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X</a:t>
            </a:r>
            <a:endParaRPr b="1">
              <a:latin typeface="Overpass"/>
              <a:ea typeface="Overpass"/>
              <a:cs typeface="Overpass"/>
              <a:sym typeface="Overpass"/>
            </a:endParaRPr>
          </a:p>
        </p:txBody>
      </p:sp>
      <p:sp>
        <p:nvSpPr>
          <p:cNvPr id="485" name="Google Shape;485;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491" name="Google Shape;491;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600">
                <a:solidFill>
                  <a:srgbClr val="434343"/>
                </a:solidFill>
                <a:latin typeface="Montserrat"/>
                <a:ea typeface="Montserrat"/>
                <a:cs typeface="Montserrat"/>
                <a:sym typeface="Montserrat"/>
              </a:rPr>
              <a:t>Underfitting</a:t>
            </a:r>
            <a:endParaRPr sz="2600">
              <a:solidFill>
                <a:srgbClr val="434343"/>
              </a:solidFill>
              <a:latin typeface="Montserrat"/>
              <a:ea typeface="Montserrat"/>
              <a:cs typeface="Montserrat"/>
              <a:sym typeface="Montserrat"/>
            </a:endParaRPr>
          </a:p>
        </p:txBody>
      </p:sp>
      <p:cxnSp>
        <p:nvCxnSpPr>
          <p:cNvPr id="492" name="Google Shape;492;p43"/>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493" name="Google Shape;493;p43"/>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494" name="Google Shape;494;p43"/>
          <p:cNvSpPr/>
          <p:nvPr/>
        </p:nvSpPr>
        <p:spPr>
          <a:xfrm>
            <a:off x="3604075" y="3314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3"/>
          <p:cNvSpPr/>
          <p:nvPr/>
        </p:nvSpPr>
        <p:spPr>
          <a:xfrm>
            <a:off x="3721975" y="284042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3"/>
          <p:cNvSpPr/>
          <p:nvPr/>
        </p:nvSpPr>
        <p:spPr>
          <a:xfrm>
            <a:off x="4126200" y="28025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3"/>
          <p:cNvSpPr/>
          <p:nvPr/>
        </p:nvSpPr>
        <p:spPr>
          <a:xfrm>
            <a:off x="4284625" y="24494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3"/>
          <p:cNvSpPr/>
          <p:nvPr/>
        </p:nvSpPr>
        <p:spPr>
          <a:xfrm>
            <a:off x="4708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3"/>
          <p:cNvSpPr/>
          <p:nvPr/>
        </p:nvSpPr>
        <p:spPr>
          <a:xfrm>
            <a:off x="495767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3"/>
          <p:cNvSpPr/>
          <p:nvPr/>
        </p:nvSpPr>
        <p:spPr>
          <a:xfrm>
            <a:off x="5375700" y="2631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3"/>
          <p:cNvSpPr/>
          <p:nvPr/>
        </p:nvSpPr>
        <p:spPr>
          <a:xfrm>
            <a:off x="5135700" y="25673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p:nvPr/>
        </p:nvSpPr>
        <p:spPr>
          <a:xfrm>
            <a:off x="5553725" y="2350363"/>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3"/>
          <p:cNvSpPr/>
          <p:nvPr/>
        </p:nvSpPr>
        <p:spPr>
          <a:xfrm>
            <a:off x="5802725" y="27498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3"/>
          <p:cNvSpPr/>
          <p:nvPr/>
        </p:nvSpPr>
        <p:spPr>
          <a:xfrm>
            <a:off x="3908575" y="3111700"/>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3"/>
          <p:cNvSpPr/>
          <p:nvPr/>
        </p:nvSpPr>
        <p:spPr>
          <a:xfrm>
            <a:off x="3292100" y="3402975"/>
            <a:ext cx="117900" cy="11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3"/>
          <p:cNvSpPr txBox="1"/>
          <p:nvPr/>
        </p:nvSpPr>
        <p:spPr>
          <a:xfrm>
            <a:off x="2481200" y="261703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Y</a:t>
            </a:r>
            <a:endParaRPr b="1">
              <a:latin typeface="Overpass"/>
              <a:ea typeface="Overpass"/>
              <a:cs typeface="Overpass"/>
              <a:sym typeface="Overpass"/>
            </a:endParaRPr>
          </a:p>
        </p:txBody>
      </p:sp>
      <p:sp>
        <p:nvSpPr>
          <p:cNvPr id="507" name="Google Shape;507;p43"/>
          <p:cNvSpPr txBox="1"/>
          <p:nvPr/>
        </p:nvSpPr>
        <p:spPr>
          <a:xfrm>
            <a:off x="4311775" y="389968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X</a:t>
            </a:r>
            <a:endParaRPr b="1">
              <a:latin typeface="Overpass"/>
              <a:ea typeface="Overpass"/>
              <a:cs typeface="Overpass"/>
              <a:sym typeface="Overpass"/>
            </a:endParaRPr>
          </a:p>
        </p:txBody>
      </p:sp>
      <p:cxnSp>
        <p:nvCxnSpPr>
          <p:cNvPr id="508" name="Google Shape;508;p43"/>
          <p:cNvCxnSpPr/>
          <p:nvPr/>
        </p:nvCxnSpPr>
        <p:spPr>
          <a:xfrm flipH="1" rot="10800000">
            <a:off x="3124775" y="1716550"/>
            <a:ext cx="2314800" cy="1940100"/>
          </a:xfrm>
          <a:prstGeom prst="straightConnector1">
            <a:avLst/>
          </a:prstGeom>
          <a:noFill/>
          <a:ln cap="flat" cmpd="sng" w="19050">
            <a:solidFill>
              <a:srgbClr val="990000"/>
            </a:solidFill>
            <a:prstDash val="solid"/>
            <a:round/>
            <a:headEnd len="med" w="med" type="none"/>
            <a:tailEnd len="med" w="med" type="none"/>
          </a:ln>
        </p:spPr>
      </p:cxnSp>
      <p:sp>
        <p:nvSpPr>
          <p:cNvPr id="509" name="Google Shape;509;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515" name="Google Shape;515;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Ces données étaient faciles à visualiser, mais comment peut-on constater un underfitting et un overfitting lorsqu'on a affaire à des ensembles de données multidimensionnelles ?</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Imaginons d'abord que nous entraînons un modèle et que nous mesurons ensuite son erreur au cours de l’entraînement.</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
        <p:nvSpPr>
          <p:cNvPr id="516" name="Google Shape;516;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522" name="Google Shape;522;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Bon Modèle</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cxnSp>
        <p:nvCxnSpPr>
          <p:cNvPr id="523" name="Google Shape;523;p45"/>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524" name="Google Shape;524;p45"/>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525" name="Google Shape;525;p45"/>
          <p:cNvSpPr/>
          <p:nvPr/>
        </p:nvSpPr>
        <p:spPr>
          <a:xfrm>
            <a:off x="3205625" y="2058600"/>
            <a:ext cx="2783050" cy="1563575"/>
          </a:xfrm>
          <a:custGeom>
            <a:rect b="b" l="l" r="r" t="t"/>
            <a:pathLst>
              <a:path extrusionOk="0" h="62543" w="111322">
                <a:moveTo>
                  <a:pt x="0" y="0"/>
                </a:moveTo>
                <a:cubicBezTo>
                  <a:pt x="4387" y="9176"/>
                  <a:pt x="7767" y="44633"/>
                  <a:pt x="26321" y="55057"/>
                </a:cubicBezTo>
                <a:cubicBezTo>
                  <a:pt x="44875" y="65481"/>
                  <a:pt x="97155" y="61295"/>
                  <a:pt x="111322" y="62543"/>
                </a:cubicBezTo>
              </a:path>
            </a:pathLst>
          </a:custGeom>
          <a:noFill/>
          <a:ln cap="flat" cmpd="sng" w="28575">
            <a:solidFill>
              <a:srgbClr val="38761D"/>
            </a:solidFill>
            <a:prstDash val="solid"/>
            <a:round/>
            <a:headEnd len="med" w="med" type="none"/>
            <a:tailEnd len="med" w="med" type="none"/>
          </a:ln>
        </p:spPr>
      </p:sp>
      <p:sp>
        <p:nvSpPr>
          <p:cNvPr id="526" name="Google Shape;526;p45"/>
          <p:cNvSpPr txBox="1"/>
          <p:nvPr/>
        </p:nvSpPr>
        <p:spPr>
          <a:xfrm>
            <a:off x="2508450" y="2617050"/>
            <a:ext cx="618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verpass"/>
                <a:ea typeface="Overpass"/>
                <a:cs typeface="Overpass"/>
                <a:sym typeface="Overpass"/>
              </a:rPr>
              <a:t>Erreur</a:t>
            </a:r>
            <a:endParaRPr b="1" sz="1100">
              <a:latin typeface="Overpass"/>
              <a:ea typeface="Overpass"/>
              <a:cs typeface="Overpass"/>
              <a:sym typeface="Overpass"/>
            </a:endParaRPr>
          </a:p>
        </p:txBody>
      </p:sp>
      <p:sp>
        <p:nvSpPr>
          <p:cNvPr id="527" name="Google Shape;527;p45"/>
          <p:cNvSpPr txBox="1"/>
          <p:nvPr/>
        </p:nvSpPr>
        <p:spPr>
          <a:xfrm>
            <a:off x="4106625" y="3835200"/>
            <a:ext cx="11877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verpass"/>
                <a:ea typeface="Overpass"/>
                <a:cs typeface="Overpass"/>
                <a:sym typeface="Overpass"/>
              </a:rPr>
              <a:t>Temps d’Entraînement</a:t>
            </a:r>
            <a:endParaRPr b="1" sz="1100">
              <a:latin typeface="Overpass"/>
              <a:ea typeface="Overpass"/>
              <a:cs typeface="Overpass"/>
              <a:sym typeface="Overpass"/>
            </a:endParaRPr>
          </a:p>
        </p:txBody>
      </p:sp>
      <p:sp>
        <p:nvSpPr>
          <p:cNvPr id="528" name="Google Shape;528;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50" name="Google Shape;50;p1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rgbClr val="333333"/>
              </a:buClr>
              <a:buSzPts val="2300"/>
              <a:buFont typeface="Montserrat"/>
              <a:buChar char="●"/>
            </a:pPr>
            <a:r>
              <a:rPr lang="en" sz="2300">
                <a:solidFill>
                  <a:srgbClr val="333333"/>
                </a:solidFill>
                <a:latin typeface="Montserrat"/>
                <a:ea typeface="Montserrat"/>
                <a:cs typeface="Montserrat"/>
                <a:sym typeface="Montserrat"/>
              </a:rPr>
              <a:t>Le </a:t>
            </a:r>
            <a:r>
              <a:rPr lang="en" sz="2300">
                <a:solidFill>
                  <a:srgbClr val="333333"/>
                </a:solidFill>
                <a:latin typeface="Montserrat"/>
                <a:ea typeface="Montserrat"/>
                <a:cs typeface="Montserrat"/>
                <a:sym typeface="Montserrat"/>
              </a:rPr>
              <a:t>Machine learning </a:t>
            </a:r>
            <a:r>
              <a:rPr lang="en" sz="2300">
                <a:solidFill>
                  <a:srgbClr val="333333"/>
                </a:solidFill>
                <a:latin typeface="Montserrat"/>
                <a:ea typeface="Montserrat"/>
                <a:cs typeface="Montserrat"/>
                <a:sym typeface="Montserrat"/>
              </a:rPr>
              <a:t>est une méthode d'analyse de données qui automatise la construction de modèles analytiques.</a:t>
            </a:r>
            <a:r>
              <a:rPr lang="en" sz="2300">
                <a:solidFill>
                  <a:srgbClr val="333333"/>
                </a:solidFill>
                <a:latin typeface="Montserrat"/>
                <a:ea typeface="Montserrat"/>
                <a:cs typeface="Montserrat"/>
                <a:sym typeface="Montserrat"/>
              </a:rPr>
              <a:t> </a:t>
            </a:r>
            <a:endParaRPr sz="2300">
              <a:solidFill>
                <a:srgbClr val="333333"/>
              </a:solidFill>
              <a:latin typeface="Montserrat"/>
              <a:ea typeface="Montserrat"/>
              <a:cs typeface="Montserrat"/>
              <a:sym typeface="Montserrat"/>
            </a:endParaRPr>
          </a:p>
          <a:p>
            <a:pPr indent="-374650" lvl="0" marL="457200" rtl="0" algn="l">
              <a:lnSpc>
                <a:spcPct val="115000"/>
              </a:lnSpc>
              <a:spcBef>
                <a:spcPts val="0"/>
              </a:spcBef>
              <a:spcAft>
                <a:spcPts val="0"/>
              </a:spcAft>
              <a:buClr>
                <a:srgbClr val="333333"/>
              </a:buClr>
              <a:buSzPts val="2300"/>
              <a:buFont typeface="Montserrat"/>
              <a:buChar char="●"/>
            </a:pPr>
            <a:r>
              <a:rPr lang="en" sz="2300">
                <a:solidFill>
                  <a:srgbClr val="333333"/>
                </a:solidFill>
                <a:latin typeface="Montserrat"/>
                <a:ea typeface="Montserrat"/>
                <a:cs typeface="Montserrat"/>
                <a:sym typeface="Montserrat"/>
              </a:rPr>
              <a:t>En utilisant des algorithmes qui apprennent itérativement à partir de données, le Machine Learning permet aux ordinateurs de trouver des informations cachées sans être explicitement programmés pour savoir où chercher.</a:t>
            </a:r>
            <a:endParaRPr sz="2300">
              <a:solidFill>
                <a:srgbClr val="434343"/>
              </a:solidFill>
              <a:latin typeface="Montserrat"/>
              <a:ea typeface="Montserrat"/>
              <a:cs typeface="Montserrat"/>
              <a:sym typeface="Montserrat"/>
            </a:endParaRPr>
          </a:p>
        </p:txBody>
      </p:sp>
      <p:sp>
        <p:nvSpPr>
          <p:cNvPr id="51" name="Google Shape;51;p10"/>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latin typeface="Montserrat"/>
                <a:ea typeface="Montserrat"/>
                <a:cs typeface="Montserrat"/>
                <a:sym typeface="Montserrat"/>
              </a:rPr>
              <a:t>Qu’est-ce que le Machine Learning ?</a:t>
            </a:r>
            <a:endParaRPr sz="2000">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Bon Modèle</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cxnSp>
        <p:nvCxnSpPr>
          <p:cNvPr id="534" name="Google Shape;534;p46"/>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535" name="Google Shape;535;p46"/>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536" name="Google Shape;536;p46"/>
          <p:cNvSpPr/>
          <p:nvPr/>
        </p:nvSpPr>
        <p:spPr>
          <a:xfrm>
            <a:off x="3205625" y="2058600"/>
            <a:ext cx="2783050" cy="1563575"/>
          </a:xfrm>
          <a:custGeom>
            <a:rect b="b" l="l" r="r" t="t"/>
            <a:pathLst>
              <a:path extrusionOk="0" h="62543" w="111322">
                <a:moveTo>
                  <a:pt x="0" y="0"/>
                </a:moveTo>
                <a:cubicBezTo>
                  <a:pt x="4387" y="9176"/>
                  <a:pt x="7767" y="44633"/>
                  <a:pt x="26321" y="55057"/>
                </a:cubicBezTo>
                <a:cubicBezTo>
                  <a:pt x="44875" y="65481"/>
                  <a:pt x="97155" y="61295"/>
                  <a:pt x="111322" y="62543"/>
                </a:cubicBezTo>
              </a:path>
            </a:pathLst>
          </a:custGeom>
          <a:noFill/>
          <a:ln cap="flat" cmpd="sng" w="28575">
            <a:solidFill>
              <a:srgbClr val="38761D"/>
            </a:solidFill>
            <a:prstDash val="solid"/>
            <a:round/>
            <a:headEnd len="med" w="med" type="none"/>
            <a:tailEnd len="med" w="med" type="none"/>
          </a:ln>
        </p:spPr>
      </p:sp>
      <p:sp>
        <p:nvSpPr>
          <p:cNvPr id="537" name="Google Shape;537;p46"/>
          <p:cNvSpPr txBox="1"/>
          <p:nvPr/>
        </p:nvSpPr>
        <p:spPr>
          <a:xfrm>
            <a:off x="2481200" y="261703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verpass"/>
                <a:ea typeface="Overpass"/>
                <a:cs typeface="Overpass"/>
                <a:sym typeface="Overpass"/>
              </a:rPr>
              <a:t>Erreur</a:t>
            </a:r>
            <a:endParaRPr b="1" sz="1100">
              <a:latin typeface="Overpass"/>
              <a:ea typeface="Overpass"/>
              <a:cs typeface="Overpass"/>
              <a:sym typeface="Overpass"/>
            </a:endParaRPr>
          </a:p>
        </p:txBody>
      </p:sp>
      <p:sp>
        <p:nvSpPr>
          <p:cNvPr id="538" name="Google Shape;538;p46"/>
          <p:cNvSpPr txBox="1"/>
          <p:nvPr/>
        </p:nvSpPr>
        <p:spPr>
          <a:xfrm>
            <a:off x="4203200" y="3835200"/>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verpass"/>
                <a:ea typeface="Overpass"/>
                <a:cs typeface="Overpass"/>
                <a:sym typeface="Overpass"/>
              </a:rPr>
              <a:t>Epochs</a:t>
            </a:r>
            <a:endParaRPr b="1" sz="1100">
              <a:latin typeface="Overpass"/>
              <a:ea typeface="Overpass"/>
              <a:cs typeface="Overpass"/>
              <a:sym typeface="Overpass"/>
            </a:endParaRPr>
          </a:p>
        </p:txBody>
      </p:sp>
      <p:sp>
        <p:nvSpPr>
          <p:cNvPr id="539" name="Google Shape;539;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545" name="Google Shape;545;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Mauvais Modèle</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cxnSp>
        <p:nvCxnSpPr>
          <p:cNvPr id="546" name="Google Shape;546;p47"/>
          <p:cNvCxnSpPr/>
          <p:nvPr/>
        </p:nvCxnSpPr>
        <p:spPr>
          <a:xfrm>
            <a:off x="3098025" y="193337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547" name="Google Shape;547;p47"/>
          <p:cNvCxnSpPr/>
          <p:nvPr/>
        </p:nvCxnSpPr>
        <p:spPr>
          <a:xfrm rot="10800000">
            <a:off x="3098025" y="386537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548" name="Google Shape;548;p47"/>
          <p:cNvSpPr txBox="1"/>
          <p:nvPr/>
        </p:nvSpPr>
        <p:spPr>
          <a:xfrm>
            <a:off x="2481200" y="2617038"/>
            <a:ext cx="6459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verpass"/>
                <a:ea typeface="Overpass"/>
                <a:cs typeface="Overpass"/>
                <a:sym typeface="Overpass"/>
              </a:rPr>
              <a:t>Erreur</a:t>
            </a:r>
            <a:endParaRPr b="1" sz="1100">
              <a:latin typeface="Overpass"/>
              <a:ea typeface="Overpass"/>
              <a:cs typeface="Overpass"/>
              <a:sym typeface="Overpass"/>
            </a:endParaRPr>
          </a:p>
        </p:txBody>
      </p:sp>
      <p:sp>
        <p:nvSpPr>
          <p:cNvPr id="549" name="Google Shape;549;p47"/>
          <p:cNvSpPr txBox="1"/>
          <p:nvPr/>
        </p:nvSpPr>
        <p:spPr>
          <a:xfrm>
            <a:off x="4203200" y="3835200"/>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Overpass"/>
                <a:ea typeface="Overpass"/>
                <a:cs typeface="Overpass"/>
                <a:sym typeface="Overpass"/>
              </a:rPr>
              <a:t>Epochs</a:t>
            </a:r>
            <a:endParaRPr b="1" sz="1100">
              <a:latin typeface="Overpass"/>
              <a:ea typeface="Overpass"/>
              <a:cs typeface="Overpass"/>
              <a:sym typeface="Overpass"/>
            </a:endParaRPr>
          </a:p>
        </p:txBody>
      </p:sp>
      <p:sp>
        <p:nvSpPr>
          <p:cNvPr id="550" name="Google Shape;550;p47"/>
          <p:cNvSpPr/>
          <p:nvPr/>
        </p:nvSpPr>
        <p:spPr>
          <a:xfrm>
            <a:off x="3121125" y="2493275"/>
            <a:ext cx="2716625" cy="1122875"/>
          </a:xfrm>
          <a:custGeom>
            <a:rect b="b" l="l" r="r" t="t"/>
            <a:pathLst>
              <a:path extrusionOk="0" h="44915" w="108665">
                <a:moveTo>
                  <a:pt x="0" y="44915"/>
                </a:moveTo>
                <a:cubicBezTo>
                  <a:pt x="11390" y="43949"/>
                  <a:pt x="50227" y="46605"/>
                  <a:pt x="68338" y="39119"/>
                </a:cubicBezTo>
                <a:cubicBezTo>
                  <a:pt x="86449" y="31633"/>
                  <a:pt x="101944" y="6520"/>
                  <a:pt x="108665" y="0"/>
                </a:cubicBezTo>
              </a:path>
            </a:pathLst>
          </a:custGeom>
          <a:noFill/>
          <a:ln cap="flat" cmpd="sng" w="28575">
            <a:solidFill>
              <a:srgbClr val="990000"/>
            </a:solidFill>
            <a:prstDash val="solid"/>
            <a:round/>
            <a:headEnd len="med" w="med" type="none"/>
            <a:tailEnd len="med" w="med" type="none"/>
          </a:ln>
        </p:spPr>
      </p:sp>
      <p:sp>
        <p:nvSpPr>
          <p:cNvPr id="551" name="Google Shape;55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Lorsque nous envisageons les problèmes </a:t>
            </a:r>
            <a:r>
              <a:rPr b="1" lang="en" sz="2600">
                <a:solidFill>
                  <a:srgbClr val="434343"/>
                </a:solidFill>
                <a:latin typeface="Montserrat"/>
                <a:ea typeface="Montserrat"/>
                <a:cs typeface="Montserrat"/>
                <a:sym typeface="Montserrat"/>
              </a:rPr>
              <a:t>overfitting (surapprentissage) </a:t>
            </a:r>
            <a:r>
              <a:rPr lang="en" sz="2600">
                <a:solidFill>
                  <a:srgbClr val="434343"/>
                </a:solidFill>
                <a:latin typeface="Montserrat"/>
                <a:ea typeface="Montserrat"/>
                <a:cs typeface="Montserrat"/>
                <a:sym typeface="Montserrat"/>
              </a:rPr>
              <a:t>et </a:t>
            </a:r>
            <a:r>
              <a:rPr b="1" lang="en" sz="2600">
                <a:solidFill>
                  <a:srgbClr val="434343"/>
                </a:solidFill>
                <a:latin typeface="Montserrat"/>
                <a:ea typeface="Montserrat"/>
                <a:cs typeface="Montserrat"/>
                <a:sym typeface="Montserrat"/>
              </a:rPr>
              <a:t>underfitting (sous-apprentissage)</a:t>
            </a:r>
            <a:r>
              <a:rPr lang="en" sz="2600">
                <a:solidFill>
                  <a:srgbClr val="434343"/>
                </a:solidFill>
                <a:latin typeface="Montserrat"/>
                <a:ea typeface="Montserrat"/>
                <a:cs typeface="Montserrat"/>
                <a:sym typeface="Montserrat"/>
              </a:rPr>
              <a:t>,</a:t>
            </a:r>
            <a:r>
              <a:rPr b="1" lang="en" sz="2600">
                <a:solidFill>
                  <a:srgbClr val="434343"/>
                </a:solidFill>
                <a:latin typeface="Montserrat"/>
                <a:ea typeface="Montserrat"/>
                <a:cs typeface="Montserrat"/>
                <a:sym typeface="Montserrat"/>
              </a:rPr>
              <a:t> </a:t>
            </a:r>
            <a:r>
              <a:rPr lang="en" sz="2600">
                <a:solidFill>
                  <a:srgbClr val="434343"/>
                </a:solidFill>
                <a:latin typeface="Montserrat"/>
                <a:ea typeface="Montserrat"/>
                <a:cs typeface="Montserrat"/>
                <a:sym typeface="Montserrat"/>
              </a:rPr>
              <a:t>nous voulons garder à l'esprit la relation entre les performances du modèle sur l'ensemble d’entraînement par rapport à l’ensemble de test/validation.</a:t>
            </a:r>
            <a:endParaRPr sz="2600">
              <a:solidFill>
                <a:srgbClr val="434343"/>
              </a:solidFill>
              <a:latin typeface="Montserrat"/>
              <a:ea typeface="Montserrat"/>
              <a:cs typeface="Montserrat"/>
              <a:sym typeface="Montserrat"/>
            </a:endParaRPr>
          </a:p>
        </p:txBody>
      </p:sp>
      <p:sp>
        <p:nvSpPr>
          <p:cNvPr id="557" name="Google Shape;557;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Imaginons que nous divisions nos données en un </a:t>
            </a:r>
            <a:r>
              <a:rPr b="1" lang="en" sz="2600">
                <a:solidFill>
                  <a:srgbClr val="990000"/>
                </a:solidFill>
                <a:latin typeface="Montserrat"/>
                <a:ea typeface="Montserrat"/>
                <a:cs typeface="Montserrat"/>
                <a:sym typeface="Montserrat"/>
              </a:rPr>
              <a:t>set de training</a:t>
            </a:r>
            <a:r>
              <a:rPr b="1" lang="en" sz="2600">
                <a:solidFill>
                  <a:srgbClr val="1C4587"/>
                </a:solidFill>
                <a:latin typeface="Montserrat"/>
                <a:ea typeface="Montserrat"/>
                <a:cs typeface="Montserrat"/>
                <a:sym typeface="Montserrat"/>
              </a:rPr>
              <a:t> </a:t>
            </a:r>
            <a:r>
              <a:rPr lang="en" sz="2600">
                <a:solidFill>
                  <a:srgbClr val="434343"/>
                </a:solidFill>
                <a:latin typeface="Montserrat"/>
                <a:ea typeface="Montserrat"/>
                <a:cs typeface="Montserrat"/>
                <a:sym typeface="Montserrat"/>
              </a:rPr>
              <a:t>et un</a:t>
            </a:r>
            <a:r>
              <a:rPr b="1" lang="en" sz="2600">
                <a:solidFill>
                  <a:srgbClr val="1C4587"/>
                </a:solidFill>
                <a:latin typeface="Montserrat"/>
                <a:ea typeface="Montserrat"/>
                <a:cs typeface="Montserrat"/>
                <a:sym typeface="Montserrat"/>
              </a:rPr>
              <a:t> </a:t>
            </a:r>
            <a:r>
              <a:rPr b="1" lang="en" sz="2600">
                <a:solidFill>
                  <a:srgbClr val="1155CC"/>
                </a:solidFill>
                <a:latin typeface="Montserrat"/>
                <a:ea typeface="Montserrat"/>
                <a:cs typeface="Montserrat"/>
                <a:sym typeface="Montserrat"/>
              </a:rPr>
              <a:t>set de test</a:t>
            </a:r>
            <a:endParaRPr b="1" sz="2600">
              <a:solidFill>
                <a:srgbClr val="1155CC"/>
              </a:solidFill>
              <a:latin typeface="Montserrat"/>
              <a:ea typeface="Montserrat"/>
              <a:cs typeface="Montserrat"/>
              <a:sym typeface="Montserrat"/>
            </a:endParaRPr>
          </a:p>
        </p:txBody>
      </p:sp>
      <p:sp>
        <p:nvSpPr>
          <p:cNvPr id="563" name="Google Shape;563;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569" name="Google Shape;569;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Nous voyons d'abord la performance sur le</a:t>
            </a:r>
            <a:r>
              <a:rPr lang="en" sz="2600">
                <a:solidFill>
                  <a:srgbClr val="434343"/>
                </a:solidFill>
                <a:latin typeface="Montserrat"/>
                <a:ea typeface="Montserrat"/>
                <a:cs typeface="Montserrat"/>
                <a:sym typeface="Montserrat"/>
              </a:rPr>
              <a:t> </a:t>
            </a:r>
            <a:r>
              <a:rPr b="1" lang="en" sz="2600">
                <a:solidFill>
                  <a:srgbClr val="990000"/>
                </a:solidFill>
                <a:latin typeface="Montserrat"/>
                <a:ea typeface="Montserrat"/>
                <a:cs typeface="Montserrat"/>
                <a:sym typeface="Montserrat"/>
              </a:rPr>
              <a:t>set de training</a:t>
            </a:r>
            <a:r>
              <a:rPr b="1" lang="en" sz="2600">
                <a:solidFill>
                  <a:srgbClr val="1C4587"/>
                </a:solidFill>
                <a:latin typeface="Montserrat"/>
                <a:ea typeface="Montserrat"/>
                <a:cs typeface="Montserrat"/>
                <a:sym typeface="Montserrat"/>
              </a:rPr>
              <a:t> </a:t>
            </a:r>
            <a:endParaRPr b="1" sz="2600">
              <a:solidFill>
                <a:srgbClr val="1155CC"/>
              </a:solidFill>
              <a:latin typeface="Montserrat"/>
              <a:ea typeface="Montserrat"/>
              <a:cs typeface="Montserrat"/>
              <a:sym typeface="Montserrat"/>
            </a:endParaRPr>
          </a:p>
        </p:txBody>
      </p:sp>
      <p:cxnSp>
        <p:nvCxnSpPr>
          <p:cNvPr id="570" name="Google Shape;570;p50"/>
          <p:cNvCxnSpPr/>
          <p:nvPr/>
        </p:nvCxnSpPr>
        <p:spPr>
          <a:xfrm>
            <a:off x="3459113" y="247202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571" name="Google Shape;571;p50"/>
          <p:cNvCxnSpPr/>
          <p:nvPr/>
        </p:nvCxnSpPr>
        <p:spPr>
          <a:xfrm rot="10800000">
            <a:off x="3459113" y="440402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572" name="Google Shape;572;p50"/>
          <p:cNvSpPr txBox="1"/>
          <p:nvPr/>
        </p:nvSpPr>
        <p:spPr>
          <a:xfrm>
            <a:off x="4381138" y="44040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Epochs</a:t>
            </a:r>
            <a:endParaRPr b="1">
              <a:latin typeface="Overpass"/>
              <a:ea typeface="Overpass"/>
              <a:cs typeface="Overpass"/>
              <a:sym typeface="Overpass"/>
            </a:endParaRPr>
          </a:p>
        </p:txBody>
      </p:sp>
      <p:sp>
        <p:nvSpPr>
          <p:cNvPr id="573" name="Google Shape;573;p50"/>
          <p:cNvSpPr txBox="1"/>
          <p:nvPr/>
        </p:nvSpPr>
        <p:spPr>
          <a:xfrm>
            <a:off x="2736938" y="31542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Er</a:t>
            </a:r>
            <a:r>
              <a:rPr b="1" lang="en">
                <a:latin typeface="Overpass"/>
                <a:ea typeface="Overpass"/>
                <a:cs typeface="Overpass"/>
                <a:sym typeface="Overpass"/>
              </a:rPr>
              <a:t>reur</a:t>
            </a:r>
            <a:endParaRPr b="1">
              <a:latin typeface="Overpass"/>
              <a:ea typeface="Overpass"/>
              <a:cs typeface="Overpass"/>
              <a:sym typeface="Overpass"/>
            </a:endParaRPr>
          </a:p>
        </p:txBody>
      </p:sp>
      <p:sp>
        <p:nvSpPr>
          <p:cNvPr id="574" name="Google Shape;574;p50"/>
          <p:cNvSpPr/>
          <p:nvPr/>
        </p:nvSpPr>
        <p:spPr>
          <a:xfrm>
            <a:off x="3604075" y="2686450"/>
            <a:ext cx="2638150" cy="1460950"/>
          </a:xfrm>
          <a:custGeom>
            <a:rect b="b" l="l" r="r" t="t"/>
            <a:pathLst>
              <a:path extrusionOk="0" h="58438" w="105526">
                <a:moveTo>
                  <a:pt x="0" y="0"/>
                </a:moveTo>
                <a:cubicBezTo>
                  <a:pt x="3381" y="8251"/>
                  <a:pt x="2696" y="39763"/>
                  <a:pt x="20284" y="49503"/>
                </a:cubicBezTo>
                <a:cubicBezTo>
                  <a:pt x="37872" y="59243"/>
                  <a:pt x="91319" y="56949"/>
                  <a:pt x="105526" y="58438"/>
                </a:cubicBezTo>
              </a:path>
            </a:pathLst>
          </a:custGeom>
          <a:noFill/>
          <a:ln cap="flat" cmpd="sng" w="28575">
            <a:solidFill>
              <a:srgbClr val="990000"/>
            </a:solidFill>
            <a:prstDash val="solid"/>
            <a:round/>
            <a:headEnd len="med" w="med" type="none"/>
            <a:tailEnd len="med" w="med" type="none"/>
          </a:ln>
        </p:spPr>
      </p:sp>
      <p:sp>
        <p:nvSpPr>
          <p:cNvPr id="575" name="Google Shape;57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581" name="Google Shape;581;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Ensuite, nous vérifions les performances du</a:t>
            </a:r>
            <a:r>
              <a:rPr lang="en" sz="2600">
                <a:solidFill>
                  <a:srgbClr val="434343"/>
                </a:solidFill>
                <a:latin typeface="Montserrat"/>
                <a:ea typeface="Montserrat"/>
                <a:cs typeface="Montserrat"/>
                <a:sym typeface="Montserrat"/>
              </a:rPr>
              <a:t> </a:t>
            </a:r>
            <a:r>
              <a:rPr b="1" lang="en" sz="2600">
                <a:solidFill>
                  <a:srgbClr val="1155CC"/>
                </a:solidFill>
                <a:latin typeface="Montserrat"/>
                <a:ea typeface="Montserrat"/>
                <a:cs typeface="Montserrat"/>
                <a:sym typeface="Montserrat"/>
              </a:rPr>
              <a:t>set de test</a:t>
            </a:r>
            <a:r>
              <a:rPr b="1" lang="en" sz="2600">
                <a:solidFill>
                  <a:srgbClr val="1155CC"/>
                </a:solidFill>
                <a:latin typeface="Montserrat"/>
                <a:ea typeface="Montserrat"/>
                <a:cs typeface="Montserrat"/>
                <a:sym typeface="Montserrat"/>
              </a:rPr>
              <a:t> </a:t>
            </a:r>
            <a:endParaRPr b="1" sz="2600">
              <a:solidFill>
                <a:srgbClr val="1155CC"/>
              </a:solidFill>
              <a:latin typeface="Montserrat"/>
              <a:ea typeface="Montserrat"/>
              <a:cs typeface="Montserrat"/>
              <a:sym typeface="Montserrat"/>
            </a:endParaRPr>
          </a:p>
        </p:txBody>
      </p:sp>
      <p:cxnSp>
        <p:nvCxnSpPr>
          <p:cNvPr id="582" name="Google Shape;582;p51"/>
          <p:cNvCxnSpPr/>
          <p:nvPr/>
        </p:nvCxnSpPr>
        <p:spPr>
          <a:xfrm>
            <a:off x="3459113" y="247202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583" name="Google Shape;583;p51"/>
          <p:cNvCxnSpPr/>
          <p:nvPr/>
        </p:nvCxnSpPr>
        <p:spPr>
          <a:xfrm rot="10800000">
            <a:off x="3459113" y="440402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584" name="Google Shape;584;p51"/>
          <p:cNvSpPr txBox="1"/>
          <p:nvPr/>
        </p:nvSpPr>
        <p:spPr>
          <a:xfrm>
            <a:off x="4381138" y="44040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Epochs</a:t>
            </a:r>
            <a:endParaRPr b="1">
              <a:latin typeface="Overpass"/>
              <a:ea typeface="Overpass"/>
              <a:cs typeface="Overpass"/>
              <a:sym typeface="Overpass"/>
            </a:endParaRPr>
          </a:p>
        </p:txBody>
      </p:sp>
      <p:sp>
        <p:nvSpPr>
          <p:cNvPr id="585" name="Google Shape;585;p51"/>
          <p:cNvSpPr txBox="1"/>
          <p:nvPr/>
        </p:nvSpPr>
        <p:spPr>
          <a:xfrm>
            <a:off x="2736938" y="31542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Erreur</a:t>
            </a:r>
            <a:endParaRPr b="1">
              <a:latin typeface="Overpass"/>
              <a:ea typeface="Overpass"/>
              <a:cs typeface="Overpass"/>
              <a:sym typeface="Overpass"/>
            </a:endParaRPr>
          </a:p>
        </p:txBody>
      </p:sp>
      <p:sp>
        <p:nvSpPr>
          <p:cNvPr id="586" name="Google Shape;586;p51"/>
          <p:cNvSpPr/>
          <p:nvPr/>
        </p:nvSpPr>
        <p:spPr>
          <a:xfrm>
            <a:off x="3604075" y="2686450"/>
            <a:ext cx="2638150" cy="1460950"/>
          </a:xfrm>
          <a:custGeom>
            <a:rect b="b" l="l" r="r" t="t"/>
            <a:pathLst>
              <a:path extrusionOk="0" h="58438" w="105526">
                <a:moveTo>
                  <a:pt x="0" y="0"/>
                </a:moveTo>
                <a:cubicBezTo>
                  <a:pt x="3381" y="8251"/>
                  <a:pt x="2696" y="39763"/>
                  <a:pt x="20284" y="49503"/>
                </a:cubicBezTo>
                <a:cubicBezTo>
                  <a:pt x="37872" y="59243"/>
                  <a:pt x="91319" y="56949"/>
                  <a:pt x="105526" y="58438"/>
                </a:cubicBezTo>
              </a:path>
            </a:pathLst>
          </a:custGeom>
          <a:noFill/>
          <a:ln cap="flat" cmpd="sng" w="28575">
            <a:solidFill>
              <a:srgbClr val="990000"/>
            </a:solidFill>
            <a:prstDash val="solid"/>
            <a:round/>
            <a:headEnd len="med" w="med" type="none"/>
            <a:tailEnd len="med" w="med" type="none"/>
          </a:ln>
        </p:spPr>
      </p:sp>
      <p:sp>
        <p:nvSpPr>
          <p:cNvPr id="587" name="Google Shape;587;p51"/>
          <p:cNvSpPr/>
          <p:nvPr/>
        </p:nvSpPr>
        <p:spPr>
          <a:xfrm>
            <a:off x="3670475" y="2686450"/>
            <a:ext cx="2595900" cy="1279878"/>
          </a:xfrm>
          <a:custGeom>
            <a:rect b="b" l="l" r="r" t="t"/>
            <a:pathLst>
              <a:path extrusionOk="0" h="55394" w="103836">
                <a:moveTo>
                  <a:pt x="0" y="0"/>
                </a:moveTo>
                <a:cubicBezTo>
                  <a:pt x="4186" y="8452"/>
                  <a:pt x="7808" y="41817"/>
                  <a:pt x="25114" y="50711"/>
                </a:cubicBezTo>
                <a:cubicBezTo>
                  <a:pt x="42420" y="59606"/>
                  <a:pt x="90716" y="52924"/>
                  <a:pt x="103836" y="53367"/>
                </a:cubicBezTo>
              </a:path>
            </a:pathLst>
          </a:custGeom>
          <a:noFill/>
          <a:ln cap="flat" cmpd="sng" w="28575">
            <a:solidFill>
              <a:srgbClr val="0B5394"/>
            </a:solidFill>
            <a:prstDash val="solid"/>
            <a:round/>
            <a:headEnd len="med" w="med" type="none"/>
            <a:tailEnd len="med" w="med" type="none"/>
          </a:ln>
        </p:spPr>
      </p:sp>
      <p:sp>
        <p:nvSpPr>
          <p:cNvPr id="588" name="Google Shape;588;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594" name="Google Shape;594;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L'idéal serait que le modèle fonctionne bien dans les deux cas, avec un comportement similaire. </a:t>
            </a:r>
            <a:endParaRPr b="1" sz="2600">
              <a:solidFill>
                <a:srgbClr val="1155CC"/>
              </a:solidFill>
              <a:latin typeface="Montserrat"/>
              <a:ea typeface="Montserrat"/>
              <a:cs typeface="Montserrat"/>
              <a:sym typeface="Montserrat"/>
            </a:endParaRPr>
          </a:p>
        </p:txBody>
      </p:sp>
      <p:cxnSp>
        <p:nvCxnSpPr>
          <p:cNvPr id="595" name="Google Shape;595;p52"/>
          <p:cNvCxnSpPr/>
          <p:nvPr/>
        </p:nvCxnSpPr>
        <p:spPr>
          <a:xfrm>
            <a:off x="3459113" y="247202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596" name="Google Shape;596;p52"/>
          <p:cNvCxnSpPr/>
          <p:nvPr/>
        </p:nvCxnSpPr>
        <p:spPr>
          <a:xfrm rot="10800000">
            <a:off x="3459113" y="440402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597" name="Google Shape;597;p52"/>
          <p:cNvSpPr txBox="1"/>
          <p:nvPr/>
        </p:nvSpPr>
        <p:spPr>
          <a:xfrm>
            <a:off x="4381138" y="44040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Epochs</a:t>
            </a:r>
            <a:endParaRPr b="1">
              <a:latin typeface="Overpass"/>
              <a:ea typeface="Overpass"/>
              <a:cs typeface="Overpass"/>
              <a:sym typeface="Overpass"/>
            </a:endParaRPr>
          </a:p>
        </p:txBody>
      </p:sp>
      <p:sp>
        <p:nvSpPr>
          <p:cNvPr id="598" name="Google Shape;598;p52"/>
          <p:cNvSpPr txBox="1"/>
          <p:nvPr/>
        </p:nvSpPr>
        <p:spPr>
          <a:xfrm>
            <a:off x="2736938" y="31542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Erreur</a:t>
            </a:r>
            <a:endParaRPr b="1">
              <a:latin typeface="Overpass"/>
              <a:ea typeface="Overpass"/>
              <a:cs typeface="Overpass"/>
              <a:sym typeface="Overpass"/>
            </a:endParaRPr>
          </a:p>
        </p:txBody>
      </p:sp>
      <p:sp>
        <p:nvSpPr>
          <p:cNvPr id="599" name="Google Shape;599;p52"/>
          <p:cNvSpPr/>
          <p:nvPr/>
        </p:nvSpPr>
        <p:spPr>
          <a:xfrm>
            <a:off x="3604075" y="2686450"/>
            <a:ext cx="2638150" cy="1460950"/>
          </a:xfrm>
          <a:custGeom>
            <a:rect b="b" l="l" r="r" t="t"/>
            <a:pathLst>
              <a:path extrusionOk="0" h="58438" w="105526">
                <a:moveTo>
                  <a:pt x="0" y="0"/>
                </a:moveTo>
                <a:cubicBezTo>
                  <a:pt x="3381" y="8251"/>
                  <a:pt x="2696" y="39763"/>
                  <a:pt x="20284" y="49503"/>
                </a:cubicBezTo>
                <a:cubicBezTo>
                  <a:pt x="37872" y="59243"/>
                  <a:pt x="91319" y="56949"/>
                  <a:pt x="105526" y="58438"/>
                </a:cubicBezTo>
              </a:path>
            </a:pathLst>
          </a:custGeom>
          <a:noFill/>
          <a:ln cap="flat" cmpd="sng" w="28575">
            <a:solidFill>
              <a:srgbClr val="990000"/>
            </a:solidFill>
            <a:prstDash val="solid"/>
            <a:round/>
            <a:headEnd len="med" w="med" type="none"/>
            <a:tailEnd len="med" w="med" type="none"/>
          </a:ln>
        </p:spPr>
      </p:sp>
      <p:sp>
        <p:nvSpPr>
          <p:cNvPr id="600" name="Google Shape;600;p52"/>
          <p:cNvSpPr/>
          <p:nvPr/>
        </p:nvSpPr>
        <p:spPr>
          <a:xfrm>
            <a:off x="3670475" y="2686450"/>
            <a:ext cx="2595900" cy="1279878"/>
          </a:xfrm>
          <a:custGeom>
            <a:rect b="b" l="l" r="r" t="t"/>
            <a:pathLst>
              <a:path extrusionOk="0" h="55394" w="103836">
                <a:moveTo>
                  <a:pt x="0" y="0"/>
                </a:moveTo>
                <a:cubicBezTo>
                  <a:pt x="4186" y="8452"/>
                  <a:pt x="7808" y="41817"/>
                  <a:pt x="25114" y="50711"/>
                </a:cubicBezTo>
                <a:cubicBezTo>
                  <a:pt x="42420" y="59606"/>
                  <a:pt x="90716" y="52924"/>
                  <a:pt x="103836" y="53367"/>
                </a:cubicBezTo>
              </a:path>
            </a:pathLst>
          </a:custGeom>
          <a:noFill/>
          <a:ln cap="flat" cmpd="sng" w="28575">
            <a:solidFill>
              <a:srgbClr val="0B5394"/>
            </a:solidFill>
            <a:prstDash val="solid"/>
            <a:round/>
            <a:headEnd len="med" w="med" type="none"/>
            <a:tailEnd len="med" w="med" type="none"/>
          </a:ln>
        </p:spPr>
      </p:sp>
      <p:sp>
        <p:nvSpPr>
          <p:cNvPr id="601" name="Google Shape;601;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607" name="Google Shape;607;p5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Montserrat"/>
              <a:buChar char="●"/>
            </a:pPr>
            <a:r>
              <a:rPr lang="en" sz="2000">
                <a:solidFill>
                  <a:srgbClr val="434343"/>
                </a:solidFill>
                <a:latin typeface="Montserrat"/>
                <a:ea typeface="Montserrat"/>
                <a:cs typeface="Montserrat"/>
                <a:sym typeface="Montserrat"/>
              </a:rPr>
              <a:t>Mais que se passe-t-il si l’on “overfit” sur les données d’entraînement ? Cela signifie que nos performances seraient médiocres sur les nouvelles données de test !</a:t>
            </a:r>
            <a:endParaRPr b="1" sz="2000">
              <a:solidFill>
                <a:srgbClr val="1155CC"/>
              </a:solidFill>
              <a:latin typeface="Montserrat"/>
              <a:ea typeface="Montserrat"/>
              <a:cs typeface="Montserrat"/>
              <a:sym typeface="Montserrat"/>
            </a:endParaRPr>
          </a:p>
        </p:txBody>
      </p:sp>
      <p:cxnSp>
        <p:nvCxnSpPr>
          <p:cNvPr id="608" name="Google Shape;608;p53"/>
          <p:cNvCxnSpPr/>
          <p:nvPr/>
        </p:nvCxnSpPr>
        <p:spPr>
          <a:xfrm>
            <a:off x="3459113" y="247202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609" name="Google Shape;609;p53"/>
          <p:cNvCxnSpPr/>
          <p:nvPr/>
        </p:nvCxnSpPr>
        <p:spPr>
          <a:xfrm rot="10800000">
            <a:off x="3459113" y="440402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610" name="Google Shape;610;p53"/>
          <p:cNvSpPr txBox="1"/>
          <p:nvPr/>
        </p:nvSpPr>
        <p:spPr>
          <a:xfrm>
            <a:off x="4381138" y="44040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Epochs</a:t>
            </a:r>
            <a:endParaRPr b="1">
              <a:latin typeface="Overpass"/>
              <a:ea typeface="Overpass"/>
              <a:cs typeface="Overpass"/>
              <a:sym typeface="Overpass"/>
            </a:endParaRPr>
          </a:p>
        </p:txBody>
      </p:sp>
      <p:sp>
        <p:nvSpPr>
          <p:cNvPr id="611" name="Google Shape;611;p53"/>
          <p:cNvSpPr txBox="1"/>
          <p:nvPr/>
        </p:nvSpPr>
        <p:spPr>
          <a:xfrm>
            <a:off x="2736938" y="31542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Erreur</a:t>
            </a:r>
            <a:endParaRPr b="1">
              <a:latin typeface="Overpass"/>
              <a:ea typeface="Overpass"/>
              <a:cs typeface="Overpass"/>
              <a:sym typeface="Overpass"/>
            </a:endParaRPr>
          </a:p>
        </p:txBody>
      </p:sp>
      <p:sp>
        <p:nvSpPr>
          <p:cNvPr id="612" name="Google Shape;612;p53"/>
          <p:cNvSpPr/>
          <p:nvPr/>
        </p:nvSpPr>
        <p:spPr>
          <a:xfrm>
            <a:off x="3604075" y="2686450"/>
            <a:ext cx="2638150" cy="1460950"/>
          </a:xfrm>
          <a:custGeom>
            <a:rect b="b" l="l" r="r" t="t"/>
            <a:pathLst>
              <a:path extrusionOk="0" h="58438" w="105526">
                <a:moveTo>
                  <a:pt x="0" y="0"/>
                </a:moveTo>
                <a:cubicBezTo>
                  <a:pt x="3381" y="8251"/>
                  <a:pt x="2696" y="39763"/>
                  <a:pt x="20284" y="49503"/>
                </a:cubicBezTo>
                <a:cubicBezTo>
                  <a:pt x="37872" y="59243"/>
                  <a:pt x="91319" y="56949"/>
                  <a:pt x="105526" y="58438"/>
                </a:cubicBezTo>
              </a:path>
            </a:pathLst>
          </a:custGeom>
          <a:noFill/>
          <a:ln cap="flat" cmpd="sng" w="28575">
            <a:solidFill>
              <a:srgbClr val="990000"/>
            </a:solidFill>
            <a:prstDash val="solid"/>
            <a:round/>
            <a:headEnd len="med" w="med" type="none"/>
            <a:tailEnd len="med" w="med" type="none"/>
          </a:ln>
        </p:spPr>
      </p:sp>
      <p:sp>
        <p:nvSpPr>
          <p:cNvPr id="613" name="Google Shape;61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619" name="Google Shape;619;p5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434343"/>
              </a:buClr>
              <a:buSzPts val="2000"/>
              <a:buFont typeface="Montserrat"/>
              <a:buChar char="●"/>
            </a:pPr>
            <a:r>
              <a:rPr lang="en" sz="2000">
                <a:solidFill>
                  <a:srgbClr val="434343"/>
                </a:solidFill>
                <a:latin typeface="Montserrat"/>
                <a:ea typeface="Montserrat"/>
                <a:cs typeface="Montserrat"/>
                <a:sym typeface="Montserrat"/>
              </a:rPr>
              <a:t>Mais que se passe-t-il si l’on “overfit” sur les données d’entraînement ? Cela signifie que nos performances seraient médiocres sur les nouvelles données de test !</a:t>
            </a:r>
            <a:endParaRPr b="1" sz="2600">
              <a:solidFill>
                <a:srgbClr val="1155CC"/>
              </a:solidFill>
              <a:latin typeface="Montserrat"/>
              <a:ea typeface="Montserrat"/>
              <a:cs typeface="Montserrat"/>
              <a:sym typeface="Montserrat"/>
            </a:endParaRPr>
          </a:p>
        </p:txBody>
      </p:sp>
      <p:cxnSp>
        <p:nvCxnSpPr>
          <p:cNvPr id="620" name="Google Shape;620;p54"/>
          <p:cNvCxnSpPr/>
          <p:nvPr/>
        </p:nvCxnSpPr>
        <p:spPr>
          <a:xfrm>
            <a:off x="3459113" y="2472025"/>
            <a:ext cx="0" cy="1932000"/>
          </a:xfrm>
          <a:prstGeom prst="straightConnector1">
            <a:avLst/>
          </a:prstGeom>
          <a:noFill/>
          <a:ln cap="flat" cmpd="sng" w="19050">
            <a:solidFill>
              <a:schemeClr val="dk2"/>
            </a:solidFill>
            <a:prstDash val="solid"/>
            <a:round/>
            <a:headEnd len="med" w="med" type="triangle"/>
            <a:tailEnd len="med" w="med" type="none"/>
          </a:ln>
        </p:spPr>
      </p:cxnSp>
      <p:cxnSp>
        <p:nvCxnSpPr>
          <p:cNvPr id="621" name="Google Shape;621;p54"/>
          <p:cNvCxnSpPr/>
          <p:nvPr/>
        </p:nvCxnSpPr>
        <p:spPr>
          <a:xfrm rot="10800000">
            <a:off x="3459113" y="440402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622" name="Google Shape;622;p54"/>
          <p:cNvSpPr txBox="1"/>
          <p:nvPr/>
        </p:nvSpPr>
        <p:spPr>
          <a:xfrm>
            <a:off x="4381138" y="44040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Epochs</a:t>
            </a:r>
            <a:endParaRPr b="1">
              <a:latin typeface="Overpass"/>
              <a:ea typeface="Overpass"/>
              <a:cs typeface="Overpass"/>
              <a:sym typeface="Overpass"/>
            </a:endParaRPr>
          </a:p>
        </p:txBody>
      </p:sp>
      <p:sp>
        <p:nvSpPr>
          <p:cNvPr id="623" name="Google Shape;623;p54"/>
          <p:cNvSpPr txBox="1"/>
          <p:nvPr/>
        </p:nvSpPr>
        <p:spPr>
          <a:xfrm>
            <a:off x="2736938" y="31542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Erreur</a:t>
            </a:r>
            <a:endParaRPr b="1">
              <a:latin typeface="Overpass"/>
              <a:ea typeface="Overpass"/>
              <a:cs typeface="Overpass"/>
              <a:sym typeface="Overpass"/>
            </a:endParaRPr>
          </a:p>
        </p:txBody>
      </p:sp>
      <p:sp>
        <p:nvSpPr>
          <p:cNvPr id="624" name="Google Shape;624;p54"/>
          <p:cNvSpPr/>
          <p:nvPr/>
        </p:nvSpPr>
        <p:spPr>
          <a:xfrm>
            <a:off x="3604075" y="2686450"/>
            <a:ext cx="2638150" cy="1460950"/>
          </a:xfrm>
          <a:custGeom>
            <a:rect b="b" l="l" r="r" t="t"/>
            <a:pathLst>
              <a:path extrusionOk="0" h="58438" w="105526">
                <a:moveTo>
                  <a:pt x="0" y="0"/>
                </a:moveTo>
                <a:cubicBezTo>
                  <a:pt x="3381" y="8251"/>
                  <a:pt x="2696" y="39763"/>
                  <a:pt x="20284" y="49503"/>
                </a:cubicBezTo>
                <a:cubicBezTo>
                  <a:pt x="37872" y="59243"/>
                  <a:pt x="91319" y="56949"/>
                  <a:pt x="105526" y="58438"/>
                </a:cubicBezTo>
              </a:path>
            </a:pathLst>
          </a:custGeom>
          <a:noFill/>
          <a:ln cap="flat" cmpd="sng" w="28575">
            <a:solidFill>
              <a:srgbClr val="990000"/>
            </a:solidFill>
            <a:prstDash val="solid"/>
            <a:round/>
            <a:headEnd len="med" w="med" type="none"/>
            <a:tailEnd len="med" w="med" type="none"/>
          </a:ln>
        </p:spPr>
      </p:sp>
      <p:sp>
        <p:nvSpPr>
          <p:cNvPr id="625" name="Google Shape;625;p54"/>
          <p:cNvSpPr/>
          <p:nvPr/>
        </p:nvSpPr>
        <p:spPr>
          <a:xfrm>
            <a:off x="3676525" y="2674375"/>
            <a:ext cx="2402700" cy="1457325"/>
          </a:xfrm>
          <a:custGeom>
            <a:rect b="b" l="l" r="r" t="t"/>
            <a:pathLst>
              <a:path extrusionOk="0" h="58293" w="96108">
                <a:moveTo>
                  <a:pt x="0" y="0"/>
                </a:moveTo>
                <a:cubicBezTo>
                  <a:pt x="3823" y="9619"/>
                  <a:pt x="6922" y="52884"/>
                  <a:pt x="22940" y="57714"/>
                </a:cubicBezTo>
                <a:cubicBezTo>
                  <a:pt x="38958" y="62544"/>
                  <a:pt x="83913" y="33767"/>
                  <a:pt x="96108" y="28978"/>
                </a:cubicBezTo>
              </a:path>
            </a:pathLst>
          </a:custGeom>
          <a:noFill/>
          <a:ln cap="flat" cmpd="sng" w="28575">
            <a:solidFill>
              <a:srgbClr val="1155CC"/>
            </a:solidFill>
            <a:prstDash val="solid"/>
            <a:round/>
            <a:headEnd len="med" w="med" type="none"/>
            <a:tailEnd len="med" w="med" type="none"/>
          </a:ln>
        </p:spPr>
      </p:sp>
      <p:sp>
        <p:nvSpPr>
          <p:cNvPr id="626" name="Google Shape;626;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632" name="Google Shape;632;p5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434343"/>
              </a:buClr>
              <a:buSzPts val="2200"/>
              <a:buFont typeface="Montserrat"/>
              <a:buChar char="●"/>
            </a:pPr>
            <a:r>
              <a:rPr lang="en" sz="2200">
                <a:solidFill>
                  <a:srgbClr val="434343"/>
                </a:solidFill>
                <a:latin typeface="Montserrat"/>
                <a:ea typeface="Montserrat"/>
                <a:cs typeface="Montserrat"/>
                <a:sym typeface="Montserrat"/>
              </a:rPr>
              <a:t>C'est une bonne indication d'un entraînement trop axé sur les données d’entraînement, vous devriez chercher le seuil sur le temps d’entraînement !</a:t>
            </a:r>
            <a:endParaRPr b="1" sz="2200">
              <a:solidFill>
                <a:srgbClr val="1155CC"/>
              </a:solidFill>
              <a:latin typeface="Montserrat"/>
              <a:ea typeface="Montserrat"/>
              <a:cs typeface="Montserrat"/>
              <a:sym typeface="Montserrat"/>
            </a:endParaRPr>
          </a:p>
        </p:txBody>
      </p:sp>
      <p:cxnSp>
        <p:nvCxnSpPr>
          <p:cNvPr id="633" name="Google Shape;633;p55"/>
          <p:cNvCxnSpPr/>
          <p:nvPr/>
        </p:nvCxnSpPr>
        <p:spPr>
          <a:xfrm>
            <a:off x="3459125" y="2710600"/>
            <a:ext cx="0" cy="1693500"/>
          </a:xfrm>
          <a:prstGeom prst="straightConnector1">
            <a:avLst/>
          </a:prstGeom>
          <a:noFill/>
          <a:ln cap="flat" cmpd="sng" w="19050">
            <a:solidFill>
              <a:schemeClr val="dk2"/>
            </a:solidFill>
            <a:prstDash val="solid"/>
            <a:round/>
            <a:headEnd len="med" w="med" type="triangle"/>
            <a:tailEnd len="med" w="med" type="none"/>
          </a:ln>
        </p:spPr>
      </p:cxnSp>
      <p:cxnSp>
        <p:nvCxnSpPr>
          <p:cNvPr id="634" name="Google Shape;634;p55"/>
          <p:cNvCxnSpPr/>
          <p:nvPr/>
        </p:nvCxnSpPr>
        <p:spPr>
          <a:xfrm rot="10800000">
            <a:off x="3459113" y="4404025"/>
            <a:ext cx="2950500" cy="0"/>
          </a:xfrm>
          <a:prstGeom prst="straightConnector1">
            <a:avLst/>
          </a:prstGeom>
          <a:noFill/>
          <a:ln cap="flat" cmpd="sng" w="19050">
            <a:solidFill>
              <a:schemeClr val="dk2"/>
            </a:solidFill>
            <a:prstDash val="solid"/>
            <a:round/>
            <a:headEnd len="med" w="med" type="triangle"/>
            <a:tailEnd len="med" w="med" type="none"/>
          </a:ln>
        </p:spPr>
      </p:cxnSp>
      <p:sp>
        <p:nvSpPr>
          <p:cNvPr id="635" name="Google Shape;635;p55"/>
          <p:cNvSpPr txBox="1"/>
          <p:nvPr/>
        </p:nvSpPr>
        <p:spPr>
          <a:xfrm>
            <a:off x="4381138" y="44040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Epochs</a:t>
            </a:r>
            <a:endParaRPr b="1">
              <a:latin typeface="Overpass"/>
              <a:ea typeface="Overpass"/>
              <a:cs typeface="Overpass"/>
              <a:sym typeface="Overpass"/>
            </a:endParaRPr>
          </a:p>
        </p:txBody>
      </p:sp>
      <p:sp>
        <p:nvSpPr>
          <p:cNvPr id="636" name="Google Shape;636;p55"/>
          <p:cNvSpPr txBox="1"/>
          <p:nvPr/>
        </p:nvSpPr>
        <p:spPr>
          <a:xfrm>
            <a:off x="2736938" y="3154225"/>
            <a:ext cx="825600" cy="4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verpass"/>
                <a:ea typeface="Overpass"/>
                <a:cs typeface="Overpass"/>
                <a:sym typeface="Overpass"/>
              </a:rPr>
              <a:t>Erreur</a:t>
            </a:r>
            <a:endParaRPr b="1">
              <a:latin typeface="Overpass"/>
              <a:ea typeface="Overpass"/>
              <a:cs typeface="Overpass"/>
              <a:sym typeface="Overpass"/>
            </a:endParaRPr>
          </a:p>
        </p:txBody>
      </p:sp>
      <p:sp>
        <p:nvSpPr>
          <p:cNvPr id="637" name="Google Shape;637;p55"/>
          <p:cNvSpPr/>
          <p:nvPr/>
        </p:nvSpPr>
        <p:spPr>
          <a:xfrm>
            <a:off x="3604075" y="2686450"/>
            <a:ext cx="2638150" cy="1460950"/>
          </a:xfrm>
          <a:custGeom>
            <a:rect b="b" l="l" r="r" t="t"/>
            <a:pathLst>
              <a:path extrusionOk="0" h="58438" w="105526">
                <a:moveTo>
                  <a:pt x="0" y="0"/>
                </a:moveTo>
                <a:cubicBezTo>
                  <a:pt x="3381" y="8251"/>
                  <a:pt x="2696" y="39763"/>
                  <a:pt x="20284" y="49503"/>
                </a:cubicBezTo>
                <a:cubicBezTo>
                  <a:pt x="37872" y="59243"/>
                  <a:pt x="91319" y="56949"/>
                  <a:pt x="105526" y="58438"/>
                </a:cubicBezTo>
              </a:path>
            </a:pathLst>
          </a:custGeom>
          <a:noFill/>
          <a:ln cap="flat" cmpd="sng" w="28575">
            <a:solidFill>
              <a:srgbClr val="990000"/>
            </a:solidFill>
            <a:prstDash val="solid"/>
            <a:round/>
            <a:headEnd len="med" w="med" type="none"/>
            <a:tailEnd len="med" w="med" type="none"/>
          </a:ln>
        </p:spPr>
      </p:sp>
      <p:sp>
        <p:nvSpPr>
          <p:cNvPr id="638" name="Google Shape;638;p55"/>
          <p:cNvSpPr/>
          <p:nvPr/>
        </p:nvSpPr>
        <p:spPr>
          <a:xfrm>
            <a:off x="3676525" y="2674375"/>
            <a:ext cx="2402700" cy="1457325"/>
          </a:xfrm>
          <a:custGeom>
            <a:rect b="b" l="l" r="r" t="t"/>
            <a:pathLst>
              <a:path extrusionOk="0" h="58293" w="96108">
                <a:moveTo>
                  <a:pt x="0" y="0"/>
                </a:moveTo>
                <a:cubicBezTo>
                  <a:pt x="3823" y="9619"/>
                  <a:pt x="6922" y="52884"/>
                  <a:pt x="22940" y="57714"/>
                </a:cubicBezTo>
                <a:cubicBezTo>
                  <a:pt x="38958" y="62544"/>
                  <a:pt x="83913" y="33767"/>
                  <a:pt x="96108" y="28978"/>
                </a:cubicBezTo>
              </a:path>
            </a:pathLst>
          </a:custGeom>
          <a:noFill/>
          <a:ln cap="flat" cmpd="sng" w="28575">
            <a:solidFill>
              <a:srgbClr val="1155CC"/>
            </a:solidFill>
            <a:prstDash val="solid"/>
            <a:round/>
            <a:headEnd len="med" w="med" type="none"/>
            <a:tailEnd len="med" w="med" type="none"/>
          </a:ln>
        </p:spPr>
      </p:sp>
      <p:cxnSp>
        <p:nvCxnSpPr>
          <p:cNvPr id="639" name="Google Shape;639;p55"/>
          <p:cNvCxnSpPr/>
          <p:nvPr/>
        </p:nvCxnSpPr>
        <p:spPr>
          <a:xfrm rot="10800000">
            <a:off x="4665688" y="3600925"/>
            <a:ext cx="0" cy="806100"/>
          </a:xfrm>
          <a:prstGeom prst="straightConnector1">
            <a:avLst/>
          </a:prstGeom>
          <a:noFill/>
          <a:ln cap="flat" cmpd="sng" w="19050">
            <a:solidFill>
              <a:srgbClr val="6AA84F"/>
            </a:solidFill>
            <a:prstDash val="solid"/>
            <a:round/>
            <a:headEnd len="med" w="med" type="triangle"/>
            <a:tailEnd len="med" w="med" type="none"/>
          </a:ln>
        </p:spPr>
      </p:cxnSp>
      <p:sp>
        <p:nvSpPr>
          <p:cNvPr id="640" name="Google Shape;64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57" name="Google Shape;57;p11"/>
          <p:cNvSpPr txBox="1"/>
          <p:nvPr/>
        </p:nvSpPr>
        <p:spPr>
          <a:xfrm>
            <a:off x="517400" y="1011875"/>
            <a:ext cx="8626500" cy="3339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150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Détection des fraudes</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Résultats de recherche sur le web</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Annonces en temps réel sur </a:t>
            </a:r>
            <a:br>
              <a:rPr lang="en" sz="1600">
                <a:solidFill>
                  <a:srgbClr val="333333"/>
                </a:solidFill>
                <a:latin typeface="Montserrat"/>
                <a:ea typeface="Montserrat"/>
                <a:cs typeface="Montserrat"/>
                <a:sym typeface="Montserrat"/>
              </a:rPr>
            </a:br>
            <a:r>
              <a:rPr lang="en" sz="1600">
                <a:solidFill>
                  <a:srgbClr val="333333"/>
                </a:solidFill>
                <a:latin typeface="Montserrat"/>
                <a:ea typeface="Montserrat"/>
                <a:cs typeface="Montserrat"/>
                <a:sym typeface="Montserrat"/>
              </a:rPr>
              <a:t>les pages web </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La notation de crédit</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Prévision des pannes d'équipement</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Nouveaux modèles de tarification</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Détection d'intrusion dans le réseau</a:t>
            </a:r>
            <a:endParaRPr sz="16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58" name="Google Shape;58;p11"/>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150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Moteurs de recommandation</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Segmentation de la clientèle</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Analyse de sentiment de texte</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Changement de client</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Reconnaissance de formes et d'images.</a:t>
            </a:r>
            <a:endParaRPr sz="1600">
              <a:solidFill>
                <a:srgbClr val="333333"/>
              </a:solidFill>
              <a:latin typeface="Montserrat"/>
              <a:ea typeface="Montserrat"/>
              <a:cs typeface="Montserrat"/>
              <a:sym typeface="Montserrat"/>
            </a:endParaRPr>
          </a:p>
          <a:p>
            <a:pPr indent="-330200" lvl="0" marL="457200" rtl="0" algn="l">
              <a:lnSpc>
                <a:spcPct val="150000"/>
              </a:lnSpc>
              <a:spcBef>
                <a:spcPts val="0"/>
              </a:spcBef>
              <a:spcAft>
                <a:spcPts val="0"/>
              </a:spcAft>
              <a:buClr>
                <a:srgbClr val="333333"/>
              </a:buClr>
              <a:buSzPts val="1600"/>
              <a:buFont typeface="Montserrat"/>
              <a:buChar char="●"/>
            </a:pPr>
            <a:r>
              <a:rPr lang="en" sz="1600">
                <a:solidFill>
                  <a:srgbClr val="333333"/>
                </a:solidFill>
                <a:latin typeface="Montserrat"/>
                <a:ea typeface="Montserrat"/>
                <a:cs typeface="Montserrat"/>
                <a:sym typeface="Montserrat"/>
              </a:rPr>
              <a:t>Filtrage des courriers électroniques indésirables (SPAM)</a:t>
            </a:r>
            <a:endParaRPr sz="1600">
              <a:solidFill>
                <a:srgbClr val="333333"/>
              </a:solidFill>
              <a:latin typeface="Montserrat"/>
              <a:ea typeface="Montserrat"/>
              <a:cs typeface="Montserrat"/>
              <a:sym typeface="Montserrat"/>
            </a:endParaRPr>
          </a:p>
          <a:p>
            <a:pPr indent="0" lvl="0" marL="45720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
        <p:nvSpPr>
          <p:cNvPr id="59" name="Google Shape;59;p11"/>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latin typeface="Montserrat"/>
                <a:ea typeface="Montserrat"/>
                <a:cs typeface="Montserrat"/>
                <a:sym typeface="Montserrat"/>
              </a:rPr>
              <a:t>À quoi sert le Machine Learning ?</a:t>
            </a:r>
            <a:endParaRPr sz="2000">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646" name="Google Shape;646;p5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Nous vérifierons à nouveau cette idée lorsque nous commencerons à créer des modèles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Pour l'instant, soyez simplement conscient de cette potentielle problématique !</a:t>
            </a:r>
            <a:endParaRPr sz="2600">
              <a:solidFill>
                <a:srgbClr val="434343"/>
              </a:solidFill>
              <a:latin typeface="Montserrat"/>
              <a:ea typeface="Montserrat"/>
              <a:cs typeface="Montserrat"/>
              <a:sym typeface="Montserrat"/>
            </a:endParaRPr>
          </a:p>
        </p:txBody>
      </p:sp>
      <p:sp>
        <p:nvSpPr>
          <p:cNvPr id="647" name="Google Shape;64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7"/>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Évaluation des performances</a:t>
            </a:r>
            <a:endParaRPr b="1">
              <a:latin typeface="Montserrat"/>
              <a:ea typeface="Montserrat"/>
              <a:cs typeface="Montserrat"/>
              <a:sym typeface="Montserrat"/>
            </a:endParaRPr>
          </a:p>
        </p:txBody>
      </p:sp>
      <p:sp>
        <p:nvSpPr>
          <p:cNvPr id="653" name="Google Shape;653;p57"/>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a:t>
            </a:r>
            <a:r>
              <a:rPr lang="en" sz="3500"/>
              <a:t> </a:t>
            </a:r>
            <a:endParaRPr sz="35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59" name="Google Shape;659;p5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Nous venons d'apprendre qu'une fois notre processus de Machine Learning est terminé, nous utilisons des mesures de performance (ou metrics) pour évaluer la qualité de notre modèle.</a:t>
            </a:r>
            <a:endParaRPr sz="2700">
              <a:solidFill>
                <a:srgbClr val="434343"/>
              </a:solidFill>
              <a:latin typeface="Montserrat"/>
              <a:ea typeface="Montserrat"/>
              <a:cs typeface="Montserrat"/>
              <a:sym typeface="Montserrat"/>
            </a:endParaRPr>
          </a:p>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Discutons plus en détail des mesures de classification !</a:t>
            </a:r>
            <a:endParaRPr sz="2700">
              <a:solidFill>
                <a:srgbClr val="434343"/>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65" name="Google Shape;665;p5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Les principaux paramètres de classification que nous devons comprendre sont les suivants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Exactitude (Accuracy)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Rappel (Recall)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Précision (Precision)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0"/>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71" name="Google Shape;671;p6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Mais d'abord, nous devons comprendre le raisonnement derrière ces mesures et comment elles fonctionnent en fait dans le monde réel !</a:t>
            </a:r>
            <a:endParaRPr sz="29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1"/>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77" name="Google Shape;677;p61"/>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En règle générale, dans toute tâche de classification, votre modèle ne peut obtenir que deux résultats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Soit votre modèle était</a:t>
            </a: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correct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dans sa prédiction</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 votre modèle était </a:t>
            </a:r>
            <a:r>
              <a:rPr b="1" lang="en" sz="2900">
                <a:solidFill>
                  <a:srgbClr val="434343"/>
                </a:solidFill>
                <a:latin typeface="Montserrat"/>
                <a:ea typeface="Montserrat"/>
                <a:cs typeface="Montserrat"/>
                <a:sym typeface="Montserrat"/>
              </a:rPr>
              <a:t>incorrect</a:t>
            </a:r>
            <a:r>
              <a:rPr lang="en" sz="2900">
                <a:solidFill>
                  <a:srgbClr val="434343"/>
                </a:solidFill>
                <a:latin typeface="Montserrat"/>
                <a:ea typeface="Montserrat"/>
                <a:cs typeface="Montserrat"/>
                <a:sym typeface="Montserrat"/>
              </a:rPr>
              <a:t> dans sa prédiction.</a:t>
            </a:r>
            <a:endParaRPr sz="29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2"/>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Model Evaluation</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83" name="Google Shape;683;p6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Heureusement, l'opposition entre le correct et l'incorrect s'étend aux situations où vous avez plusieurs classes.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Pour expliquer les métriques, imaginons une situation de </a:t>
            </a:r>
            <a:r>
              <a:rPr b="1" lang="en" sz="2900">
                <a:solidFill>
                  <a:srgbClr val="434343"/>
                </a:solidFill>
                <a:latin typeface="Montserrat"/>
                <a:ea typeface="Montserrat"/>
                <a:cs typeface="Montserrat"/>
                <a:sym typeface="Montserrat"/>
              </a:rPr>
              <a:t>classification binaire</a:t>
            </a:r>
            <a:r>
              <a:rPr lang="en" sz="2900">
                <a:solidFill>
                  <a:srgbClr val="434343"/>
                </a:solidFill>
                <a:latin typeface="Montserrat"/>
                <a:ea typeface="Montserrat"/>
                <a:cs typeface="Montserrat"/>
                <a:sym typeface="Montserrat"/>
              </a:rPr>
              <a:t>, où nous n'avons que deux classes disponibles.</a:t>
            </a:r>
            <a:endParaRPr sz="29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3"/>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89" name="Google Shape;689;p6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381000" lvl="0" marL="457200" marR="0" rtl="0" algn="l">
              <a:lnSpc>
                <a:spcPct val="100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Dans notre exemple, nous allons essayer de prédire si une image est un chien ou un chat.</a:t>
            </a:r>
            <a:endParaRPr sz="2400">
              <a:solidFill>
                <a:srgbClr val="434343"/>
              </a:solidFill>
              <a:latin typeface="Montserrat"/>
              <a:ea typeface="Montserrat"/>
              <a:cs typeface="Montserrat"/>
              <a:sym typeface="Montserrat"/>
            </a:endParaRPr>
          </a:p>
          <a:p>
            <a:pPr indent="-381000" lvl="0" marL="457200" marR="0" rtl="0" algn="l">
              <a:lnSpc>
                <a:spcPct val="100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Comme il s'agit d'apprentissage supervisé, nous allons d'abord </a:t>
            </a:r>
            <a:r>
              <a:rPr b="1" lang="en" sz="2400">
                <a:solidFill>
                  <a:srgbClr val="434343"/>
                </a:solidFill>
                <a:latin typeface="Montserrat"/>
                <a:ea typeface="Montserrat"/>
                <a:cs typeface="Montserrat"/>
                <a:sym typeface="Montserrat"/>
              </a:rPr>
              <a:t>adapter/entraîner</a:t>
            </a:r>
            <a:r>
              <a:rPr lang="en" sz="2400">
                <a:solidFill>
                  <a:srgbClr val="434343"/>
                </a:solidFill>
                <a:latin typeface="Montserrat"/>
                <a:ea typeface="Montserrat"/>
                <a:cs typeface="Montserrat"/>
                <a:sym typeface="Montserrat"/>
              </a:rPr>
              <a:t> un modèle sur les </a:t>
            </a:r>
            <a:r>
              <a:rPr b="1" lang="en" sz="2400">
                <a:solidFill>
                  <a:srgbClr val="434343"/>
                </a:solidFill>
                <a:latin typeface="Montserrat"/>
                <a:ea typeface="Montserrat"/>
                <a:cs typeface="Montserrat"/>
                <a:sym typeface="Montserrat"/>
              </a:rPr>
              <a:t>données d’entraînemen</a:t>
            </a:r>
            <a:r>
              <a:rPr lang="en" sz="2400">
                <a:solidFill>
                  <a:srgbClr val="434343"/>
                </a:solidFill>
                <a:latin typeface="Montserrat"/>
                <a:ea typeface="Montserrat"/>
                <a:cs typeface="Montserrat"/>
                <a:sym typeface="Montserrat"/>
              </a:rPr>
              <a:t>t, puis </a:t>
            </a:r>
            <a:r>
              <a:rPr b="1" lang="en" sz="2400">
                <a:solidFill>
                  <a:srgbClr val="434343"/>
                </a:solidFill>
                <a:latin typeface="Montserrat"/>
                <a:ea typeface="Montserrat"/>
                <a:cs typeface="Montserrat"/>
                <a:sym typeface="Montserrat"/>
              </a:rPr>
              <a:t>tester</a:t>
            </a:r>
            <a:r>
              <a:rPr lang="en" sz="2400">
                <a:solidFill>
                  <a:srgbClr val="434343"/>
                </a:solidFill>
                <a:latin typeface="Montserrat"/>
                <a:ea typeface="Montserrat"/>
                <a:cs typeface="Montserrat"/>
                <a:sym typeface="Montserrat"/>
              </a:rPr>
              <a:t> le modèle sur les </a:t>
            </a:r>
            <a:r>
              <a:rPr b="1" lang="en" sz="2400">
                <a:solidFill>
                  <a:srgbClr val="434343"/>
                </a:solidFill>
                <a:latin typeface="Montserrat"/>
                <a:ea typeface="Montserrat"/>
                <a:cs typeface="Montserrat"/>
                <a:sym typeface="Montserrat"/>
              </a:rPr>
              <a:t>données de test</a:t>
            </a:r>
            <a:r>
              <a:rPr lang="en" sz="2400">
                <a:solidFill>
                  <a:srgbClr val="434343"/>
                </a:solidFill>
                <a:latin typeface="Montserrat"/>
                <a:ea typeface="Montserrat"/>
                <a:cs typeface="Montserrat"/>
                <a:sym typeface="Montserrat"/>
              </a:rPr>
              <a:t>.</a:t>
            </a:r>
            <a:endParaRPr sz="2400">
              <a:solidFill>
                <a:srgbClr val="434343"/>
              </a:solidFill>
              <a:latin typeface="Montserrat"/>
              <a:ea typeface="Montserrat"/>
              <a:cs typeface="Montserrat"/>
              <a:sym typeface="Montserrat"/>
            </a:endParaRPr>
          </a:p>
          <a:p>
            <a:pPr indent="-381000" lvl="0" marL="457200" marR="0" rtl="0" algn="l">
              <a:lnSpc>
                <a:spcPct val="100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Une fois que nous avons les prédictions du modèle à partir des données </a:t>
            </a:r>
            <a:r>
              <a:rPr b="1" lang="en" sz="2400">
                <a:solidFill>
                  <a:srgbClr val="434343"/>
                </a:solidFill>
                <a:latin typeface="Montserrat"/>
                <a:ea typeface="Montserrat"/>
                <a:cs typeface="Montserrat"/>
                <a:sym typeface="Montserrat"/>
              </a:rPr>
              <a:t>X_test</a:t>
            </a:r>
            <a:r>
              <a:rPr lang="en" sz="2400">
                <a:solidFill>
                  <a:srgbClr val="434343"/>
                </a:solidFill>
                <a:latin typeface="Montserrat"/>
                <a:ea typeface="Montserrat"/>
                <a:cs typeface="Montserrat"/>
                <a:sym typeface="Montserrat"/>
              </a:rPr>
              <a:t>,</a:t>
            </a:r>
            <a:r>
              <a:rPr lang="en" sz="2400">
                <a:solidFill>
                  <a:srgbClr val="434343"/>
                </a:solidFill>
                <a:latin typeface="Montserrat"/>
                <a:ea typeface="Montserrat"/>
                <a:cs typeface="Montserrat"/>
                <a:sym typeface="Montserrat"/>
              </a:rPr>
              <a:t> nous les comparons aux </a:t>
            </a:r>
            <a:r>
              <a:rPr b="1" lang="en" sz="2400">
                <a:solidFill>
                  <a:srgbClr val="434343"/>
                </a:solidFill>
                <a:latin typeface="Montserrat"/>
                <a:ea typeface="Montserrat"/>
                <a:cs typeface="Montserrat"/>
                <a:sym typeface="Montserrat"/>
              </a:rPr>
              <a:t>vraies valeurs y</a:t>
            </a:r>
            <a:r>
              <a:rPr lang="en" sz="2400">
                <a:solidFill>
                  <a:srgbClr val="434343"/>
                </a:solidFill>
                <a:latin typeface="Montserrat"/>
                <a:ea typeface="Montserrat"/>
                <a:cs typeface="Montserrat"/>
                <a:sym typeface="Montserrat"/>
              </a:rPr>
              <a:t> (les bonnes étiquettes/labels).</a:t>
            </a:r>
            <a:endParaRPr sz="2400">
              <a:solidFill>
                <a:srgbClr val="434343"/>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4"/>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95" name="Google Shape;695;p64"/>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latin typeface="Montserrat"/>
                <a:ea typeface="Montserrat"/>
                <a:cs typeface="Montserrat"/>
                <a:sym typeface="Montserrat"/>
              </a:rPr>
              <a:t>MODÈLE</a:t>
            </a:r>
            <a:endParaRPr sz="2700">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ENTRAIN</a:t>
            </a:r>
            <a:r>
              <a:rPr lang="en" sz="2700">
                <a:solidFill>
                  <a:schemeClr val="dk1"/>
                </a:solidFill>
                <a:latin typeface="Montserrat"/>
                <a:ea typeface="Montserrat"/>
                <a:cs typeface="Montserrat"/>
                <a:sym typeface="Montserrat"/>
              </a:rPr>
              <a:t>É</a:t>
            </a:r>
            <a:endParaRPr sz="2700">
              <a:latin typeface="Montserrat"/>
              <a:ea typeface="Montserrat"/>
              <a:cs typeface="Montserrat"/>
              <a:sym typeface="Montserra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5"/>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701" name="Google Shape;701;p65"/>
          <p:cNvPicPr preferRelativeResize="0"/>
          <p:nvPr/>
        </p:nvPicPr>
        <p:blipFill>
          <a:blip r:embed="rId3">
            <a:alphaModFix/>
          </a:blip>
          <a:stretch>
            <a:fillRect/>
          </a:stretch>
        </p:blipFill>
        <p:spPr>
          <a:xfrm>
            <a:off x="388284" y="1121371"/>
            <a:ext cx="1805550" cy="1201500"/>
          </a:xfrm>
          <a:prstGeom prst="rect">
            <a:avLst/>
          </a:prstGeom>
          <a:noFill/>
          <a:ln cap="flat" cmpd="sng" w="38100">
            <a:solidFill>
              <a:schemeClr val="dk2"/>
            </a:solidFill>
            <a:prstDash val="solid"/>
            <a:round/>
            <a:headEnd len="sm" w="sm" type="none"/>
            <a:tailEnd len="sm" w="sm" type="none"/>
          </a:ln>
        </p:spPr>
      </p:pic>
      <p:sp>
        <p:nvSpPr>
          <p:cNvPr id="702" name="Google Shape;702;p65"/>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Image Test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de</a:t>
            </a:r>
            <a:r>
              <a:rPr b="1" lang="en" sz="2200">
                <a:latin typeface="Overpass"/>
                <a:ea typeface="Overpass"/>
                <a:cs typeface="Overpass"/>
                <a:sym typeface="Overpass"/>
              </a:rPr>
              <a:t> X_test</a:t>
            </a:r>
            <a:endParaRPr b="1" sz="2200">
              <a:latin typeface="Overpass"/>
              <a:ea typeface="Overpass"/>
              <a:cs typeface="Overpass"/>
              <a:sym typeface="Overpass"/>
            </a:endParaRPr>
          </a:p>
        </p:txBody>
      </p:sp>
      <p:sp>
        <p:nvSpPr>
          <p:cNvPr id="703" name="Google Shape;703;p65"/>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MODÈLE</a:t>
            </a:r>
            <a:endParaRPr sz="27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ENTRAINÉ</a:t>
            </a:r>
            <a:endParaRPr sz="3000">
              <a:latin typeface="Montserrat"/>
              <a:ea typeface="Montserrat"/>
              <a:cs typeface="Montserrat"/>
              <a:sym typeface="Montserrat"/>
            </a:endParaRPr>
          </a:p>
        </p:txBody>
      </p:sp>
      <p:cxnSp>
        <p:nvCxnSpPr>
          <p:cNvPr id="704" name="Google Shape;704;p65"/>
          <p:cNvCxnSpPr>
            <a:endCxn id="703" idx="1"/>
          </p:cNvCxnSpPr>
          <p:nvPr/>
        </p:nvCxnSpPr>
        <p:spPr>
          <a:xfrm>
            <a:off x="2219250" y="1721375"/>
            <a:ext cx="1248300" cy="746700"/>
          </a:xfrm>
          <a:prstGeom prst="curvedConnector3">
            <a:avLst>
              <a:gd fmla="val 500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65" name="Google Shape;65;p1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Les réseaux de neurones sont un moyen de modéliser mathématiquement les systèmes de neurones biologiques.</a:t>
            </a:r>
            <a:endParaRPr sz="2200">
              <a:solidFill>
                <a:srgbClr val="333333"/>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Ces réseaux peuvent ensuite être utilisés pour résoudre des tâches que beaucoup d'autres types d'algorithmes ne peuvent pas accomplir (par exemple, la classification d'images)</a:t>
            </a:r>
            <a:endParaRPr sz="2200">
              <a:solidFill>
                <a:srgbClr val="333333"/>
              </a:solidFill>
              <a:latin typeface="Montserrat"/>
              <a:ea typeface="Montserrat"/>
              <a:cs typeface="Montserrat"/>
              <a:sym typeface="Montserrat"/>
            </a:endParaRPr>
          </a:p>
          <a:p>
            <a:pPr indent="-368300" lvl="0" marL="457200" rtl="0" algn="l">
              <a:lnSpc>
                <a:spcPct val="115000"/>
              </a:lnSpc>
              <a:spcBef>
                <a:spcPts val="0"/>
              </a:spcBef>
              <a:spcAft>
                <a:spcPts val="0"/>
              </a:spcAft>
              <a:buClr>
                <a:srgbClr val="333333"/>
              </a:buClr>
              <a:buSzPts val="2200"/>
              <a:buFont typeface="Montserrat"/>
              <a:buChar char="●"/>
            </a:pPr>
            <a:r>
              <a:rPr lang="en" sz="2200">
                <a:solidFill>
                  <a:srgbClr val="333333"/>
                </a:solidFill>
                <a:latin typeface="Montserrat"/>
                <a:ea typeface="Montserrat"/>
                <a:cs typeface="Montserrat"/>
                <a:sym typeface="Montserrat"/>
              </a:rPr>
              <a:t>Le Deep Learning fait simplement référence aux réseaux de neurones ayant plus d'une couche cachée.</a:t>
            </a:r>
            <a:endParaRPr sz="2200">
              <a:solidFill>
                <a:srgbClr val="333333"/>
              </a:solidFill>
              <a:latin typeface="Montserrat"/>
              <a:ea typeface="Montserrat"/>
              <a:cs typeface="Montserrat"/>
              <a:sym typeface="Montserrat"/>
            </a:endParaRPr>
          </a:p>
        </p:txBody>
      </p:sp>
      <p:sp>
        <p:nvSpPr>
          <p:cNvPr id="66" name="Google Shape;66;p12"/>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latin typeface="Montserrat"/>
                <a:ea typeface="Montserrat"/>
                <a:cs typeface="Montserrat"/>
                <a:sym typeface="Montserrat"/>
              </a:rPr>
              <a:t>Qu’est-ce que les réseaux de neurones ?</a:t>
            </a:r>
            <a:endParaRPr sz="2000">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6"/>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710" name="Google Shape;710;p66"/>
          <p:cNvPicPr preferRelativeResize="0"/>
          <p:nvPr/>
        </p:nvPicPr>
        <p:blipFill>
          <a:blip r:embed="rId3">
            <a:alphaModFix/>
          </a:blip>
          <a:stretch>
            <a:fillRect/>
          </a:stretch>
        </p:blipFill>
        <p:spPr>
          <a:xfrm>
            <a:off x="388284" y="1121371"/>
            <a:ext cx="1805550" cy="1201500"/>
          </a:xfrm>
          <a:prstGeom prst="rect">
            <a:avLst/>
          </a:prstGeom>
          <a:noFill/>
          <a:ln cap="flat" cmpd="sng" w="38100">
            <a:solidFill>
              <a:schemeClr val="dk2"/>
            </a:solidFill>
            <a:prstDash val="solid"/>
            <a:round/>
            <a:headEnd len="sm" w="sm" type="none"/>
            <a:tailEnd len="sm" w="sm" type="none"/>
          </a:ln>
        </p:spPr>
      </p:pic>
      <p:sp>
        <p:nvSpPr>
          <p:cNvPr id="711" name="Google Shape;711;p66"/>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Image Test</a:t>
            </a:r>
            <a:r>
              <a:rPr b="1" lang="en" sz="2200">
                <a:latin typeface="Overpass"/>
                <a:ea typeface="Overpass"/>
                <a:cs typeface="Overpass"/>
                <a:sym typeface="Overpass"/>
              </a:rPr>
              <a: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de X_test</a:t>
            </a:r>
            <a:endParaRPr b="1" sz="2200">
              <a:latin typeface="Overpass"/>
              <a:ea typeface="Overpass"/>
              <a:cs typeface="Overpass"/>
              <a:sym typeface="Overpass"/>
            </a:endParaRPr>
          </a:p>
        </p:txBody>
      </p:sp>
      <p:sp>
        <p:nvSpPr>
          <p:cNvPr id="712" name="Google Shape;712;p66"/>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Label Correct</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de y_test</a:t>
            </a:r>
            <a:endParaRPr b="1" sz="2200">
              <a:latin typeface="Overpass"/>
              <a:ea typeface="Overpass"/>
              <a:cs typeface="Overpass"/>
              <a:sym typeface="Overpass"/>
            </a:endParaRPr>
          </a:p>
        </p:txBody>
      </p:sp>
      <p:sp>
        <p:nvSpPr>
          <p:cNvPr id="713" name="Google Shape;713;p66"/>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CHIEN</a:t>
            </a:r>
            <a:endParaRPr sz="2200">
              <a:latin typeface="Overpass"/>
              <a:ea typeface="Overpass"/>
              <a:cs typeface="Overpass"/>
              <a:sym typeface="Overpass"/>
            </a:endParaRPr>
          </a:p>
        </p:txBody>
      </p:sp>
      <p:sp>
        <p:nvSpPr>
          <p:cNvPr id="714" name="Google Shape;714;p66"/>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MODÈLE</a:t>
            </a:r>
            <a:endParaRPr sz="27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ENTRAINÉ</a:t>
            </a:r>
            <a:endParaRPr sz="3000">
              <a:latin typeface="Montserrat"/>
              <a:ea typeface="Montserrat"/>
              <a:cs typeface="Montserrat"/>
              <a:sym typeface="Montserrat"/>
            </a:endParaRPr>
          </a:p>
        </p:txBody>
      </p:sp>
      <p:cxnSp>
        <p:nvCxnSpPr>
          <p:cNvPr id="715" name="Google Shape;715;p66"/>
          <p:cNvCxnSpPr>
            <a:endCxn id="714" idx="1"/>
          </p:cNvCxnSpPr>
          <p:nvPr/>
        </p:nvCxnSpPr>
        <p:spPr>
          <a:xfrm>
            <a:off x="2219250" y="1721375"/>
            <a:ext cx="1248300" cy="746700"/>
          </a:xfrm>
          <a:prstGeom prst="curvedConnector3">
            <a:avLst>
              <a:gd fmla="val 50000" name="adj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7"/>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721" name="Google Shape;721;p67"/>
          <p:cNvPicPr preferRelativeResize="0"/>
          <p:nvPr/>
        </p:nvPicPr>
        <p:blipFill>
          <a:blip r:embed="rId3">
            <a:alphaModFix/>
          </a:blip>
          <a:stretch>
            <a:fillRect/>
          </a:stretch>
        </p:blipFill>
        <p:spPr>
          <a:xfrm>
            <a:off x="388284" y="1121371"/>
            <a:ext cx="1805550" cy="1201500"/>
          </a:xfrm>
          <a:prstGeom prst="rect">
            <a:avLst/>
          </a:prstGeom>
          <a:noFill/>
          <a:ln cap="flat" cmpd="sng" w="38100">
            <a:solidFill>
              <a:schemeClr val="dk2"/>
            </a:solidFill>
            <a:prstDash val="solid"/>
            <a:round/>
            <a:headEnd len="sm" w="sm" type="none"/>
            <a:tailEnd len="sm" w="sm" type="none"/>
          </a:ln>
        </p:spPr>
      </p:pic>
      <p:sp>
        <p:nvSpPr>
          <p:cNvPr id="722" name="Google Shape;722;p67"/>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Image Test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de</a:t>
            </a:r>
            <a:r>
              <a:rPr b="1" lang="en" sz="2200">
                <a:latin typeface="Overpass"/>
                <a:ea typeface="Overpass"/>
                <a:cs typeface="Overpass"/>
                <a:sym typeface="Overpass"/>
              </a:rPr>
              <a:t> X_test</a:t>
            </a:r>
            <a:endParaRPr b="1" sz="2200">
              <a:latin typeface="Overpass"/>
              <a:ea typeface="Overpass"/>
              <a:cs typeface="Overpass"/>
              <a:sym typeface="Overpass"/>
            </a:endParaRPr>
          </a:p>
        </p:txBody>
      </p:sp>
      <p:sp>
        <p:nvSpPr>
          <p:cNvPr id="723" name="Google Shape;723;p67"/>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Label Correct</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de y_test</a:t>
            </a:r>
            <a:endParaRPr b="1" sz="2200">
              <a:latin typeface="Overpass"/>
              <a:ea typeface="Overpass"/>
              <a:cs typeface="Overpass"/>
              <a:sym typeface="Overpass"/>
            </a:endParaRPr>
          </a:p>
        </p:txBody>
      </p:sp>
      <p:sp>
        <p:nvSpPr>
          <p:cNvPr id="724" name="Google Shape;724;p67"/>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CHIEN</a:t>
            </a:r>
            <a:endParaRPr sz="2200">
              <a:latin typeface="Overpass"/>
              <a:ea typeface="Overpass"/>
              <a:cs typeface="Overpass"/>
              <a:sym typeface="Overpass"/>
            </a:endParaRPr>
          </a:p>
        </p:txBody>
      </p:sp>
      <p:sp>
        <p:nvSpPr>
          <p:cNvPr id="725" name="Google Shape;725;p67"/>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MODÈLE</a:t>
            </a:r>
            <a:endParaRPr sz="27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ENTRAINÉ</a:t>
            </a:r>
            <a:endParaRPr sz="3000">
              <a:latin typeface="Montserrat"/>
              <a:ea typeface="Montserrat"/>
              <a:cs typeface="Montserrat"/>
              <a:sym typeface="Montserrat"/>
            </a:endParaRPr>
          </a:p>
        </p:txBody>
      </p:sp>
      <p:cxnSp>
        <p:nvCxnSpPr>
          <p:cNvPr id="726" name="Google Shape;726;p67"/>
          <p:cNvCxnSpPr>
            <a:endCxn id="725" idx="1"/>
          </p:cNvCxnSpPr>
          <p:nvPr/>
        </p:nvCxnSpPr>
        <p:spPr>
          <a:xfrm>
            <a:off x="2219250" y="1721375"/>
            <a:ext cx="1248300" cy="7467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727" name="Google Shape;727;p67"/>
          <p:cNvCxnSpPr>
            <a:stCxn id="725"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728" name="Google Shape;728;p67"/>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CHIEN</a:t>
            </a:r>
            <a:endParaRPr sz="2200">
              <a:latin typeface="Overpass"/>
              <a:ea typeface="Overpass"/>
              <a:cs typeface="Overpass"/>
              <a:sym typeface="Overpass"/>
            </a:endParaRPr>
          </a:p>
        </p:txBody>
      </p:sp>
      <p:sp>
        <p:nvSpPr>
          <p:cNvPr id="729" name="Google Shape;729;p67"/>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Prédiction sur Image Test</a:t>
            </a:r>
            <a:endParaRPr b="1" sz="2200">
              <a:latin typeface="Overpass"/>
              <a:ea typeface="Overpass"/>
              <a:cs typeface="Overpass"/>
              <a:sym typeface="Overpas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8"/>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736" name="Google Shape;736;p68"/>
          <p:cNvPicPr preferRelativeResize="0"/>
          <p:nvPr/>
        </p:nvPicPr>
        <p:blipFill>
          <a:blip r:embed="rId3">
            <a:alphaModFix/>
          </a:blip>
          <a:stretch>
            <a:fillRect/>
          </a:stretch>
        </p:blipFill>
        <p:spPr>
          <a:xfrm>
            <a:off x="388284" y="1121371"/>
            <a:ext cx="1805550" cy="1201500"/>
          </a:xfrm>
          <a:prstGeom prst="rect">
            <a:avLst/>
          </a:prstGeom>
          <a:noFill/>
          <a:ln cap="flat" cmpd="sng" w="38100">
            <a:solidFill>
              <a:schemeClr val="dk2"/>
            </a:solidFill>
            <a:prstDash val="solid"/>
            <a:round/>
            <a:headEnd len="sm" w="sm" type="none"/>
            <a:tailEnd len="sm" w="sm" type="none"/>
          </a:ln>
        </p:spPr>
      </p:pic>
      <p:sp>
        <p:nvSpPr>
          <p:cNvPr id="737" name="Google Shape;737;p68"/>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Image Test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de</a:t>
            </a:r>
            <a:r>
              <a:rPr b="1" lang="en" sz="2200">
                <a:latin typeface="Overpass"/>
                <a:ea typeface="Overpass"/>
                <a:cs typeface="Overpass"/>
                <a:sym typeface="Overpass"/>
              </a:rPr>
              <a:t> X_test</a:t>
            </a:r>
            <a:endParaRPr b="1" sz="2200">
              <a:latin typeface="Overpass"/>
              <a:ea typeface="Overpass"/>
              <a:cs typeface="Overpass"/>
              <a:sym typeface="Overpass"/>
            </a:endParaRPr>
          </a:p>
        </p:txBody>
      </p:sp>
      <p:sp>
        <p:nvSpPr>
          <p:cNvPr id="738" name="Google Shape;738;p68"/>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Label Correct</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de y_test</a:t>
            </a:r>
            <a:endParaRPr b="1" sz="2200">
              <a:latin typeface="Overpass"/>
              <a:ea typeface="Overpass"/>
              <a:cs typeface="Overpass"/>
              <a:sym typeface="Overpass"/>
            </a:endParaRPr>
          </a:p>
        </p:txBody>
      </p:sp>
      <p:sp>
        <p:nvSpPr>
          <p:cNvPr id="739" name="Google Shape;739;p68"/>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CHIEN</a:t>
            </a:r>
            <a:endParaRPr sz="2200">
              <a:latin typeface="Overpass"/>
              <a:ea typeface="Overpass"/>
              <a:cs typeface="Overpass"/>
              <a:sym typeface="Overpass"/>
            </a:endParaRPr>
          </a:p>
        </p:txBody>
      </p:sp>
      <p:sp>
        <p:nvSpPr>
          <p:cNvPr id="740" name="Google Shape;740;p68"/>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MODÈLE</a:t>
            </a:r>
            <a:endParaRPr sz="27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ENTRAINÉ</a:t>
            </a:r>
            <a:endParaRPr sz="3000">
              <a:latin typeface="Montserrat"/>
              <a:ea typeface="Montserrat"/>
              <a:cs typeface="Montserrat"/>
              <a:sym typeface="Montserrat"/>
            </a:endParaRPr>
          </a:p>
        </p:txBody>
      </p:sp>
      <p:cxnSp>
        <p:nvCxnSpPr>
          <p:cNvPr id="741" name="Google Shape;741;p68"/>
          <p:cNvCxnSpPr>
            <a:endCxn id="740" idx="1"/>
          </p:cNvCxnSpPr>
          <p:nvPr/>
        </p:nvCxnSpPr>
        <p:spPr>
          <a:xfrm>
            <a:off x="2219250" y="1721375"/>
            <a:ext cx="1248300" cy="7467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742" name="Google Shape;742;p68"/>
          <p:cNvCxnSpPr>
            <a:stCxn id="740"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743" name="Google Shape;743;p68"/>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CHIEN</a:t>
            </a:r>
            <a:endParaRPr sz="2200">
              <a:latin typeface="Overpass"/>
              <a:ea typeface="Overpass"/>
              <a:cs typeface="Overpass"/>
              <a:sym typeface="Overpass"/>
            </a:endParaRPr>
          </a:p>
        </p:txBody>
      </p:sp>
      <p:sp>
        <p:nvSpPr>
          <p:cNvPr id="744" name="Google Shape;744;p68"/>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Prédiction sur Image Test</a:t>
            </a:r>
            <a:endParaRPr b="1" sz="2200">
              <a:latin typeface="Overpass"/>
              <a:ea typeface="Overpass"/>
              <a:cs typeface="Overpass"/>
              <a:sym typeface="Overpass"/>
            </a:endParaRPr>
          </a:p>
        </p:txBody>
      </p:sp>
      <p:sp>
        <p:nvSpPr>
          <p:cNvPr id="745" name="Google Shape;745;p68"/>
          <p:cNvSpPr/>
          <p:nvPr/>
        </p:nvSpPr>
        <p:spPr>
          <a:xfrm>
            <a:off x="3730050" y="3824100"/>
            <a:ext cx="4728600" cy="746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CHIEN</a:t>
            </a:r>
            <a:r>
              <a:rPr lang="en" sz="2600">
                <a:latin typeface="Overpass"/>
                <a:ea typeface="Overpass"/>
                <a:cs typeface="Overpass"/>
                <a:sym typeface="Overpass"/>
              </a:rPr>
              <a:t> == CHIEN ?</a:t>
            </a:r>
            <a:endParaRPr sz="2600">
              <a:latin typeface="Overpass"/>
              <a:ea typeface="Overpass"/>
              <a:cs typeface="Overpass"/>
              <a:sym typeface="Overpass"/>
            </a:endParaRPr>
          </a:p>
        </p:txBody>
      </p:sp>
      <p:sp>
        <p:nvSpPr>
          <p:cNvPr id="746" name="Google Shape;746;p68"/>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Overpass"/>
                <a:ea typeface="Overpass"/>
                <a:cs typeface="Overpass"/>
                <a:sym typeface="Overpass"/>
              </a:rPr>
              <a:t>Compare la prédiction à l’étiquette correcte</a:t>
            </a:r>
            <a:endParaRPr b="1" sz="2000">
              <a:latin typeface="Overpass"/>
              <a:ea typeface="Overpass"/>
              <a:cs typeface="Overpass"/>
              <a:sym typeface="Overpass"/>
            </a:endParaRPr>
          </a:p>
        </p:txBody>
      </p:sp>
      <p:cxnSp>
        <p:nvCxnSpPr>
          <p:cNvPr id="747" name="Google Shape;747;p68"/>
          <p:cNvCxnSpPr>
            <a:stCxn id="739" idx="3"/>
            <a:endCxn id="745" idx="1"/>
          </p:cNvCxnSpPr>
          <p:nvPr/>
        </p:nvCxnSpPr>
        <p:spPr>
          <a:xfrm>
            <a:off x="2161950" y="3612375"/>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748" name="Google Shape;748;p68"/>
          <p:cNvCxnSpPr>
            <a:stCxn id="743" idx="3"/>
            <a:endCxn id="745" idx="3"/>
          </p:cNvCxnSpPr>
          <p:nvPr/>
        </p:nvCxnSpPr>
        <p:spPr>
          <a:xfrm>
            <a:off x="8254050" y="2468075"/>
            <a:ext cx="204600" cy="1729500"/>
          </a:xfrm>
          <a:prstGeom prst="curvedConnector3">
            <a:avLst>
              <a:gd fmla="val 216386" name="adj1"/>
            </a:avLst>
          </a:prstGeom>
          <a:noFill/>
          <a:ln cap="flat" cmpd="sng" w="38100">
            <a:solidFill>
              <a:schemeClr val="dk2"/>
            </a:solidFill>
            <a:prstDash val="solid"/>
            <a:round/>
            <a:headEnd len="med" w="med" type="none"/>
            <a:tailEnd len="med" w="med" type="triangle"/>
          </a:ln>
        </p:spPr>
      </p:cxnSp>
      <p:sp>
        <p:nvSpPr>
          <p:cNvPr id="749" name="Google Shape;749;p68"/>
          <p:cNvSpPr/>
          <p:nvPr/>
        </p:nvSpPr>
        <p:spPr>
          <a:xfrm>
            <a:off x="3836875" y="3871950"/>
            <a:ext cx="663600" cy="651000"/>
          </a:xfrm>
          <a:prstGeom prst="donut">
            <a:avLst>
              <a:gd fmla="val 25000" name="adj"/>
            </a:avLst>
          </a:prstGeom>
          <a:solidFill>
            <a:srgbClr val="00FF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69"/>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756" name="Google Shape;756;p69"/>
          <p:cNvPicPr preferRelativeResize="0"/>
          <p:nvPr/>
        </p:nvPicPr>
        <p:blipFill>
          <a:blip r:embed="rId3">
            <a:alphaModFix/>
          </a:blip>
          <a:stretch>
            <a:fillRect/>
          </a:stretch>
        </p:blipFill>
        <p:spPr>
          <a:xfrm>
            <a:off x="388284" y="1121371"/>
            <a:ext cx="1805550" cy="1201500"/>
          </a:xfrm>
          <a:prstGeom prst="rect">
            <a:avLst/>
          </a:prstGeom>
          <a:noFill/>
          <a:ln cap="flat" cmpd="sng" w="38100">
            <a:solidFill>
              <a:schemeClr val="dk2"/>
            </a:solidFill>
            <a:prstDash val="solid"/>
            <a:round/>
            <a:headEnd len="sm" w="sm" type="none"/>
            <a:tailEnd len="sm" w="sm" type="none"/>
          </a:ln>
        </p:spPr>
      </p:pic>
      <p:sp>
        <p:nvSpPr>
          <p:cNvPr id="757" name="Google Shape;757;p69"/>
          <p:cNvSpPr txBox="1"/>
          <p:nvPr/>
        </p:nvSpPr>
        <p:spPr>
          <a:xfrm>
            <a:off x="-1" y="2322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Image test </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de</a:t>
            </a:r>
            <a:r>
              <a:rPr b="1" lang="en" sz="2200">
                <a:latin typeface="Overpass"/>
                <a:ea typeface="Overpass"/>
                <a:cs typeface="Overpass"/>
                <a:sym typeface="Overpass"/>
              </a:rPr>
              <a:t> X_test</a:t>
            </a:r>
            <a:endParaRPr b="1" sz="2200">
              <a:latin typeface="Overpass"/>
              <a:ea typeface="Overpass"/>
              <a:cs typeface="Overpass"/>
              <a:sym typeface="Overpass"/>
            </a:endParaRPr>
          </a:p>
        </p:txBody>
      </p:sp>
      <p:sp>
        <p:nvSpPr>
          <p:cNvPr id="758" name="Google Shape;758;p69"/>
          <p:cNvSpPr txBox="1"/>
          <p:nvPr/>
        </p:nvSpPr>
        <p:spPr>
          <a:xfrm>
            <a:off x="-1" y="385087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Label correct</a:t>
            </a:r>
            <a:endParaRPr b="1" sz="2200">
              <a:latin typeface="Overpass"/>
              <a:ea typeface="Overpass"/>
              <a:cs typeface="Overpass"/>
              <a:sym typeface="Overpass"/>
            </a:endParaRPr>
          </a:p>
          <a:p>
            <a:pPr indent="0" lvl="0" marL="0" rtl="0" algn="ctr">
              <a:spcBef>
                <a:spcPts val="0"/>
              </a:spcBef>
              <a:spcAft>
                <a:spcPts val="0"/>
              </a:spcAft>
              <a:buNone/>
            </a:pPr>
            <a:r>
              <a:rPr b="1" lang="en" sz="2200">
                <a:latin typeface="Overpass"/>
                <a:ea typeface="Overpass"/>
                <a:cs typeface="Overpass"/>
                <a:sym typeface="Overpass"/>
              </a:rPr>
              <a:t>de y_test</a:t>
            </a:r>
            <a:endParaRPr b="1" sz="2200">
              <a:latin typeface="Overpass"/>
              <a:ea typeface="Overpass"/>
              <a:cs typeface="Overpass"/>
              <a:sym typeface="Overpass"/>
            </a:endParaRPr>
          </a:p>
        </p:txBody>
      </p:sp>
      <p:sp>
        <p:nvSpPr>
          <p:cNvPr id="759" name="Google Shape;759;p69"/>
          <p:cNvSpPr/>
          <p:nvPr/>
        </p:nvSpPr>
        <p:spPr>
          <a:xfrm>
            <a:off x="420150" y="3373875"/>
            <a:ext cx="1741800" cy="4770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CHIEN</a:t>
            </a:r>
            <a:endParaRPr sz="2200">
              <a:latin typeface="Overpass"/>
              <a:ea typeface="Overpass"/>
              <a:cs typeface="Overpass"/>
              <a:sym typeface="Overpass"/>
            </a:endParaRPr>
          </a:p>
        </p:txBody>
      </p:sp>
      <p:sp>
        <p:nvSpPr>
          <p:cNvPr id="760" name="Google Shape;760;p69"/>
          <p:cNvSpPr/>
          <p:nvPr/>
        </p:nvSpPr>
        <p:spPr>
          <a:xfrm>
            <a:off x="3467550" y="1700675"/>
            <a:ext cx="2208900" cy="15348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MODÈLE</a:t>
            </a:r>
            <a:endParaRPr sz="27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2700">
                <a:solidFill>
                  <a:schemeClr val="dk1"/>
                </a:solidFill>
                <a:latin typeface="Montserrat"/>
                <a:ea typeface="Montserrat"/>
                <a:cs typeface="Montserrat"/>
                <a:sym typeface="Montserrat"/>
              </a:rPr>
              <a:t>ENTRAINÉ</a:t>
            </a:r>
            <a:endParaRPr sz="3000">
              <a:latin typeface="Montserrat"/>
              <a:ea typeface="Montserrat"/>
              <a:cs typeface="Montserrat"/>
              <a:sym typeface="Montserrat"/>
            </a:endParaRPr>
          </a:p>
        </p:txBody>
      </p:sp>
      <p:cxnSp>
        <p:nvCxnSpPr>
          <p:cNvPr id="761" name="Google Shape;761;p69"/>
          <p:cNvCxnSpPr>
            <a:endCxn id="760" idx="1"/>
          </p:cNvCxnSpPr>
          <p:nvPr/>
        </p:nvCxnSpPr>
        <p:spPr>
          <a:xfrm>
            <a:off x="2219250" y="1721375"/>
            <a:ext cx="1248300" cy="7467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762" name="Google Shape;762;p69"/>
          <p:cNvCxnSpPr>
            <a:stCxn id="760" idx="3"/>
          </p:cNvCxnSpPr>
          <p:nvPr/>
        </p:nvCxnSpPr>
        <p:spPr>
          <a:xfrm>
            <a:off x="5676450" y="2468075"/>
            <a:ext cx="835800" cy="0"/>
          </a:xfrm>
          <a:prstGeom prst="straightConnector1">
            <a:avLst/>
          </a:prstGeom>
          <a:noFill/>
          <a:ln cap="flat" cmpd="sng" w="38100">
            <a:solidFill>
              <a:schemeClr val="dk2"/>
            </a:solidFill>
            <a:prstDash val="solid"/>
            <a:round/>
            <a:headEnd len="med" w="med" type="none"/>
            <a:tailEnd len="med" w="med" type="triangle"/>
          </a:ln>
        </p:spPr>
      </p:cxnSp>
      <p:sp>
        <p:nvSpPr>
          <p:cNvPr id="763" name="Google Shape;763;p69"/>
          <p:cNvSpPr/>
          <p:nvPr/>
        </p:nvSpPr>
        <p:spPr>
          <a:xfrm>
            <a:off x="6512250" y="2229575"/>
            <a:ext cx="1741800" cy="4770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Overpass"/>
                <a:ea typeface="Overpass"/>
                <a:cs typeface="Overpass"/>
                <a:sym typeface="Overpass"/>
              </a:rPr>
              <a:t>CHAT</a:t>
            </a:r>
            <a:endParaRPr sz="2200">
              <a:latin typeface="Overpass"/>
              <a:ea typeface="Overpass"/>
              <a:cs typeface="Overpass"/>
              <a:sym typeface="Overpass"/>
            </a:endParaRPr>
          </a:p>
        </p:txBody>
      </p:sp>
      <p:sp>
        <p:nvSpPr>
          <p:cNvPr id="764" name="Google Shape;764;p69"/>
          <p:cNvSpPr txBox="1"/>
          <p:nvPr/>
        </p:nvSpPr>
        <p:spPr>
          <a:xfrm>
            <a:off x="6135849" y="2748525"/>
            <a:ext cx="2582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verpass"/>
                <a:ea typeface="Overpass"/>
                <a:cs typeface="Overpass"/>
                <a:sym typeface="Overpass"/>
              </a:rPr>
              <a:t>Prédiction sur</a:t>
            </a:r>
            <a:br>
              <a:rPr b="1" lang="en" sz="2200">
                <a:latin typeface="Overpass"/>
                <a:ea typeface="Overpass"/>
                <a:cs typeface="Overpass"/>
                <a:sym typeface="Overpass"/>
              </a:rPr>
            </a:br>
            <a:r>
              <a:rPr b="1" lang="en" sz="2200">
                <a:latin typeface="Overpass"/>
                <a:ea typeface="Overpass"/>
                <a:cs typeface="Overpass"/>
                <a:sym typeface="Overpass"/>
              </a:rPr>
              <a:t>Image Test</a:t>
            </a:r>
            <a:endParaRPr b="1" sz="2200">
              <a:latin typeface="Overpass"/>
              <a:ea typeface="Overpass"/>
              <a:cs typeface="Overpass"/>
              <a:sym typeface="Overpass"/>
            </a:endParaRPr>
          </a:p>
        </p:txBody>
      </p:sp>
      <p:sp>
        <p:nvSpPr>
          <p:cNvPr id="765" name="Google Shape;765;p69"/>
          <p:cNvSpPr/>
          <p:nvPr/>
        </p:nvSpPr>
        <p:spPr>
          <a:xfrm>
            <a:off x="3730050" y="3824100"/>
            <a:ext cx="4728600" cy="746700"/>
          </a:xfrm>
          <a:prstGeom prst="roundRect">
            <a:avLst>
              <a:gd fmla="val 16667" name="adj"/>
            </a:avLst>
          </a:prstGeom>
          <a:solidFill>
            <a:srgbClr val="F4CC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Overpass"/>
                <a:ea typeface="Overpass"/>
                <a:cs typeface="Overpass"/>
                <a:sym typeface="Overpass"/>
              </a:rPr>
              <a:t>CHIEN</a:t>
            </a:r>
            <a:r>
              <a:rPr lang="en" sz="2600">
                <a:latin typeface="Overpass"/>
                <a:ea typeface="Overpass"/>
                <a:cs typeface="Overpass"/>
                <a:sym typeface="Overpass"/>
              </a:rPr>
              <a:t> == CHAT ?</a:t>
            </a:r>
            <a:endParaRPr sz="2600">
              <a:latin typeface="Overpass"/>
              <a:ea typeface="Overpass"/>
              <a:cs typeface="Overpass"/>
              <a:sym typeface="Overpass"/>
            </a:endParaRPr>
          </a:p>
        </p:txBody>
      </p:sp>
      <p:sp>
        <p:nvSpPr>
          <p:cNvPr id="766" name="Google Shape;766;p69"/>
          <p:cNvSpPr txBox="1"/>
          <p:nvPr/>
        </p:nvSpPr>
        <p:spPr>
          <a:xfrm>
            <a:off x="3083850" y="4570800"/>
            <a:ext cx="602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Overpass"/>
                <a:ea typeface="Overpass"/>
                <a:cs typeface="Overpass"/>
                <a:sym typeface="Overpass"/>
              </a:rPr>
              <a:t>Compare la prédiction à l’étiquette correcte</a:t>
            </a:r>
            <a:endParaRPr b="1" sz="2200">
              <a:latin typeface="Overpass"/>
              <a:ea typeface="Overpass"/>
              <a:cs typeface="Overpass"/>
              <a:sym typeface="Overpass"/>
            </a:endParaRPr>
          </a:p>
        </p:txBody>
      </p:sp>
      <p:cxnSp>
        <p:nvCxnSpPr>
          <p:cNvPr id="767" name="Google Shape;767;p69"/>
          <p:cNvCxnSpPr>
            <a:stCxn id="759" idx="3"/>
            <a:endCxn id="765" idx="1"/>
          </p:cNvCxnSpPr>
          <p:nvPr/>
        </p:nvCxnSpPr>
        <p:spPr>
          <a:xfrm>
            <a:off x="2161950" y="3612375"/>
            <a:ext cx="1568100" cy="5850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768" name="Google Shape;768;p69"/>
          <p:cNvCxnSpPr>
            <a:stCxn id="763" idx="3"/>
            <a:endCxn id="765" idx="3"/>
          </p:cNvCxnSpPr>
          <p:nvPr/>
        </p:nvCxnSpPr>
        <p:spPr>
          <a:xfrm>
            <a:off x="8254050" y="2468075"/>
            <a:ext cx="204600" cy="1729500"/>
          </a:xfrm>
          <a:prstGeom prst="curvedConnector3">
            <a:avLst>
              <a:gd fmla="val 216386" name="adj1"/>
            </a:avLst>
          </a:prstGeom>
          <a:noFill/>
          <a:ln cap="flat" cmpd="sng" w="38100">
            <a:solidFill>
              <a:schemeClr val="dk2"/>
            </a:solidFill>
            <a:prstDash val="solid"/>
            <a:round/>
            <a:headEnd len="med" w="med" type="none"/>
            <a:tailEnd len="med" w="med" type="triangle"/>
          </a:ln>
        </p:spPr>
      </p:cxnSp>
      <p:sp>
        <p:nvSpPr>
          <p:cNvPr id="769" name="Google Shape;769;p69"/>
          <p:cNvSpPr/>
          <p:nvPr/>
        </p:nvSpPr>
        <p:spPr>
          <a:xfrm>
            <a:off x="3836475" y="3867600"/>
            <a:ext cx="659700" cy="659700"/>
          </a:xfrm>
          <a:prstGeom prst="noSmoking">
            <a:avLst>
              <a:gd fmla="val 18750" name="adj"/>
            </a:avLst>
          </a:prstGeom>
          <a:solidFill>
            <a:srgbClr val="FF0000"/>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0"/>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5" name="Google Shape;775;p7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Nous répétons ce processus pour toutes les images de nos données de X_test.</a:t>
            </a:r>
            <a:endParaRPr sz="2500">
              <a:solidFill>
                <a:srgbClr val="434343"/>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À la fin, nous aurons un nombre de correspondances correctes et un nombre de correspondances incorrectes.</a:t>
            </a:r>
            <a:endParaRPr sz="2500">
              <a:solidFill>
                <a:srgbClr val="434343"/>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La principale constatation que nous devons faire, c'est que </a:t>
            </a:r>
            <a:r>
              <a:rPr b="1" lang="en" sz="2500">
                <a:solidFill>
                  <a:srgbClr val="434343"/>
                </a:solidFill>
                <a:latin typeface="Montserrat"/>
                <a:ea typeface="Montserrat"/>
                <a:cs typeface="Montserrat"/>
                <a:sym typeface="Montserrat"/>
              </a:rPr>
              <a:t>dans le monde réel, toutes les correspondances incorrectes ou correctes n'ont pas la même valeur !</a:t>
            </a:r>
            <a:endParaRPr b="1" sz="2500">
              <a:solidFill>
                <a:srgbClr val="434343"/>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1"/>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1" name="Google Shape;781;p71"/>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Dans le monde réel aussi, une seule mesure ne suffira pas à raconter toute l'histoire !</a:t>
            </a:r>
            <a:endParaRPr sz="2500">
              <a:solidFill>
                <a:srgbClr val="434343"/>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Pour comprendre tout cela, reprenons les 4 mesures que nous avons mentionnées précédemment et voyons comment elles sont calculées.</a:t>
            </a:r>
            <a:endParaRPr sz="2500">
              <a:solidFill>
                <a:srgbClr val="434343"/>
              </a:solidFill>
              <a:latin typeface="Montserrat"/>
              <a:ea typeface="Montserrat"/>
              <a:cs typeface="Montserrat"/>
              <a:sym typeface="Montserrat"/>
            </a:endParaRPr>
          </a:p>
          <a:p>
            <a:pPr indent="-387350" lvl="0" marL="457200" marR="0" rtl="0" algn="l">
              <a:lnSpc>
                <a:spcPct val="100000"/>
              </a:lnSpc>
              <a:spcBef>
                <a:spcPts val="0"/>
              </a:spcBef>
              <a:spcAft>
                <a:spcPts val="0"/>
              </a:spcAft>
              <a:buClr>
                <a:srgbClr val="434343"/>
              </a:buClr>
              <a:buSzPts val="2500"/>
              <a:buFont typeface="Montserrat"/>
              <a:buChar char="●"/>
            </a:pPr>
            <a:r>
              <a:rPr lang="en" sz="2500">
                <a:solidFill>
                  <a:srgbClr val="434343"/>
                </a:solidFill>
                <a:latin typeface="Montserrat"/>
                <a:ea typeface="Montserrat"/>
                <a:cs typeface="Montserrat"/>
                <a:sym typeface="Montserrat"/>
              </a:rPr>
              <a:t>Nous pourrions organiser nos valeurs prédites par rapport aux valeurs réelles dans une </a:t>
            </a:r>
            <a:r>
              <a:rPr b="1" lang="en" sz="2500">
                <a:solidFill>
                  <a:srgbClr val="434343"/>
                </a:solidFill>
                <a:latin typeface="Montserrat"/>
                <a:ea typeface="Montserrat"/>
                <a:cs typeface="Montserrat"/>
                <a:sym typeface="Montserrat"/>
              </a:rPr>
              <a:t>matrice de confusion</a:t>
            </a:r>
            <a:r>
              <a:rPr lang="en" sz="2500">
                <a:solidFill>
                  <a:srgbClr val="434343"/>
                </a:solidFill>
                <a:latin typeface="Montserrat"/>
                <a:ea typeface="Montserrat"/>
                <a:cs typeface="Montserrat"/>
                <a:sym typeface="Montserrat"/>
              </a:rPr>
              <a:t>.</a:t>
            </a:r>
            <a:r>
              <a:rPr lang="en" sz="2500">
                <a:solidFill>
                  <a:srgbClr val="434343"/>
                </a:solidFill>
                <a:latin typeface="Montserrat"/>
                <a:ea typeface="Montserrat"/>
                <a:cs typeface="Montserrat"/>
                <a:sym typeface="Montserrat"/>
              </a:rPr>
              <a:t> </a:t>
            </a:r>
            <a:endParaRPr b="1" sz="2500">
              <a:solidFill>
                <a:srgbClr val="434343"/>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72"/>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7" name="Google Shape;787;p7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Exactitude (</a:t>
            </a: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L’exactitude dans des problèmes de classification est le </a:t>
            </a:r>
            <a:r>
              <a:rPr b="1" lang="en" sz="2900">
                <a:solidFill>
                  <a:srgbClr val="434343"/>
                </a:solidFill>
                <a:latin typeface="Montserrat"/>
                <a:ea typeface="Montserrat"/>
                <a:cs typeface="Montserrat"/>
                <a:sym typeface="Montserrat"/>
              </a:rPr>
              <a:t>nombre de prédictions correctes</a:t>
            </a:r>
            <a:r>
              <a:rPr lang="en" sz="2900">
                <a:solidFill>
                  <a:srgbClr val="434343"/>
                </a:solidFill>
                <a:latin typeface="Montserrat"/>
                <a:ea typeface="Montserrat"/>
                <a:cs typeface="Montserrat"/>
                <a:sym typeface="Montserrat"/>
              </a:rPr>
              <a:t> faites par le modèle divisé par le </a:t>
            </a:r>
            <a:r>
              <a:rPr b="1" lang="en" sz="2900">
                <a:solidFill>
                  <a:srgbClr val="434343"/>
                </a:solidFill>
                <a:latin typeface="Montserrat"/>
                <a:ea typeface="Montserrat"/>
                <a:cs typeface="Montserrat"/>
                <a:sym typeface="Montserrat"/>
              </a:rPr>
              <a:t>nombre total de prédictions</a:t>
            </a:r>
            <a:r>
              <a:rPr lang="en" sz="2900">
                <a:solidFill>
                  <a:srgbClr val="434343"/>
                </a:solidFill>
                <a:latin typeface="Montserrat"/>
                <a:ea typeface="Montserrat"/>
                <a:cs typeface="Montserrat"/>
                <a:sym typeface="Montserrat"/>
              </a:rPr>
              <a:t>.</a:t>
            </a:r>
            <a:endParaRPr b="1" sz="2900">
              <a:solidFill>
                <a:srgbClr val="434343"/>
              </a:solidFill>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3"/>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3" name="Google Shape;793;p7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Exactitude (</a:t>
            </a: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 exemple, si l'ensemble X_test était de 100 images et que notre modèle a </a:t>
            </a:r>
            <a:r>
              <a:rPr b="1" lang="en" sz="2900">
                <a:solidFill>
                  <a:srgbClr val="434343"/>
                </a:solidFill>
                <a:latin typeface="Montserrat"/>
                <a:ea typeface="Montserrat"/>
                <a:cs typeface="Montserrat"/>
                <a:sym typeface="Montserrat"/>
              </a:rPr>
              <a:t>correctement</a:t>
            </a:r>
            <a:r>
              <a:rPr lang="en" sz="2900">
                <a:solidFill>
                  <a:srgbClr val="434343"/>
                </a:solidFill>
                <a:latin typeface="Montserrat"/>
                <a:ea typeface="Montserrat"/>
                <a:cs typeface="Montserrat"/>
                <a:sym typeface="Montserrat"/>
              </a:rPr>
              <a:t> prédit 80 images, alors nous avons </a:t>
            </a:r>
            <a:r>
              <a:rPr b="1" lang="en" sz="2900">
                <a:solidFill>
                  <a:srgbClr val="434343"/>
                </a:solidFill>
                <a:latin typeface="Montserrat"/>
                <a:ea typeface="Montserrat"/>
                <a:cs typeface="Montserrat"/>
                <a:sym typeface="Montserrat"/>
              </a:rPr>
              <a:t>80/100</a:t>
            </a:r>
            <a:r>
              <a:rPr lang="en" sz="2900">
                <a:solidFill>
                  <a:srgbClr val="434343"/>
                </a:solidFill>
                <a:latin typeface="Montserrat"/>
                <a:ea typeface="Montserrat"/>
                <a:cs typeface="Montserrat"/>
                <a:sym typeface="Montserrat"/>
              </a:rPr>
              <a:t>.</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Ce qui donne une</a:t>
            </a:r>
            <a:r>
              <a:rPr b="1" lang="en" sz="2900">
                <a:solidFill>
                  <a:srgbClr val="434343"/>
                </a:solidFill>
                <a:latin typeface="Montserrat"/>
                <a:ea typeface="Montserrat"/>
                <a:cs typeface="Montserrat"/>
                <a:sym typeface="Montserrat"/>
              </a:rPr>
              <a:t> exactitude (</a:t>
            </a:r>
            <a:r>
              <a:rPr lang="en" sz="2900">
                <a:solidFill>
                  <a:srgbClr val="434343"/>
                </a:solidFill>
                <a:latin typeface="Montserrat"/>
                <a:ea typeface="Montserrat"/>
                <a:cs typeface="Montserrat"/>
                <a:sym typeface="Montserrat"/>
              </a:rPr>
              <a:t>ou</a:t>
            </a:r>
            <a:r>
              <a:rPr b="1" lang="en" sz="2900">
                <a:solidFill>
                  <a:srgbClr val="434343"/>
                </a:solidFill>
                <a:latin typeface="Montserrat"/>
                <a:ea typeface="Montserrat"/>
                <a:cs typeface="Montserrat"/>
                <a:sym typeface="Montserrat"/>
              </a:rPr>
              <a:t> accuracy) </a:t>
            </a:r>
            <a:r>
              <a:rPr lang="en" sz="2900">
                <a:solidFill>
                  <a:srgbClr val="434343"/>
                </a:solidFill>
                <a:latin typeface="Montserrat"/>
                <a:ea typeface="Montserrat"/>
                <a:cs typeface="Montserrat"/>
                <a:sym typeface="Montserrat"/>
              </a:rPr>
              <a:t>de</a:t>
            </a:r>
            <a:r>
              <a:rPr b="1" lang="en" sz="2900">
                <a:solidFill>
                  <a:srgbClr val="434343"/>
                </a:solidFill>
                <a:latin typeface="Montserrat"/>
                <a:ea typeface="Montserrat"/>
                <a:cs typeface="Montserrat"/>
                <a:sym typeface="Montserrat"/>
              </a:rPr>
              <a:t> 0.8 </a:t>
            </a:r>
            <a:r>
              <a:rPr lang="en" sz="2900">
                <a:solidFill>
                  <a:srgbClr val="434343"/>
                </a:solidFill>
                <a:latin typeface="Montserrat"/>
                <a:ea typeface="Montserrat"/>
                <a:cs typeface="Montserrat"/>
                <a:sym typeface="Montserrat"/>
              </a:rPr>
              <a:t>ou</a:t>
            </a:r>
            <a:r>
              <a:rPr b="1" lang="en" sz="2900">
                <a:solidFill>
                  <a:srgbClr val="434343"/>
                </a:solidFill>
                <a:latin typeface="Montserrat"/>
                <a:ea typeface="Montserrat"/>
                <a:cs typeface="Montserrat"/>
                <a:sym typeface="Montserrat"/>
              </a:rPr>
              <a:t> 80%.</a:t>
            </a:r>
            <a:endParaRPr b="1" sz="2900">
              <a:solidFill>
                <a:srgbClr val="434343"/>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4"/>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9" name="Google Shape;799;p74"/>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Exactitude (</a:t>
            </a:r>
            <a:r>
              <a:rPr lang="en" sz="2900">
                <a:solidFill>
                  <a:srgbClr val="434343"/>
                </a:solidFill>
                <a:latin typeface="Montserrat"/>
                <a:ea typeface="Montserrat"/>
                <a:cs typeface="Montserrat"/>
                <a:sym typeface="Montserrat"/>
              </a:rPr>
              <a:t>Accuracy)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L’exactitude est utile lorsque les classes cibles sont bien équilibrées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Dans notre exemple, nous aurions à peu près la même quantité d'images de chats que d'images de chiens.</a:t>
            </a:r>
            <a:endParaRPr sz="2900">
              <a:solidFill>
                <a:srgbClr val="434343"/>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75"/>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5" name="Google Shape;805;p75"/>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Exactitude (</a:t>
            </a:r>
            <a:r>
              <a:rPr lang="en" sz="2700">
                <a:solidFill>
                  <a:srgbClr val="434343"/>
                </a:solidFill>
                <a:latin typeface="Montserrat"/>
                <a:ea typeface="Montserrat"/>
                <a:cs typeface="Montserrat"/>
                <a:sym typeface="Montserrat"/>
              </a:rPr>
              <a:t>Accuracy)</a:t>
            </a:r>
            <a:endParaRPr sz="2700">
              <a:solidFill>
                <a:srgbClr val="434343"/>
              </a:solidFill>
              <a:latin typeface="Montserrat"/>
              <a:ea typeface="Montserrat"/>
              <a:cs typeface="Montserrat"/>
              <a:sym typeface="Montserrat"/>
            </a:endParaRPr>
          </a:p>
          <a:p>
            <a:pPr indent="-400050" lvl="1"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L’exactitude n'est </a:t>
            </a:r>
            <a:r>
              <a:rPr b="1" lang="en" sz="2700">
                <a:solidFill>
                  <a:srgbClr val="434343"/>
                </a:solidFill>
                <a:latin typeface="Montserrat"/>
                <a:ea typeface="Montserrat"/>
                <a:cs typeface="Montserrat"/>
                <a:sym typeface="Montserrat"/>
              </a:rPr>
              <a:t>pas</a:t>
            </a:r>
            <a:r>
              <a:rPr lang="en" sz="2700">
                <a:solidFill>
                  <a:srgbClr val="434343"/>
                </a:solidFill>
                <a:latin typeface="Montserrat"/>
                <a:ea typeface="Montserrat"/>
                <a:cs typeface="Montserrat"/>
                <a:sym typeface="Montserrat"/>
              </a:rPr>
              <a:t> un bon choix avec des classes </a:t>
            </a:r>
            <a:r>
              <a:rPr b="1" lang="en" sz="2700">
                <a:solidFill>
                  <a:srgbClr val="434343"/>
                </a:solidFill>
                <a:latin typeface="Montserrat"/>
                <a:ea typeface="Montserrat"/>
                <a:cs typeface="Montserrat"/>
                <a:sym typeface="Montserrat"/>
              </a:rPr>
              <a:t>déséquilibrées</a:t>
            </a:r>
            <a:r>
              <a:rPr lang="en" sz="2700">
                <a:solidFill>
                  <a:srgbClr val="434343"/>
                </a:solidFill>
                <a:latin typeface="Montserrat"/>
                <a:ea typeface="Montserrat"/>
                <a:cs typeface="Montserrat"/>
                <a:sym typeface="Montserrat"/>
              </a:rPr>
              <a:t> !</a:t>
            </a:r>
            <a:endParaRPr sz="2700">
              <a:solidFill>
                <a:srgbClr val="434343"/>
              </a:solidFill>
              <a:latin typeface="Montserrat"/>
              <a:ea typeface="Montserrat"/>
              <a:cs typeface="Montserrat"/>
              <a:sym typeface="Montserrat"/>
            </a:endParaRPr>
          </a:p>
          <a:p>
            <a:pPr indent="-400050" lvl="1"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Imaginez que nous ayons 99 images de chiens et 1 image de chat.</a:t>
            </a:r>
            <a:endParaRPr sz="2700">
              <a:solidFill>
                <a:srgbClr val="434343"/>
              </a:solidFill>
              <a:latin typeface="Montserrat"/>
              <a:ea typeface="Montserrat"/>
              <a:cs typeface="Montserrat"/>
              <a:sym typeface="Montserrat"/>
            </a:endParaRPr>
          </a:p>
          <a:p>
            <a:pPr indent="-400050" lvl="1"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Si notre modèle était simplement une ligne qui prédisait toujours </a:t>
            </a:r>
            <a:r>
              <a:rPr b="1" lang="en" sz="2700">
                <a:solidFill>
                  <a:srgbClr val="434343"/>
                </a:solidFill>
                <a:latin typeface="Montserrat"/>
                <a:ea typeface="Montserrat"/>
                <a:cs typeface="Montserrat"/>
                <a:sym typeface="Montserrat"/>
              </a:rPr>
              <a:t>chien</a:t>
            </a:r>
            <a:r>
              <a:rPr lang="en" sz="2700">
                <a:solidFill>
                  <a:srgbClr val="434343"/>
                </a:solidFill>
                <a:latin typeface="Montserrat"/>
                <a:ea typeface="Montserrat"/>
                <a:cs typeface="Montserrat"/>
                <a:sym typeface="Montserrat"/>
              </a:rPr>
              <a:t>, nous obtiendrions une justesse de 99% !</a:t>
            </a:r>
            <a:endParaRPr sz="2700">
              <a:solidFill>
                <a:srgbClr val="43434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72" name="Google Shape;72;p1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Il existe différents types de Machine Learning sur lesquels nous nous concentrerons au cours des prochaines sections du cours :</a:t>
            </a:r>
            <a:endParaRPr sz="2600">
              <a:solidFill>
                <a:srgbClr val="33333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333333"/>
              </a:buClr>
              <a:buSzPts val="2600"/>
              <a:buFont typeface="Montserrat"/>
              <a:buChar char="○"/>
            </a:pPr>
            <a:r>
              <a:rPr b="1" lang="en" sz="2600">
                <a:solidFill>
                  <a:srgbClr val="333333"/>
                </a:solidFill>
                <a:latin typeface="Montserrat"/>
                <a:ea typeface="Montserrat"/>
                <a:cs typeface="Montserrat"/>
                <a:sym typeface="Montserrat"/>
              </a:rPr>
              <a:t>Apprentissage Supervisé</a:t>
            </a:r>
            <a:r>
              <a:rPr lang="en" sz="2600">
                <a:solidFill>
                  <a:srgbClr val="333333"/>
                </a:solidFill>
                <a:latin typeface="Montserrat"/>
                <a:ea typeface="Montserrat"/>
                <a:cs typeface="Montserrat"/>
                <a:sym typeface="Montserrat"/>
              </a:rPr>
              <a:t> (</a:t>
            </a:r>
            <a:r>
              <a:rPr lang="en" sz="2600">
                <a:solidFill>
                  <a:srgbClr val="333333"/>
                </a:solidFill>
                <a:latin typeface="Montserrat"/>
                <a:ea typeface="Montserrat"/>
                <a:cs typeface="Montserrat"/>
                <a:sym typeface="Montserrat"/>
              </a:rPr>
              <a:t>Supervised Learning)</a:t>
            </a:r>
            <a:endParaRPr sz="2600">
              <a:solidFill>
                <a:srgbClr val="333333"/>
              </a:solidFill>
              <a:latin typeface="Montserrat"/>
              <a:ea typeface="Montserrat"/>
              <a:cs typeface="Montserrat"/>
              <a:sym typeface="Montserrat"/>
            </a:endParaRPr>
          </a:p>
          <a:p>
            <a:pPr indent="-393700" lvl="1" marL="914400" rtl="0" algn="l">
              <a:lnSpc>
                <a:spcPct val="115000"/>
              </a:lnSpc>
              <a:spcBef>
                <a:spcPts val="0"/>
              </a:spcBef>
              <a:spcAft>
                <a:spcPts val="0"/>
              </a:spcAft>
              <a:buClr>
                <a:srgbClr val="333333"/>
              </a:buClr>
              <a:buSzPts val="2600"/>
              <a:buFont typeface="Montserrat"/>
              <a:buChar char="○"/>
            </a:pPr>
            <a:r>
              <a:rPr b="1" lang="en" sz="2600">
                <a:solidFill>
                  <a:srgbClr val="333333"/>
                </a:solidFill>
                <a:latin typeface="Montserrat"/>
                <a:ea typeface="Montserrat"/>
                <a:cs typeface="Montserrat"/>
                <a:sym typeface="Montserrat"/>
              </a:rPr>
              <a:t>Apprentissage Non Supervisé</a:t>
            </a:r>
            <a:r>
              <a:rPr lang="en" sz="2600">
                <a:solidFill>
                  <a:srgbClr val="333333"/>
                </a:solidFill>
                <a:latin typeface="Montserrat"/>
                <a:ea typeface="Montserrat"/>
                <a:cs typeface="Montserrat"/>
                <a:sym typeface="Montserrat"/>
              </a:rPr>
              <a:t> (Unsupervised Learning)</a:t>
            </a:r>
            <a:endParaRPr sz="2600">
              <a:solidFill>
                <a:srgbClr val="333333"/>
              </a:solidFill>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2600">
              <a:solidFill>
                <a:srgbClr val="333333"/>
              </a:solidFill>
              <a:latin typeface="Montserrat"/>
              <a:ea typeface="Montserrat"/>
              <a:cs typeface="Montserrat"/>
              <a:sym typeface="Montserrat"/>
            </a:endParaRPr>
          </a:p>
        </p:txBody>
      </p:sp>
      <p:sp>
        <p:nvSpPr>
          <p:cNvPr id="73" name="Google Shape;73;p13"/>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lang="en" sz="2200">
                <a:latin typeface="Montserrat"/>
                <a:ea typeface="Montserrat"/>
                <a:cs typeface="Montserrat"/>
                <a:sym typeface="Montserrat"/>
              </a:rPr>
              <a:t>Machine Learning</a:t>
            </a:r>
            <a:r>
              <a:rPr lang="en" sz="2200">
                <a:latin typeface="Montserrat"/>
                <a:ea typeface="Montserrat"/>
                <a:cs typeface="Montserrat"/>
                <a:sym typeface="Montserrat"/>
              </a:rPr>
              <a:t> </a:t>
            </a:r>
            <a:endParaRPr sz="22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76"/>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1" name="Google Shape;811;p76"/>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Exactitude (</a:t>
            </a:r>
            <a:r>
              <a:rPr lang="en" sz="2700">
                <a:solidFill>
                  <a:srgbClr val="434343"/>
                </a:solidFill>
                <a:latin typeface="Montserrat"/>
                <a:ea typeface="Montserrat"/>
                <a:cs typeface="Montserrat"/>
                <a:sym typeface="Montserrat"/>
              </a:rPr>
              <a:t>Accuracy)</a:t>
            </a:r>
            <a:endParaRPr sz="2700">
              <a:solidFill>
                <a:srgbClr val="434343"/>
              </a:solidFill>
              <a:latin typeface="Montserrat"/>
              <a:ea typeface="Montserrat"/>
              <a:cs typeface="Montserrat"/>
              <a:sym typeface="Montserrat"/>
            </a:endParaRPr>
          </a:p>
          <a:p>
            <a:pPr indent="-400050" lvl="1"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Imaginez que nous ayons 99 images de chiens et 1 image de chat.</a:t>
            </a:r>
            <a:endParaRPr sz="2700">
              <a:solidFill>
                <a:srgbClr val="434343"/>
              </a:solidFill>
              <a:latin typeface="Montserrat"/>
              <a:ea typeface="Montserrat"/>
              <a:cs typeface="Montserrat"/>
              <a:sym typeface="Montserrat"/>
            </a:endParaRPr>
          </a:p>
          <a:p>
            <a:pPr indent="-400050" lvl="1"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Si notre modèle était simplement une ligne qui prédisait toujours </a:t>
            </a:r>
            <a:r>
              <a:rPr b="1" lang="en" sz="2700">
                <a:solidFill>
                  <a:srgbClr val="434343"/>
                </a:solidFill>
                <a:latin typeface="Montserrat"/>
                <a:ea typeface="Montserrat"/>
                <a:cs typeface="Montserrat"/>
                <a:sym typeface="Montserrat"/>
              </a:rPr>
              <a:t>chien</a:t>
            </a:r>
            <a:r>
              <a:rPr lang="en" sz="2700">
                <a:solidFill>
                  <a:srgbClr val="434343"/>
                </a:solidFill>
                <a:latin typeface="Montserrat"/>
                <a:ea typeface="Montserrat"/>
                <a:cs typeface="Montserrat"/>
                <a:sym typeface="Montserrat"/>
              </a:rPr>
              <a:t>, nous obtiendrions une exactitude de 99% !</a:t>
            </a:r>
            <a:endParaRPr sz="2700">
              <a:solidFill>
                <a:srgbClr val="434343"/>
              </a:solidFill>
              <a:latin typeface="Montserrat"/>
              <a:ea typeface="Montserrat"/>
              <a:cs typeface="Montserrat"/>
              <a:sym typeface="Montserrat"/>
            </a:endParaRPr>
          </a:p>
          <a:p>
            <a:pPr indent="-400050" lvl="1"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Dans cette situation, nous voulons comprendre le </a:t>
            </a:r>
            <a:r>
              <a:rPr b="1" lang="en" sz="2700">
                <a:solidFill>
                  <a:srgbClr val="434343"/>
                </a:solidFill>
                <a:latin typeface="Montserrat"/>
                <a:ea typeface="Montserrat"/>
                <a:cs typeface="Montserrat"/>
                <a:sym typeface="Montserrat"/>
              </a:rPr>
              <a:t>rappel</a:t>
            </a:r>
            <a:r>
              <a:rPr lang="en" sz="2700">
                <a:solidFill>
                  <a:srgbClr val="434343"/>
                </a:solidFill>
                <a:latin typeface="Montserrat"/>
                <a:ea typeface="Montserrat"/>
                <a:cs typeface="Montserrat"/>
                <a:sym typeface="Montserrat"/>
              </a:rPr>
              <a:t> et la </a:t>
            </a:r>
            <a:r>
              <a:rPr b="1" lang="en" sz="2700">
                <a:solidFill>
                  <a:srgbClr val="434343"/>
                </a:solidFill>
                <a:latin typeface="Montserrat"/>
                <a:ea typeface="Montserrat"/>
                <a:cs typeface="Montserrat"/>
                <a:sym typeface="Montserrat"/>
              </a:rPr>
              <a:t>précision</a:t>
            </a:r>
            <a:r>
              <a:rPr lang="en" sz="2700">
                <a:solidFill>
                  <a:srgbClr val="434343"/>
                </a:solidFill>
                <a:latin typeface="Montserrat"/>
                <a:ea typeface="Montserrat"/>
                <a:cs typeface="Montserrat"/>
                <a:sym typeface="Montserrat"/>
              </a:rPr>
              <a:t>.</a:t>
            </a:r>
            <a:endParaRPr sz="2700">
              <a:solidFill>
                <a:srgbClr val="434343"/>
              </a:solidFill>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77"/>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ct val="440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7" name="Google Shape;817;p77"/>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Rappel (</a:t>
            </a:r>
            <a:r>
              <a:rPr lang="en" sz="2700">
                <a:solidFill>
                  <a:srgbClr val="434343"/>
                </a:solidFill>
                <a:latin typeface="Montserrat"/>
                <a:ea typeface="Montserrat"/>
                <a:cs typeface="Montserrat"/>
                <a:sym typeface="Montserrat"/>
              </a:rPr>
              <a:t>Recall)</a:t>
            </a:r>
            <a:endParaRPr sz="2700">
              <a:solidFill>
                <a:srgbClr val="434343"/>
              </a:solidFill>
              <a:latin typeface="Montserrat"/>
              <a:ea typeface="Montserrat"/>
              <a:cs typeface="Montserrat"/>
              <a:sym typeface="Montserrat"/>
            </a:endParaRPr>
          </a:p>
          <a:p>
            <a:pPr indent="-400050" lvl="1"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Capacité d'un modèle à trouver tous les cas pertinents au sein d'un ensemble de données.</a:t>
            </a:r>
            <a:r>
              <a:rPr lang="en" sz="2700">
                <a:solidFill>
                  <a:srgbClr val="434343"/>
                </a:solidFill>
                <a:latin typeface="Montserrat"/>
                <a:ea typeface="Montserrat"/>
                <a:cs typeface="Montserrat"/>
                <a:sym typeface="Montserrat"/>
              </a:rPr>
              <a:t> </a:t>
            </a:r>
            <a:endParaRPr sz="27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700">
                <a:solidFill>
                  <a:srgbClr val="434343"/>
                </a:solidFill>
                <a:latin typeface="Montserrat"/>
                <a:ea typeface="Montserrat"/>
                <a:cs typeface="Montserrat"/>
                <a:sym typeface="Montserrat"/>
              </a:rPr>
              <a:t>La définition précise du rappel est le nombre de vrais positifs (true positives) </a:t>
            </a:r>
            <a:r>
              <a:rPr b="1" lang="en" sz="2700">
                <a:solidFill>
                  <a:srgbClr val="434343"/>
                </a:solidFill>
                <a:latin typeface="Montserrat"/>
                <a:ea typeface="Montserrat"/>
                <a:cs typeface="Montserrat"/>
                <a:sym typeface="Montserrat"/>
              </a:rPr>
              <a:t>divisé par</a:t>
            </a:r>
            <a:r>
              <a:rPr lang="en" sz="2700">
                <a:solidFill>
                  <a:srgbClr val="434343"/>
                </a:solidFill>
                <a:latin typeface="Montserrat"/>
                <a:ea typeface="Montserrat"/>
                <a:cs typeface="Montserrat"/>
                <a:sym typeface="Montserrat"/>
              </a:rPr>
              <a:t> le nombre de vrais positifs plus le nombre de faux négatifs (false negatives).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7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23" name="Google Shape;823;p78"/>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Précision (Precision)</a:t>
            </a:r>
            <a:endParaRPr sz="2700">
              <a:solidFill>
                <a:srgbClr val="434343"/>
              </a:solidFill>
              <a:latin typeface="Montserrat"/>
              <a:ea typeface="Montserrat"/>
              <a:cs typeface="Montserrat"/>
              <a:sym typeface="Montserrat"/>
            </a:endParaRPr>
          </a:p>
          <a:p>
            <a:pPr indent="-400050" lvl="1"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Capacité d'un modèle de classification à identifier uniquement les points de données pertinents.</a:t>
            </a:r>
            <a:endParaRPr sz="27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700">
                <a:solidFill>
                  <a:srgbClr val="434343"/>
                </a:solidFill>
                <a:latin typeface="Montserrat"/>
                <a:ea typeface="Montserrat"/>
                <a:cs typeface="Montserrat"/>
                <a:sym typeface="Montserrat"/>
              </a:rPr>
              <a:t>La Précision est définie comme le nombre de vrais positifs (true positives) divisé par le nombre de vrais positifs plus le nombre de faux positifs (false positives).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7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29" name="Google Shape;829;p79"/>
          <p:cNvSpPr txBox="1"/>
          <p:nvPr>
            <p:ph idx="1" type="body"/>
          </p:nvPr>
        </p:nvSpPr>
        <p:spPr>
          <a:xfrm>
            <a:off x="311700" y="1152475"/>
            <a:ext cx="8684100" cy="3416400"/>
          </a:xfrm>
          <a:prstGeom prst="rect">
            <a:avLst/>
          </a:prstGeom>
        </p:spPr>
        <p:txBody>
          <a:bodyPr anchorCtr="0" anchor="t" bIns="91425" lIns="91425" spcFirstLastPara="1" rIns="91425" wrap="square" tIns="91425">
            <a:normAutofit lnSpcReduction="20000"/>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Rappel et Précision</a:t>
            </a:r>
            <a:endParaRPr sz="2700">
              <a:solidFill>
                <a:srgbClr val="434343"/>
              </a:solidFill>
              <a:latin typeface="Montserrat"/>
              <a:ea typeface="Montserrat"/>
              <a:cs typeface="Montserrat"/>
              <a:sym typeface="Montserrat"/>
            </a:endParaRPr>
          </a:p>
          <a:p>
            <a:pPr indent="-400050" lvl="1"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Il y a souvent un compromis à faire entre le Rappel et la Précision.</a:t>
            </a:r>
            <a:endParaRPr sz="2700">
              <a:solidFill>
                <a:srgbClr val="434343"/>
              </a:solidFill>
              <a:latin typeface="Montserrat"/>
              <a:ea typeface="Montserrat"/>
              <a:cs typeface="Montserrat"/>
              <a:sym typeface="Montserrat"/>
            </a:endParaRPr>
          </a:p>
          <a:p>
            <a:pPr indent="-400050" lvl="1"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Alors que le Rappel exprime la capacité à trouver tous les cas pertinents dans un ensemble de données, la Précision exprime la proportion des points de données que notre modèle dit être pertinents et qui le sont bien en réalité.</a:t>
            </a:r>
            <a:endParaRPr sz="2700">
              <a:solidFill>
                <a:srgbClr val="434343"/>
              </a:solidFill>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0"/>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5" name="Google Shape;835;p80"/>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Dans les cas où nous voulons trouver un mélange optimal de précision et de rappel, nous pouvons combiner les deux mesures en utilisant ce que l'on appelle le score F1.</a:t>
            </a:r>
            <a:endParaRPr sz="2900">
              <a:solidFill>
                <a:srgbClr val="434343"/>
              </a:solidFill>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1"/>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1" name="Google Shape;841;p81"/>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393700" lvl="0" marL="457200" marR="0" rtl="0" algn="l">
              <a:lnSpc>
                <a:spcPct val="100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F1-Score</a:t>
            </a:r>
            <a:endParaRPr sz="26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600">
                <a:solidFill>
                  <a:srgbClr val="434343"/>
                </a:solidFill>
                <a:latin typeface="Montserrat"/>
                <a:ea typeface="Montserrat"/>
                <a:cs typeface="Montserrat"/>
                <a:sym typeface="Montserrat"/>
              </a:rPr>
              <a:t>Le score F1 est la moyenne harmonique du taux de précision et du rappel en tenant compte des deux métriques dans l'équation suivan</a:t>
            </a:r>
            <a:r>
              <a:rPr lang="en" sz="2900">
                <a:solidFill>
                  <a:srgbClr val="434343"/>
                </a:solidFill>
                <a:latin typeface="Montserrat"/>
                <a:ea typeface="Montserrat"/>
                <a:cs typeface="Montserrat"/>
                <a:sym typeface="Montserrat"/>
              </a:rPr>
              <a:t>te :</a:t>
            </a:r>
            <a:endParaRPr sz="2900">
              <a:solidFill>
                <a:srgbClr val="434343"/>
              </a:solidFill>
              <a:latin typeface="Montserrat"/>
              <a:ea typeface="Montserrat"/>
              <a:cs typeface="Montserrat"/>
              <a:sym typeface="Montserrat"/>
            </a:endParaRPr>
          </a:p>
        </p:txBody>
      </p:sp>
      <p:pic>
        <p:nvPicPr>
          <p:cNvPr id="842" name="Google Shape;842;p81"/>
          <p:cNvPicPr preferRelativeResize="0"/>
          <p:nvPr/>
        </p:nvPicPr>
        <p:blipFill>
          <a:blip r:embed="rId3">
            <a:alphaModFix/>
          </a:blip>
          <a:stretch>
            <a:fillRect/>
          </a:stretch>
        </p:blipFill>
        <p:spPr>
          <a:xfrm>
            <a:off x="2342075" y="3007279"/>
            <a:ext cx="4623350" cy="15616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82"/>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8" name="Google Shape;848;p82"/>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F1-Score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Nous utilisons la moyenne harmonique au lieu d'une simple moyenne car elle sanctionne les valeurs extrêmes.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 classificateur avec une précision de 1,0 et un rappel de 0,0 a une moyenne simple de 0,5 mais un score F1 de 0. </a:t>
            </a:r>
            <a:endParaRPr sz="2900">
              <a:solidFill>
                <a:srgbClr val="434343"/>
              </a:solidFill>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83"/>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4" name="Google Shape;854;p8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Nous pouvons également visualiser toutes les images correctement classées par rapport aux images mal classées sous la forme d'une matrice de confusion.</a:t>
            </a:r>
            <a:endParaRPr sz="2900">
              <a:solidFill>
                <a:srgbClr val="434343"/>
              </a:solidFill>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84"/>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861" name="Google Shape;861;p8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62" name="Google Shape;862;p8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63" name="Google Shape;863;p8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64" name="Google Shape;864;p8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65" name="Google Shape;865;p8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66" name="Google Shape;866;p8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pic>
        <p:nvPicPr>
          <p:cNvPr descr="Screen Shot 2017-05-01 at 7.20.32 PM.png" id="867" name="Google Shape;867;p84"/>
          <p:cNvPicPr preferRelativeResize="0"/>
          <p:nvPr/>
        </p:nvPicPr>
        <p:blipFill>
          <a:blip r:embed="rId3">
            <a:alphaModFix/>
          </a:blip>
          <a:stretch>
            <a:fillRect/>
          </a:stretch>
        </p:blipFill>
        <p:spPr>
          <a:xfrm>
            <a:off x="685825" y="1130138"/>
            <a:ext cx="7584734" cy="3778425"/>
          </a:xfrm>
          <a:prstGeom prst="rect">
            <a:avLst/>
          </a:prstGeom>
          <a:noFill/>
          <a:ln>
            <a:noFill/>
          </a:ln>
        </p:spPr>
      </p:pic>
      <p:sp>
        <p:nvSpPr>
          <p:cNvPr id="868" name="Google Shape;868;p84"/>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Matrice de confusion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85"/>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875" name="Google Shape;875;p8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76" name="Google Shape;876;p8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77" name="Google Shape;877;p8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78" name="Google Shape;878;p8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79" name="Google Shape;879;p8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80" name="Google Shape;880;p8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pic>
        <p:nvPicPr>
          <p:cNvPr descr="Screen Shot 2017-05-01 at 7.23.49 PM.png" id="881" name="Google Shape;881;p85"/>
          <p:cNvPicPr preferRelativeResize="0"/>
          <p:nvPr/>
        </p:nvPicPr>
        <p:blipFill>
          <a:blip r:embed="rId3">
            <a:alphaModFix/>
          </a:blip>
          <a:stretch>
            <a:fillRect/>
          </a:stretch>
        </p:blipFill>
        <p:spPr>
          <a:xfrm>
            <a:off x="932025" y="1029725"/>
            <a:ext cx="7526107" cy="4113775"/>
          </a:xfrm>
          <a:prstGeom prst="rect">
            <a:avLst/>
          </a:prstGeom>
          <a:noFill/>
          <a:ln>
            <a:noFill/>
          </a:ln>
        </p:spPr>
      </p:pic>
      <p:sp>
        <p:nvSpPr>
          <p:cNvPr id="882" name="Google Shape;882;p85"/>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Matrice de confusion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79" name="Google Shape;79;p1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333333"/>
              </a:buClr>
              <a:buSzPts val="2500"/>
              <a:buFont typeface="Montserrat"/>
              <a:buChar char="●"/>
            </a:pPr>
            <a:r>
              <a:rPr lang="en" sz="2500">
                <a:solidFill>
                  <a:srgbClr val="333333"/>
                </a:solidFill>
                <a:latin typeface="Montserrat"/>
                <a:ea typeface="Montserrat"/>
                <a:cs typeface="Montserrat"/>
                <a:sym typeface="Montserrat"/>
              </a:rPr>
              <a:t>Machine Learning</a:t>
            </a:r>
            <a:endParaRPr sz="2500">
              <a:solidFill>
                <a:srgbClr val="333333"/>
              </a:solidFill>
              <a:latin typeface="Montserrat"/>
              <a:ea typeface="Montserrat"/>
              <a:cs typeface="Montserrat"/>
              <a:sym typeface="Montserrat"/>
            </a:endParaRPr>
          </a:p>
          <a:p>
            <a:pPr indent="-387350" lvl="1" marL="914400" rtl="0" algn="l">
              <a:lnSpc>
                <a:spcPct val="115000"/>
              </a:lnSpc>
              <a:spcBef>
                <a:spcPts val="0"/>
              </a:spcBef>
              <a:spcAft>
                <a:spcPts val="0"/>
              </a:spcAft>
              <a:buClr>
                <a:srgbClr val="333333"/>
              </a:buClr>
              <a:buSzPts val="2500"/>
              <a:buFont typeface="Montserrat"/>
              <a:buChar char="○"/>
            </a:pPr>
            <a:r>
              <a:rPr lang="en" sz="2500">
                <a:solidFill>
                  <a:srgbClr val="333333"/>
                </a:solidFill>
                <a:latin typeface="Montserrat"/>
                <a:ea typeface="Montserrat"/>
                <a:cs typeface="Montserrat"/>
                <a:sym typeface="Montserrat"/>
              </a:rPr>
              <a:t>Modèles analytiques automatisés</a:t>
            </a:r>
            <a:endParaRPr sz="2500">
              <a:solidFill>
                <a:srgbClr val="333333"/>
              </a:solidFill>
              <a:latin typeface="Montserrat"/>
              <a:ea typeface="Montserrat"/>
              <a:cs typeface="Montserrat"/>
              <a:sym typeface="Montserrat"/>
            </a:endParaRPr>
          </a:p>
          <a:p>
            <a:pPr indent="-387350" lvl="0" marL="457200" rtl="0" algn="l">
              <a:lnSpc>
                <a:spcPct val="115000"/>
              </a:lnSpc>
              <a:spcBef>
                <a:spcPts val="0"/>
              </a:spcBef>
              <a:spcAft>
                <a:spcPts val="0"/>
              </a:spcAft>
              <a:buClr>
                <a:srgbClr val="333333"/>
              </a:buClr>
              <a:buSzPts val="2500"/>
              <a:buFont typeface="Montserrat"/>
              <a:buChar char="●"/>
            </a:pPr>
            <a:r>
              <a:rPr lang="en" sz="2500">
                <a:solidFill>
                  <a:srgbClr val="333333"/>
                </a:solidFill>
                <a:latin typeface="Montserrat"/>
                <a:ea typeface="Montserrat"/>
                <a:cs typeface="Montserrat"/>
                <a:sym typeface="Montserrat"/>
              </a:rPr>
              <a:t>Réseaux de Neurones</a:t>
            </a:r>
            <a:endParaRPr sz="2500">
              <a:solidFill>
                <a:srgbClr val="333333"/>
              </a:solidFill>
              <a:latin typeface="Montserrat"/>
              <a:ea typeface="Montserrat"/>
              <a:cs typeface="Montserrat"/>
              <a:sym typeface="Montserrat"/>
            </a:endParaRPr>
          </a:p>
          <a:p>
            <a:pPr indent="-387350" lvl="1" marL="914400" rtl="0" algn="l">
              <a:lnSpc>
                <a:spcPct val="115000"/>
              </a:lnSpc>
              <a:spcBef>
                <a:spcPts val="0"/>
              </a:spcBef>
              <a:spcAft>
                <a:spcPts val="0"/>
              </a:spcAft>
              <a:buClr>
                <a:srgbClr val="333333"/>
              </a:buClr>
              <a:buSzPts val="2500"/>
              <a:buFont typeface="Montserrat"/>
              <a:buChar char="○"/>
            </a:pPr>
            <a:r>
              <a:rPr lang="en" sz="2500">
                <a:solidFill>
                  <a:srgbClr val="333333"/>
                </a:solidFill>
                <a:latin typeface="Montserrat"/>
                <a:ea typeface="Montserrat"/>
                <a:cs typeface="Montserrat"/>
                <a:sym typeface="Montserrat"/>
              </a:rPr>
              <a:t>Un type d'architecture de Machine Learning modelée sur les neurones biologiques</a:t>
            </a:r>
            <a:endParaRPr sz="2500">
              <a:solidFill>
                <a:srgbClr val="333333"/>
              </a:solidFill>
              <a:latin typeface="Montserrat"/>
              <a:ea typeface="Montserrat"/>
              <a:cs typeface="Montserrat"/>
              <a:sym typeface="Montserrat"/>
            </a:endParaRPr>
          </a:p>
          <a:p>
            <a:pPr indent="-387350" lvl="0" marL="457200" rtl="0" algn="l">
              <a:lnSpc>
                <a:spcPct val="115000"/>
              </a:lnSpc>
              <a:spcBef>
                <a:spcPts val="0"/>
              </a:spcBef>
              <a:spcAft>
                <a:spcPts val="0"/>
              </a:spcAft>
              <a:buClr>
                <a:srgbClr val="333333"/>
              </a:buClr>
              <a:buSzPts val="2500"/>
              <a:buFont typeface="Montserrat"/>
              <a:buChar char="●"/>
            </a:pPr>
            <a:r>
              <a:rPr lang="en" sz="2500">
                <a:solidFill>
                  <a:srgbClr val="333333"/>
                </a:solidFill>
                <a:latin typeface="Montserrat"/>
                <a:ea typeface="Montserrat"/>
                <a:cs typeface="Montserrat"/>
                <a:sym typeface="Montserrat"/>
              </a:rPr>
              <a:t>Deep Learning</a:t>
            </a:r>
            <a:endParaRPr sz="2500">
              <a:solidFill>
                <a:srgbClr val="333333"/>
              </a:solidFill>
              <a:latin typeface="Montserrat"/>
              <a:ea typeface="Montserrat"/>
              <a:cs typeface="Montserrat"/>
              <a:sym typeface="Montserrat"/>
            </a:endParaRPr>
          </a:p>
          <a:p>
            <a:pPr indent="-387350" lvl="1" marL="914400" rtl="0" algn="l">
              <a:lnSpc>
                <a:spcPct val="115000"/>
              </a:lnSpc>
              <a:spcBef>
                <a:spcPts val="0"/>
              </a:spcBef>
              <a:spcAft>
                <a:spcPts val="0"/>
              </a:spcAft>
              <a:buClr>
                <a:srgbClr val="333333"/>
              </a:buClr>
              <a:buSzPts val="2500"/>
              <a:buFont typeface="Montserrat"/>
              <a:buChar char="○"/>
            </a:pPr>
            <a:r>
              <a:rPr lang="en" sz="2500">
                <a:solidFill>
                  <a:srgbClr val="333333"/>
                </a:solidFill>
                <a:latin typeface="Montserrat"/>
                <a:ea typeface="Montserrat"/>
                <a:cs typeface="Montserrat"/>
                <a:sym typeface="Montserrat"/>
              </a:rPr>
              <a:t>Un réseau de neurones avec plus d'une couche cachée</a:t>
            </a:r>
            <a:endParaRPr sz="2500">
              <a:solidFill>
                <a:srgbClr val="333333"/>
              </a:solidFill>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2600">
              <a:solidFill>
                <a:srgbClr val="333333"/>
              </a:solidFill>
              <a:latin typeface="Montserrat"/>
              <a:ea typeface="Montserrat"/>
              <a:cs typeface="Montserrat"/>
              <a:sym typeface="Montserrat"/>
            </a:endParaRPr>
          </a:p>
        </p:txBody>
      </p:sp>
      <p:sp>
        <p:nvSpPr>
          <p:cNvPr id="80" name="Google Shape;80;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8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888" name="Google Shape;888;p8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889" name="Google Shape;889;p86"/>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890" name="Google Shape;890;p8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891" name="Google Shape;891;p86"/>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892" name="Google Shape;892;p86"/>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893" name="Google Shape;893;p86"/>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894" name="Google Shape;894;p86"/>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Le point principal à retenir avec la matrice de confusion et les différentes mesures calculées est qu'elles sont toutes fondamentalement des moyens de comparer les valeurs prédites aux valeurs réelles.</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Ce qui constitue de "bonnes" metrics, dépendra vraiment de la situation spécifique!</a:t>
            </a:r>
            <a:endParaRPr sz="2600">
              <a:solidFill>
                <a:srgbClr val="313131"/>
              </a:solidFill>
              <a:highlight>
                <a:schemeClr val="lt1"/>
              </a:highlight>
              <a:latin typeface="Montserrat"/>
              <a:ea typeface="Montserrat"/>
              <a:cs typeface="Montserrat"/>
              <a:sym typeface="Montserrat"/>
            </a:endParaRPr>
          </a:p>
        </p:txBody>
      </p:sp>
      <p:sp>
        <p:nvSpPr>
          <p:cNvPr id="895" name="Google Shape;895;p86"/>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8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901" name="Google Shape;901;p8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02" name="Google Shape;902;p87"/>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03" name="Google Shape;903;p8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04" name="Google Shape;904;p87"/>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05" name="Google Shape;905;p87"/>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06" name="Google Shape;906;p87"/>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07" name="Google Shape;907;p87"/>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Clr>
                <a:srgbClr val="313131"/>
              </a:buClr>
              <a:buSzPts val="2500"/>
              <a:buFont typeface="Montserrat"/>
              <a:buChar char="●"/>
            </a:pPr>
            <a:r>
              <a:rPr lang="en" sz="2500">
                <a:solidFill>
                  <a:srgbClr val="313131"/>
                </a:solidFill>
                <a:highlight>
                  <a:schemeClr val="lt1"/>
                </a:highlight>
                <a:latin typeface="Montserrat"/>
                <a:ea typeface="Montserrat"/>
                <a:cs typeface="Montserrat"/>
                <a:sym typeface="Montserrat"/>
              </a:rPr>
              <a:t>Toujours confus sur la matrice de confusion ?</a:t>
            </a:r>
            <a:endParaRPr sz="2500">
              <a:solidFill>
                <a:srgbClr val="313131"/>
              </a:solidFill>
              <a:highlight>
                <a:schemeClr val="lt1"/>
              </a:highlight>
              <a:latin typeface="Montserrat"/>
              <a:ea typeface="Montserrat"/>
              <a:cs typeface="Montserrat"/>
              <a:sym typeface="Montserrat"/>
            </a:endParaRPr>
          </a:p>
          <a:p>
            <a:pPr indent="-387350" lvl="0" marL="457200" rtl="0" algn="l">
              <a:lnSpc>
                <a:spcPct val="100000"/>
              </a:lnSpc>
              <a:spcBef>
                <a:spcPts val="0"/>
              </a:spcBef>
              <a:spcAft>
                <a:spcPts val="0"/>
              </a:spcAft>
              <a:buClr>
                <a:srgbClr val="313131"/>
              </a:buClr>
              <a:buSzPts val="2500"/>
              <a:buFont typeface="Montserrat"/>
              <a:buChar char="●"/>
            </a:pPr>
            <a:r>
              <a:rPr lang="en" sz="2500">
                <a:solidFill>
                  <a:srgbClr val="313131"/>
                </a:solidFill>
                <a:highlight>
                  <a:schemeClr val="lt1"/>
                </a:highlight>
                <a:latin typeface="Montserrat"/>
                <a:ea typeface="Montserrat"/>
                <a:cs typeface="Montserrat"/>
                <a:sym typeface="Montserrat"/>
              </a:rPr>
              <a:t>Pas de problème ! Consultez la page Wikipédia pour en savoir plus, elle contient un très bon diagramme avec toutes les formules pour tous les paramètres.</a:t>
            </a:r>
            <a:endParaRPr sz="2500">
              <a:solidFill>
                <a:srgbClr val="313131"/>
              </a:solidFill>
              <a:highlight>
                <a:schemeClr val="lt1"/>
              </a:highlight>
              <a:latin typeface="Montserrat"/>
              <a:ea typeface="Montserrat"/>
              <a:cs typeface="Montserrat"/>
              <a:sym typeface="Montserrat"/>
            </a:endParaRPr>
          </a:p>
          <a:p>
            <a:pPr indent="-387350" lvl="0" marL="457200" rtl="0" algn="l">
              <a:lnSpc>
                <a:spcPct val="100000"/>
              </a:lnSpc>
              <a:spcBef>
                <a:spcPts val="0"/>
              </a:spcBef>
              <a:spcAft>
                <a:spcPts val="0"/>
              </a:spcAft>
              <a:buClr>
                <a:srgbClr val="313131"/>
              </a:buClr>
              <a:buSzPts val="2500"/>
              <a:buFont typeface="Montserrat"/>
              <a:buChar char="●"/>
            </a:pPr>
            <a:r>
              <a:rPr lang="en" sz="2500">
                <a:solidFill>
                  <a:srgbClr val="313131"/>
                </a:solidFill>
                <a:highlight>
                  <a:schemeClr val="lt1"/>
                </a:highlight>
                <a:latin typeface="Montserrat"/>
                <a:ea typeface="Montserrat"/>
                <a:cs typeface="Montserrat"/>
                <a:sym typeface="Montserrat"/>
              </a:rPr>
              <a:t>Tout au long de ce cours, nous nous contenterons généralement d'imprimer des mesures (par exemple, accuracy).</a:t>
            </a:r>
            <a:endParaRPr sz="2500">
              <a:solidFill>
                <a:srgbClr val="313131"/>
              </a:solidFill>
              <a:highlight>
                <a:schemeClr val="lt1"/>
              </a:highlight>
              <a:latin typeface="Montserrat"/>
              <a:ea typeface="Montserrat"/>
              <a:cs typeface="Montserrat"/>
              <a:sym typeface="Montserrat"/>
            </a:endParaRPr>
          </a:p>
        </p:txBody>
      </p:sp>
      <p:sp>
        <p:nvSpPr>
          <p:cNvPr id="908" name="Google Shape;908;p87"/>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8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914" name="Google Shape;914;p8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15" name="Google Shape;915;p8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16" name="Google Shape;916;p8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17" name="Google Shape;917;p8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18" name="Google Shape;918;p8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19" name="Google Shape;919;p8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20" name="Google Shape;920;p88"/>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0050" lvl="0" marL="457200" rtl="0" algn="l">
              <a:lnSpc>
                <a:spcPct val="100000"/>
              </a:lnSpc>
              <a:spcBef>
                <a:spcPts val="0"/>
              </a:spcBef>
              <a:spcAft>
                <a:spcPts val="0"/>
              </a:spcAft>
              <a:buClr>
                <a:srgbClr val="313131"/>
              </a:buClr>
              <a:buSzPts val="2700"/>
              <a:buFont typeface="Montserrat"/>
              <a:buChar char="●"/>
            </a:pPr>
            <a:r>
              <a:rPr lang="en" sz="2700">
                <a:solidFill>
                  <a:srgbClr val="313131"/>
                </a:solidFill>
                <a:highlight>
                  <a:schemeClr val="lt1"/>
                </a:highlight>
                <a:latin typeface="Montserrat"/>
                <a:ea typeface="Montserrat"/>
                <a:cs typeface="Montserrat"/>
                <a:sym typeface="Montserrat"/>
              </a:rPr>
              <a:t>Repensons à cette idée de :</a:t>
            </a:r>
            <a:endParaRPr sz="2700">
              <a:solidFill>
                <a:srgbClr val="313131"/>
              </a:solidFill>
              <a:highlight>
                <a:schemeClr val="lt1"/>
              </a:highlight>
              <a:latin typeface="Montserrat"/>
              <a:ea typeface="Montserrat"/>
              <a:cs typeface="Montserrat"/>
              <a:sym typeface="Montserrat"/>
            </a:endParaRPr>
          </a:p>
          <a:p>
            <a:pPr indent="-400050" lvl="1" marL="914400" rtl="0" algn="l">
              <a:lnSpc>
                <a:spcPct val="100000"/>
              </a:lnSpc>
              <a:spcBef>
                <a:spcPts val="0"/>
              </a:spcBef>
              <a:spcAft>
                <a:spcPts val="0"/>
              </a:spcAft>
              <a:buClr>
                <a:srgbClr val="313131"/>
              </a:buClr>
              <a:buSzPts val="2700"/>
              <a:buFont typeface="Montserrat"/>
              <a:buChar char="○"/>
            </a:pPr>
            <a:r>
              <a:rPr lang="en" sz="2700">
                <a:solidFill>
                  <a:srgbClr val="313131"/>
                </a:solidFill>
                <a:highlight>
                  <a:schemeClr val="lt1"/>
                </a:highlight>
                <a:latin typeface="Montserrat"/>
                <a:ea typeface="Montserrat"/>
                <a:cs typeface="Montserrat"/>
                <a:sym typeface="Montserrat"/>
              </a:rPr>
              <a:t>Qu'est-ce qu'une précision suffisante ?</a:t>
            </a:r>
            <a:endParaRPr sz="2700">
              <a:solidFill>
                <a:srgbClr val="313131"/>
              </a:solidFill>
              <a:highlight>
                <a:schemeClr val="lt1"/>
              </a:highlight>
              <a:latin typeface="Montserrat"/>
              <a:ea typeface="Montserrat"/>
              <a:cs typeface="Montserrat"/>
              <a:sym typeface="Montserrat"/>
            </a:endParaRPr>
          </a:p>
          <a:p>
            <a:pPr indent="-400050" lvl="0" marL="457200" rtl="0" algn="l">
              <a:lnSpc>
                <a:spcPct val="100000"/>
              </a:lnSpc>
              <a:spcBef>
                <a:spcPts val="0"/>
              </a:spcBef>
              <a:spcAft>
                <a:spcPts val="0"/>
              </a:spcAft>
              <a:buClr>
                <a:srgbClr val="313131"/>
              </a:buClr>
              <a:buSzPts val="2700"/>
              <a:buFont typeface="Montserrat"/>
              <a:buChar char="●"/>
            </a:pPr>
            <a:r>
              <a:rPr lang="en" sz="2700">
                <a:solidFill>
                  <a:srgbClr val="313131"/>
                </a:solidFill>
                <a:highlight>
                  <a:schemeClr val="lt1"/>
                </a:highlight>
                <a:latin typeface="Montserrat"/>
                <a:ea typeface="Montserrat"/>
                <a:cs typeface="Montserrat"/>
                <a:sym typeface="Montserrat"/>
              </a:rPr>
              <a:t>Tout dépend du contexte de la situation !</a:t>
            </a:r>
            <a:endParaRPr sz="2700">
              <a:solidFill>
                <a:srgbClr val="313131"/>
              </a:solidFill>
              <a:highlight>
                <a:schemeClr val="lt1"/>
              </a:highlight>
              <a:latin typeface="Montserrat"/>
              <a:ea typeface="Montserrat"/>
              <a:cs typeface="Montserrat"/>
              <a:sym typeface="Montserrat"/>
            </a:endParaRPr>
          </a:p>
          <a:p>
            <a:pPr indent="-400050" lvl="0" marL="457200" rtl="0" algn="l">
              <a:lnSpc>
                <a:spcPct val="100000"/>
              </a:lnSpc>
              <a:spcBef>
                <a:spcPts val="0"/>
              </a:spcBef>
              <a:spcAft>
                <a:spcPts val="0"/>
              </a:spcAft>
              <a:buClr>
                <a:srgbClr val="313131"/>
              </a:buClr>
              <a:buSzPts val="2700"/>
              <a:buFont typeface="Montserrat"/>
              <a:buChar char="●"/>
            </a:pPr>
            <a:r>
              <a:rPr lang="en" sz="2700">
                <a:solidFill>
                  <a:srgbClr val="313131"/>
                </a:solidFill>
                <a:highlight>
                  <a:schemeClr val="lt1"/>
                </a:highlight>
                <a:latin typeface="Montserrat"/>
                <a:ea typeface="Montserrat"/>
                <a:cs typeface="Montserrat"/>
                <a:sym typeface="Montserrat"/>
              </a:rPr>
              <a:t>Avez-vous créé un modèle pour prédire la présence d'une maladie ?</a:t>
            </a:r>
            <a:endParaRPr sz="2700">
              <a:solidFill>
                <a:srgbClr val="313131"/>
              </a:solidFill>
              <a:highlight>
                <a:schemeClr val="lt1"/>
              </a:highlight>
              <a:latin typeface="Montserrat"/>
              <a:ea typeface="Montserrat"/>
              <a:cs typeface="Montserrat"/>
              <a:sym typeface="Montserrat"/>
            </a:endParaRPr>
          </a:p>
          <a:p>
            <a:pPr indent="-400050" lvl="0" marL="457200" rtl="0" algn="l">
              <a:lnSpc>
                <a:spcPct val="100000"/>
              </a:lnSpc>
              <a:spcBef>
                <a:spcPts val="0"/>
              </a:spcBef>
              <a:spcAft>
                <a:spcPts val="0"/>
              </a:spcAft>
              <a:buClr>
                <a:srgbClr val="313131"/>
              </a:buClr>
              <a:buSzPts val="2700"/>
              <a:buFont typeface="Montserrat"/>
              <a:buChar char="●"/>
            </a:pPr>
            <a:r>
              <a:rPr lang="en" sz="2700">
                <a:solidFill>
                  <a:srgbClr val="313131"/>
                </a:solidFill>
                <a:highlight>
                  <a:schemeClr val="lt1"/>
                </a:highlight>
                <a:latin typeface="Montserrat"/>
                <a:ea typeface="Montserrat"/>
                <a:cs typeface="Montserrat"/>
                <a:sym typeface="Montserrat"/>
              </a:rPr>
              <a:t>La présence de la maladie est-elle bien équilibrée dans la population générale ? (Probablement pas !)</a:t>
            </a:r>
            <a:endParaRPr sz="2700">
              <a:solidFill>
                <a:srgbClr val="313131"/>
              </a:solidFill>
              <a:highlight>
                <a:schemeClr val="lt1"/>
              </a:highlight>
              <a:latin typeface="Montserrat"/>
              <a:ea typeface="Montserrat"/>
              <a:cs typeface="Montserrat"/>
              <a:sym typeface="Montserrat"/>
            </a:endParaRPr>
          </a:p>
        </p:txBody>
      </p:sp>
      <p:sp>
        <p:nvSpPr>
          <p:cNvPr id="921" name="Google Shape;921;p8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8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927" name="Google Shape;927;p8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28" name="Google Shape;928;p8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29" name="Google Shape;929;p8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30" name="Google Shape;930;p8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31" name="Google Shape;931;p8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32" name="Google Shape;932;p8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33" name="Google Shape;933;p89"/>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Les modèles sont souvent utilisés comme des tests de diagnostic rapide à effectuer avant de procéder à un test plus invasif (par exemple, une analyse d'urine avant une biopsie)</a:t>
            </a:r>
            <a:endParaRPr sz="2800">
              <a:solidFill>
                <a:srgbClr val="313131"/>
              </a:solidFill>
              <a:highlight>
                <a:schemeClr val="lt1"/>
              </a:highlight>
              <a:latin typeface="Montserrat"/>
              <a:ea typeface="Montserrat"/>
              <a:cs typeface="Montserrat"/>
              <a:sym typeface="Montserrat"/>
            </a:endParaRPr>
          </a:p>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Nous devons également réfléchir aux enjeux !</a:t>
            </a:r>
            <a:endParaRPr sz="2800">
              <a:solidFill>
                <a:srgbClr val="313131"/>
              </a:solidFill>
              <a:highlight>
                <a:schemeClr val="lt1"/>
              </a:highlight>
              <a:latin typeface="Montserrat"/>
              <a:ea typeface="Montserrat"/>
              <a:cs typeface="Montserrat"/>
              <a:sym typeface="Montserrat"/>
            </a:endParaRPr>
          </a:p>
        </p:txBody>
      </p:sp>
      <p:sp>
        <p:nvSpPr>
          <p:cNvPr id="934" name="Google Shape;934;p8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9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940" name="Google Shape;940;p9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41" name="Google Shape;941;p9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42" name="Google Shape;942;p9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43" name="Google Shape;943;p9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44" name="Google Shape;944;p9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45" name="Google Shape;945;p9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46" name="Google Shape;946;p90"/>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Clr>
                <a:srgbClr val="313131"/>
              </a:buClr>
              <a:buSzPts val="2500"/>
              <a:buFont typeface="Montserrat"/>
              <a:buChar char="●"/>
            </a:pPr>
            <a:r>
              <a:rPr lang="en" sz="2500">
                <a:solidFill>
                  <a:srgbClr val="313131"/>
                </a:solidFill>
                <a:highlight>
                  <a:schemeClr val="lt1"/>
                </a:highlight>
                <a:latin typeface="Montserrat"/>
                <a:ea typeface="Montserrat"/>
                <a:cs typeface="Montserrat"/>
                <a:sym typeface="Montserrat"/>
              </a:rPr>
              <a:t>Souvent, nous avons un compromis entre précision et rappel. Nous devons décider si le modèle doit se concentrer sur la correction des faux positifs ou des faux négatifs.</a:t>
            </a:r>
            <a:endParaRPr sz="2500">
              <a:solidFill>
                <a:srgbClr val="313131"/>
              </a:solidFill>
              <a:highlight>
                <a:schemeClr val="lt1"/>
              </a:highlight>
              <a:latin typeface="Montserrat"/>
              <a:ea typeface="Montserrat"/>
              <a:cs typeface="Montserrat"/>
              <a:sym typeface="Montserrat"/>
            </a:endParaRPr>
          </a:p>
          <a:p>
            <a:pPr indent="-387350" lvl="0" marL="457200" rtl="0" algn="l">
              <a:lnSpc>
                <a:spcPct val="100000"/>
              </a:lnSpc>
              <a:spcBef>
                <a:spcPts val="0"/>
              </a:spcBef>
              <a:spcAft>
                <a:spcPts val="0"/>
              </a:spcAft>
              <a:buClr>
                <a:srgbClr val="313131"/>
              </a:buClr>
              <a:buSzPts val="2500"/>
              <a:buFont typeface="Montserrat"/>
              <a:buChar char="●"/>
            </a:pPr>
            <a:r>
              <a:rPr lang="en" sz="2500">
                <a:solidFill>
                  <a:srgbClr val="313131"/>
                </a:solidFill>
                <a:highlight>
                  <a:schemeClr val="lt1"/>
                </a:highlight>
                <a:latin typeface="Montserrat"/>
                <a:ea typeface="Montserrat"/>
                <a:cs typeface="Montserrat"/>
                <a:sym typeface="Montserrat"/>
              </a:rPr>
              <a:t>En matière de diagnostic des maladies, il est probablement préférable d'aller dans le sens des faux positifs. Nous veillons donc à classer correctement le plus grand nombre possible de cas de maladie !</a:t>
            </a:r>
            <a:endParaRPr sz="2500">
              <a:solidFill>
                <a:srgbClr val="313131"/>
              </a:solidFill>
              <a:highlight>
                <a:schemeClr val="lt1"/>
              </a:highlight>
              <a:latin typeface="Montserrat"/>
              <a:ea typeface="Montserrat"/>
              <a:cs typeface="Montserrat"/>
              <a:sym typeface="Montserrat"/>
            </a:endParaRPr>
          </a:p>
        </p:txBody>
      </p:sp>
      <p:sp>
        <p:nvSpPr>
          <p:cNvPr id="947" name="Google Shape;947;p90"/>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9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953" name="Google Shape;953;p9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954" name="Google Shape;954;p9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955" name="Google Shape;955;p9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956" name="Google Shape;956;p9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957" name="Google Shape;957;p9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958" name="Google Shape;958;p9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959" name="Google Shape;959;p91"/>
          <p:cNvSpPr txBox="1"/>
          <p:nvPr/>
        </p:nvSpPr>
        <p:spPr>
          <a:xfrm>
            <a:off x="311700" y="1229975"/>
            <a:ext cx="8076000" cy="33390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rgbClr val="313131"/>
              </a:buClr>
              <a:buSzPts val="2800"/>
              <a:buFont typeface="Montserrat"/>
              <a:buChar char="●"/>
            </a:pPr>
            <a:r>
              <a:rPr lang="en" sz="2800">
                <a:solidFill>
                  <a:srgbClr val="313131"/>
                </a:solidFill>
                <a:highlight>
                  <a:schemeClr val="lt1"/>
                </a:highlight>
                <a:latin typeface="Montserrat"/>
                <a:ea typeface="Montserrat"/>
                <a:cs typeface="Montserrat"/>
                <a:sym typeface="Montserrat"/>
              </a:rPr>
              <a:t>Tout cela pour dire que le Machine Learning n'est pas effectué dans en "vase clos", mais plutôt un processus de collaboration où nous devrions consulter des experts dans le domaine (par exemple des médecins)</a:t>
            </a:r>
            <a:endParaRPr sz="2800">
              <a:solidFill>
                <a:srgbClr val="313131"/>
              </a:solidFill>
              <a:highlight>
                <a:schemeClr val="lt1"/>
              </a:highlight>
              <a:latin typeface="Montserrat"/>
              <a:ea typeface="Montserrat"/>
              <a:cs typeface="Montserrat"/>
              <a:sym typeface="Montserrat"/>
            </a:endParaRPr>
          </a:p>
        </p:txBody>
      </p:sp>
      <p:sp>
        <p:nvSpPr>
          <p:cNvPr id="960" name="Google Shape;960;p91"/>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du modèle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92"/>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Évaluation des performances</a:t>
            </a:r>
            <a:endParaRPr b="1">
              <a:latin typeface="Montserrat"/>
              <a:ea typeface="Montserrat"/>
              <a:cs typeface="Montserrat"/>
              <a:sym typeface="Montserrat"/>
            </a:endParaRPr>
          </a:p>
        </p:txBody>
      </p:sp>
      <p:sp>
        <p:nvSpPr>
          <p:cNvPr id="966" name="Google Shape;966;p92"/>
          <p:cNvSpPr txBox="1"/>
          <p:nvPr>
            <p:ph idx="1" type="subTitle"/>
          </p:nvPr>
        </p:nvSpPr>
        <p:spPr>
          <a:xfrm>
            <a:off x="311700" y="2822450"/>
            <a:ext cx="6657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REGRESSION</a:t>
            </a:r>
            <a:endParaRPr sz="35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3"/>
          <p:cNvSpPr txBox="1"/>
          <p:nvPr>
            <p:ph type="title"/>
          </p:nvPr>
        </p:nvSpPr>
        <p:spPr>
          <a:xfrm>
            <a:off x="1042425" y="295788"/>
            <a:ext cx="778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Évaluation de la régression</a:t>
            </a:r>
            <a:endParaRPr>
              <a:latin typeface="Montserrat"/>
              <a:ea typeface="Montserrat"/>
              <a:cs typeface="Montserrat"/>
              <a:sym typeface="Montserrat"/>
            </a:endParaRPr>
          </a:p>
        </p:txBody>
      </p:sp>
      <p:sp>
        <p:nvSpPr>
          <p:cNvPr id="972" name="Google Shape;972;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0050" lvl="0" marL="457200" rtl="0" algn="l">
              <a:spcBef>
                <a:spcPts val="0"/>
              </a:spcBef>
              <a:spcAft>
                <a:spcPts val="0"/>
              </a:spcAft>
              <a:buSzPts val="2700"/>
              <a:buFont typeface="Montserrat"/>
              <a:buChar char="●"/>
            </a:pPr>
            <a:r>
              <a:rPr lang="en" sz="2700">
                <a:latin typeface="Montserrat"/>
                <a:ea typeface="Montserrat"/>
                <a:cs typeface="Montserrat"/>
                <a:sym typeface="Montserrat"/>
              </a:rPr>
              <a:t>Prenons maintenant un moment pour discuter de l'évaluation des modèles de régression</a:t>
            </a:r>
            <a:endParaRPr sz="2700">
              <a:latin typeface="Montserrat"/>
              <a:ea typeface="Montserrat"/>
              <a:cs typeface="Montserrat"/>
              <a:sym typeface="Montserrat"/>
            </a:endParaRPr>
          </a:p>
          <a:p>
            <a:pPr indent="-400050" lvl="0" marL="457200" rtl="0" algn="l">
              <a:spcBef>
                <a:spcPts val="0"/>
              </a:spcBef>
              <a:spcAft>
                <a:spcPts val="0"/>
              </a:spcAft>
              <a:buSzPts val="2700"/>
              <a:buFont typeface="Montserrat"/>
              <a:buChar char="●"/>
            </a:pPr>
            <a:r>
              <a:rPr lang="en" sz="2700">
                <a:latin typeface="Montserrat"/>
                <a:ea typeface="Montserrat"/>
                <a:cs typeface="Montserrat"/>
                <a:sym typeface="Montserrat"/>
              </a:rPr>
              <a:t>La régression est une tâche lorsqu'un modèle tente de prédire des valeurs continues (contrairement aux valeurs catégorielles, qui sont des classifications)</a:t>
            </a:r>
            <a:endParaRPr sz="2700">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94"/>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de la régression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78" name="Google Shape;978;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0050" lvl="0" marL="457200" rtl="0" algn="l">
              <a:spcBef>
                <a:spcPts val="0"/>
              </a:spcBef>
              <a:spcAft>
                <a:spcPts val="0"/>
              </a:spcAft>
              <a:buSzPts val="2700"/>
              <a:buFont typeface="Montserrat"/>
              <a:buChar char="●"/>
            </a:pPr>
            <a:r>
              <a:rPr lang="en" sz="2700">
                <a:latin typeface="Montserrat"/>
                <a:ea typeface="Montserrat"/>
                <a:cs typeface="Montserrat"/>
                <a:sym typeface="Montserrat"/>
              </a:rPr>
              <a:t>Vous avez entendu parler de certains paramètres d'évaluation comme la précision ou le rappel.</a:t>
            </a:r>
            <a:endParaRPr sz="2700">
              <a:latin typeface="Montserrat"/>
              <a:ea typeface="Montserrat"/>
              <a:cs typeface="Montserrat"/>
              <a:sym typeface="Montserrat"/>
            </a:endParaRPr>
          </a:p>
          <a:p>
            <a:pPr indent="-400050" lvl="0" marL="457200" rtl="0" algn="l">
              <a:spcBef>
                <a:spcPts val="0"/>
              </a:spcBef>
              <a:spcAft>
                <a:spcPts val="0"/>
              </a:spcAft>
              <a:buSzPts val="2700"/>
              <a:buFont typeface="Montserrat"/>
              <a:buChar char="●"/>
            </a:pPr>
            <a:r>
              <a:rPr lang="en" sz="2700">
                <a:latin typeface="Montserrat"/>
                <a:ea typeface="Montserrat"/>
                <a:cs typeface="Montserrat"/>
                <a:sym typeface="Montserrat"/>
              </a:rPr>
              <a:t>Ce genre de métrique n'est pas utile pour les problèmes de régression, nous avons besoin de métriques conçues pour des valeurs </a:t>
            </a:r>
            <a:r>
              <a:rPr b="1" lang="en" sz="2700">
                <a:latin typeface="Montserrat"/>
                <a:ea typeface="Montserrat"/>
                <a:cs typeface="Montserrat"/>
                <a:sym typeface="Montserrat"/>
              </a:rPr>
              <a:t>continues</a:t>
            </a:r>
            <a:r>
              <a:rPr lang="en" sz="2700">
                <a:latin typeface="Montserrat"/>
                <a:ea typeface="Montserrat"/>
                <a:cs typeface="Montserrat"/>
                <a:sym typeface="Montserrat"/>
              </a:rPr>
              <a:t> !</a:t>
            </a:r>
            <a:endParaRPr sz="2700">
              <a:latin typeface="Montserrat"/>
              <a:ea typeface="Montserrat"/>
              <a:cs typeface="Montserrat"/>
              <a:sym typeface="Montserra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95"/>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de la régression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4" name="Google Shape;984;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00050" lvl="0" marL="457200" rtl="0" algn="l">
              <a:spcBef>
                <a:spcPts val="0"/>
              </a:spcBef>
              <a:spcAft>
                <a:spcPts val="0"/>
              </a:spcAft>
              <a:buSzPts val="2700"/>
              <a:buFont typeface="Montserrat"/>
              <a:buChar char="●"/>
            </a:pPr>
            <a:r>
              <a:rPr lang="en" sz="2700">
                <a:latin typeface="Montserrat"/>
                <a:ea typeface="Montserrat"/>
                <a:cs typeface="Montserrat"/>
                <a:sym typeface="Montserrat"/>
              </a:rPr>
              <a:t>Par exemple, tenter de prévoir le prix d'une maison compte tenu de ses caractéristiques (features) est une </a:t>
            </a:r>
            <a:r>
              <a:rPr b="1" lang="en" sz="2700">
                <a:latin typeface="Montserrat"/>
                <a:ea typeface="Montserrat"/>
                <a:cs typeface="Montserrat"/>
                <a:sym typeface="Montserrat"/>
              </a:rPr>
              <a:t>tâche de régression</a:t>
            </a:r>
            <a:r>
              <a:rPr lang="en" sz="2700">
                <a:latin typeface="Montserrat"/>
                <a:ea typeface="Montserrat"/>
                <a:cs typeface="Montserrat"/>
                <a:sym typeface="Montserrat"/>
              </a:rPr>
              <a:t>.</a:t>
            </a:r>
            <a:endParaRPr sz="2700">
              <a:latin typeface="Montserrat"/>
              <a:ea typeface="Montserrat"/>
              <a:cs typeface="Montserrat"/>
              <a:sym typeface="Montserrat"/>
            </a:endParaRPr>
          </a:p>
          <a:p>
            <a:pPr indent="-400050" lvl="0" marL="457200" rtl="0" algn="l">
              <a:spcBef>
                <a:spcPts val="0"/>
              </a:spcBef>
              <a:spcAft>
                <a:spcPts val="0"/>
              </a:spcAft>
              <a:buSzPts val="2700"/>
              <a:buFont typeface="Montserrat"/>
              <a:buChar char="●"/>
            </a:pPr>
            <a:r>
              <a:rPr lang="en" sz="2700">
                <a:latin typeface="Montserrat"/>
                <a:ea typeface="Montserrat"/>
                <a:cs typeface="Montserrat"/>
                <a:sym typeface="Montserrat"/>
              </a:rPr>
              <a:t>Tenter de prévoir le pays dans lequel se trouve une maison compte tenu de ses caractéristiques (features) serait une tâche de classification.</a:t>
            </a:r>
            <a:endParaRPr sz="27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sp>
        <p:nvSpPr>
          <p:cNvPr id="86" name="Google Shape;86;p1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Commençons par nous familiariser avec l'une des tâches de Machine Learning les plus courantes : l'Apprentissage Supervisé !</a:t>
            </a:r>
            <a:endParaRPr sz="2600">
              <a:solidFill>
                <a:srgbClr val="333333"/>
              </a:solidFill>
              <a:latin typeface="Montserrat"/>
              <a:ea typeface="Montserrat"/>
              <a:cs typeface="Montserrat"/>
              <a:sym typeface="Montserrat"/>
            </a:endParaRPr>
          </a:p>
          <a:p>
            <a:pPr indent="0" lvl="0" marL="457200" rtl="0" algn="l">
              <a:lnSpc>
                <a:spcPct val="115000"/>
              </a:lnSpc>
              <a:spcBef>
                <a:spcPts val="1600"/>
              </a:spcBef>
              <a:spcAft>
                <a:spcPts val="1600"/>
              </a:spcAft>
              <a:buNone/>
            </a:pPr>
            <a:r>
              <a:t/>
            </a:r>
            <a:endParaRPr sz="2600">
              <a:solidFill>
                <a:srgbClr val="333333"/>
              </a:solidFill>
              <a:latin typeface="Montserrat"/>
              <a:ea typeface="Montserrat"/>
              <a:cs typeface="Montserrat"/>
              <a:sym typeface="Montserrat"/>
            </a:endParaRPr>
          </a:p>
        </p:txBody>
      </p:sp>
      <p:sp>
        <p:nvSpPr>
          <p:cNvPr id="87" name="Google Shape;87;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000">
                <a:latin typeface="Montserrat"/>
                <a:ea typeface="Montserrat"/>
                <a:cs typeface="Montserrat"/>
                <a:sym typeface="Montserrat"/>
              </a:rPr>
              <a:t>Machine Learning </a:t>
            </a:r>
            <a:endParaRPr sz="2000">
              <a:latin typeface="Montserrat"/>
              <a:ea typeface="Montserrat"/>
              <a:cs typeface="Montserrat"/>
              <a:sym typeface="Montserrat"/>
            </a:endParaRPr>
          </a:p>
          <a:p>
            <a:pPr indent="0" lvl="0" marL="0" rtl="0" algn="l">
              <a:spcBef>
                <a:spcPts val="0"/>
              </a:spcBef>
              <a:spcAft>
                <a:spcPts val="0"/>
              </a:spcAft>
              <a:buSzPts val="990"/>
              <a:buNone/>
            </a:pPr>
            <a:r>
              <a:t/>
            </a:r>
            <a:endParaRPr sz="2250">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96"/>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de la régression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0" name="Google Shape;990;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69570" lvl="0" marL="457200" rtl="0" algn="l">
              <a:spcBef>
                <a:spcPts val="0"/>
              </a:spcBef>
              <a:spcAft>
                <a:spcPts val="0"/>
              </a:spcAft>
              <a:buSzPct val="100000"/>
              <a:buFont typeface="Montserrat"/>
              <a:buChar char="●"/>
            </a:pPr>
            <a:r>
              <a:rPr lang="en" sz="2400">
                <a:latin typeface="Montserrat"/>
                <a:ea typeface="Montserrat"/>
                <a:cs typeface="Montserrat"/>
                <a:sym typeface="Montserrat"/>
              </a:rPr>
              <a:t>Examinons quelques-unes des mesures d'évaluation les plus courantes pour la régression :</a:t>
            </a:r>
            <a:endParaRPr sz="2400">
              <a:latin typeface="Montserrat"/>
              <a:ea typeface="Montserrat"/>
              <a:cs typeface="Montserrat"/>
              <a:sym typeface="Montserrat"/>
            </a:endParaRPr>
          </a:p>
          <a:p>
            <a:pPr indent="-369569" lvl="1" marL="1371600" rtl="0" algn="l">
              <a:spcBef>
                <a:spcPts val="0"/>
              </a:spcBef>
              <a:spcAft>
                <a:spcPts val="0"/>
              </a:spcAft>
              <a:buSzPct val="100000"/>
              <a:buFont typeface="Montserrat"/>
              <a:buChar char="○"/>
            </a:pPr>
            <a:r>
              <a:rPr lang="en" sz="2400">
                <a:latin typeface="Montserrat"/>
                <a:ea typeface="Montserrat"/>
                <a:cs typeface="Montserrat"/>
                <a:sym typeface="Montserrat"/>
              </a:rPr>
              <a:t>Erreur Absolue Moyenne (Mean Absolute Error - MAE)</a:t>
            </a:r>
            <a:endParaRPr sz="2400">
              <a:latin typeface="Montserrat"/>
              <a:ea typeface="Montserrat"/>
              <a:cs typeface="Montserrat"/>
              <a:sym typeface="Montserrat"/>
            </a:endParaRPr>
          </a:p>
          <a:p>
            <a:pPr indent="-369569" lvl="1" marL="1371600" rtl="0" algn="l">
              <a:spcBef>
                <a:spcPts val="0"/>
              </a:spcBef>
              <a:spcAft>
                <a:spcPts val="0"/>
              </a:spcAft>
              <a:buSzPct val="100000"/>
              <a:buFont typeface="Montserrat"/>
              <a:buChar char="○"/>
            </a:pPr>
            <a:r>
              <a:rPr lang="en" sz="2400">
                <a:latin typeface="Montserrat"/>
                <a:ea typeface="Montserrat"/>
                <a:cs typeface="Montserrat"/>
                <a:sym typeface="Montserrat"/>
              </a:rPr>
              <a:t>Erreur quadratique moyenne (</a:t>
            </a:r>
            <a:r>
              <a:rPr lang="en" sz="2400">
                <a:latin typeface="Montserrat"/>
                <a:ea typeface="Montserrat"/>
                <a:cs typeface="Montserrat"/>
                <a:sym typeface="Montserrat"/>
              </a:rPr>
              <a:t>Mean Squared Error - MSE)</a:t>
            </a:r>
            <a:endParaRPr sz="2400">
              <a:latin typeface="Montserrat"/>
              <a:ea typeface="Montserrat"/>
              <a:cs typeface="Montserrat"/>
              <a:sym typeface="Montserrat"/>
            </a:endParaRPr>
          </a:p>
          <a:p>
            <a:pPr indent="-369569" lvl="1" marL="1371600" rtl="0" algn="l">
              <a:spcBef>
                <a:spcPts val="0"/>
              </a:spcBef>
              <a:spcAft>
                <a:spcPts val="0"/>
              </a:spcAft>
              <a:buSzPct val="100000"/>
              <a:buFont typeface="Montserrat"/>
              <a:buChar char="○"/>
            </a:pPr>
            <a:r>
              <a:rPr lang="en" sz="2400">
                <a:latin typeface="Montserrat"/>
                <a:ea typeface="Montserrat"/>
                <a:cs typeface="Montserrat"/>
                <a:sym typeface="Montserrat"/>
              </a:rPr>
              <a:t>Racine carrée de l'erreur quadratique moyenne (</a:t>
            </a:r>
            <a:r>
              <a:rPr lang="en" sz="2400">
                <a:latin typeface="Montserrat"/>
                <a:ea typeface="Montserrat"/>
                <a:cs typeface="Montserrat"/>
                <a:sym typeface="Montserrat"/>
              </a:rPr>
              <a:t>Root Mean Square Error - RMSE)</a:t>
            </a:r>
            <a:endParaRPr sz="2400">
              <a:latin typeface="Montserrat"/>
              <a:ea typeface="Montserrat"/>
              <a:cs typeface="Montserrat"/>
              <a:sym typeface="Montserrat"/>
            </a:endParaRPr>
          </a:p>
          <a:p>
            <a:pPr indent="0" lvl="0" marL="1371600" rtl="0" algn="l">
              <a:spcBef>
                <a:spcPts val="1200"/>
              </a:spcBef>
              <a:spcAft>
                <a:spcPts val="1200"/>
              </a:spcAft>
              <a:buNone/>
            </a:pPr>
            <a:r>
              <a:t/>
            </a:r>
            <a:endParaRPr sz="3000">
              <a:latin typeface="Montserrat"/>
              <a:ea typeface="Montserrat"/>
              <a:cs typeface="Montserrat"/>
              <a:sym typeface="Montserra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97"/>
          <p:cNvSpPr/>
          <p:nvPr/>
        </p:nvSpPr>
        <p:spPr>
          <a:xfrm>
            <a:off x="7190625" y="4656775"/>
            <a:ext cx="1953300" cy="486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7"/>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de la régression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7" name="Google Shape;997;p97"/>
          <p:cNvSpPr txBox="1"/>
          <p:nvPr>
            <p:ph idx="1" type="body"/>
          </p:nvPr>
        </p:nvSpPr>
        <p:spPr>
          <a:xfrm>
            <a:off x="311700" y="1152475"/>
            <a:ext cx="8796000" cy="3416400"/>
          </a:xfrm>
          <a:prstGeom prst="rect">
            <a:avLst/>
          </a:prstGeom>
        </p:spPr>
        <p:txBody>
          <a:bodyPr anchorCtr="0" anchor="t" bIns="91425" lIns="91425" spcFirstLastPara="1" rIns="91425" wrap="square" tIns="91425">
            <a:normAutofit/>
          </a:bodyPr>
          <a:lstStyle/>
          <a:p>
            <a:pPr indent="-381000" lvl="0" marL="457200" marR="0" rtl="0" algn="l">
              <a:lnSpc>
                <a:spcPct val="115000"/>
              </a:lnSpc>
              <a:spcBef>
                <a:spcPts val="0"/>
              </a:spcBef>
              <a:spcAft>
                <a:spcPts val="0"/>
              </a:spcAft>
              <a:buClr>
                <a:schemeClr val="dk2"/>
              </a:buClr>
              <a:buSzPts val="2400"/>
              <a:buFont typeface="Montserrat"/>
              <a:buChar char="●"/>
            </a:pPr>
            <a:r>
              <a:rPr lang="en" sz="2400">
                <a:latin typeface="Montserrat"/>
                <a:ea typeface="Montserrat"/>
                <a:cs typeface="Montserrat"/>
                <a:sym typeface="Montserrat"/>
              </a:rPr>
              <a:t>Erreur Absolue Moyenne - </a:t>
            </a:r>
            <a:r>
              <a:rPr lang="en" sz="2400">
                <a:latin typeface="Montserrat"/>
                <a:ea typeface="Montserrat"/>
                <a:cs typeface="Montserrat"/>
                <a:sym typeface="Montserrat"/>
              </a:rPr>
              <a:t>Mean Absolute Error (MAE)</a:t>
            </a:r>
            <a:endParaRPr sz="2400">
              <a:latin typeface="Montserrat"/>
              <a:ea typeface="Montserrat"/>
              <a:cs typeface="Montserrat"/>
              <a:sym typeface="Montserrat"/>
            </a:endParaRPr>
          </a:p>
          <a:p>
            <a:pPr indent="-381000" lvl="1" marL="1371600" marR="0" rtl="0" algn="l">
              <a:lnSpc>
                <a:spcPct val="115000"/>
              </a:lnSpc>
              <a:spcBef>
                <a:spcPts val="0"/>
              </a:spcBef>
              <a:spcAft>
                <a:spcPts val="0"/>
              </a:spcAft>
              <a:buSzPts val="2400"/>
              <a:buFont typeface="Montserrat"/>
              <a:buChar char="○"/>
            </a:pPr>
            <a:r>
              <a:rPr lang="en" sz="2400">
                <a:latin typeface="Montserrat"/>
                <a:ea typeface="Montserrat"/>
                <a:cs typeface="Montserrat"/>
                <a:sym typeface="Montserrat"/>
              </a:rPr>
              <a:t>C'est la moyenne de la valeur absolue des erreurs.</a:t>
            </a:r>
            <a:endParaRPr sz="2400">
              <a:latin typeface="Montserrat"/>
              <a:ea typeface="Montserrat"/>
              <a:cs typeface="Montserrat"/>
              <a:sym typeface="Montserrat"/>
            </a:endParaRPr>
          </a:p>
          <a:p>
            <a:pPr indent="-381000" lvl="1" marL="1371600" marR="0" rtl="0" algn="l">
              <a:lnSpc>
                <a:spcPct val="115000"/>
              </a:lnSpc>
              <a:spcBef>
                <a:spcPts val="0"/>
              </a:spcBef>
              <a:spcAft>
                <a:spcPts val="0"/>
              </a:spcAft>
              <a:buSzPts val="2400"/>
              <a:buFont typeface="Montserrat"/>
              <a:buChar char="○"/>
            </a:pPr>
            <a:r>
              <a:rPr lang="en" sz="2400">
                <a:latin typeface="Montserrat"/>
                <a:ea typeface="Montserrat"/>
                <a:cs typeface="Montserrat"/>
                <a:sym typeface="Montserrat"/>
              </a:rPr>
              <a:t>Facile à comprendre</a:t>
            </a:r>
            <a:endParaRPr sz="2400">
              <a:latin typeface="Montserrat"/>
              <a:ea typeface="Montserrat"/>
              <a:cs typeface="Montserrat"/>
              <a:sym typeface="Montserrat"/>
            </a:endParaRPr>
          </a:p>
        </p:txBody>
      </p:sp>
      <p:pic>
        <p:nvPicPr>
          <p:cNvPr descr="Screen Shot 2017-05-01 at 11.04.18 AM.png" id="998" name="Google Shape;998;p97"/>
          <p:cNvPicPr preferRelativeResize="0"/>
          <p:nvPr/>
        </p:nvPicPr>
        <p:blipFill>
          <a:blip r:embed="rId3">
            <a:alphaModFix/>
          </a:blip>
          <a:stretch>
            <a:fillRect/>
          </a:stretch>
        </p:blipFill>
        <p:spPr>
          <a:xfrm>
            <a:off x="2150100" y="3323477"/>
            <a:ext cx="5186449" cy="16264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pic>
        <p:nvPicPr>
          <p:cNvPr id="1003" name="Google Shape;1003;p98"/>
          <p:cNvPicPr preferRelativeResize="0"/>
          <p:nvPr/>
        </p:nvPicPr>
        <p:blipFill>
          <a:blip r:embed="rId3">
            <a:alphaModFix/>
          </a:blip>
          <a:stretch>
            <a:fillRect/>
          </a:stretch>
        </p:blipFill>
        <p:spPr>
          <a:xfrm>
            <a:off x="2070675" y="1596175"/>
            <a:ext cx="4981824" cy="3623524"/>
          </a:xfrm>
          <a:prstGeom prst="rect">
            <a:avLst/>
          </a:prstGeom>
          <a:noFill/>
          <a:ln>
            <a:noFill/>
          </a:ln>
        </p:spPr>
      </p:pic>
      <p:sp>
        <p:nvSpPr>
          <p:cNvPr id="1004" name="Google Shape;1004;p98"/>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de la régression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5" name="Google Shape;1005;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Cependant, le MAE ne sanctionne pas les grosses erreurs.</a:t>
            </a:r>
            <a:endParaRPr sz="2500">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pic>
        <p:nvPicPr>
          <p:cNvPr id="1010" name="Google Shape;1010;p99"/>
          <p:cNvPicPr preferRelativeResize="0"/>
          <p:nvPr/>
        </p:nvPicPr>
        <p:blipFill rotWithShape="1">
          <a:blip r:embed="rId3">
            <a:alphaModFix/>
          </a:blip>
          <a:srcRect b="0" l="0" r="49346" t="53246"/>
          <a:stretch/>
        </p:blipFill>
        <p:spPr>
          <a:xfrm>
            <a:off x="2770950" y="2046550"/>
            <a:ext cx="3359750" cy="2255550"/>
          </a:xfrm>
          <a:prstGeom prst="rect">
            <a:avLst/>
          </a:prstGeom>
          <a:noFill/>
          <a:ln>
            <a:noFill/>
          </a:ln>
        </p:spPr>
      </p:pic>
      <p:sp>
        <p:nvSpPr>
          <p:cNvPr id="1011" name="Google Shape;1011;p99"/>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de la régression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2" name="Google Shape;1012;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Cependant, le MAE ne sanctionne pas les grosses erreurs.</a:t>
            </a:r>
            <a:endParaRPr sz="2500">
              <a:latin typeface="Montserrat"/>
              <a:ea typeface="Montserrat"/>
              <a:cs typeface="Montserrat"/>
              <a:sym typeface="Montserra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pic>
        <p:nvPicPr>
          <p:cNvPr id="1017" name="Google Shape;1017;p100"/>
          <p:cNvPicPr preferRelativeResize="0"/>
          <p:nvPr/>
        </p:nvPicPr>
        <p:blipFill rotWithShape="1">
          <a:blip r:embed="rId3">
            <a:alphaModFix/>
          </a:blip>
          <a:srcRect b="0" l="0" r="49346" t="53246"/>
          <a:stretch/>
        </p:blipFill>
        <p:spPr>
          <a:xfrm>
            <a:off x="2770950" y="2046550"/>
            <a:ext cx="3359750" cy="2255550"/>
          </a:xfrm>
          <a:prstGeom prst="rect">
            <a:avLst/>
          </a:prstGeom>
          <a:noFill/>
          <a:ln>
            <a:noFill/>
          </a:ln>
        </p:spPr>
      </p:pic>
      <p:sp>
        <p:nvSpPr>
          <p:cNvPr id="1018" name="Google Shape;1018;p100"/>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de la régression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9" name="Google Shape;1019;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Nous voulons que nos mesures d'erreur en tiennent compte !</a:t>
            </a:r>
            <a:endParaRPr sz="2500">
              <a:latin typeface="Montserrat"/>
              <a:ea typeface="Montserrat"/>
              <a:cs typeface="Montserrat"/>
              <a:sym typeface="Montserrat"/>
            </a:endParaRPr>
          </a:p>
        </p:txBody>
      </p:sp>
      <p:cxnSp>
        <p:nvCxnSpPr>
          <p:cNvPr id="1020" name="Google Shape;1020;p100"/>
          <p:cNvCxnSpPr/>
          <p:nvPr/>
        </p:nvCxnSpPr>
        <p:spPr>
          <a:xfrm flipH="1">
            <a:off x="3857325" y="2275950"/>
            <a:ext cx="978300" cy="428700"/>
          </a:xfrm>
          <a:prstGeom prst="straightConnector1">
            <a:avLst/>
          </a:prstGeom>
          <a:noFill/>
          <a:ln cap="flat" cmpd="sng" w="19050">
            <a:solidFill>
              <a:srgbClr val="FF0000"/>
            </a:solidFill>
            <a:prstDash val="solid"/>
            <a:round/>
            <a:headEnd len="med" w="med" type="triangle"/>
            <a:tailEnd len="med" w="med" type="none"/>
          </a:ln>
        </p:spPr>
      </p:cxnSp>
      <p:cxnSp>
        <p:nvCxnSpPr>
          <p:cNvPr id="1021" name="Google Shape;1021;p100"/>
          <p:cNvCxnSpPr/>
          <p:nvPr/>
        </p:nvCxnSpPr>
        <p:spPr>
          <a:xfrm>
            <a:off x="4871825" y="2251800"/>
            <a:ext cx="0" cy="471000"/>
          </a:xfrm>
          <a:prstGeom prst="straightConnector1">
            <a:avLst/>
          </a:prstGeom>
          <a:noFill/>
          <a:ln cap="flat" cmpd="sng" w="19050">
            <a:solidFill>
              <a:srgbClr val="E06666"/>
            </a:solidFill>
            <a:prstDash val="solid"/>
            <a:round/>
            <a:headEnd len="med" w="med" type="diamond"/>
            <a:tailEnd len="med" w="med" type="diamond"/>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01"/>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de la régression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7" name="Google Shape;1027;p101"/>
          <p:cNvSpPr txBox="1"/>
          <p:nvPr>
            <p:ph idx="1" type="body"/>
          </p:nvPr>
        </p:nvSpPr>
        <p:spPr>
          <a:xfrm>
            <a:off x="311700" y="1152475"/>
            <a:ext cx="8796000" cy="3416400"/>
          </a:xfrm>
          <a:prstGeom prst="rect">
            <a:avLst/>
          </a:prstGeom>
        </p:spPr>
        <p:txBody>
          <a:bodyPr anchorCtr="0" anchor="t" bIns="91425" lIns="91425" spcFirstLastPara="1" rIns="91425" wrap="square" tIns="91425">
            <a:normAutofit/>
          </a:bodyPr>
          <a:lstStyle/>
          <a:p>
            <a:pPr indent="-387350" lvl="0" marL="457200" marR="0" rtl="0" algn="l">
              <a:lnSpc>
                <a:spcPct val="115000"/>
              </a:lnSpc>
              <a:spcBef>
                <a:spcPts val="0"/>
              </a:spcBef>
              <a:spcAft>
                <a:spcPts val="0"/>
              </a:spcAft>
              <a:buClr>
                <a:schemeClr val="dk2"/>
              </a:buClr>
              <a:buSzPts val="2500"/>
              <a:buFont typeface="Montserrat"/>
              <a:buChar char="●"/>
            </a:pPr>
            <a:r>
              <a:rPr lang="en" sz="2500">
                <a:latin typeface="Montserrat"/>
                <a:ea typeface="Montserrat"/>
                <a:cs typeface="Montserrat"/>
                <a:sym typeface="Montserrat"/>
              </a:rPr>
              <a:t>Erreur quadratique moyenne - </a:t>
            </a:r>
            <a:r>
              <a:rPr lang="en" sz="2500">
                <a:latin typeface="Montserrat"/>
                <a:ea typeface="Montserrat"/>
                <a:cs typeface="Montserrat"/>
                <a:sym typeface="Montserrat"/>
              </a:rPr>
              <a:t>Mean Squared Error (MSE)</a:t>
            </a:r>
            <a:endParaRPr sz="2500">
              <a:latin typeface="Montserrat"/>
              <a:ea typeface="Montserrat"/>
              <a:cs typeface="Montserrat"/>
              <a:sym typeface="Montserrat"/>
            </a:endParaRPr>
          </a:p>
          <a:p>
            <a:pPr indent="-387350" lvl="1" marL="1371600" marR="0" rtl="0" algn="l">
              <a:lnSpc>
                <a:spcPct val="115000"/>
              </a:lnSpc>
              <a:spcBef>
                <a:spcPts val="0"/>
              </a:spcBef>
              <a:spcAft>
                <a:spcPts val="0"/>
              </a:spcAft>
              <a:buSzPts val="2500"/>
              <a:buFont typeface="Montserrat"/>
              <a:buChar char="○"/>
            </a:pPr>
            <a:r>
              <a:rPr lang="en" sz="2500">
                <a:latin typeface="Montserrat"/>
                <a:ea typeface="Montserrat"/>
                <a:cs typeface="Montserrat"/>
                <a:sym typeface="Montserrat"/>
              </a:rPr>
              <a:t>C'est la moyenne des erreurs au carré.</a:t>
            </a:r>
            <a:endParaRPr sz="2500">
              <a:latin typeface="Montserrat"/>
              <a:ea typeface="Montserrat"/>
              <a:cs typeface="Montserrat"/>
              <a:sym typeface="Montserrat"/>
            </a:endParaRPr>
          </a:p>
          <a:p>
            <a:pPr indent="-387350" lvl="1" marL="1371600" marR="0" rtl="0" algn="l">
              <a:lnSpc>
                <a:spcPct val="115000"/>
              </a:lnSpc>
              <a:spcBef>
                <a:spcPts val="0"/>
              </a:spcBef>
              <a:spcAft>
                <a:spcPts val="0"/>
              </a:spcAft>
              <a:buSzPts val="2500"/>
              <a:buFont typeface="Montserrat"/>
              <a:buChar char="○"/>
            </a:pPr>
            <a:r>
              <a:rPr lang="en" sz="2500">
                <a:latin typeface="Montserrat"/>
                <a:ea typeface="Montserrat"/>
                <a:cs typeface="Montserrat"/>
                <a:sym typeface="Montserrat"/>
              </a:rPr>
              <a:t>Les erreurs plus importantes sont plus marquées qu'avec le MAE, ce qui rend le MSE plus populaire.</a:t>
            </a:r>
            <a:endParaRPr sz="2500">
              <a:latin typeface="Montserrat"/>
              <a:ea typeface="Montserrat"/>
              <a:cs typeface="Montserrat"/>
              <a:sym typeface="Montserrat"/>
            </a:endParaRPr>
          </a:p>
        </p:txBody>
      </p:sp>
      <p:pic>
        <p:nvPicPr>
          <p:cNvPr descr="Screen Shot 2017-05-01 at 11.04.25 AM.png" id="1028" name="Google Shape;1028;p101"/>
          <p:cNvPicPr preferRelativeResize="0"/>
          <p:nvPr/>
        </p:nvPicPr>
        <p:blipFill>
          <a:blip r:embed="rId3">
            <a:alphaModFix/>
          </a:blip>
          <a:stretch>
            <a:fillRect/>
          </a:stretch>
        </p:blipFill>
        <p:spPr>
          <a:xfrm>
            <a:off x="3754725" y="3803600"/>
            <a:ext cx="3864275" cy="12166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02"/>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Évaluation de la régression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4" name="Google Shape;1034;p102"/>
          <p:cNvSpPr txBox="1"/>
          <p:nvPr>
            <p:ph idx="1" type="body"/>
          </p:nvPr>
        </p:nvSpPr>
        <p:spPr>
          <a:xfrm>
            <a:off x="311700" y="1152475"/>
            <a:ext cx="8796000" cy="3416400"/>
          </a:xfrm>
          <a:prstGeom prst="rect">
            <a:avLst/>
          </a:prstGeom>
        </p:spPr>
        <p:txBody>
          <a:bodyPr anchorCtr="0" anchor="t" bIns="91425" lIns="91425" spcFirstLastPara="1" rIns="91425" wrap="square" tIns="91425">
            <a:normAutofit/>
          </a:bodyPr>
          <a:lstStyle/>
          <a:p>
            <a:pPr indent="-374650" lvl="0" marL="457200" marR="0" rtl="0" algn="l">
              <a:lnSpc>
                <a:spcPct val="115000"/>
              </a:lnSpc>
              <a:spcBef>
                <a:spcPts val="0"/>
              </a:spcBef>
              <a:spcAft>
                <a:spcPts val="0"/>
              </a:spcAft>
              <a:buClr>
                <a:schemeClr val="dk2"/>
              </a:buClr>
              <a:buSzPts val="2300"/>
              <a:buFont typeface="Montserrat"/>
              <a:buChar char="●"/>
            </a:pPr>
            <a:r>
              <a:rPr lang="en" sz="2300">
                <a:latin typeface="Montserrat"/>
                <a:ea typeface="Montserrat"/>
                <a:cs typeface="Montserrat"/>
                <a:sym typeface="Montserrat"/>
              </a:rPr>
              <a:t>Racine carrée de l'erreur quadratique moyenne - </a:t>
            </a:r>
            <a:r>
              <a:rPr lang="en" sz="2300">
                <a:latin typeface="Montserrat"/>
                <a:ea typeface="Montserrat"/>
                <a:cs typeface="Montserrat"/>
                <a:sym typeface="Montserrat"/>
              </a:rPr>
              <a:t>Root Mean Square Error (RMSE)</a:t>
            </a:r>
            <a:endParaRPr sz="2300">
              <a:latin typeface="Montserrat"/>
              <a:ea typeface="Montserrat"/>
              <a:cs typeface="Montserrat"/>
              <a:sym typeface="Montserrat"/>
            </a:endParaRPr>
          </a:p>
          <a:p>
            <a:pPr indent="-374650" lvl="1" marL="1371600" marR="0" rtl="0" algn="l">
              <a:lnSpc>
                <a:spcPct val="115000"/>
              </a:lnSpc>
              <a:spcBef>
                <a:spcPts val="0"/>
              </a:spcBef>
              <a:spcAft>
                <a:spcPts val="0"/>
              </a:spcAft>
              <a:buSzPts val="2300"/>
              <a:buFont typeface="Montserrat"/>
              <a:buChar char="○"/>
            </a:pPr>
            <a:r>
              <a:rPr lang="en" sz="2300">
                <a:latin typeface="Montserrat"/>
                <a:ea typeface="Montserrat"/>
                <a:cs typeface="Montserrat"/>
                <a:sym typeface="Montserrat"/>
              </a:rPr>
              <a:t>C'est la racine de la moyenne des erreurs au carré.</a:t>
            </a:r>
            <a:endParaRPr sz="2300">
              <a:latin typeface="Montserrat"/>
              <a:ea typeface="Montserrat"/>
              <a:cs typeface="Montserrat"/>
              <a:sym typeface="Montserrat"/>
            </a:endParaRPr>
          </a:p>
          <a:p>
            <a:pPr indent="-406400" lvl="1" marL="1371600" marR="0" rtl="0" algn="l">
              <a:lnSpc>
                <a:spcPct val="115000"/>
              </a:lnSpc>
              <a:spcBef>
                <a:spcPts val="0"/>
              </a:spcBef>
              <a:spcAft>
                <a:spcPts val="0"/>
              </a:spcAft>
              <a:buSzPts val="2800"/>
              <a:buFont typeface="Montserrat"/>
              <a:buChar char="○"/>
            </a:pPr>
            <a:r>
              <a:rPr lang="en" sz="2300">
                <a:latin typeface="Montserrat"/>
                <a:ea typeface="Montserrat"/>
                <a:cs typeface="Montserrat"/>
                <a:sym typeface="Montserrat"/>
              </a:rPr>
              <a:t>Le plus populaire (a les mêmes unités que y)</a:t>
            </a:r>
            <a:endParaRPr sz="2800">
              <a:latin typeface="Montserrat"/>
              <a:ea typeface="Montserrat"/>
              <a:cs typeface="Montserrat"/>
              <a:sym typeface="Montserrat"/>
            </a:endParaRPr>
          </a:p>
        </p:txBody>
      </p:sp>
      <p:pic>
        <p:nvPicPr>
          <p:cNvPr descr="Screen Shot 2017-05-01 at 11.04.31 AM.png" id="1035" name="Google Shape;1035;p102"/>
          <p:cNvPicPr preferRelativeResize="0"/>
          <p:nvPr/>
        </p:nvPicPr>
        <p:blipFill>
          <a:blip r:embed="rId3">
            <a:alphaModFix/>
          </a:blip>
          <a:stretch>
            <a:fillRect/>
          </a:stretch>
        </p:blipFill>
        <p:spPr>
          <a:xfrm>
            <a:off x="2411225" y="3310550"/>
            <a:ext cx="5514163" cy="18329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03"/>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Machine Learning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1" name="Google Shape;1041;p103"/>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00050" lvl="0" marL="4572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Question la plus fréquente des étudiants :</a:t>
            </a:r>
            <a:endParaRPr sz="2700">
              <a:solidFill>
                <a:srgbClr val="434343"/>
              </a:solidFill>
              <a:latin typeface="Montserrat"/>
              <a:ea typeface="Montserrat"/>
              <a:cs typeface="Montserrat"/>
              <a:sym typeface="Montserrat"/>
            </a:endParaRPr>
          </a:p>
          <a:p>
            <a:pPr indent="-400050" lvl="1" marL="13716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"Cette valeur de RMSE est-elle bonne ?"</a:t>
            </a:r>
            <a:endParaRPr sz="2700">
              <a:solidFill>
                <a:srgbClr val="434343"/>
              </a:solidFill>
              <a:latin typeface="Montserrat"/>
              <a:ea typeface="Montserrat"/>
              <a:cs typeface="Montserrat"/>
              <a:sym typeface="Montserrat"/>
            </a:endParaRPr>
          </a:p>
          <a:p>
            <a:pPr indent="-400050" lvl="0"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Le contexte est essentiel !</a:t>
            </a:r>
            <a:endParaRPr sz="2700">
              <a:solidFill>
                <a:srgbClr val="434343"/>
              </a:solidFill>
              <a:latin typeface="Montserrat"/>
              <a:ea typeface="Montserrat"/>
              <a:cs typeface="Montserrat"/>
              <a:sym typeface="Montserrat"/>
            </a:endParaRPr>
          </a:p>
          <a:p>
            <a:pPr indent="-400050" lvl="0" marL="914400" marR="0" rtl="0" algn="l">
              <a:lnSpc>
                <a:spcPct val="100000"/>
              </a:lnSpc>
              <a:spcBef>
                <a:spcPts val="0"/>
              </a:spcBef>
              <a:spcAft>
                <a:spcPts val="0"/>
              </a:spcAft>
              <a:buClr>
                <a:srgbClr val="434343"/>
              </a:buClr>
              <a:buSzPts val="2700"/>
              <a:buFont typeface="Montserrat"/>
              <a:buChar char="●"/>
            </a:pPr>
            <a:r>
              <a:rPr lang="en" sz="2700">
                <a:solidFill>
                  <a:srgbClr val="434343"/>
                </a:solidFill>
                <a:latin typeface="Montserrat"/>
                <a:ea typeface="Montserrat"/>
                <a:cs typeface="Montserrat"/>
                <a:sym typeface="Montserrat"/>
              </a:rPr>
              <a:t>Une RMSE de 10 $ est fantastique pour prédire le prix d'une maison, mais horrible pour prédire le prix d'une barre chocolatée !</a:t>
            </a:r>
            <a:endParaRPr sz="2700">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04"/>
          <p:cNvSpPr txBox="1"/>
          <p:nvPr>
            <p:ph type="title"/>
          </p:nvPr>
        </p:nvSpPr>
        <p:spPr>
          <a:xfrm>
            <a:off x="1042425" y="295788"/>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a:latin typeface="Montserrat"/>
                <a:ea typeface="Montserrat"/>
                <a:cs typeface="Montserrat"/>
                <a:sym typeface="Montserrat"/>
              </a:rPr>
              <a:t>Machine Learning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7" name="Google Shape;1047;p104"/>
          <p:cNvSpPr txBox="1"/>
          <p:nvPr>
            <p:ph idx="1" type="body"/>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Comparez votre mesure d'erreur à la valeur moyenne de l'étiquette dans votre ensemble de données pour essayer d'avoir une intuition de sa performance globale.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 connaissance du domaine joue également un rôle important ici !</a:t>
            </a:r>
            <a:endParaRPr sz="2900">
              <a:solidFill>
                <a:srgbClr val="434343"/>
              </a:solidFill>
              <a:latin typeface="Montserrat"/>
              <a:ea typeface="Montserrat"/>
              <a:cs typeface="Montserrat"/>
              <a:sym typeface="Montserra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05"/>
          <p:cNvSpPr txBox="1"/>
          <p:nvPr>
            <p:ph type="ctrTitle"/>
          </p:nvPr>
        </p:nvSpPr>
        <p:spPr>
          <a:xfrm>
            <a:off x="311700" y="769850"/>
            <a:ext cx="58953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Apprentissage </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Non Supervisé</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153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