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95" r:id="rId1"/>
  </p:sldMasterIdLst>
  <p:notesMasterIdLst>
    <p:notesMasterId r:id="rId7"/>
  </p:notesMasterIdLst>
  <p:handoutMasterIdLst>
    <p:handoutMasterId r:id="rId8"/>
  </p:handoutMasterIdLst>
  <p:sldIdLst>
    <p:sldId id="256" r:id="rId2"/>
    <p:sldId id="294" r:id="rId3"/>
    <p:sldId id="379" r:id="rId4"/>
    <p:sldId id="296" r:id="rId5"/>
    <p:sldId id="297" r:id="rId6"/>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381">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il Narassiguin" initials="AN [4]"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9D3F2"/>
    <a:srgbClr val="F9DDF8"/>
    <a:srgbClr val="F7CFF4"/>
    <a:srgbClr val="F9FFDD"/>
    <a:srgbClr val="F1FFAB"/>
    <a:srgbClr val="FFFF8F"/>
    <a:srgbClr val="F1FDF5"/>
    <a:srgbClr val="DDF9DF"/>
    <a:srgbClr val="87F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8563" autoAdjust="0"/>
  </p:normalViewPr>
  <p:slideViewPr>
    <p:cSldViewPr snapToGrid="0">
      <p:cViewPr varScale="1">
        <p:scale>
          <a:sx n="64" d="100"/>
          <a:sy n="64" d="100"/>
        </p:scale>
        <p:origin x="1000" y="176"/>
      </p:cViewPr>
      <p:guideLst>
        <p:guide orient="horz" pos="2160"/>
        <p:guide pos="2381"/>
      </p:guideLst>
    </p:cSldViewPr>
  </p:slideViewPr>
  <p:outlineViewPr>
    <p:cViewPr>
      <p:scale>
        <a:sx n="33" d="100"/>
        <a:sy n="33" d="100"/>
      </p:scale>
      <p:origin x="0" y="4704"/>
    </p:cViewPr>
  </p:outlineViewPr>
  <p:notesTextViewPr>
    <p:cViewPr>
      <p:scale>
        <a:sx n="3" d="2"/>
        <a:sy n="3" d="2"/>
      </p:scale>
      <p:origin x="0" y="0"/>
    </p:cViewPr>
  </p:notesTextViewPr>
  <p:sorterViewPr>
    <p:cViewPr>
      <p:scale>
        <a:sx n="33" d="100"/>
        <a:sy n="33" d="100"/>
      </p:scale>
      <p:origin x="0" y="0"/>
    </p:cViewPr>
  </p:sorterViewPr>
  <p:notesViewPr>
    <p:cSldViewPr snapToGrid="0">
      <p:cViewPr varScale="1">
        <p:scale>
          <a:sx n="59" d="100"/>
          <a:sy n="59" d="100"/>
        </p:scale>
        <p:origin x="-2515" y="-72"/>
      </p:cViewPr>
      <p:guideLst>
        <p:guide orient="horz" pos="3126"/>
        <p:guide pos="214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lvl1pPr defTabSz="917575" eaLnBrk="0" hangingPunct="0">
              <a:defRPr sz="1200"/>
            </a:lvl1pPr>
          </a:lstStyle>
          <a:p>
            <a:endParaRPr lang="en-US"/>
          </a:p>
        </p:txBody>
      </p:sp>
      <p:sp>
        <p:nvSpPr>
          <p:cNvPr id="195587" name="Rectangle 3"/>
          <p:cNvSpPr>
            <a:spLocks noGrp="1" noChangeArrowheads="1"/>
          </p:cNvSpPr>
          <p:nvPr>
            <p:ph type="dt" sz="quarter" idx="1"/>
          </p:nvPr>
        </p:nvSpPr>
        <p:spPr bwMode="auto">
          <a:xfrm>
            <a:off x="3851275"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806" tIns="45903" rIns="91806" bIns="45903" numCol="1" anchor="t" anchorCtr="0" compatLnSpc="1">
            <a:prstTxWarp prst="textNoShape">
              <a:avLst/>
            </a:prstTxWarp>
          </a:bodyPr>
          <a:lstStyle>
            <a:lvl1pPr algn="r" defTabSz="917575" eaLnBrk="0" hangingPunct="0">
              <a:defRPr sz="1200"/>
            </a:lvl1pPr>
          </a:lstStyle>
          <a:p>
            <a:fld id="{10D3AB84-27DA-D844-A206-84FCFC032775}" type="datetimeFigureOut">
              <a:rPr lang="en-US"/>
              <a:pPr/>
              <a:t>1/27/22</a:t>
            </a:fld>
            <a:endParaRPr lang="en-US"/>
          </a:p>
        </p:txBody>
      </p:sp>
      <p:sp>
        <p:nvSpPr>
          <p:cNvPr id="195588" name="Rectangle 4"/>
          <p:cNvSpPr>
            <a:spLocks noGrp="1" noChangeArrowheads="1"/>
          </p:cNvSpPr>
          <p:nvPr>
            <p:ph type="ftr" sz="quarter" idx="2"/>
          </p:nvPr>
        </p:nvSpPr>
        <p:spPr bwMode="auto">
          <a:xfrm>
            <a:off x="0"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b" anchorCtr="0" compatLnSpc="1">
            <a:prstTxWarp prst="textNoShape">
              <a:avLst/>
            </a:prstTxWarp>
          </a:bodyPr>
          <a:lstStyle>
            <a:lvl1pPr defTabSz="917575" eaLnBrk="0" hangingPunct="0">
              <a:defRPr sz="1200"/>
            </a:lvl1pPr>
          </a:lstStyle>
          <a:p>
            <a:endParaRPr lang="en-US"/>
          </a:p>
        </p:txBody>
      </p:sp>
      <p:sp>
        <p:nvSpPr>
          <p:cNvPr id="195589" name="Rectangle 5"/>
          <p:cNvSpPr>
            <a:spLocks noGrp="1" noChangeArrowheads="1"/>
          </p:cNvSpPr>
          <p:nvPr>
            <p:ph type="sldNum" sz="quarter" idx="3"/>
          </p:nvPr>
        </p:nvSpPr>
        <p:spPr bwMode="auto">
          <a:xfrm>
            <a:off x="3851275"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806" tIns="45903" rIns="91806" bIns="45903" numCol="1" anchor="b" anchorCtr="0" compatLnSpc="1">
            <a:prstTxWarp prst="textNoShape">
              <a:avLst/>
            </a:prstTxWarp>
          </a:bodyPr>
          <a:lstStyle>
            <a:lvl1pPr algn="r" defTabSz="917575" eaLnBrk="0" hangingPunct="0">
              <a:defRPr sz="1200"/>
            </a:lvl1pPr>
          </a:lstStyle>
          <a:p>
            <a:fld id="{81BB47F6-D4B8-EE43-89B0-7730F1B2D9E0}" type="slidenum">
              <a:rPr lang="en-US"/>
              <a:pPr/>
              <a:t>‹N°›</a:t>
            </a:fld>
            <a:endParaRPr lang="en-US"/>
          </a:p>
        </p:txBody>
      </p:sp>
    </p:spTree>
    <p:extLst>
      <p:ext uri="{BB962C8B-B14F-4D97-AF65-F5344CB8AC3E}">
        <p14:creationId xmlns:p14="http://schemas.microsoft.com/office/powerpoint/2010/main" val="1016589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lvl1pPr defTabSz="917575">
              <a:defRPr sz="1200">
                <a:latin typeface="Calibri" charset="0"/>
              </a:defRPr>
            </a:lvl1pPr>
          </a:lstStyle>
          <a:p>
            <a:endParaRPr lang="en-US"/>
          </a:p>
        </p:txBody>
      </p:sp>
      <p:sp>
        <p:nvSpPr>
          <p:cNvPr id="3" name="Espace réservé de la date 2"/>
          <p:cNvSpPr>
            <a:spLocks noGrp="1"/>
          </p:cNvSpPr>
          <p:nvPr>
            <p:ph type="dt" idx="1"/>
          </p:nvPr>
        </p:nvSpPr>
        <p:spPr bwMode="auto">
          <a:xfrm>
            <a:off x="3851275"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lvl1pPr algn="r" defTabSz="917575">
              <a:defRPr sz="1200">
                <a:latin typeface="Calibri" charset="0"/>
              </a:defRPr>
            </a:lvl1pPr>
          </a:lstStyle>
          <a:p>
            <a:fld id="{7E8B41C0-9E19-9346-A8C9-302AD041D31B}" type="datetimeFigureOut">
              <a:rPr lang="fr-FR"/>
              <a:pPr/>
              <a:t>27/01/2022</a:t>
            </a:fld>
            <a:endParaRPr lang="fr-FR"/>
          </a:p>
        </p:txBody>
      </p:sp>
      <p:sp>
        <p:nvSpPr>
          <p:cNvPr id="4" name="Espace réservé de l'image des diapositives 3"/>
          <p:cNvSpPr>
            <a:spLocks noGrp="1" noRot="1" noChangeAspect="1"/>
          </p:cNvSpPr>
          <p:nvPr>
            <p:ph type="sldImg" idx="2"/>
          </p:nvPr>
        </p:nvSpPr>
        <p:spPr>
          <a:xfrm>
            <a:off x="915988" y="744538"/>
            <a:ext cx="4964112"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bwMode="auto">
          <a:xfrm>
            <a:off x="679450" y="4716463"/>
            <a:ext cx="5438775" cy="446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bwMode="auto">
          <a:xfrm>
            <a:off x="0"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b" anchorCtr="0" compatLnSpc="1">
            <a:prstTxWarp prst="textNoShape">
              <a:avLst/>
            </a:prstTxWarp>
          </a:bodyPr>
          <a:lstStyle>
            <a:lvl1pPr defTabSz="917575">
              <a:defRPr sz="1200">
                <a:latin typeface="Calibri" charset="0"/>
              </a:defRPr>
            </a:lvl1pPr>
          </a:lstStyle>
          <a:p>
            <a:endParaRPr lang="en-US"/>
          </a:p>
        </p:txBody>
      </p:sp>
      <p:sp>
        <p:nvSpPr>
          <p:cNvPr id="7" name="Espace réservé du numéro de diapositive 6"/>
          <p:cNvSpPr>
            <a:spLocks noGrp="1"/>
          </p:cNvSpPr>
          <p:nvPr>
            <p:ph type="sldNum" sz="quarter" idx="5"/>
          </p:nvPr>
        </p:nvSpPr>
        <p:spPr bwMode="auto">
          <a:xfrm>
            <a:off x="3851275"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b" anchorCtr="0" compatLnSpc="1">
            <a:prstTxWarp prst="textNoShape">
              <a:avLst/>
            </a:prstTxWarp>
          </a:bodyPr>
          <a:lstStyle>
            <a:lvl1pPr algn="r" defTabSz="917575">
              <a:defRPr sz="1200">
                <a:latin typeface="Calibri" charset="0"/>
              </a:defRPr>
            </a:lvl1pPr>
          </a:lstStyle>
          <a:p>
            <a:fld id="{1EF5C487-2576-AE4C-9752-4BFD26C30C7A}" type="slidenum">
              <a:rPr lang="fr-FR"/>
              <a:pPr/>
              <a:t>‹N°›</a:t>
            </a:fld>
            <a:endParaRPr lang="fr-FR"/>
          </a:p>
        </p:txBody>
      </p:sp>
    </p:spTree>
    <p:extLst>
      <p:ext uri="{BB962C8B-B14F-4D97-AF65-F5344CB8AC3E}">
        <p14:creationId xmlns:p14="http://schemas.microsoft.com/office/powerpoint/2010/main" val="662049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dirty="0"/>
              <a:t>L’apprentissage automatique intervient dans</a:t>
            </a:r>
            <a:r>
              <a:rPr lang="fr-FR" baseline="0" dirty="0"/>
              <a:t> le processus de prise de décision.</a:t>
            </a:r>
          </a:p>
          <a:p>
            <a:pPr eaLnBrk="1" hangingPunct="1">
              <a:spcBef>
                <a:spcPct val="0"/>
              </a:spcBef>
            </a:pPr>
            <a:r>
              <a:rPr lang="fr-FR" baseline="0" dirty="0"/>
              <a:t>Par exemple, on voudrait savoir si oui ou non cette tâche correspond à un cancer.</a:t>
            </a:r>
          </a:p>
          <a:p>
            <a:pPr eaLnBrk="1" hangingPunct="1">
              <a:spcBef>
                <a:spcPct val="0"/>
              </a:spcBef>
            </a:pPr>
            <a:endParaRPr lang="fr-FR" baseline="0" dirty="0"/>
          </a:p>
          <a:p>
            <a:pPr eaLnBrk="1" hangingPunct="1">
              <a:spcBef>
                <a:spcPct val="0"/>
              </a:spcBef>
            </a:pPr>
            <a:endParaRPr lang="fr-FR" baseline="0" dirty="0"/>
          </a:p>
          <a:p>
            <a:r>
              <a:rPr lang="fr-FR" dirty="0"/>
              <a:t>En réalité</a:t>
            </a:r>
            <a:r>
              <a:rPr lang="fr-FR" baseline="0" dirty="0"/>
              <a:t> sur des forums électroniques spécialisés, plusieurs personnes partagent des photos de leurs tâches de peau, en se demandant si oui ou non il s’agit d’un cancer.</a:t>
            </a:r>
          </a:p>
          <a:p>
            <a:r>
              <a:rPr lang="fr-FR" baseline="0" dirty="0"/>
              <a:t>Face aux milliers photos disponibles, un médecin expert du domaine, labélise un nombre fini de photos, </a:t>
            </a:r>
            <a:r>
              <a:rPr lang="fr-FR" baseline="0" dirty="0" err="1"/>
              <a:t>c-a-d</a:t>
            </a:r>
            <a:r>
              <a:rPr lang="fr-FR" baseline="0" dirty="0"/>
              <a:t>, il examine et affecte à ce sous ensemble de photos la classe + s’il s’agit d’un cancer ou la classe – sinon.</a:t>
            </a:r>
          </a:p>
          <a:p>
            <a:endParaRPr lang="fr-FR" dirty="0"/>
          </a:p>
          <a:p>
            <a:pPr eaLnBrk="1" hangingPunct="1">
              <a:spcBef>
                <a:spcPct val="0"/>
              </a:spcBef>
            </a:pPr>
            <a:endParaRPr lang="fr-FR" dirty="0"/>
          </a:p>
        </p:txBody>
      </p:sp>
      <p:sp>
        <p:nvSpPr>
          <p:cNvPr id="4198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C2F9C69-2284-4D91-ABA1-44E6F40A8285}" type="slidenum">
              <a:rPr lang="en-US" smtClean="0"/>
              <a:pPr fontAlgn="base">
                <a:spcBef>
                  <a:spcPct val="0"/>
                </a:spcBef>
                <a:spcAft>
                  <a:spcPct val="0"/>
                </a:spcAft>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3</a:t>
            </a:fld>
            <a:endParaRPr lang="en-US"/>
          </a:p>
        </p:txBody>
      </p:sp>
    </p:spTree>
    <p:extLst>
      <p:ext uri="{BB962C8B-B14F-4D97-AF65-F5344CB8AC3E}">
        <p14:creationId xmlns:p14="http://schemas.microsoft.com/office/powerpoint/2010/main" val="107728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dirty="0"/>
              <a:t>Le problème qu’on traite en Apprentissage Semi Supervisé c’est la sélection de variables dans de très grandes dimensions.</a:t>
            </a:r>
          </a:p>
        </p:txBody>
      </p:sp>
      <p:sp>
        <p:nvSpPr>
          <p:cNvPr id="43012"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C0D6741-BA85-45A2-B98A-D964FE2EB1D2}" type="slidenum">
              <a:rPr lang="en-US" smtClean="0"/>
              <a:pPr fontAlgn="base">
                <a:spcBef>
                  <a:spcPct val="0"/>
                </a:spcBef>
                <a:spcAft>
                  <a:spcPct val="0"/>
                </a:spcAft>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dirty="0"/>
              <a:t>bases de données ont augmenté de nombreuses fois ces dernières années et le problème de l'apprentissage dans les données de haute dimension est confrontée à certains défis, notamment la malédiction de la dimensionnalité lorsque la taille de l'ensemble d'apprentissage est beaucoup plus petit que le nombre de fonctionnalités. Également dans la série de données volumineux il </a:t>
            </a:r>
            <a:r>
              <a:rPr lang="fr-FR" dirty="0" err="1"/>
              <a:t>ya</a:t>
            </a:r>
            <a:r>
              <a:rPr lang="fr-FR" dirty="0"/>
              <a:t> potentiellement un grand nombre de fonctionnalités inutiles et redondants.</a:t>
            </a:r>
          </a:p>
        </p:txBody>
      </p:sp>
      <p:sp>
        <p:nvSpPr>
          <p:cNvPr id="44036"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3BBAA1C-C4BD-4B66-93E6-6469D4DE25A4}" type="slidenum">
              <a:rPr lang="en-US" smtClean="0"/>
              <a:pPr fontAlgn="base">
                <a:spcBef>
                  <a:spcPct val="0"/>
                </a:spcBef>
                <a:spcAft>
                  <a:spcPct val="0"/>
                </a:spcAft>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13" name="Image 12"/>
          <p:cNvPicPr>
            <a:picLocks noChangeAspect="1"/>
          </p:cNvPicPr>
          <p:nvPr userDrawn="1"/>
        </p:nvPicPr>
        <p:blipFill rotWithShape="1">
          <a:blip r:embed="rId2">
            <a:extLst>
              <a:ext uri="{28A0092B-C50C-407E-A947-70E740481C1C}">
                <a14:useLocalDpi xmlns:a14="http://schemas.microsoft.com/office/drawing/2010/main" val="0"/>
              </a:ext>
            </a:extLst>
          </a:blip>
          <a:srcRect t="2894" b="288"/>
          <a:stretch/>
        </p:blipFill>
        <p:spPr>
          <a:xfrm>
            <a:off x="-33282" y="-9000"/>
            <a:ext cx="9210564" cy="6876000"/>
          </a:xfrm>
          <a:prstGeom prst="rect">
            <a:avLst/>
          </a:prstGeom>
        </p:spPr>
      </p:pic>
      <p:sp>
        <p:nvSpPr>
          <p:cNvPr id="9" name="Rectangle 8"/>
          <p:cNvSpPr/>
          <p:nvPr/>
        </p:nvSpPr>
        <p:spPr>
          <a:xfrm>
            <a:off x="0" y="2564904"/>
            <a:ext cx="9144000" cy="147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0" y="2780928"/>
            <a:ext cx="9144000" cy="1008112"/>
          </a:xfrm>
          <a:solidFill>
            <a:schemeClr val="bg1"/>
          </a:solidFill>
        </p:spPr>
        <p:txBody>
          <a:bodyPr>
            <a:normAutofit/>
          </a:bodyPr>
          <a:lstStyle>
            <a:lvl1pPr>
              <a:defRPr sz="3600">
                <a:solidFill>
                  <a:srgbClr val="184A7C"/>
                </a:solidFill>
                <a:latin typeface="+mj-lt"/>
                <a:cs typeface="Arial" pitchFamily="34" charset="0"/>
              </a:defRPr>
            </a:lvl1pPr>
          </a:lstStyle>
          <a:p>
            <a:r>
              <a:rPr lang="fr-FR"/>
              <a:t>Click to edit Master title style</a:t>
            </a:r>
            <a:endParaRPr lang="fr-FR" dirty="0"/>
          </a:p>
        </p:txBody>
      </p:sp>
      <p:sp>
        <p:nvSpPr>
          <p:cNvPr id="8" name="Rectangle 7"/>
          <p:cNvSpPr/>
          <p:nvPr/>
        </p:nvSpPr>
        <p:spPr>
          <a:xfrm>
            <a:off x="1886" y="2564904"/>
            <a:ext cx="4504250" cy="144016"/>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0" name="Rectangle 9"/>
          <p:cNvSpPr/>
          <p:nvPr/>
        </p:nvSpPr>
        <p:spPr>
          <a:xfrm>
            <a:off x="4639750" y="3890913"/>
            <a:ext cx="4504250" cy="144016"/>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5936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Click to edit Master title style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Espace réservé de la date 4"/>
          <p:cNvSpPr>
            <a:spLocks noGrp="1"/>
          </p:cNvSpPr>
          <p:nvPr>
            <p:ph type="dt" sz="half" idx="10"/>
          </p:nvPr>
        </p:nvSpPr>
        <p:spPr/>
        <p:txBody>
          <a:bodyPr/>
          <a:lstStyle/>
          <a:p>
            <a:fld id="{708EC655-D5B5-41BA-9484-E785189FB307}" type="datetimeFigureOut">
              <a:rPr lang="fr-FR" smtClean="0"/>
              <a:t>27/01/2022</a:t>
            </a:fld>
            <a:endParaRPr lang="fr-FR"/>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4712DCF7-DDD2-4E8A-8155-144D99CB012F}" type="slidenum">
              <a:rPr lang="fr-FR" smtClean="0"/>
              <a:pPr/>
              <a:t>‹N°›</a:t>
            </a:fld>
            <a:endParaRPr lang="fr-FR"/>
          </a:p>
        </p:txBody>
      </p:sp>
    </p:spTree>
    <p:extLst>
      <p:ext uri="{BB962C8B-B14F-4D97-AF65-F5344CB8AC3E}">
        <p14:creationId xmlns:p14="http://schemas.microsoft.com/office/powerpoint/2010/main" val="3740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1"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p:txBody>
          <a:bodyPr/>
          <a:lstStyle/>
          <a:p>
            <a:r>
              <a:rPr lang="fr-FR"/>
              <a:t>Click to edit Master title style</a:t>
            </a:r>
          </a:p>
        </p:txBody>
      </p:sp>
      <p:sp>
        <p:nvSpPr>
          <p:cNvPr id="3" name="Espace réservé du texte vertical 2"/>
          <p:cNvSpPr>
            <a:spLocks noGrp="1"/>
          </p:cNvSpPr>
          <p:nvPr>
            <p:ph type="body" orient="vert" idx="1"/>
          </p:nvPr>
        </p:nvSpPr>
        <p:spPr/>
        <p:txBody>
          <a:bodyPr vert="eaVert"/>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e la date 3"/>
          <p:cNvSpPr>
            <a:spLocks noGrp="1"/>
          </p:cNvSpPr>
          <p:nvPr>
            <p:ph type="dt" sz="half" idx="10"/>
          </p:nvPr>
        </p:nvSpPr>
        <p:spPr/>
        <p:txBody>
          <a:bodyPr/>
          <a:lstStyle/>
          <a:p>
            <a:fld id="{708EC655-D5B5-41BA-9484-E785189FB307}" type="datetimeFigureOut">
              <a:rPr lang="fr-FR" smtClean="0"/>
              <a:t>27/01/2022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7664A356-5FC5-4016-A49F-FBDBD9DCAC68}" type="slidenum">
              <a:rPr lang="fr-FR" smtClean="0"/>
              <a:pPr/>
              <a:t>‹N°›</a:t>
            </a:fld>
            <a:endParaRPr lang="fr-FR"/>
          </a:p>
        </p:txBody>
      </p:sp>
    </p:spTree>
    <p:extLst>
      <p:ext uri="{BB962C8B-B14F-4D97-AF65-F5344CB8AC3E}">
        <p14:creationId xmlns:p14="http://schemas.microsoft.com/office/powerpoint/2010/main" val="141013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Click to edit Master title style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e la date 3"/>
          <p:cNvSpPr>
            <a:spLocks noGrp="1"/>
          </p:cNvSpPr>
          <p:nvPr>
            <p:ph type="dt" sz="half" idx="10"/>
          </p:nvPr>
        </p:nvSpPr>
        <p:spPr/>
        <p:txBody>
          <a:bodyPr/>
          <a:lstStyle/>
          <a:p>
            <a:fld id="{708EC655-D5B5-41BA-9484-E785189FB307}" type="datetimeFigureOut">
              <a:rPr lang="fr-FR" smtClean="0"/>
              <a:t>27/01/2022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C8A8010A-E946-449D-A24D-4546B4E0DFE8}" type="slidenum">
              <a:rPr lang="fr-FR" smtClean="0"/>
              <a:pPr/>
              <a:t>‹N°›</a:t>
            </a:fld>
            <a:endParaRPr lang="fr-FR"/>
          </a:p>
        </p:txBody>
      </p:sp>
    </p:spTree>
    <p:extLst>
      <p:ext uri="{BB962C8B-B14F-4D97-AF65-F5344CB8AC3E}">
        <p14:creationId xmlns:p14="http://schemas.microsoft.com/office/powerpoint/2010/main" val="331217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74638"/>
            <a:ext cx="8229600" cy="562074"/>
          </a:xfrm>
        </p:spPr>
        <p:txBody>
          <a:bodyPr>
            <a:normAutofit/>
          </a:bodyPr>
          <a:lstStyle>
            <a:lvl1pPr>
              <a:defRPr sz="3600" b="0">
                <a:solidFill>
                  <a:schemeClr val="tx1"/>
                </a:solidFill>
              </a:defRPr>
            </a:lvl1pPr>
          </a:lstStyle>
          <a:p>
            <a:r>
              <a:rPr lang="fr-FR"/>
              <a:t>Click to edit Master title style</a:t>
            </a:r>
            <a:endParaRPr lang="fr-FR" dirty="0"/>
          </a:p>
        </p:txBody>
      </p:sp>
      <p:sp>
        <p:nvSpPr>
          <p:cNvPr id="3" name="Espace réservé du contenu 2"/>
          <p:cNvSpPr>
            <a:spLocks noGrp="1"/>
          </p:cNvSpPr>
          <p:nvPr>
            <p:ph idx="1"/>
          </p:nvPr>
        </p:nvSpPr>
        <p:spPr>
          <a:xfrm>
            <a:off x="448516" y="1268760"/>
            <a:ext cx="8229600" cy="4896544"/>
          </a:xfrm>
        </p:spPr>
        <p:txBody>
          <a:bodyPr/>
          <a:lstStyle>
            <a:lvl1pPr marL="342900" indent="-342900">
              <a:buFontTx/>
              <a:buBlip>
                <a:blip r:embed="rId2"/>
              </a:buBlip>
              <a:defRPr sz="2800">
                <a:solidFill>
                  <a:schemeClr val="tx1"/>
                </a:solidFill>
              </a:defRPr>
            </a:lvl1pPr>
            <a:lvl2pPr marL="533400" indent="-285750">
              <a:buFontTx/>
              <a:buBlip>
                <a:blip r:embed="rId3"/>
              </a:buBlip>
              <a:defRPr sz="2600">
                <a:solidFill>
                  <a:schemeClr val="tx1"/>
                </a:solidFill>
              </a:defRPr>
            </a:lvl2pPr>
            <a:lvl3pPr marL="717550" indent="-266700">
              <a:buFontTx/>
              <a:buBlip>
                <a:blip r:embed="rId4"/>
              </a:buBlip>
              <a:defRPr>
                <a:solidFill>
                  <a:schemeClr val="tx1"/>
                </a:solidFill>
              </a:defRPr>
            </a:lvl3pPr>
            <a:lvl4pPr marL="987425" indent="-228600">
              <a:buFontTx/>
              <a:buBlip>
                <a:blip r:embed="rId5"/>
              </a:buBlip>
              <a:defRPr>
                <a:solidFill>
                  <a:schemeClr val="tx1"/>
                </a:solidFill>
              </a:defRPr>
            </a:lvl4pPr>
            <a:lvl5pPr marL="1246188" indent="-228600">
              <a:buFontTx/>
              <a:buBlip>
                <a:blip r:embed="rId6"/>
              </a:buBlip>
              <a:defRPr>
                <a:solidFill>
                  <a:schemeClr val="tx1"/>
                </a:solidFill>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1B2081C2-6B42-489A-B82A-A5256D871A54}" type="slidenum">
              <a:rPr lang="fr-FR" smtClean="0"/>
              <a:pPr/>
              <a:t>‹N°›</a:t>
            </a:fld>
            <a:endParaRPr lang="fr-FR"/>
          </a:p>
        </p:txBody>
      </p:sp>
      <p:sp>
        <p:nvSpPr>
          <p:cNvPr id="10" name="Rectangle 9"/>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2051" name="Picture 3" descr="D:\flore\communication\logos\Liris\logo_liris.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4939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p:nvPr/>
        </p:nvSpPr>
        <p:spPr>
          <a:xfrm>
            <a:off x="-14245" y="4365104"/>
            <a:ext cx="9144000" cy="147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2359" y="4365104"/>
            <a:ext cx="4504250" cy="144016"/>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1" name="Rectangle 10"/>
          <p:cNvSpPr/>
          <p:nvPr/>
        </p:nvSpPr>
        <p:spPr>
          <a:xfrm>
            <a:off x="4625505" y="5691113"/>
            <a:ext cx="4504250" cy="144016"/>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22313" y="4406900"/>
            <a:ext cx="7772400" cy="1362075"/>
          </a:xfrm>
        </p:spPr>
        <p:txBody>
          <a:bodyPr anchor="ctr" anchorCtr="0">
            <a:normAutofit/>
          </a:bodyPr>
          <a:lstStyle>
            <a:lvl1pPr algn="l">
              <a:defRPr sz="3600" b="0" cap="none">
                <a:latin typeface="+mn-lt"/>
              </a:defRPr>
            </a:lvl1pPr>
          </a:lstStyle>
          <a:p>
            <a:r>
              <a:rPr lang="fr-FR"/>
              <a:t>Click to edit Master title style</a:t>
            </a:r>
            <a:endParaRPr lang="fr-FR" dirty="0"/>
          </a:p>
        </p:txBody>
      </p:sp>
      <p:sp>
        <p:nvSpPr>
          <p:cNvPr id="3" name="Espace réservé du texte 2"/>
          <p:cNvSpPr>
            <a:spLocks noGrp="1"/>
          </p:cNvSpPr>
          <p:nvPr>
            <p:ph type="body" idx="1"/>
          </p:nvPr>
        </p:nvSpPr>
        <p:spPr>
          <a:xfrm>
            <a:off x="722313" y="2906713"/>
            <a:ext cx="7772400" cy="145839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Click to edit Master text styles</a:t>
            </a:r>
          </a:p>
        </p:txBody>
      </p:sp>
      <p:sp>
        <p:nvSpPr>
          <p:cNvPr id="4" name="Espace réservé de la date 3"/>
          <p:cNvSpPr>
            <a:spLocks noGrp="1"/>
          </p:cNvSpPr>
          <p:nvPr>
            <p:ph type="dt" sz="half" idx="10"/>
          </p:nvPr>
        </p:nvSpPr>
        <p:spPr/>
        <p:txBody>
          <a:bodyPr/>
          <a:lstStyle/>
          <a:p>
            <a:fld id="{708EC655-D5B5-41BA-9484-E785189FB307}" type="datetimeFigureOut">
              <a:rPr lang="fr-FR" smtClean="0"/>
              <a:t>27/01/2022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0F4EF318-3BF4-4CF9-8DAF-95B8DE47CFF4}" type="slidenum">
              <a:rPr lang="fr-FR" smtClean="0"/>
              <a:pPr/>
              <a:t>‹N°›</a:t>
            </a:fld>
            <a:endParaRPr lang="fr-FR"/>
          </a:p>
        </p:txBody>
      </p:sp>
      <p:pic>
        <p:nvPicPr>
          <p:cNvPr id="7"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2571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Rectangle 13"/>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1"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457200" y="274638"/>
            <a:ext cx="8229600" cy="561600"/>
          </a:xfrm>
        </p:spPr>
        <p:txBody>
          <a:bodyPr/>
          <a:lstStyle/>
          <a:p>
            <a:r>
              <a:rPr lang="fr-FR"/>
              <a:t>Click to edit Master title style</a:t>
            </a:r>
            <a:endParaRPr lang="fr-FR" dirty="0"/>
          </a:p>
        </p:txBody>
      </p:sp>
      <p:sp>
        <p:nvSpPr>
          <p:cNvPr id="3" name="Espace réservé du contenu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3D6278B3-9574-4A64-99DA-179DE2B7B1AD}" type="slidenum">
              <a:rPr lang="fr-FR" smtClean="0"/>
              <a:pPr/>
              <a:t>‹N°›</a:t>
            </a:fld>
            <a:endParaRPr lang="fr-FR"/>
          </a:p>
        </p:txBody>
      </p:sp>
    </p:spTree>
    <p:extLst>
      <p:ext uri="{BB962C8B-B14F-4D97-AF65-F5344CB8AC3E}">
        <p14:creationId xmlns:p14="http://schemas.microsoft.com/office/powerpoint/2010/main" val="414705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4"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p:txBody>
          <a:bodyPr/>
          <a:lstStyle>
            <a:lvl1pPr>
              <a:defRPr/>
            </a:lvl1pPr>
          </a:lstStyle>
          <a:p>
            <a:r>
              <a:rPr lang="fr-FR"/>
              <a:t>Click to edit Master title style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7" name="Espace réservé de la date 6"/>
          <p:cNvSpPr>
            <a:spLocks noGrp="1"/>
          </p:cNvSpPr>
          <p:nvPr>
            <p:ph type="dt" sz="half" idx="10"/>
          </p:nvPr>
        </p:nvSpPr>
        <p:spPr/>
        <p:txBody>
          <a:bodyPr/>
          <a:lstStyle/>
          <a:p>
            <a:fld id="{708EC655-D5B5-41BA-9484-E785189FB307}" type="datetimeFigureOut">
              <a:rPr lang="fr-FR" smtClean="0"/>
              <a:t>27/01/2022</a:t>
            </a:fld>
            <a:endParaRPr lang="fr-FR"/>
          </a:p>
        </p:txBody>
      </p:sp>
      <p:sp>
        <p:nvSpPr>
          <p:cNvPr id="8" name="Espace réservé du pied de page 7"/>
          <p:cNvSpPr>
            <a:spLocks noGrp="1"/>
          </p:cNvSpPr>
          <p:nvPr>
            <p:ph type="ftr" sz="quarter" idx="11"/>
          </p:nvPr>
        </p:nvSpPr>
        <p:spPr/>
        <p:txBody>
          <a:bodyPr/>
          <a:lstStyle/>
          <a:p>
            <a:r>
              <a:rPr lang="fr-FR"/>
              <a:t>Visite de la direction INSA – 11/07/2012</a:t>
            </a:r>
          </a:p>
        </p:txBody>
      </p:sp>
      <p:sp>
        <p:nvSpPr>
          <p:cNvPr id="9" name="Espace réservé du numéro de diapositive 8"/>
          <p:cNvSpPr>
            <a:spLocks noGrp="1"/>
          </p:cNvSpPr>
          <p:nvPr>
            <p:ph type="sldNum" sz="quarter" idx="12"/>
          </p:nvPr>
        </p:nvSpPr>
        <p:spPr/>
        <p:txBody>
          <a:bodyPr/>
          <a:lstStyle/>
          <a:p>
            <a:fld id="{43DFFD3B-8FDC-4E4A-A53F-0F4EEB54DA17}" type="slidenum">
              <a:rPr lang="fr-FR" smtClean="0"/>
              <a:pPr/>
              <a:t>‹N°›</a:t>
            </a:fld>
            <a:endParaRPr lang="fr-FR"/>
          </a:p>
        </p:txBody>
      </p:sp>
    </p:spTree>
    <p:extLst>
      <p:ext uri="{BB962C8B-B14F-4D97-AF65-F5344CB8AC3E}">
        <p14:creationId xmlns:p14="http://schemas.microsoft.com/office/powerpoint/2010/main" val="217620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Rectangle 5"/>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0"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p:txBody>
          <a:bodyPr/>
          <a:lstStyle/>
          <a:p>
            <a:r>
              <a:rPr lang="fr-FR"/>
              <a:t>Click to edit Master title style</a:t>
            </a:r>
          </a:p>
        </p:txBody>
      </p:sp>
      <p:sp>
        <p:nvSpPr>
          <p:cNvPr id="3" name="Espace réservé de la date 2"/>
          <p:cNvSpPr>
            <a:spLocks noGrp="1"/>
          </p:cNvSpPr>
          <p:nvPr>
            <p:ph type="dt" sz="half" idx="10"/>
          </p:nvPr>
        </p:nvSpPr>
        <p:spPr/>
        <p:txBody>
          <a:bodyPr/>
          <a:lstStyle/>
          <a:p>
            <a:fld id="{708EC655-D5B5-41BA-9484-E785189FB307}" type="datetimeFigureOut">
              <a:rPr lang="fr-FR" smtClean="0"/>
              <a:t>27/01/2022</a:t>
            </a:fld>
            <a:endParaRPr lang="fr-FR"/>
          </a:p>
        </p:txBody>
      </p:sp>
      <p:sp>
        <p:nvSpPr>
          <p:cNvPr id="4" name="Espace réservé du pied de page 3"/>
          <p:cNvSpPr>
            <a:spLocks noGrp="1"/>
          </p:cNvSpPr>
          <p:nvPr>
            <p:ph type="ftr" sz="quarter" idx="11"/>
          </p:nvPr>
        </p:nvSpPr>
        <p:spPr/>
        <p:txBody>
          <a:bodyPr/>
          <a:lstStyle/>
          <a:p>
            <a:r>
              <a:rPr lang="fr-FR"/>
              <a:t>Lieu de la présentation - 17/11/2003</a:t>
            </a:r>
          </a:p>
        </p:txBody>
      </p:sp>
      <p:sp>
        <p:nvSpPr>
          <p:cNvPr id="5" name="Espace réservé du numéro de diapositive 4"/>
          <p:cNvSpPr>
            <a:spLocks noGrp="1"/>
          </p:cNvSpPr>
          <p:nvPr>
            <p:ph type="sldNum" sz="quarter" idx="12"/>
          </p:nvPr>
        </p:nvSpPr>
        <p:spPr/>
        <p:txBody>
          <a:bodyPr/>
          <a:lstStyle/>
          <a:p>
            <a:fld id="{4B5D7511-29DC-41AA-B8D0-22F62F18B892}" type="slidenum">
              <a:rPr lang="fr-FR" smtClean="0"/>
              <a:pPr/>
              <a:t>‹N°›</a:t>
            </a:fld>
            <a:endParaRPr lang="fr-FR"/>
          </a:p>
        </p:txBody>
      </p:sp>
    </p:spTree>
    <p:extLst>
      <p:ext uri="{BB962C8B-B14F-4D97-AF65-F5344CB8AC3E}">
        <p14:creationId xmlns:p14="http://schemas.microsoft.com/office/powerpoint/2010/main" val="26758021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9"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Espace réservé de la date 1"/>
          <p:cNvSpPr>
            <a:spLocks noGrp="1"/>
          </p:cNvSpPr>
          <p:nvPr>
            <p:ph type="dt" sz="half" idx="10"/>
          </p:nvPr>
        </p:nvSpPr>
        <p:spPr/>
        <p:txBody>
          <a:bodyPr/>
          <a:lstStyle/>
          <a:p>
            <a:fld id="{708EC655-D5B5-41BA-9484-E785189FB307}" type="datetimeFigureOut">
              <a:rPr lang="fr-FR" smtClean="0"/>
              <a:t>27/01/2022</a:t>
            </a:fld>
            <a:endParaRPr lang="fr-FR"/>
          </a:p>
        </p:txBody>
      </p:sp>
      <p:sp>
        <p:nvSpPr>
          <p:cNvPr id="3" name="Espace réservé du pied de page 2"/>
          <p:cNvSpPr>
            <a:spLocks noGrp="1"/>
          </p:cNvSpPr>
          <p:nvPr>
            <p:ph type="ftr" sz="quarter" idx="11"/>
          </p:nvPr>
        </p:nvSpPr>
        <p:spPr/>
        <p:txBody>
          <a:bodyPr/>
          <a:lstStyle/>
          <a:p>
            <a:r>
              <a:rPr lang="fr-FR"/>
              <a:t>Visite de la direction INSA – 11/07/2012</a:t>
            </a:r>
          </a:p>
        </p:txBody>
      </p:sp>
      <p:sp>
        <p:nvSpPr>
          <p:cNvPr id="4" name="Espace réservé du numéro de diapositive 3"/>
          <p:cNvSpPr>
            <a:spLocks noGrp="1"/>
          </p:cNvSpPr>
          <p:nvPr>
            <p:ph type="sldNum" sz="quarter" idx="12"/>
          </p:nvPr>
        </p:nvSpPr>
        <p:spPr/>
        <p:txBody>
          <a:bodyPr/>
          <a:lstStyle/>
          <a:p>
            <a:fld id="{7E430743-DBD8-4E75-84FA-57A66CE5EAD4}" type="slidenum">
              <a:rPr lang="fr-FR" smtClean="0"/>
              <a:pPr/>
              <a:t>‹N°›</a:t>
            </a:fld>
            <a:endParaRPr lang="fr-FR"/>
          </a:p>
        </p:txBody>
      </p:sp>
    </p:spTree>
    <p:extLst>
      <p:ext uri="{BB962C8B-B14F-4D97-AF65-F5344CB8AC3E}">
        <p14:creationId xmlns:p14="http://schemas.microsoft.com/office/powerpoint/2010/main" val="43867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0267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Click to edit Master title style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Espace réservé de la date 4"/>
          <p:cNvSpPr>
            <a:spLocks noGrp="1"/>
          </p:cNvSpPr>
          <p:nvPr>
            <p:ph type="dt" sz="half" idx="10"/>
          </p:nvPr>
        </p:nvSpPr>
        <p:spPr/>
        <p:txBody>
          <a:bodyPr/>
          <a:lstStyle/>
          <a:p>
            <a:fld id="{708EC655-D5B5-41BA-9484-E785189FB307}" type="datetimeFigureOut">
              <a:rPr lang="fr-FR" smtClean="0"/>
              <a:t>27/01/2022</a:t>
            </a:fld>
            <a:endParaRPr lang="fr-FR"/>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F36D378A-59BF-4340-9990-2AC4F21A1535}" type="slidenum">
              <a:rPr lang="fr-FR" smtClean="0"/>
              <a:pPr/>
              <a:t>‹N°›</a:t>
            </a:fld>
            <a:endParaRPr lang="fr-FR"/>
          </a:p>
        </p:txBody>
      </p:sp>
    </p:spTree>
    <p:extLst>
      <p:ext uri="{BB962C8B-B14F-4D97-AF65-F5344CB8AC3E}">
        <p14:creationId xmlns:p14="http://schemas.microsoft.com/office/powerpoint/2010/main" val="240980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Imag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87" y="0"/>
            <a:ext cx="9131825" cy="6858000"/>
          </a:xfrm>
          <a:prstGeom prst="rect">
            <a:avLst/>
          </a:prstGeom>
        </p:spPr>
      </p:pic>
      <p:sp>
        <p:nvSpPr>
          <p:cNvPr id="3" name="Espace réservé du texte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Espace réservé du titre 1"/>
          <p:cNvSpPr>
            <a:spLocks noGrp="1"/>
          </p:cNvSpPr>
          <p:nvPr>
            <p:ph type="title"/>
          </p:nvPr>
        </p:nvSpPr>
        <p:spPr>
          <a:xfrm>
            <a:off x="457200" y="274638"/>
            <a:ext cx="8229600" cy="561600"/>
          </a:xfrm>
          <a:prstGeom prst="rect">
            <a:avLst/>
          </a:prstGeom>
        </p:spPr>
        <p:txBody>
          <a:bodyPr vert="horz" lIns="91440" tIns="45720" rIns="91440" bIns="45720" rtlCol="0" anchor="ctr">
            <a:normAutofit/>
          </a:bodyPr>
          <a:lstStyle/>
          <a:p>
            <a:r>
              <a:rPr lang="fr-FR" dirty="0"/>
              <a:t>Modifiez le style du titre</a:t>
            </a:r>
          </a:p>
        </p:txBody>
      </p:sp>
      <p:sp>
        <p:nvSpPr>
          <p:cNvPr id="4" name="Espace réservé de la date 3"/>
          <p:cNvSpPr>
            <a:spLocks noGrp="1"/>
          </p:cNvSpPr>
          <p:nvPr>
            <p:ph type="dt" sz="half" idx="2"/>
          </p:nvPr>
        </p:nvSpPr>
        <p:spPr>
          <a:xfrm>
            <a:off x="1763688" y="6356350"/>
            <a:ext cx="1188000" cy="365125"/>
          </a:xfrm>
          <a:prstGeom prst="rect">
            <a:avLst/>
          </a:prstGeom>
        </p:spPr>
        <p:txBody>
          <a:bodyPr vert="horz" lIns="91440" tIns="45720" rIns="91440" bIns="45720" rtlCol="0" anchor="ctr"/>
          <a:lstStyle>
            <a:lvl1pPr algn="l">
              <a:defRPr sz="1200">
                <a:solidFill>
                  <a:schemeClr val="tx1"/>
                </a:solidFill>
              </a:defRPr>
            </a:lvl1pPr>
          </a:lstStyle>
          <a:p>
            <a:fld id="{708EC655-D5B5-41BA-9484-E785189FB307}" type="datetimeFigureOut">
              <a:rPr lang="fr-FR" smtClean="0"/>
              <a:pPr/>
              <a:t>27/01/2022</a:t>
            </a:fld>
            <a:endParaRPr lang="fr-FR" dirty="0"/>
          </a:p>
        </p:txBody>
      </p:sp>
      <p:sp>
        <p:nvSpPr>
          <p:cNvPr id="6" name="Espace réservé du numéro de diapositive 5"/>
          <p:cNvSpPr>
            <a:spLocks noGrp="1"/>
          </p:cNvSpPr>
          <p:nvPr>
            <p:ph type="sldNum" sz="quarter" idx="4"/>
          </p:nvPr>
        </p:nvSpPr>
        <p:spPr>
          <a:xfrm>
            <a:off x="7498800" y="6356350"/>
            <a:ext cx="1188000" cy="365125"/>
          </a:xfrm>
          <a:prstGeom prst="rect">
            <a:avLst/>
          </a:prstGeom>
        </p:spPr>
        <p:txBody>
          <a:bodyPr vert="horz" lIns="91440" tIns="45720" rIns="91440" bIns="45720" rtlCol="0" anchor="ctr"/>
          <a:lstStyle>
            <a:lvl1pPr algn="r">
              <a:defRPr sz="1400">
                <a:solidFill>
                  <a:schemeClr val="tx1"/>
                </a:solidFill>
              </a:defRPr>
            </a:lvl1pPr>
          </a:lstStyle>
          <a:p>
            <a:fld id="{4B5D7511-29DC-41AA-B8D0-22F62F18B892}" type="slidenum">
              <a:rPr lang="fr-FR" smtClean="0"/>
              <a:pPr/>
              <a:t>‹N°›</a:t>
            </a:fld>
            <a:endParaRPr lang="fr-FR"/>
          </a:p>
        </p:txBody>
      </p:sp>
      <p:sp>
        <p:nvSpPr>
          <p:cNvPr id="5" name="Espace réservé du pied de page 4"/>
          <p:cNvSpPr>
            <a:spLocks noGrp="1"/>
          </p:cNvSpPr>
          <p:nvPr>
            <p:ph type="ftr" sz="quarter" idx="3"/>
          </p:nvPr>
        </p:nvSpPr>
        <p:spPr>
          <a:xfrm>
            <a:off x="3277208" y="6356350"/>
            <a:ext cx="3896072" cy="365125"/>
          </a:xfrm>
          <a:prstGeom prst="rect">
            <a:avLst/>
          </a:prstGeom>
        </p:spPr>
        <p:txBody>
          <a:bodyPr vert="horz" lIns="91440" tIns="45720" rIns="91440" bIns="45720" rtlCol="0" anchor="ctr"/>
          <a:lstStyle>
            <a:lvl1pPr algn="ctr">
              <a:defRPr sz="1200">
                <a:solidFill>
                  <a:schemeClr val="tx1"/>
                </a:solidFill>
              </a:defRPr>
            </a:lvl1pPr>
          </a:lstStyle>
          <a:p>
            <a:r>
              <a:rPr lang="fr-FR"/>
              <a:t>Lieu de la présentation - 17/11/2003</a:t>
            </a:r>
          </a:p>
        </p:txBody>
      </p:sp>
    </p:spTree>
    <p:extLst>
      <p:ext uri="{BB962C8B-B14F-4D97-AF65-F5344CB8AC3E}">
        <p14:creationId xmlns:p14="http://schemas.microsoft.com/office/powerpoint/2010/main" val="1063738585"/>
      </p:ext>
    </p:extLst>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 id="2147485507"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5"/>
        </a:buBlip>
        <a:defRPr sz="2600" b="1" kern="1200">
          <a:solidFill>
            <a:schemeClr val="tx1"/>
          </a:solidFill>
          <a:latin typeface="+mn-lt"/>
          <a:ea typeface="+mn-ea"/>
          <a:cs typeface="+mn-cs"/>
        </a:defRPr>
      </a:lvl1pPr>
      <a:lvl2pPr marL="533400" indent="-285750" algn="l" defTabSz="914400" rtl="0" eaLnBrk="1" latinLnBrk="0" hangingPunct="1">
        <a:spcBef>
          <a:spcPct val="20000"/>
        </a:spcBef>
        <a:buFontTx/>
        <a:buBlip>
          <a:blip r:embed="rId16"/>
        </a:buBlip>
        <a:defRPr sz="2600" kern="1200">
          <a:solidFill>
            <a:schemeClr val="tx1"/>
          </a:solidFill>
          <a:latin typeface="+mn-lt"/>
          <a:ea typeface="+mn-ea"/>
          <a:cs typeface="+mn-cs"/>
        </a:defRPr>
      </a:lvl2pPr>
      <a:lvl3pPr marL="717550" indent="-266700" algn="l" defTabSz="914400" rtl="0" eaLnBrk="1" latinLnBrk="0" hangingPunct="1">
        <a:spcBef>
          <a:spcPct val="20000"/>
        </a:spcBef>
        <a:buFontTx/>
        <a:buBlip>
          <a:blip r:embed="rId17"/>
        </a:buBlip>
        <a:defRPr sz="2400" kern="1200">
          <a:solidFill>
            <a:schemeClr val="tx1"/>
          </a:solidFill>
          <a:latin typeface="+mn-lt"/>
          <a:ea typeface="+mn-ea"/>
          <a:cs typeface="+mn-cs"/>
        </a:defRPr>
      </a:lvl3pPr>
      <a:lvl4pPr marL="987425" indent="-228600" algn="l" defTabSz="914400" rtl="0" eaLnBrk="1" latinLnBrk="0" hangingPunct="1">
        <a:spcBef>
          <a:spcPct val="20000"/>
        </a:spcBef>
        <a:buFontTx/>
        <a:buBlip>
          <a:blip r:embed="rId18"/>
        </a:buBlip>
        <a:defRPr sz="2000" i="1" kern="1200">
          <a:solidFill>
            <a:schemeClr val="tx1"/>
          </a:solidFill>
          <a:latin typeface="+mn-lt"/>
          <a:ea typeface="+mn-ea"/>
          <a:cs typeface="+mn-cs"/>
        </a:defRPr>
      </a:lvl4pPr>
      <a:lvl5pPr marL="1246188" indent="-228600" algn="l" defTabSz="914400" rtl="0" eaLnBrk="1" latinLnBrk="0" hangingPunct="1">
        <a:spcBef>
          <a:spcPct val="20000"/>
        </a:spcBef>
        <a:buFontTx/>
        <a:buBlip>
          <a:blip r:embed="rId1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s>
</file>

<file path=ppt/slides/_rels/slide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image" Target="../media/image25.jpeg"/><Relationship Id="rId9" Type="http://schemas.openxmlformats.org/officeDocument/2006/relationships/image" Target="../media/image2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r>
              <a:rPr lang="fr-FR" b="1" dirty="0">
                <a:latin typeface="Century Gothic"/>
                <a:cs typeface="Century Gothic"/>
              </a:rPr>
              <a:t>Apprentissage automatique</a:t>
            </a:r>
            <a:endParaRPr lang="fr-FR" sz="3100" b="1" dirty="0">
              <a:latin typeface="Century Gothic"/>
              <a:cs typeface="Century Gothic"/>
            </a:endParaRPr>
          </a:p>
        </p:txBody>
      </p:sp>
      <p:sp>
        <p:nvSpPr>
          <p:cNvPr id="2" name="TextBox 1"/>
          <p:cNvSpPr txBox="1"/>
          <p:nvPr/>
        </p:nvSpPr>
        <p:spPr>
          <a:xfrm>
            <a:off x="-1384300" y="5791200"/>
            <a:ext cx="184666" cy="369332"/>
          </a:xfrm>
          <a:prstGeom prst="rect">
            <a:avLst/>
          </a:prstGeom>
          <a:noFill/>
        </p:spPr>
        <p:txBody>
          <a:bodyPr wrap="none" rtlCol="0">
            <a:spAutoFit/>
          </a:bodyPr>
          <a:lstStyle/>
          <a:p>
            <a:endParaRPr lang="en-US" dirty="0"/>
          </a:p>
        </p:txBody>
      </p:sp>
      <p:sp>
        <p:nvSpPr>
          <p:cNvPr id="3" name="Rectangle 2"/>
          <p:cNvSpPr/>
          <p:nvPr/>
        </p:nvSpPr>
        <p:spPr>
          <a:xfrm>
            <a:off x="6515100" y="4046835"/>
            <a:ext cx="2590800" cy="400110"/>
          </a:xfrm>
          <a:prstGeom prst="rect">
            <a:avLst/>
          </a:prstGeom>
        </p:spPr>
        <p:txBody>
          <a:bodyPr wrap="square">
            <a:spAutoFit/>
          </a:bodyPr>
          <a:lstStyle/>
          <a:p>
            <a:pPr algn="r"/>
            <a:r>
              <a:rPr lang="fr-FR" sz="2000" b="1" dirty="0">
                <a:latin typeface="Century Gothic"/>
                <a:cs typeface="Century Gothic"/>
              </a:rPr>
              <a:t>Haytham </a:t>
            </a:r>
            <a:r>
              <a:rPr lang="fr-FR" sz="2000" b="1" dirty="0" err="1">
                <a:latin typeface="Century Gothic"/>
                <a:cs typeface="Century Gothic"/>
              </a:rPr>
              <a:t>Elghazel</a:t>
            </a:r>
            <a:endParaRPr lang="en-US" sz="2000" dirty="0"/>
          </a:p>
        </p:txBody>
      </p:sp>
      <p:sp>
        <p:nvSpPr>
          <p:cNvPr id="6" name="Rectangle 5"/>
          <p:cNvSpPr/>
          <p:nvPr/>
        </p:nvSpPr>
        <p:spPr>
          <a:xfrm>
            <a:off x="2159000" y="4770735"/>
            <a:ext cx="4241800" cy="338554"/>
          </a:xfrm>
          <a:prstGeom prst="rect">
            <a:avLst/>
          </a:prstGeom>
        </p:spPr>
        <p:txBody>
          <a:bodyPr wrap="square">
            <a:spAutoFit/>
          </a:bodyPr>
          <a:lstStyle/>
          <a:p>
            <a:pPr algn="r"/>
            <a:r>
              <a:rPr lang="fr-FR" sz="1600" b="1" i="1" dirty="0">
                <a:latin typeface="Century Gothic"/>
                <a:cs typeface="Century Gothic"/>
              </a:rPr>
              <a:t>Pôle Data Science, Equipe DM2L</a:t>
            </a:r>
            <a:endParaRPr lang="en-US" sz="1600" b="1" i="1" dirty="0"/>
          </a:p>
        </p:txBody>
      </p:sp>
    </p:spTree>
    <p:extLst>
      <p:ext uri="{BB962C8B-B14F-4D97-AF65-F5344CB8AC3E}">
        <p14:creationId xmlns:p14="http://schemas.microsoft.com/office/powerpoint/2010/main" val="183453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3200" b="1" dirty="0">
                <a:latin typeface="Century Gothic"/>
                <a:cs typeface="Century Gothic"/>
              </a:rPr>
              <a:t>Contexte : Apprentissage Automatique</a:t>
            </a:r>
          </a:p>
        </p:txBody>
      </p:sp>
      <p:sp>
        <p:nvSpPr>
          <p:cNvPr id="4" name="Slide Number Placeholder 3"/>
          <p:cNvSpPr>
            <a:spLocks noGrp="1"/>
          </p:cNvSpPr>
          <p:nvPr>
            <p:ph type="sldNum" sz="quarter" idx="12"/>
          </p:nvPr>
        </p:nvSpPr>
        <p:spPr/>
        <p:txBody>
          <a:bodyPr/>
          <a:lstStyle/>
          <a:p>
            <a:pPr>
              <a:defRPr/>
            </a:pPr>
            <a:fld id="{574C6917-960D-4596-B318-F2F8487FC3AC}" type="slidenum">
              <a:rPr lang="en-US">
                <a:latin typeface="Century Gothic"/>
                <a:cs typeface="Century Gothic"/>
              </a:rPr>
              <a:pPr>
                <a:defRPr/>
              </a:pPr>
              <a:t>2</a:t>
            </a:fld>
            <a:endParaRPr lang="en-US" dirty="0">
              <a:latin typeface="Century Gothic"/>
              <a:cs typeface="Century Gothi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590" y="2953340"/>
            <a:ext cx="4424057" cy="2311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 name="Rectangle 27"/>
          <p:cNvSpPr/>
          <p:nvPr/>
        </p:nvSpPr>
        <p:spPr>
          <a:xfrm>
            <a:off x="2029551" y="5376310"/>
            <a:ext cx="5399949" cy="523220"/>
          </a:xfrm>
          <a:prstGeom prst="rect">
            <a:avLst/>
          </a:prstGeom>
        </p:spPr>
        <p:txBody>
          <a:bodyPr wrap="square">
            <a:spAutoFit/>
          </a:bodyPr>
          <a:lstStyle/>
          <a:p>
            <a:pPr lvl="0" fontAlgn="auto">
              <a:spcBef>
                <a:spcPts val="2000"/>
              </a:spcBef>
              <a:spcAft>
                <a:spcPts val="0"/>
              </a:spcAft>
              <a:buClr>
                <a:prstClr val="white">
                  <a:lumMod val="65000"/>
                </a:prstClr>
              </a:buClr>
              <a:buSzPct val="90000"/>
              <a:defRPr/>
            </a:pPr>
            <a:r>
              <a:rPr lang="fr-FR" sz="2800" dirty="0">
                <a:solidFill>
                  <a:srgbClr val="CC0066"/>
                </a:solidFill>
                <a:latin typeface="Calibri"/>
                <a:cs typeface="+mn-cs"/>
              </a:rPr>
              <a:t>Est-ce qu’il s’agit d’un mélanome ?</a:t>
            </a:r>
          </a:p>
        </p:txBody>
      </p:sp>
      <p:pic>
        <p:nvPicPr>
          <p:cNvPr id="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2943" y="1718815"/>
            <a:ext cx="1535320" cy="8716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439" y="1718814"/>
            <a:ext cx="1606940" cy="8716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786" y="1761530"/>
            <a:ext cx="1068936" cy="843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6" descr="IMG_012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649212" y="1789401"/>
            <a:ext cx="1215880" cy="815233"/>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7681" y="1708950"/>
            <a:ext cx="1071563" cy="8716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105722" y="1880067"/>
            <a:ext cx="712589" cy="461665"/>
          </a:xfrm>
          <a:prstGeom prst="rect">
            <a:avLst/>
          </a:prstGeom>
          <a:noFill/>
        </p:spPr>
        <p:txBody>
          <a:bodyPr wrap="square" rtlCol="0">
            <a:spAutoFit/>
          </a:bodyPr>
          <a:lstStyle/>
          <a:p>
            <a:r>
              <a:rPr lang="fr-FR" sz="2400" dirty="0">
                <a:solidFill>
                  <a:srgbClr val="FF0000"/>
                </a:solidFill>
              </a:rPr>
              <a:t>…</a:t>
            </a:r>
          </a:p>
        </p:txBody>
      </p:sp>
      <p:sp>
        <p:nvSpPr>
          <p:cNvPr id="14" name="TextBox 13"/>
          <p:cNvSpPr txBox="1"/>
          <p:nvPr/>
        </p:nvSpPr>
        <p:spPr>
          <a:xfrm>
            <a:off x="4677839" y="1888089"/>
            <a:ext cx="712589" cy="461665"/>
          </a:xfrm>
          <a:prstGeom prst="rect">
            <a:avLst/>
          </a:prstGeom>
          <a:noFill/>
        </p:spPr>
        <p:txBody>
          <a:bodyPr wrap="square" rtlCol="0">
            <a:spAutoFit/>
          </a:bodyPr>
          <a:lstStyle/>
          <a:p>
            <a:r>
              <a:rPr lang="fr-FR" sz="2400" dirty="0">
                <a:solidFill>
                  <a:srgbClr val="FF0000"/>
                </a:solidFill>
              </a:rPr>
              <a:t>…</a:t>
            </a:r>
          </a:p>
        </p:txBody>
      </p:sp>
      <p:sp>
        <p:nvSpPr>
          <p:cNvPr id="6" name="Plus 5"/>
          <p:cNvSpPr/>
          <p:nvPr/>
        </p:nvSpPr>
        <p:spPr>
          <a:xfrm>
            <a:off x="1030263" y="2277565"/>
            <a:ext cx="431855" cy="51468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Minus 17"/>
          <p:cNvSpPr/>
          <p:nvPr/>
        </p:nvSpPr>
        <p:spPr>
          <a:xfrm>
            <a:off x="3771761" y="2372402"/>
            <a:ext cx="530964" cy="257343"/>
          </a:xfrm>
          <a:prstGeom prst="mathMinus">
            <a:avLst/>
          </a:prstGeom>
          <a:solidFill>
            <a:srgbClr val="3366FF"/>
          </a:solidFill>
          <a:ln>
            <a:solidFill>
              <a:srgbClr val="0000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solidFill>
                <a:srgbClr val="FF0000"/>
              </a:solidFill>
            </a:endParaRPr>
          </a:p>
        </p:txBody>
      </p:sp>
      <p:sp>
        <p:nvSpPr>
          <p:cNvPr id="19" name="Plus 18"/>
          <p:cNvSpPr/>
          <p:nvPr/>
        </p:nvSpPr>
        <p:spPr>
          <a:xfrm>
            <a:off x="8473752" y="2261524"/>
            <a:ext cx="431855" cy="51468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378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6"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457" y="2592874"/>
            <a:ext cx="1328195" cy="1861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lowchart: Process 4"/>
          <p:cNvSpPr/>
          <p:nvPr/>
        </p:nvSpPr>
        <p:spPr bwMode="auto">
          <a:xfrm>
            <a:off x="2299108" y="1679947"/>
            <a:ext cx="3653747" cy="2534731"/>
          </a:xfrm>
          <a:prstGeom prst="flowChartProcess">
            <a:avLst/>
          </a:prstGeom>
          <a:solidFill>
            <a:schemeClr val="bg1">
              <a:lumMod val="95000"/>
            </a:schemeClr>
          </a:solidFill>
          <a:ln w="25400" cap="flat" cmpd="sng" algn="ctr">
            <a:solidFill>
              <a:schemeClr val="bg1">
                <a:lumMod val="9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lIns="91311" tIns="45658" rIns="91311" bIns="45658"/>
          <a:lstStyle/>
          <a:p>
            <a:pPr fontAlgn="auto">
              <a:spcBef>
                <a:spcPts val="0"/>
              </a:spcBef>
              <a:spcAft>
                <a:spcPts val="0"/>
              </a:spcAft>
              <a:defRPr/>
            </a:pPr>
            <a:endParaRPr lang="fr-FR" sz="5400" dirty="0">
              <a:latin typeface="Century Gothic"/>
              <a:cs typeface="Century Gothic"/>
            </a:endParaRPr>
          </a:p>
        </p:txBody>
      </p:sp>
      <p:sp>
        <p:nvSpPr>
          <p:cNvPr id="27" name="Rectangle 27"/>
          <p:cNvSpPr>
            <a:spLocks noChangeArrowheads="1"/>
          </p:cNvSpPr>
          <p:nvPr/>
        </p:nvSpPr>
        <p:spPr bwMode="auto">
          <a:xfrm>
            <a:off x="2297574" y="1645485"/>
            <a:ext cx="3745714" cy="544045"/>
          </a:xfrm>
          <a:prstGeom prst="rect">
            <a:avLst/>
          </a:prstGeom>
          <a:solidFill>
            <a:schemeClr val="bg2"/>
          </a:solidFill>
          <a:ln w="25400" algn="ctr">
            <a:solidFill>
              <a:srgbClr val="000000"/>
            </a:solidFill>
            <a:round/>
            <a:headEnd/>
            <a:tailEnd/>
          </a:ln>
        </p:spPr>
        <p:txBody>
          <a:bodyPr lIns="91311" tIns="45658" rIns="91311" bIns="45658"/>
          <a:lstStyle/>
          <a:p>
            <a:pPr algn="ctr"/>
            <a:endParaRPr lang="fr-FR" sz="4000">
              <a:solidFill>
                <a:srgbClr val="000000"/>
              </a:solidFill>
              <a:latin typeface="Century Gothic"/>
              <a:cs typeface="Century Gothic"/>
              <a:sym typeface="Gill Sans" charset="0"/>
            </a:endParaRPr>
          </a:p>
        </p:txBody>
      </p:sp>
      <p:sp>
        <p:nvSpPr>
          <p:cNvPr id="2" name="Title 1"/>
          <p:cNvSpPr>
            <a:spLocks noGrp="1"/>
          </p:cNvSpPr>
          <p:nvPr>
            <p:ph type="title"/>
          </p:nvPr>
        </p:nvSpPr>
        <p:spPr/>
        <p:txBody>
          <a:bodyPr>
            <a:noAutofit/>
          </a:bodyPr>
          <a:lstStyle/>
          <a:p>
            <a:pPr fontAlgn="base">
              <a:spcAft>
                <a:spcPct val="0"/>
              </a:spcAft>
              <a:defRPr/>
            </a:pPr>
            <a:r>
              <a:rPr lang="fr-FR" sz="3200" b="1" dirty="0">
                <a:latin typeface="Century Gothic"/>
                <a:cs typeface="Century Gothic"/>
              </a:rPr>
              <a:t>Contexte : Apprentissage Automatique</a:t>
            </a:r>
          </a:p>
        </p:txBody>
      </p:sp>
      <p:sp>
        <p:nvSpPr>
          <p:cNvPr id="3" name="Content Placeholder 2"/>
          <p:cNvSpPr>
            <a:spLocks noGrp="1"/>
          </p:cNvSpPr>
          <p:nvPr>
            <p:ph idx="1"/>
          </p:nvPr>
        </p:nvSpPr>
        <p:spPr>
          <a:xfrm>
            <a:off x="51667" y="4502377"/>
            <a:ext cx="8574074" cy="1528549"/>
          </a:xfrm>
          <a:noFill/>
        </p:spPr>
        <p:txBody>
          <a:bodyPr>
            <a:normAutofit/>
          </a:bodyPr>
          <a:lstStyle/>
          <a:p>
            <a:pPr algn="just"/>
            <a:r>
              <a:rPr lang="fr-FR" sz="2000" dirty="0">
                <a:latin typeface="Century Gothic"/>
                <a:cs typeface="Century Gothic"/>
              </a:rPr>
              <a:t>Généralement, une </a:t>
            </a:r>
            <a:r>
              <a:rPr lang="fr-FR" sz="2000" dirty="0">
                <a:solidFill>
                  <a:srgbClr val="CC0066"/>
                </a:solidFill>
                <a:latin typeface="Century Gothic"/>
                <a:cs typeface="Century Gothic"/>
              </a:rPr>
              <a:t>méthode d’apprentissage supervisé </a:t>
            </a:r>
            <a:r>
              <a:rPr lang="fr-FR" sz="2000" dirty="0">
                <a:latin typeface="Century Gothic"/>
                <a:cs typeface="Century Gothic"/>
              </a:rPr>
              <a:t>est utilisée pour construire un </a:t>
            </a:r>
            <a:r>
              <a:rPr lang="fr-FR" sz="2000" dirty="0" err="1">
                <a:solidFill>
                  <a:srgbClr val="CC0066"/>
                </a:solidFill>
                <a:latin typeface="Century Gothic"/>
                <a:cs typeface="Century Gothic"/>
              </a:rPr>
              <a:t>classiffieur</a:t>
            </a:r>
            <a:r>
              <a:rPr lang="fr-FR" sz="2000" dirty="0">
                <a:latin typeface="Century Gothic"/>
                <a:cs typeface="Century Gothic"/>
              </a:rPr>
              <a:t>, à partir d’une </a:t>
            </a:r>
            <a:r>
              <a:rPr lang="fr-FR" sz="2000" dirty="0">
                <a:solidFill>
                  <a:srgbClr val="CC0066"/>
                </a:solidFill>
                <a:latin typeface="Century Gothic"/>
                <a:cs typeface="Century Gothic"/>
              </a:rPr>
              <a:t>base d’exemples étiquetés</a:t>
            </a:r>
            <a:r>
              <a:rPr lang="fr-FR" sz="2000" dirty="0">
                <a:latin typeface="Century Gothic"/>
                <a:cs typeface="Century Gothic"/>
              </a:rPr>
              <a:t>, pour </a:t>
            </a:r>
            <a:r>
              <a:rPr lang="fr-FR" sz="2000" dirty="0">
                <a:solidFill>
                  <a:srgbClr val="CC0066"/>
                </a:solidFill>
                <a:latin typeface="Century Gothic"/>
                <a:cs typeface="Century Gothic"/>
              </a:rPr>
              <a:t>prédire le label d’un nouvel individu.</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3</a:t>
            </a:fld>
            <a:endParaRPr lang="en-US" dirty="0">
              <a:latin typeface="Century Gothic"/>
              <a:cs typeface="Century Gothic"/>
            </a:endParaRPr>
          </a:p>
        </p:txBody>
      </p:sp>
      <p:cxnSp>
        <p:nvCxnSpPr>
          <p:cNvPr id="7" name="Straight Arrow Connector 7"/>
          <p:cNvCxnSpPr>
            <a:cxnSpLocks noChangeShapeType="1"/>
          </p:cNvCxnSpPr>
          <p:nvPr/>
        </p:nvCxnSpPr>
        <p:spPr bwMode="auto">
          <a:xfrm>
            <a:off x="2297574" y="1487173"/>
            <a:ext cx="3395662" cy="8122"/>
          </a:xfrm>
          <a:prstGeom prst="straightConnector1">
            <a:avLst/>
          </a:prstGeom>
          <a:noFill/>
          <a:ln w="25400" algn="ctr">
            <a:solidFill>
              <a:srgbClr val="00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Arrow Connector 12"/>
          <p:cNvCxnSpPr>
            <a:cxnSpLocks noChangeShapeType="1"/>
          </p:cNvCxnSpPr>
          <p:nvPr/>
        </p:nvCxnSpPr>
        <p:spPr bwMode="auto">
          <a:xfrm>
            <a:off x="1674567" y="1583454"/>
            <a:ext cx="0" cy="2459333"/>
          </a:xfrm>
          <a:prstGeom prst="straightConnector1">
            <a:avLst/>
          </a:prstGeom>
          <a:noFill/>
          <a:ln w="25400" algn="ctr">
            <a:solidFill>
              <a:srgbClr val="00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Rectangle 8"/>
          <p:cNvSpPr/>
          <p:nvPr/>
        </p:nvSpPr>
        <p:spPr bwMode="auto">
          <a:xfrm>
            <a:off x="5693237" y="1663112"/>
            <a:ext cx="376238" cy="2576623"/>
          </a:xfrm>
          <a:prstGeom prst="rect">
            <a:avLst/>
          </a:prstGeom>
          <a:solidFill>
            <a:srgbClr val="D5E3FF"/>
          </a:solidFill>
          <a:ln>
            <a:solidFill>
              <a:srgbClr val="336699"/>
            </a:solidFill>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lIns="91311" tIns="45658" rIns="91311" bIns="45658"/>
          <a:lstStyle/>
          <a:p>
            <a:pPr algn="ctr">
              <a:defRPr/>
            </a:pPr>
            <a:endParaRPr lang="fr-FR" sz="4000">
              <a:solidFill>
                <a:srgbClr val="000000"/>
              </a:solidFill>
              <a:latin typeface="Century Gothic"/>
              <a:ea typeface="ヒラギノ角ゴ ProN W3" charset="0"/>
              <a:cs typeface="Century Gothic"/>
              <a:sym typeface="Gill Sans" charset="0"/>
            </a:endParaRPr>
          </a:p>
        </p:txBody>
      </p:sp>
      <p:sp>
        <p:nvSpPr>
          <p:cNvPr id="10" name="TextBox 26"/>
          <p:cNvSpPr txBox="1">
            <a:spLocks noChangeArrowheads="1"/>
          </p:cNvSpPr>
          <p:nvPr/>
        </p:nvSpPr>
        <p:spPr bwMode="auto">
          <a:xfrm>
            <a:off x="5638246" y="1315432"/>
            <a:ext cx="724263" cy="307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400" b="1" dirty="0">
                <a:solidFill>
                  <a:srgbClr val="CC0066"/>
                </a:solidFill>
                <a:latin typeface="Century Gothic"/>
                <a:cs typeface="Century Gothic"/>
              </a:rPr>
              <a:t>Label</a:t>
            </a:r>
            <a:endParaRPr lang="fr-FR" sz="1100" b="1" dirty="0">
              <a:solidFill>
                <a:srgbClr val="CC0066"/>
              </a:solidFill>
              <a:latin typeface="Century Gothic"/>
              <a:cs typeface="Century Gothic"/>
            </a:endParaRPr>
          </a:p>
        </p:txBody>
      </p:sp>
      <p:sp>
        <p:nvSpPr>
          <p:cNvPr id="11" name="TextBox 38"/>
          <p:cNvSpPr txBox="1">
            <a:spLocks noChangeArrowheads="1"/>
          </p:cNvSpPr>
          <p:nvPr/>
        </p:nvSpPr>
        <p:spPr bwMode="auto">
          <a:xfrm>
            <a:off x="3584594" y="1184117"/>
            <a:ext cx="1304906" cy="307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400" b="1" dirty="0">
                <a:latin typeface="Century Gothic"/>
                <a:cs typeface="Century Gothic"/>
              </a:rPr>
              <a:t> p Variables</a:t>
            </a:r>
          </a:p>
        </p:txBody>
      </p:sp>
      <p:sp>
        <p:nvSpPr>
          <p:cNvPr id="18" name="TextBox 49"/>
          <p:cNvSpPr txBox="1">
            <a:spLocks noChangeArrowheads="1"/>
          </p:cNvSpPr>
          <p:nvPr/>
        </p:nvSpPr>
        <p:spPr bwMode="auto">
          <a:xfrm>
            <a:off x="655260" y="2578832"/>
            <a:ext cx="1027472" cy="307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400" b="1" dirty="0">
                <a:latin typeface="Century Gothic"/>
                <a:cs typeface="Century Gothic"/>
              </a:rPr>
              <a:t> n images</a:t>
            </a:r>
          </a:p>
        </p:txBody>
      </p:sp>
      <p:sp>
        <p:nvSpPr>
          <p:cNvPr id="20" name="Oval Callout 19"/>
          <p:cNvSpPr/>
          <p:nvPr/>
        </p:nvSpPr>
        <p:spPr>
          <a:xfrm>
            <a:off x="6387151" y="1362366"/>
            <a:ext cx="2688609" cy="1150591"/>
          </a:xfrm>
          <a:prstGeom prst="wedgeEllipseCallout">
            <a:avLst>
              <a:gd name="adj1" fmla="val -55616"/>
              <a:gd name="adj2" fmla="val -19745"/>
            </a:avLst>
          </a:prstGeom>
          <a:noFill/>
          <a:ln w="28575">
            <a:solidFill>
              <a:srgbClr val="CC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rgbClr val="CC0066"/>
                </a:solidFill>
                <a:latin typeface="Century Gothic"/>
                <a:cs typeface="Century Gothic"/>
              </a:rPr>
              <a:t>Label très couteux</a:t>
            </a:r>
          </a:p>
          <a:p>
            <a:pPr algn="ctr"/>
            <a:r>
              <a:rPr lang="fr-FR" sz="1600" b="1" dirty="0">
                <a:solidFill>
                  <a:srgbClr val="CC0066"/>
                </a:solidFill>
                <a:latin typeface="Century Gothic"/>
                <a:cs typeface="Century Gothic"/>
              </a:rPr>
              <a:t>à avoir !!!!!</a:t>
            </a:r>
          </a:p>
          <a:p>
            <a:pPr algn="ctr"/>
            <a:r>
              <a:rPr lang="fr-FR" sz="2400" b="1" dirty="0">
                <a:solidFill>
                  <a:schemeClr val="accent4">
                    <a:lumMod val="75000"/>
                  </a:schemeClr>
                </a:solidFill>
                <a:latin typeface="Century Gothic"/>
                <a:cs typeface="Century Gothic"/>
                <a:sym typeface="Wingdings" pitchFamily="2" charset="2"/>
              </a:rPr>
              <a:t></a:t>
            </a:r>
            <a:endParaRPr lang="fr-FR" sz="2400" b="1" dirty="0">
              <a:solidFill>
                <a:schemeClr val="accent4">
                  <a:lumMod val="75000"/>
                </a:schemeClr>
              </a:solidFill>
              <a:latin typeface="Century Gothic"/>
              <a:cs typeface="Century Gothic"/>
            </a:endParaRPr>
          </a:p>
        </p:txBody>
      </p:sp>
      <p:sp>
        <p:nvSpPr>
          <p:cNvPr id="21" name="TextBox 40"/>
          <p:cNvSpPr txBox="1">
            <a:spLocks noChangeArrowheads="1"/>
          </p:cNvSpPr>
          <p:nvPr/>
        </p:nvSpPr>
        <p:spPr bwMode="auto">
          <a:xfrm>
            <a:off x="5783945" y="2403609"/>
            <a:ext cx="250430" cy="276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200">
                <a:solidFill>
                  <a:srgbClr val="FF0000"/>
                </a:solidFill>
                <a:latin typeface="Century Gothic"/>
                <a:cs typeface="Century Gothic"/>
              </a:rPr>
              <a:t>?</a:t>
            </a:r>
            <a:endParaRPr lang="fr-FR" sz="2000">
              <a:solidFill>
                <a:srgbClr val="FF0000"/>
              </a:solidFill>
              <a:latin typeface="Century Gothic"/>
              <a:cs typeface="Century Gothic"/>
            </a:endParaRPr>
          </a:p>
        </p:txBody>
      </p:sp>
      <p:sp>
        <p:nvSpPr>
          <p:cNvPr id="22" name="TextBox 21"/>
          <p:cNvSpPr txBox="1"/>
          <p:nvPr/>
        </p:nvSpPr>
        <p:spPr>
          <a:xfrm>
            <a:off x="5464253" y="2760618"/>
            <a:ext cx="738403" cy="931862"/>
          </a:xfrm>
          <a:prstGeom prst="rect">
            <a:avLst/>
          </a:prstGeom>
          <a:noFill/>
        </p:spPr>
        <p:txBody>
          <a:bodyPr vert="vert" lIns="91311" tIns="45658" rIns="91311" bIns="45658">
            <a:spAutoFit/>
          </a:bodyPr>
          <a:lstStyle/>
          <a:p>
            <a:pPr fontAlgn="auto">
              <a:spcBef>
                <a:spcPts val="0"/>
              </a:spcBef>
              <a:spcAft>
                <a:spcPts val="0"/>
              </a:spcAft>
              <a:defRPr/>
            </a:pPr>
            <a:r>
              <a:rPr lang="fr-FR" dirty="0">
                <a:solidFill>
                  <a:srgbClr val="FF0000"/>
                </a:solidFill>
                <a:latin typeface="Century Gothic"/>
                <a:cs typeface="Century Gothic"/>
              </a:rPr>
              <a:t>... ... … …</a:t>
            </a:r>
          </a:p>
        </p:txBody>
      </p:sp>
      <p:pic>
        <p:nvPicPr>
          <p:cNvPr id="23" name="Picture 4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0849" y="1935282"/>
            <a:ext cx="227761" cy="230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TextBox 23"/>
          <p:cNvSpPr txBox="1"/>
          <p:nvPr/>
        </p:nvSpPr>
        <p:spPr>
          <a:xfrm>
            <a:off x="5741460" y="1812141"/>
            <a:ext cx="353683" cy="317412"/>
          </a:xfrm>
          <a:prstGeom prst="rect">
            <a:avLst/>
          </a:prstGeom>
          <a:noFill/>
        </p:spPr>
        <p:txBody>
          <a:bodyPr vert="vert" wrap="square" lIns="91311" tIns="45658" rIns="91311" bIns="45658">
            <a:spAutoFit/>
          </a:bodyPr>
          <a:lstStyle/>
          <a:p>
            <a:pPr fontAlgn="auto">
              <a:spcBef>
                <a:spcPts val="0"/>
              </a:spcBef>
              <a:spcAft>
                <a:spcPts val="0"/>
              </a:spcAft>
              <a:defRPr/>
            </a:pPr>
            <a:r>
              <a:rPr lang="fr-FR" sz="1100" dirty="0">
                <a:solidFill>
                  <a:srgbClr val="669900"/>
                </a:solidFill>
                <a:latin typeface="Century Gothic"/>
                <a:cs typeface="Century Gothic"/>
              </a:rPr>
              <a:t>...</a:t>
            </a:r>
          </a:p>
        </p:txBody>
      </p:sp>
      <p:pic>
        <p:nvPicPr>
          <p:cNvPr id="25"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24081" y="1599372"/>
            <a:ext cx="227761" cy="230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TextBox 45"/>
          <p:cNvSpPr txBox="1">
            <a:spLocks noChangeArrowheads="1"/>
          </p:cNvSpPr>
          <p:nvPr/>
        </p:nvSpPr>
        <p:spPr bwMode="auto">
          <a:xfrm>
            <a:off x="5785533" y="3754088"/>
            <a:ext cx="250428" cy="276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200">
                <a:solidFill>
                  <a:srgbClr val="FF0000"/>
                </a:solidFill>
                <a:latin typeface="Century Gothic"/>
                <a:cs typeface="Century Gothic"/>
              </a:rPr>
              <a:t>?</a:t>
            </a:r>
            <a:endParaRPr lang="fr-FR" sz="2000">
              <a:solidFill>
                <a:srgbClr val="FF0000"/>
              </a:solidFill>
              <a:latin typeface="Century Gothic"/>
              <a:cs typeface="Century Gothic"/>
            </a:endParaRPr>
          </a:p>
        </p:txBody>
      </p:sp>
      <p:sp>
        <p:nvSpPr>
          <p:cNvPr id="28" name="Content Placeholder 2"/>
          <p:cNvSpPr txBox="1">
            <a:spLocks/>
          </p:cNvSpPr>
          <p:nvPr/>
        </p:nvSpPr>
        <p:spPr bwMode="auto">
          <a:xfrm>
            <a:off x="294315" y="4822300"/>
            <a:ext cx="4133874" cy="472783"/>
          </a:xfrm>
          <a:prstGeom prst="rect">
            <a:avLst/>
          </a:prstGeom>
          <a:noFill/>
          <a:ln>
            <a:noFill/>
          </a:ln>
          <a:extLst/>
        </p:spPr>
        <p:txBody>
          <a:bodyPr vert="horz" wrap="square" lIns="91311" tIns="45658" rIns="91311" bIns="45658" numCol="1" anchor="t" anchorCtr="0" compatLnSpc="1">
            <a:prstTxWarp prst="textNoShape">
              <a:avLst/>
            </a:prstTxWarp>
          </a:bodyPr>
          <a:lstStyle>
            <a:lvl1pPr marL="453414" indent="-453414" algn="l" rtl="0" eaLnBrk="0" fontAlgn="base" hangingPunct="0">
              <a:spcBef>
                <a:spcPts val="2000"/>
              </a:spcBef>
              <a:spcAft>
                <a:spcPct val="0"/>
              </a:spcAft>
              <a:buClr>
                <a:srgbClr val="A6A6A6"/>
              </a:buClr>
              <a:buSzPct val="90000"/>
              <a:buFont typeface="Wingdings" charset="2"/>
              <a:buChar char=""/>
              <a:defRPr sz="2400" kern="1200">
                <a:solidFill>
                  <a:srgbClr val="262626"/>
                </a:solidFill>
                <a:latin typeface="+mn-lt"/>
                <a:ea typeface="+mn-ea"/>
                <a:cs typeface="+mn-cs"/>
              </a:defRPr>
            </a:lvl1pPr>
            <a:lvl2pPr marL="913169" indent="-456583" algn="l" rtl="0" eaLnBrk="0" fontAlgn="base" hangingPunct="0">
              <a:spcBef>
                <a:spcPts val="600"/>
              </a:spcBef>
              <a:spcAft>
                <a:spcPct val="0"/>
              </a:spcAft>
              <a:buClr>
                <a:srgbClr val="404040"/>
              </a:buClr>
              <a:buSzPct val="90000"/>
              <a:buFont typeface="Wingdings" charset="2"/>
              <a:buChar char=""/>
              <a:defRPr sz="2200" kern="1200">
                <a:solidFill>
                  <a:srgbClr val="262626"/>
                </a:solidFill>
                <a:latin typeface="+mn-lt"/>
                <a:ea typeface="+mn-ea"/>
                <a:cs typeface="+mn-cs"/>
              </a:defRPr>
            </a:lvl2pPr>
            <a:lvl3pPr marL="1258777" indent="-345607" algn="l" rtl="0" eaLnBrk="0" fontAlgn="base" hangingPunct="0">
              <a:spcBef>
                <a:spcPts val="600"/>
              </a:spcBef>
              <a:spcAft>
                <a:spcPct val="0"/>
              </a:spcAft>
              <a:buClr>
                <a:srgbClr val="A6A6A6"/>
              </a:buClr>
              <a:buSzPct val="90000"/>
              <a:buFont typeface="Wingdings" charset="2"/>
              <a:buChar char=""/>
              <a:defRPr sz="2000" kern="1200">
                <a:solidFill>
                  <a:srgbClr val="262626"/>
                </a:solidFill>
                <a:latin typeface="+mn-lt"/>
                <a:ea typeface="+mn-ea"/>
                <a:cs typeface="+mn-cs"/>
              </a:defRPr>
            </a:lvl3pPr>
            <a:lvl4pPr marL="1598044" indent="-339268" algn="l" rtl="0" eaLnBrk="0" fontAlgn="base" hangingPunct="0">
              <a:spcBef>
                <a:spcPts val="600"/>
              </a:spcBef>
              <a:spcAft>
                <a:spcPct val="0"/>
              </a:spcAft>
              <a:buClr>
                <a:srgbClr val="404040"/>
              </a:buClr>
              <a:buSzPct val="90000"/>
              <a:buFont typeface="Wingdings" charset="2"/>
              <a:buChar char=""/>
              <a:defRPr kern="1200">
                <a:solidFill>
                  <a:srgbClr val="262626"/>
                </a:solidFill>
                <a:latin typeface="+mn-lt"/>
                <a:ea typeface="+mn-ea"/>
                <a:cs typeface="+mn-cs"/>
              </a:defRPr>
            </a:lvl4pPr>
            <a:lvl5pPr marL="1937313" indent="-331341" algn="l" rtl="0" eaLnBrk="0" fontAlgn="base" hangingPunct="0">
              <a:spcBef>
                <a:spcPts val="600"/>
              </a:spcBef>
              <a:spcAft>
                <a:spcPct val="0"/>
              </a:spcAft>
              <a:buClr>
                <a:srgbClr val="A6A6A6"/>
              </a:buClr>
              <a:buSzPct val="90000"/>
              <a:buFont typeface="Wingdings" charset="2"/>
              <a:buChar char=""/>
              <a:defRPr kern="1200">
                <a:solidFill>
                  <a:srgbClr val="262626"/>
                </a:solidFill>
                <a:latin typeface="+mn-lt"/>
                <a:ea typeface="+mn-ea"/>
                <a:cs typeface="+mn-cs"/>
              </a:defRPr>
            </a:lvl5pPr>
            <a:lvl6pPr marL="2287677" indent="-344022" algn="l" defTabSz="913169"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2189" indent="-344022" algn="l" defTabSz="913169"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66212" indent="-344022" algn="l" defTabSz="913169"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08651" indent="-344022" algn="l" defTabSz="913169"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fr-FR" sz="2000" dirty="0">
                <a:solidFill>
                  <a:srgbClr val="CC0066"/>
                </a:solidFill>
                <a:latin typeface="Century Gothic"/>
                <a:cs typeface="Century Gothic"/>
              </a:rPr>
              <a:t>Pas assez d’individus étiquetés</a:t>
            </a:r>
          </a:p>
        </p:txBody>
      </p:sp>
      <p:sp>
        <p:nvSpPr>
          <p:cNvPr id="29" name="Right Arrow 28"/>
          <p:cNvSpPr/>
          <p:nvPr/>
        </p:nvSpPr>
        <p:spPr>
          <a:xfrm>
            <a:off x="4553003" y="4963157"/>
            <a:ext cx="739669" cy="191068"/>
          </a:xfrm>
          <a:prstGeom prst="rightArrow">
            <a:avLst/>
          </a:prstGeom>
          <a:solidFill>
            <a:schemeClr val="accent1"/>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sz="1600">
              <a:latin typeface="Century Gothic"/>
              <a:cs typeface="Century Gothic"/>
            </a:endParaRPr>
          </a:p>
        </p:txBody>
      </p:sp>
      <p:sp>
        <p:nvSpPr>
          <p:cNvPr id="32" name="Rectangle 31"/>
          <p:cNvSpPr/>
          <p:nvPr/>
        </p:nvSpPr>
        <p:spPr>
          <a:xfrm>
            <a:off x="5361152" y="4836393"/>
            <a:ext cx="3782848" cy="400110"/>
          </a:xfrm>
          <a:prstGeom prst="rect">
            <a:avLst/>
          </a:prstGeom>
          <a:noFill/>
        </p:spPr>
        <p:txBody>
          <a:bodyPr wrap="square">
            <a:spAutoFit/>
          </a:bodyPr>
          <a:lstStyle/>
          <a:p>
            <a:r>
              <a:rPr lang="fr-FR" sz="1600" dirty="0">
                <a:solidFill>
                  <a:srgbClr val="CC0066"/>
                </a:solidFill>
                <a:latin typeface="Century Gothic"/>
                <a:cs typeface="Century Gothic"/>
              </a:rPr>
              <a:t>      </a:t>
            </a:r>
            <a:r>
              <a:rPr lang="fr-FR" sz="2000" dirty="0">
                <a:solidFill>
                  <a:srgbClr val="CC0066"/>
                </a:solidFill>
                <a:latin typeface="Century Gothic"/>
                <a:cs typeface="Century Gothic"/>
              </a:rPr>
              <a:t>Apprentissage Supervisé </a:t>
            </a:r>
          </a:p>
        </p:txBody>
      </p:sp>
      <p:sp>
        <p:nvSpPr>
          <p:cNvPr id="31" name="Multiply 30"/>
          <p:cNvSpPr/>
          <p:nvPr/>
        </p:nvSpPr>
        <p:spPr>
          <a:xfrm>
            <a:off x="6280442" y="4582093"/>
            <a:ext cx="2210937" cy="953195"/>
          </a:xfrm>
          <a:prstGeom prst="mathMultiply">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600">
              <a:latin typeface="Century Gothic"/>
              <a:cs typeface="Century Gothic"/>
            </a:endParaRPr>
          </a:p>
        </p:txBody>
      </p:sp>
      <p:pic>
        <p:nvPicPr>
          <p:cNvPr id="4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4173" y="1623084"/>
            <a:ext cx="482072" cy="1386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59301" y="1882439"/>
            <a:ext cx="514660" cy="89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91145" y="2021890"/>
            <a:ext cx="314277" cy="324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59300" y="3201031"/>
            <a:ext cx="473163" cy="247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descr="http://t3.gstatic.com/images?q=tbn:ANd9GcS-E2X12NJeKF0uGikCC4bRG41VokOOimPrVwz5tusmUsH_SAK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9300" y="3521138"/>
            <a:ext cx="449376" cy="1855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t3.gstatic.com/images?q=tbn:ANd9GcQGDxq-3Oj06d8ww2pMI3K2FhglCVY5ZKpLckuh1t7HkPz1tp6v"/>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44173" y="3806464"/>
            <a:ext cx="424568" cy="286583"/>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TextBox 51"/>
          <p:cNvSpPr txBox="1"/>
          <p:nvPr/>
        </p:nvSpPr>
        <p:spPr>
          <a:xfrm>
            <a:off x="1533259" y="2455804"/>
            <a:ext cx="738403" cy="745227"/>
          </a:xfrm>
          <a:prstGeom prst="rect">
            <a:avLst/>
          </a:prstGeom>
          <a:noFill/>
        </p:spPr>
        <p:txBody>
          <a:bodyPr vert="vert" wrap="square" lIns="91311" tIns="45658" rIns="91311" bIns="45658">
            <a:spAutoFit/>
          </a:bodyPr>
          <a:lstStyle/>
          <a:p>
            <a:pPr fontAlgn="auto">
              <a:spcBef>
                <a:spcPts val="0"/>
              </a:spcBef>
              <a:spcAft>
                <a:spcPts val="0"/>
              </a:spcAft>
              <a:defRPr/>
            </a:pPr>
            <a:r>
              <a:rPr lang="fr-FR" dirty="0">
                <a:latin typeface="Century Gothic"/>
                <a:cs typeface="Century Gothic"/>
              </a:rPr>
              <a:t>... ... …</a:t>
            </a:r>
          </a:p>
        </p:txBody>
      </p:sp>
      <p:sp>
        <p:nvSpPr>
          <p:cNvPr id="51" name="Rectangle 50"/>
          <p:cNvSpPr/>
          <p:nvPr/>
        </p:nvSpPr>
        <p:spPr>
          <a:xfrm>
            <a:off x="2256807" y="1644297"/>
            <a:ext cx="3771901" cy="582013"/>
          </a:xfrm>
          <a:prstGeom prst="rect">
            <a:avLst/>
          </a:prstGeom>
          <a:noFill/>
          <a:ln>
            <a:solidFill>
              <a:srgbClr val="FFC000"/>
            </a:solidFill>
          </a:ln>
          <a:effectLst>
            <a:glow rad="101600">
              <a:schemeClr val="accent3">
                <a:satMod val="175000"/>
                <a:alpha val="40000"/>
              </a:schemeClr>
            </a:glow>
            <a:outerShdw blurRad="38100" dist="25400" dir="6600000" sx="101000" sy="101000" rotWithShape="0">
              <a:srgbClr val="000000">
                <a:alpha val="7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Century Gothic"/>
              <a:cs typeface="Century Gothic"/>
            </a:endParaRPr>
          </a:p>
        </p:txBody>
      </p:sp>
      <p:sp>
        <p:nvSpPr>
          <p:cNvPr id="56" name="Rectangle 55"/>
          <p:cNvSpPr/>
          <p:nvPr/>
        </p:nvSpPr>
        <p:spPr>
          <a:xfrm>
            <a:off x="2248394" y="2222703"/>
            <a:ext cx="3794894" cy="2007692"/>
          </a:xfrm>
          <a:prstGeom prst="rect">
            <a:avLst/>
          </a:prstGeom>
          <a:noFill/>
          <a:ln w="28575">
            <a:solidFill>
              <a:srgbClr val="C00000"/>
            </a:solidFill>
          </a:ln>
          <a:effectLst>
            <a:glow rad="101600">
              <a:schemeClr val="accent2">
                <a:satMod val="175000"/>
                <a:alpha val="40000"/>
              </a:schemeClr>
            </a:glow>
            <a:outerShdw blurRad="38100" dist="25400" dir="6600000" sx="101000" sy="101000" rotWithShape="0">
              <a:srgbClr val="000000">
                <a:alpha val="7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Century Gothic"/>
              <a:cs typeface="Century Gothic"/>
            </a:endParaRPr>
          </a:p>
        </p:txBody>
      </p:sp>
      <p:sp>
        <p:nvSpPr>
          <p:cNvPr id="57" name="Rectangle 56"/>
          <p:cNvSpPr/>
          <p:nvPr/>
        </p:nvSpPr>
        <p:spPr>
          <a:xfrm>
            <a:off x="2225993" y="1623083"/>
            <a:ext cx="3930994" cy="2655178"/>
          </a:xfrm>
          <a:prstGeom prst="rect">
            <a:avLst/>
          </a:prstGeom>
          <a:noFill/>
          <a:ln>
            <a:solidFill>
              <a:srgbClr val="92D050"/>
            </a:solidFill>
          </a:ln>
          <a:effectLst>
            <a:glow rad="139700">
              <a:schemeClr val="accent4">
                <a:satMod val="175000"/>
                <a:alpha val="40000"/>
              </a:schemeClr>
            </a:glow>
            <a:outerShdw blurRad="38100" dist="25400" dir="6600000" sx="101000" sy="101000" rotWithShape="0">
              <a:srgbClr val="000000">
                <a:alpha val="7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Century Gothic"/>
              <a:cs typeface="Century Gothic"/>
            </a:endParaRPr>
          </a:p>
        </p:txBody>
      </p:sp>
      <p:sp>
        <p:nvSpPr>
          <p:cNvPr id="37" name="Content Placeholder 2"/>
          <p:cNvSpPr txBox="1">
            <a:spLocks/>
          </p:cNvSpPr>
          <p:nvPr/>
        </p:nvSpPr>
        <p:spPr bwMode="auto">
          <a:xfrm>
            <a:off x="188961" y="4805470"/>
            <a:ext cx="3110424" cy="859604"/>
          </a:xfrm>
          <a:prstGeom prst="rect">
            <a:avLst/>
          </a:prstGeom>
          <a:noFill/>
          <a:ln>
            <a:noFill/>
          </a:ln>
          <a:extLst/>
        </p:spPr>
        <p:txBody>
          <a:bodyPr vert="horz" wrap="square" lIns="91311" tIns="45658" rIns="91311" bIns="45658" numCol="1" anchor="t" anchorCtr="0" compatLnSpc="1">
            <a:prstTxWarp prst="textNoShape">
              <a:avLst/>
            </a:prstTxWarp>
          </a:bodyPr>
          <a:lstStyle>
            <a:lvl1pPr marL="453414" indent="-453414" algn="l" rtl="0" eaLnBrk="0" fontAlgn="base" hangingPunct="0">
              <a:spcBef>
                <a:spcPts val="2000"/>
              </a:spcBef>
              <a:spcAft>
                <a:spcPct val="0"/>
              </a:spcAft>
              <a:buClr>
                <a:srgbClr val="A6A6A6"/>
              </a:buClr>
              <a:buSzPct val="90000"/>
              <a:buFont typeface="Wingdings" charset="2"/>
              <a:buChar char=""/>
              <a:defRPr sz="2400" kern="1200">
                <a:solidFill>
                  <a:srgbClr val="262626"/>
                </a:solidFill>
                <a:latin typeface="+mn-lt"/>
                <a:ea typeface="+mn-ea"/>
                <a:cs typeface="+mn-cs"/>
              </a:defRPr>
            </a:lvl1pPr>
            <a:lvl2pPr marL="913169" indent="-456583" algn="l" rtl="0" eaLnBrk="0" fontAlgn="base" hangingPunct="0">
              <a:spcBef>
                <a:spcPts val="600"/>
              </a:spcBef>
              <a:spcAft>
                <a:spcPct val="0"/>
              </a:spcAft>
              <a:buClr>
                <a:srgbClr val="404040"/>
              </a:buClr>
              <a:buSzPct val="90000"/>
              <a:buFont typeface="Wingdings" charset="2"/>
              <a:buChar char=""/>
              <a:defRPr sz="2200" kern="1200">
                <a:solidFill>
                  <a:srgbClr val="262626"/>
                </a:solidFill>
                <a:latin typeface="+mn-lt"/>
                <a:ea typeface="+mn-ea"/>
                <a:cs typeface="+mn-cs"/>
              </a:defRPr>
            </a:lvl2pPr>
            <a:lvl3pPr marL="1258777" indent="-345607" algn="l" rtl="0" eaLnBrk="0" fontAlgn="base" hangingPunct="0">
              <a:spcBef>
                <a:spcPts val="600"/>
              </a:spcBef>
              <a:spcAft>
                <a:spcPct val="0"/>
              </a:spcAft>
              <a:buClr>
                <a:srgbClr val="A6A6A6"/>
              </a:buClr>
              <a:buSzPct val="90000"/>
              <a:buFont typeface="Wingdings" charset="2"/>
              <a:buChar char=""/>
              <a:defRPr sz="2000" kern="1200">
                <a:solidFill>
                  <a:srgbClr val="262626"/>
                </a:solidFill>
                <a:latin typeface="+mn-lt"/>
                <a:ea typeface="+mn-ea"/>
                <a:cs typeface="+mn-cs"/>
              </a:defRPr>
            </a:lvl3pPr>
            <a:lvl4pPr marL="1598044" indent="-339268" algn="l" rtl="0" eaLnBrk="0" fontAlgn="base" hangingPunct="0">
              <a:spcBef>
                <a:spcPts val="600"/>
              </a:spcBef>
              <a:spcAft>
                <a:spcPct val="0"/>
              </a:spcAft>
              <a:buClr>
                <a:srgbClr val="404040"/>
              </a:buClr>
              <a:buSzPct val="90000"/>
              <a:buFont typeface="Wingdings" charset="2"/>
              <a:buChar char=""/>
              <a:defRPr kern="1200">
                <a:solidFill>
                  <a:srgbClr val="262626"/>
                </a:solidFill>
                <a:latin typeface="+mn-lt"/>
                <a:ea typeface="+mn-ea"/>
                <a:cs typeface="+mn-cs"/>
              </a:defRPr>
            </a:lvl4pPr>
            <a:lvl5pPr marL="1937313" indent="-331341" algn="l" rtl="0" eaLnBrk="0" fontAlgn="base" hangingPunct="0">
              <a:spcBef>
                <a:spcPts val="600"/>
              </a:spcBef>
              <a:spcAft>
                <a:spcPct val="0"/>
              </a:spcAft>
              <a:buClr>
                <a:srgbClr val="A6A6A6"/>
              </a:buClr>
              <a:buSzPct val="90000"/>
              <a:buFont typeface="Wingdings" charset="2"/>
              <a:buChar char=""/>
              <a:defRPr kern="1200">
                <a:solidFill>
                  <a:srgbClr val="262626"/>
                </a:solidFill>
                <a:latin typeface="+mn-lt"/>
                <a:ea typeface="+mn-ea"/>
                <a:cs typeface="+mn-cs"/>
              </a:defRPr>
            </a:lvl5pPr>
            <a:lvl6pPr marL="2287677" indent="-344022" algn="l" defTabSz="913169"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2189" indent="-344022" algn="l" defTabSz="913169"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66212" indent="-344022" algn="l" defTabSz="913169"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08651" indent="-344022" algn="l" defTabSz="913169"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fr-FR" sz="1800" dirty="0">
                <a:solidFill>
                  <a:srgbClr val="CC0066"/>
                </a:solidFill>
                <a:latin typeface="Century Gothic"/>
                <a:cs typeface="Century Gothic"/>
              </a:rPr>
              <a:t>Utiliser les données non étiquetées uniquement</a:t>
            </a:r>
          </a:p>
        </p:txBody>
      </p:sp>
      <p:sp>
        <p:nvSpPr>
          <p:cNvPr id="41" name="Rectangle 40"/>
          <p:cNvSpPr/>
          <p:nvPr/>
        </p:nvSpPr>
        <p:spPr>
          <a:xfrm>
            <a:off x="3723983" y="4773174"/>
            <a:ext cx="1783248" cy="584776"/>
          </a:xfrm>
          <a:prstGeom prst="rect">
            <a:avLst/>
          </a:prstGeom>
          <a:noFill/>
          <a:ln>
            <a:noFill/>
          </a:ln>
        </p:spPr>
        <p:txBody>
          <a:bodyPr wrap="square">
            <a:spAutoFit/>
          </a:bodyPr>
          <a:lstStyle/>
          <a:p>
            <a:pPr algn="ctr"/>
            <a:r>
              <a:rPr lang="fr-FR" sz="1600" dirty="0">
                <a:solidFill>
                  <a:srgbClr val="CC0066"/>
                </a:solidFill>
                <a:latin typeface="Century Gothic"/>
                <a:cs typeface="Century Gothic"/>
              </a:rPr>
              <a:t>Perte d’informations</a:t>
            </a:r>
            <a:endParaRPr lang="fr-FR" sz="2000" dirty="0">
              <a:solidFill>
                <a:srgbClr val="CC0066"/>
              </a:solidFill>
              <a:latin typeface="Century Gothic"/>
              <a:cs typeface="Century Gothic"/>
            </a:endParaRPr>
          </a:p>
        </p:txBody>
      </p:sp>
      <p:sp>
        <p:nvSpPr>
          <p:cNvPr id="6" name="Right Arrow 5"/>
          <p:cNvSpPr/>
          <p:nvPr/>
        </p:nvSpPr>
        <p:spPr>
          <a:xfrm>
            <a:off x="3250444" y="4991976"/>
            <a:ext cx="368627" cy="243296"/>
          </a:xfrm>
          <a:prstGeom prst="rightArrow">
            <a:avLst/>
          </a:prstGeom>
          <a:solidFill>
            <a:schemeClr val="accent1"/>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sz="1600">
              <a:latin typeface="Century Gothic"/>
              <a:cs typeface="Century Gothic"/>
            </a:endParaRPr>
          </a:p>
        </p:txBody>
      </p:sp>
      <p:sp>
        <p:nvSpPr>
          <p:cNvPr id="42" name="Rectangle 41"/>
          <p:cNvSpPr/>
          <p:nvPr/>
        </p:nvSpPr>
        <p:spPr>
          <a:xfrm>
            <a:off x="6033139" y="4857395"/>
            <a:ext cx="3094846" cy="338554"/>
          </a:xfrm>
          <a:prstGeom prst="rect">
            <a:avLst/>
          </a:prstGeom>
          <a:noFill/>
          <a:ln>
            <a:noFill/>
          </a:ln>
        </p:spPr>
        <p:txBody>
          <a:bodyPr wrap="square">
            <a:spAutoFit/>
          </a:bodyPr>
          <a:lstStyle/>
          <a:p>
            <a:r>
              <a:rPr lang="fr-FR" sz="1600" dirty="0">
                <a:solidFill>
                  <a:srgbClr val="CC0066"/>
                </a:solidFill>
                <a:latin typeface="Century Gothic"/>
                <a:cs typeface="Century Gothic"/>
              </a:rPr>
              <a:t>Apprentissage Non Supervisé</a:t>
            </a:r>
            <a:endParaRPr lang="fr-FR" sz="2000" dirty="0">
              <a:solidFill>
                <a:srgbClr val="CC0066"/>
              </a:solidFill>
              <a:latin typeface="Century Gothic"/>
              <a:cs typeface="Century Gothic"/>
            </a:endParaRPr>
          </a:p>
        </p:txBody>
      </p:sp>
      <p:sp>
        <p:nvSpPr>
          <p:cNvPr id="40" name="Multiply 39"/>
          <p:cNvSpPr/>
          <p:nvPr/>
        </p:nvSpPr>
        <p:spPr>
          <a:xfrm>
            <a:off x="6408353" y="4706458"/>
            <a:ext cx="1579156" cy="901020"/>
          </a:xfrm>
          <a:prstGeom prst="mathMultiply">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600">
              <a:latin typeface="Century Gothic"/>
              <a:cs typeface="Century Gothic"/>
            </a:endParaRPr>
          </a:p>
        </p:txBody>
      </p:sp>
      <p:sp>
        <p:nvSpPr>
          <p:cNvPr id="38" name="Right Arrow 37"/>
          <p:cNvSpPr/>
          <p:nvPr/>
        </p:nvSpPr>
        <p:spPr>
          <a:xfrm>
            <a:off x="5466732" y="4950237"/>
            <a:ext cx="528307" cy="275979"/>
          </a:xfrm>
          <a:prstGeom prst="rightArrow">
            <a:avLst/>
          </a:prstGeom>
          <a:solidFill>
            <a:schemeClr val="accent1"/>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sz="1600">
              <a:latin typeface="Century Gothic"/>
              <a:cs typeface="Century Gothic"/>
            </a:endParaRPr>
          </a:p>
        </p:txBody>
      </p:sp>
      <p:sp>
        <p:nvSpPr>
          <p:cNvPr id="34" name="TextBox 33"/>
          <p:cNvSpPr txBox="1"/>
          <p:nvPr/>
        </p:nvSpPr>
        <p:spPr>
          <a:xfrm>
            <a:off x="1050253" y="4702987"/>
            <a:ext cx="7212526" cy="923330"/>
          </a:xfrm>
          <a:prstGeom prst="rect">
            <a:avLst/>
          </a:prstGeom>
          <a:noFill/>
        </p:spPr>
        <p:txBody>
          <a:bodyPr wrap="square" rtlCol="0">
            <a:spAutoFit/>
          </a:bodyPr>
          <a:lstStyle/>
          <a:p>
            <a:pPr algn="just"/>
            <a:r>
              <a:rPr lang="fr-FR" dirty="0">
                <a:latin typeface="Century Gothic"/>
                <a:cs typeface="Century Gothic"/>
              </a:rPr>
              <a:t>combiner le peu de données labélisées avec celles non labélisées afin de construire un </a:t>
            </a:r>
            <a:r>
              <a:rPr lang="fr-FR" dirty="0" err="1">
                <a:latin typeface="Century Gothic"/>
                <a:cs typeface="Century Gothic"/>
              </a:rPr>
              <a:t>classiffieur</a:t>
            </a:r>
            <a:r>
              <a:rPr lang="fr-FR" dirty="0">
                <a:latin typeface="Century Gothic"/>
                <a:cs typeface="Century Gothic"/>
              </a:rPr>
              <a:t> qui sera </a:t>
            </a:r>
            <a:r>
              <a:rPr lang="fr-FR" dirty="0">
                <a:solidFill>
                  <a:srgbClr val="CC0066"/>
                </a:solidFill>
                <a:latin typeface="Century Gothic"/>
                <a:cs typeface="Century Gothic"/>
              </a:rPr>
              <a:t>plus précis </a:t>
            </a:r>
            <a:r>
              <a:rPr lang="fr-FR" dirty="0">
                <a:latin typeface="Century Gothic"/>
                <a:cs typeface="Century Gothic"/>
              </a:rPr>
              <a:t>que celui </a:t>
            </a:r>
            <a:r>
              <a:rPr lang="fr-FR" dirty="0">
                <a:solidFill>
                  <a:srgbClr val="CC0066"/>
                </a:solidFill>
                <a:latin typeface="Century Gothic"/>
                <a:cs typeface="Century Gothic"/>
              </a:rPr>
              <a:t>construit sur les données labélisées uniquement</a:t>
            </a:r>
            <a:r>
              <a:rPr lang="fr-FR" dirty="0">
                <a:latin typeface="Century Gothic"/>
                <a:cs typeface="Century Gothic"/>
              </a:rPr>
              <a:t>.</a:t>
            </a:r>
          </a:p>
        </p:txBody>
      </p:sp>
      <p:sp>
        <p:nvSpPr>
          <p:cNvPr id="33" name="Content Placeholder 2"/>
          <p:cNvSpPr txBox="1">
            <a:spLocks/>
          </p:cNvSpPr>
          <p:nvPr/>
        </p:nvSpPr>
        <p:spPr bwMode="auto">
          <a:xfrm>
            <a:off x="32943" y="4400532"/>
            <a:ext cx="4344957" cy="456863"/>
          </a:xfrm>
          <a:prstGeom prst="rect">
            <a:avLst/>
          </a:prstGeom>
          <a:noFill/>
          <a:ln>
            <a:noFill/>
          </a:ln>
          <a:extLst/>
        </p:spPr>
        <p:txBody>
          <a:bodyPr vert="horz" wrap="square" lIns="91311" tIns="45658" rIns="91311" bIns="45658" numCol="1" anchor="t" anchorCtr="0" compatLnSpc="1">
            <a:prstTxWarp prst="textNoShape">
              <a:avLst/>
            </a:prstTxWarp>
          </a:bodyPr>
          <a:lstStyle>
            <a:lvl1pPr marL="453414" indent="-453414" algn="l" rtl="0" eaLnBrk="0" fontAlgn="base" hangingPunct="0">
              <a:spcBef>
                <a:spcPts val="2000"/>
              </a:spcBef>
              <a:spcAft>
                <a:spcPct val="0"/>
              </a:spcAft>
              <a:buClr>
                <a:srgbClr val="A6A6A6"/>
              </a:buClr>
              <a:buSzPct val="90000"/>
              <a:buFont typeface="Wingdings" charset="2"/>
              <a:buChar char=""/>
              <a:defRPr sz="2400" kern="1200">
                <a:solidFill>
                  <a:srgbClr val="262626"/>
                </a:solidFill>
                <a:latin typeface="+mn-lt"/>
                <a:ea typeface="+mn-ea"/>
                <a:cs typeface="+mn-cs"/>
              </a:defRPr>
            </a:lvl1pPr>
            <a:lvl2pPr marL="913169" indent="-456583" algn="l" rtl="0" eaLnBrk="0" fontAlgn="base" hangingPunct="0">
              <a:spcBef>
                <a:spcPts val="600"/>
              </a:spcBef>
              <a:spcAft>
                <a:spcPct val="0"/>
              </a:spcAft>
              <a:buClr>
                <a:srgbClr val="404040"/>
              </a:buClr>
              <a:buSzPct val="90000"/>
              <a:buFont typeface="Wingdings" charset="2"/>
              <a:buChar char=""/>
              <a:defRPr sz="2200" kern="1200">
                <a:solidFill>
                  <a:srgbClr val="262626"/>
                </a:solidFill>
                <a:latin typeface="+mn-lt"/>
                <a:ea typeface="+mn-ea"/>
                <a:cs typeface="+mn-cs"/>
              </a:defRPr>
            </a:lvl2pPr>
            <a:lvl3pPr marL="1258777" indent="-345607" algn="l" rtl="0" eaLnBrk="0" fontAlgn="base" hangingPunct="0">
              <a:spcBef>
                <a:spcPts val="600"/>
              </a:spcBef>
              <a:spcAft>
                <a:spcPct val="0"/>
              </a:spcAft>
              <a:buClr>
                <a:srgbClr val="A6A6A6"/>
              </a:buClr>
              <a:buSzPct val="90000"/>
              <a:buFont typeface="Wingdings" charset="2"/>
              <a:buChar char=""/>
              <a:defRPr sz="2000" kern="1200">
                <a:solidFill>
                  <a:srgbClr val="262626"/>
                </a:solidFill>
                <a:latin typeface="+mn-lt"/>
                <a:ea typeface="+mn-ea"/>
                <a:cs typeface="+mn-cs"/>
              </a:defRPr>
            </a:lvl3pPr>
            <a:lvl4pPr marL="1598044" indent="-339268" algn="l" rtl="0" eaLnBrk="0" fontAlgn="base" hangingPunct="0">
              <a:spcBef>
                <a:spcPts val="600"/>
              </a:spcBef>
              <a:spcAft>
                <a:spcPct val="0"/>
              </a:spcAft>
              <a:buClr>
                <a:srgbClr val="404040"/>
              </a:buClr>
              <a:buSzPct val="90000"/>
              <a:buFont typeface="Wingdings" charset="2"/>
              <a:buChar char=""/>
              <a:defRPr kern="1200">
                <a:solidFill>
                  <a:srgbClr val="262626"/>
                </a:solidFill>
                <a:latin typeface="+mn-lt"/>
                <a:ea typeface="+mn-ea"/>
                <a:cs typeface="+mn-cs"/>
              </a:defRPr>
            </a:lvl4pPr>
            <a:lvl5pPr marL="1937313" indent="-331341" algn="l" rtl="0" eaLnBrk="0" fontAlgn="base" hangingPunct="0">
              <a:spcBef>
                <a:spcPts val="600"/>
              </a:spcBef>
              <a:spcAft>
                <a:spcPct val="0"/>
              </a:spcAft>
              <a:buClr>
                <a:srgbClr val="A6A6A6"/>
              </a:buClr>
              <a:buSzPct val="90000"/>
              <a:buFont typeface="Wingdings" charset="2"/>
              <a:buChar char=""/>
              <a:defRPr kern="1200">
                <a:solidFill>
                  <a:srgbClr val="262626"/>
                </a:solidFill>
                <a:latin typeface="+mn-lt"/>
                <a:ea typeface="+mn-ea"/>
                <a:cs typeface="+mn-cs"/>
              </a:defRPr>
            </a:lvl5pPr>
            <a:lvl6pPr marL="2287677" indent="-344022" algn="l" defTabSz="913169"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2189" indent="-344022" algn="l" defTabSz="913169"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66212" indent="-344022" algn="l" defTabSz="913169"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08651" indent="-344022" algn="l" defTabSz="913169"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fr-FR" sz="2000" dirty="0">
                <a:solidFill>
                  <a:srgbClr val="CC0066"/>
                </a:solidFill>
                <a:latin typeface="Century Gothic"/>
                <a:cs typeface="Century Gothic"/>
              </a:rPr>
              <a:t>Apprentissage </a:t>
            </a:r>
            <a:r>
              <a:rPr lang="fr-FR" sz="2000" b="1" dirty="0">
                <a:solidFill>
                  <a:srgbClr val="CC0066"/>
                </a:solidFill>
                <a:latin typeface="Century Gothic"/>
                <a:cs typeface="Century Gothic"/>
              </a:rPr>
              <a:t>semi</a:t>
            </a:r>
            <a:r>
              <a:rPr lang="fr-FR" sz="2000" dirty="0">
                <a:solidFill>
                  <a:srgbClr val="CC0066"/>
                </a:solidFill>
                <a:latin typeface="Century Gothic"/>
                <a:cs typeface="Century Gothic"/>
              </a:rPr>
              <a:t> supervisé</a:t>
            </a:r>
          </a:p>
        </p:txBody>
      </p:sp>
    </p:spTree>
    <p:extLst>
      <p:ext uri="{BB962C8B-B14F-4D97-AF65-F5344CB8AC3E}">
        <p14:creationId xmlns:p14="http://schemas.microsoft.com/office/powerpoint/2010/main" val="21682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9"/>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6"/>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37"/>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6"/>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38"/>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2"/>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3" grpId="0" build="p"/>
      <p:bldP spid="3" grpId="1" build="p"/>
      <p:bldP spid="9" grpId="0" animBg="1"/>
      <p:bldP spid="10" grpId="0"/>
      <p:bldP spid="11" grpId="0"/>
      <p:bldP spid="18" grpId="0"/>
      <p:bldP spid="20" grpId="0" animBg="1"/>
      <p:bldP spid="21" grpId="0"/>
      <p:bldP spid="22" grpId="0"/>
      <p:bldP spid="24" grpId="0"/>
      <p:bldP spid="26" grpId="0"/>
      <p:bldP spid="28" grpId="0"/>
      <p:bldP spid="28" grpId="1"/>
      <p:bldP spid="29" grpId="0" animBg="1"/>
      <p:bldP spid="29" grpId="1" animBg="1"/>
      <p:bldP spid="32" grpId="0"/>
      <p:bldP spid="32" grpId="1"/>
      <p:bldP spid="31" grpId="0" animBg="1"/>
      <p:bldP spid="31" grpId="1" animBg="1"/>
      <p:bldP spid="52" grpId="0"/>
      <p:bldP spid="51" grpId="0" animBg="1"/>
      <p:bldP spid="51" grpId="1" animBg="1"/>
      <p:bldP spid="56" grpId="0" animBg="1"/>
      <p:bldP spid="56" grpId="1" animBg="1"/>
      <p:bldP spid="57" grpId="0" animBg="1"/>
      <p:bldP spid="37" grpId="0"/>
      <p:bldP spid="37" grpId="1"/>
      <p:bldP spid="41" grpId="0"/>
      <p:bldP spid="41" grpId="1"/>
      <p:bldP spid="6" grpId="0" animBg="1"/>
      <p:bldP spid="6" grpId="1" animBg="1"/>
      <p:bldP spid="42" grpId="0"/>
      <p:bldP spid="42" grpId="1"/>
      <p:bldP spid="40" grpId="0" animBg="1"/>
      <p:bldP spid="40" grpId="1" animBg="1"/>
      <p:bldP spid="38" grpId="0" animBg="1"/>
      <p:bldP spid="38" grpId="1" animBg="1"/>
      <p:bldP spid="34"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477" y="2032544"/>
            <a:ext cx="1117544" cy="194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478" y="1723710"/>
            <a:ext cx="802959" cy="230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 name="Flowchart: Process 32"/>
          <p:cNvSpPr/>
          <p:nvPr/>
        </p:nvSpPr>
        <p:spPr bwMode="auto">
          <a:xfrm>
            <a:off x="2300789" y="1659374"/>
            <a:ext cx="5605439" cy="3103108"/>
          </a:xfrm>
          <a:prstGeom prst="flowChartProcess">
            <a:avLst/>
          </a:prstGeom>
          <a:solidFill>
            <a:schemeClr val="bg1">
              <a:lumMod val="95000"/>
            </a:schemeClr>
          </a:solidFill>
          <a:ln w="25400" cap="flat" cmpd="sng" algn="ctr">
            <a:solidFill>
              <a:schemeClr val="bg1">
                <a:lumMod val="9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lIns="91311" tIns="45658" rIns="91311" bIns="45658"/>
          <a:lstStyle/>
          <a:p>
            <a:pPr fontAlgn="auto">
              <a:spcBef>
                <a:spcPts val="0"/>
              </a:spcBef>
              <a:spcAft>
                <a:spcPts val="0"/>
              </a:spcAft>
              <a:defRPr/>
            </a:pPr>
            <a:endParaRPr lang="fr-FR" sz="5400" dirty="0">
              <a:latin typeface="Century Gothic"/>
              <a:cs typeface="Century Gothic"/>
            </a:endParaRPr>
          </a:p>
        </p:txBody>
      </p:sp>
      <p:sp>
        <p:nvSpPr>
          <p:cNvPr id="34" name="Rectangle 27"/>
          <p:cNvSpPr>
            <a:spLocks noChangeArrowheads="1"/>
          </p:cNvSpPr>
          <p:nvPr/>
        </p:nvSpPr>
        <p:spPr bwMode="auto">
          <a:xfrm>
            <a:off x="2281808" y="1668720"/>
            <a:ext cx="5822698" cy="584579"/>
          </a:xfrm>
          <a:prstGeom prst="rect">
            <a:avLst/>
          </a:prstGeom>
          <a:solidFill>
            <a:schemeClr val="bg2"/>
          </a:solidFill>
          <a:ln w="25400" algn="ctr">
            <a:solidFill>
              <a:srgbClr val="000000"/>
            </a:solidFill>
            <a:round/>
            <a:headEnd/>
            <a:tailEnd/>
          </a:ln>
        </p:spPr>
        <p:txBody>
          <a:bodyPr lIns="91311" tIns="45658" rIns="91311" bIns="45658"/>
          <a:lstStyle/>
          <a:p>
            <a:pPr algn="ctr"/>
            <a:endParaRPr lang="fr-FR" sz="4000">
              <a:solidFill>
                <a:srgbClr val="000000"/>
              </a:solidFill>
              <a:latin typeface="Century Gothic"/>
              <a:cs typeface="Century Gothic"/>
              <a:sym typeface="Gill Sans" charset="0"/>
            </a:endParaRPr>
          </a:p>
        </p:txBody>
      </p:sp>
      <p:cxnSp>
        <p:nvCxnSpPr>
          <p:cNvPr id="35" name="Straight Arrow Connector 7"/>
          <p:cNvCxnSpPr>
            <a:cxnSpLocks noChangeShapeType="1"/>
          </p:cNvCxnSpPr>
          <p:nvPr/>
        </p:nvCxnSpPr>
        <p:spPr bwMode="auto">
          <a:xfrm>
            <a:off x="2250276" y="1534471"/>
            <a:ext cx="5655952" cy="9943"/>
          </a:xfrm>
          <a:prstGeom prst="straightConnector1">
            <a:avLst/>
          </a:prstGeom>
          <a:noFill/>
          <a:ln w="25400" algn="ctr">
            <a:solidFill>
              <a:srgbClr val="00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6" name="Straight Arrow Connector 12"/>
          <p:cNvCxnSpPr>
            <a:cxnSpLocks noChangeShapeType="1"/>
          </p:cNvCxnSpPr>
          <p:nvPr/>
        </p:nvCxnSpPr>
        <p:spPr bwMode="auto">
          <a:xfrm>
            <a:off x="1564205" y="1630752"/>
            <a:ext cx="23209" cy="3246048"/>
          </a:xfrm>
          <a:prstGeom prst="straightConnector1">
            <a:avLst/>
          </a:prstGeom>
          <a:noFill/>
          <a:ln w="25400" algn="ctr">
            <a:solidFill>
              <a:srgbClr val="000000"/>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Rectangle 36"/>
          <p:cNvSpPr/>
          <p:nvPr/>
        </p:nvSpPr>
        <p:spPr bwMode="auto">
          <a:xfrm>
            <a:off x="7850586" y="1662284"/>
            <a:ext cx="424713" cy="3154394"/>
          </a:xfrm>
          <a:prstGeom prst="rect">
            <a:avLst/>
          </a:prstGeom>
          <a:solidFill>
            <a:srgbClr val="D5E3FF"/>
          </a:solidFill>
          <a:ln>
            <a:solidFill>
              <a:srgbClr val="336699"/>
            </a:solidFill>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lIns="91311" tIns="45658" rIns="91311" bIns="45658"/>
          <a:lstStyle/>
          <a:p>
            <a:pPr algn="ctr">
              <a:defRPr/>
            </a:pPr>
            <a:endParaRPr lang="fr-FR" sz="4000">
              <a:solidFill>
                <a:srgbClr val="000000"/>
              </a:solidFill>
              <a:latin typeface="Century Gothic"/>
              <a:ea typeface="ヒラギノ角ゴ ProN W3" charset="0"/>
              <a:cs typeface="Century Gothic"/>
              <a:sym typeface="Gill Sans" charset="0"/>
            </a:endParaRPr>
          </a:p>
        </p:txBody>
      </p:sp>
      <p:sp>
        <p:nvSpPr>
          <p:cNvPr id="38" name="TextBox 38"/>
          <p:cNvSpPr txBox="1">
            <a:spLocks noChangeArrowheads="1"/>
          </p:cNvSpPr>
          <p:nvPr/>
        </p:nvSpPr>
        <p:spPr bwMode="auto">
          <a:xfrm>
            <a:off x="3647658" y="1234917"/>
            <a:ext cx="1941582" cy="338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600" b="1" dirty="0">
                <a:latin typeface="Century Gothic"/>
                <a:cs typeface="Century Gothic"/>
              </a:rPr>
              <a:t> p Variables</a:t>
            </a:r>
          </a:p>
        </p:txBody>
      </p:sp>
      <p:sp>
        <p:nvSpPr>
          <p:cNvPr id="39" name="TextBox 49"/>
          <p:cNvSpPr txBox="1">
            <a:spLocks noChangeArrowheads="1"/>
          </p:cNvSpPr>
          <p:nvPr/>
        </p:nvSpPr>
        <p:spPr bwMode="auto">
          <a:xfrm>
            <a:off x="430162" y="3071216"/>
            <a:ext cx="1694936" cy="307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400" b="1" dirty="0">
                <a:latin typeface="Century Gothic"/>
                <a:cs typeface="Century Gothic"/>
              </a:rPr>
              <a:t> n Individus</a:t>
            </a:r>
          </a:p>
        </p:txBody>
      </p:sp>
      <p:sp>
        <p:nvSpPr>
          <p:cNvPr id="40" name="TextBox 40"/>
          <p:cNvSpPr txBox="1">
            <a:spLocks noChangeArrowheads="1"/>
          </p:cNvSpPr>
          <p:nvPr/>
        </p:nvSpPr>
        <p:spPr bwMode="auto">
          <a:xfrm>
            <a:off x="7895943" y="2403850"/>
            <a:ext cx="417126" cy="276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200" dirty="0">
                <a:solidFill>
                  <a:srgbClr val="FF0000"/>
                </a:solidFill>
                <a:latin typeface="Century Gothic"/>
                <a:cs typeface="Century Gothic"/>
              </a:rPr>
              <a:t>?</a:t>
            </a:r>
            <a:endParaRPr lang="fr-FR" sz="2000" dirty="0">
              <a:solidFill>
                <a:srgbClr val="FF0000"/>
              </a:solidFill>
              <a:latin typeface="Century Gothic"/>
              <a:cs typeface="Century Gothic"/>
            </a:endParaRPr>
          </a:p>
        </p:txBody>
      </p:sp>
      <p:sp>
        <p:nvSpPr>
          <p:cNvPr id="41" name="TextBox 40"/>
          <p:cNvSpPr txBox="1"/>
          <p:nvPr/>
        </p:nvSpPr>
        <p:spPr>
          <a:xfrm>
            <a:off x="7571646" y="2821454"/>
            <a:ext cx="738403" cy="1381342"/>
          </a:xfrm>
          <a:prstGeom prst="rect">
            <a:avLst/>
          </a:prstGeom>
          <a:noFill/>
        </p:spPr>
        <p:txBody>
          <a:bodyPr vert="vert" wrap="square" lIns="91311" tIns="45658" rIns="91311" bIns="45658">
            <a:spAutoFit/>
          </a:bodyPr>
          <a:lstStyle/>
          <a:p>
            <a:pPr fontAlgn="auto">
              <a:spcBef>
                <a:spcPts val="0"/>
              </a:spcBef>
              <a:spcAft>
                <a:spcPts val="0"/>
              </a:spcAft>
              <a:defRPr/>
            </a:pPr>
            <a:r>
              <a:rPr lang="fr-FR" dirty="0">
                <a:solidFill>
                  <a:srgbClr val="FF0000"/>
                </a:solidFill>
                <a:latin typeface="Century Gothic"/>
                <a:cs typeface="Century Gothic"/>
              </a:rPr>
              <a:t>... ... … … … …</a:t>
            </a:r>
          </a:p>
        </p:txBody>
      </p:sp>
      <p:pic>
        <p:nvPicPr>
          <p:cNvPr id="42" name="Picture 4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69293" y="1911243"/>
            <a:ext cx="240048" cy="2426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TextBox 42"/>
          <p:cNvSpPr txBox="1"/>
          <p:nvPr/>
        </p:nvSpPr>
        <p:spPr>
          <a:xfrm>
            <a:off x="7906228" y="1794190"/>
            <a:ext cx="369071" cy="388587"/>
          </a:xfrm>
          <a:prstGeom prst="rect">
            <a:avLst/>
          </a:prstGeom>
          <a:noFill/>
        </p:spPr>
        <p:txBody>
          <a:bodyPr vert="vert" wrap="square" lIns="91311" tIns="45658" rIns="91311" bIns="45658">
            <a:spAutoFit/>
          </a:bodyPr>
          <a:lstStyle/>
          <a:p>
            <a:pPr fontAlgn="auto">
              <a:spcBef>
                <a:spcPts val="0"/>
              </a:spcBef>
              <a:spcAft>
                <a:spcPts val="0"/>
              </a:spcAft>
              <a:defRPr/>
            </a:pPr>
            <a:r>
              <a:rPr lang="fr-FR" sz="1200" b="1" dirty="0">
                <a:solidFill>
                  <a:srgbClr val="669900"/>
                </a:solidFill>
                <a:latin typeface="Century Gothic"/>
                <a:cs typeface="Century Gothic"/>
              </a:rPr>
              <a:t>...</a:t>
            </a:r>
          </a:p>
        </p:txBody>
      </p:sp>
      <p:pic>
        <p:nvPicPr>
          <p:cNvPr id="44" name="Picture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49353" y="1607317"/>
            <a:ext cx="259988" cy="262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TextBox 45"/>
          <p:cNvSpPr txBox="1">
            <a:spLocks noChangeArrowheads="1"/>
          </p:cNvSpPr>
          <p:nvPr/>
        </p:nvSpPr>
        <p:spPr bwMode="auto">
          <a:xfrm>
            <a:off x="7892514" y="4363073"/>
            <a:ext cx="417123" cy="276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11" tIns="45658" rIns="91311" bIns="45658">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200" dirty="0">
                <a:solidFill>
                  <a:srgbClr val="FF0000"/>
                </a:solidFill>
                <a:latin typeface="Century Gothic"/>
                <a:cs typeface="Century Gothic"/>
              </a:rPr>
              <a:t>?</a:t>
            </a:r>
            <a:endParaRPr lang="fr-FR" sz="2000" dirty="0">
              <a:solidFill>
                <a:srgbClr val="FF0000"/>
              </a:solidFill>
              <a:latin typeface="Century Gothic"/>
              <a:cs typeface="Century Gothic"/>
            </a:endParaRPr>
          </a:p>
        </p:txBody>
      </p:sp>
      <p:pic>
        <p:nvPicPr>
          <p:cNvPr id="48"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485" y="2289911"/>
            <a:ext cx="523472" cy="5397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80470" y="3847438"/>
            <a:ext cx="616739" cy="322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 name="Picture 2" descr="http://t3.gstatic.com/images?q=tbn:ANd9GcS-E2X12NJeKF0uGikCC4bRG41VokOOimPrVwz5tusmUsH_SAK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2001" y="4167543"/>
            <a:ext cx="585734" cy="241789"/>
          </a:xfrm>
          <a:prstGeom prst="rect">
            <a:avLst/>
          </a:prstGeom>
          <a:noFill/>
          <a:extLst>
            <a:ext uri="{909E8E84-426E-40dd-AFC4-6F175D3DCCD1}">
              <a14:hiddenFill xmlns:a14="http://schemas.microsoft.com/office/drawing/2010/main" xmlns="">
                <a:solidFill>
                  <a:srgbClr val="FFFFFF"/>
                </a:solidFill>
              </a14:hiddenFill>
            </a:ext>
          </a:extLst>
        </p:spPr>
      </p:pic>
      <p:pic>
        <p:nvPicPr>
          <p:cNvPr id="51" name="Picture 4" descr="http://t3.gstatic.com/images?q=tbn:ANd9GcQGDxq-3Oj06d8ww2pMI3K2FhglCVY5ZKpLckuh1t7HkPz1tp6v"/>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96874" y="4452870"/>
            <a:ext cx="553401" cy="373544"/>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TextBox 51"/>
          <p:cNvSpPr txBox="1"/>
          <p:nvPr/>
        </p:nvSpPr>
        <p:spPr>
          <a:xfrm>
            <a:off x="1758400" y="2925208"/>
            <a:ext cx="461404" cy="912333"/>
          </a:xfrm>
          <a:prstGeom prst="rect">
            <a:avLst/>
          </a:prstGeom>
          <a:noFill/>
        </p:spPr>
        <p:txBody>
          <a:bodyPr vert="vert" wrap="square" lIns="91311" tIns="45658" rIns="91311" bIns="45658">
            <a:spAutoFit/>
          </a:bodyPr>
          <a:lstStyle/>
          <a:p>
            <a:pPr fontAlgn="auto">
              <a:spcBef>
                <a:spcPts val="0"/>
              </a:spcBef>
              <a:spcAft>
                <a:spcPts val="0"/>
              </a:spcAft>
              <a:defRPr/>
            </a:pPr>
            <a:r>
              <a:rPr lang="fr-FR" dirty="0">
                <a:latin typeface="Century Gothic"/>
                <a:cs typeface="Century Gothic"/>
              </a:rPr>
              <a:t>... ... …</a:t>
            </a:r>
          </a:p>
        </p:txBody>
      </p:sp>
      <p:sp>
        <p:nvSpPr>
          <p:cNvPr id="2" name="Title 1"/>
          <p:cNvSpPr>
            <a:spLocks noGrp="1"/>
          </p:cNvSpPr>
          <p:nvPr>
            <p:ph type="title"/>
          </p:nvPr>
        </p:nvSpPr>
        <p:spPr/>
        <p:txBody>
          <a:bodyPr>
            <a:noAutofit/>
          </a:bodyPr>
          <a:lstStyle/>
          <a:p>
            <a:pPr fontAlgn="base">
              <a:spcAft>
                <a:spcPct val="0"/>
              </a:spcAft>
              <a:defRPr/>
            </a:pPr>
            <a:r>
              <a:rPr lang="fr-FR" sz="3200" b="1" dirty="0">
                <a:latin typeface="Century Gothic"/>
                <a:cs typeface="Century Gothic"/>
              </a:rPr>
              <a:t>Problématique : sélection de variables</a:t>
            </a:r>
          </a:p>
        </p:txBody>
      </p:sp>
      <p:sp>
        <p:nvSpPr>
          <p:cNvPr id="20484" name="Rectangle 2"/>
          <p:cNvSpPr>
            <a:spLocks noChangeArrowheads="1"/>
          </p:cNvSpPr>
          <p:nvPr/>
        </p:nvSpPr>
        <p:spPr bwMode="auto">
          <a:xfrm>
            <a:off x="441338" y="4997115"/>
            <a:ext cx="8035925" cy="1200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11" tIns="45658" rIns="91311" bIns="45658">
            <a:spAutoFit/>
          </a:bodyPr>
          <a:lstStyle/>
          <a:p>
            <a:pPr algn="just"/>
            <a:r>
              <a:rPr lang="fr-FR" sz="2400" dirty="0">
                <a:latin typeface="Century Gothic"/>
                <a:cs typeface="Century Gothic"/>
              </a:rPr>
              <a:t>Quelles sont les </a:t>
            </a:r>
            <a:r>
              <a:rPr lang="fr-FR" sz="2400" dirty="0">
                <a:solidFill>
                  <a:srgbClr val="CC0066"/>
                </a:solidFill>
                <a:latin typeface="Century Gothic"/>
                <a:cs typeface="Century Gothic"/>
              </a:rPr>
              <a:t>caractéristiques d’images </a:t>
            </a:r>
            <a:r>
              <a:rPr lang="fr-FR" sz="2400" dirty="0">
                <a:latin typeface="Century Gothic"/>
                <a:cs typeface="Century Gothic"/>
              </a:rPr>
              <a:t>qui me permettent de </a:t>
            </a:r>
            <a:r>
              <a:rPr lang="fr-FR" sz="2400" dirty="0">
                <a:solidFill>
                  <a:srgbClr val="CC0066"/>
                </a:solidFill>
                <a:latin typeface="Century Gothic"/>
                <a:cs typeface="Century Gothic"/>
              </a:rPr>
              <a:t>prédire </a:t>
            </a:r>
            <a:r>
              <a:rPr lang="fr-FR" sz="2400" b="1" dirty="0">
                <a:solidFill>
                  <a:srgbClr val="CC0066"/>
                </a:solidFill>
                <a:latin typeface="Century Gothic"/>
                <a:cs typeface="Century Gothic"/>
              </a:rPr>
              <a:t>au mieux </a:t>
            </a:r>
            <a:r>
              <a:rPr lang="fr-FR" sz="2400" dirty="0">
                <a:solidFill>
                  <a:srgbClr val="CC0066"/>
                </a:solidFill>
                <a:latin typeface="Century Gothic"/>
                <a:cs typeface="Century Gothic"/>
              </a:rPr>
              <a:t>s’il s’agit du mélanome ou pas </a:t>
            </a:r>
            <a:r>
              <a:rPr lang="fr-FR" sz="2400" dirty="0">
                <a:latin typeface="Century Gothic"/>
                <a:cs typeface="Century Gothic"/>
              </a:rPr>
              <a:t>?</a:t>
            </a:r>
          </a:p>
        </p:txBody>
      </p:sp>
      <p:sp>
        <p:nvSpPr>
          <p:cNvPr id="18" name="Flowchart: Process 17"/>
          <p:cNvSpPr/>
          <p:nvPr/>
        </p:nvSpPr>
        <p:spPr bwMode="auto">
          <a:xfrm>
            <a:off x="2831163" y="1659374"/>
            <a:ext cx="2134976" cy="3103107"/>
          </a:xfrm>
          <a:prstGeom prst="flowChartProcess">
            <a:avLst/>
          </a:prstGeom>
          <a:solidFill>
            <a:srgbClr val="FFE5FF">
              <a:alpha val="95000"/>
            </a:srgbClr>
          </a:solidFill>
          <a:ln w="25400" cap="flat" cmpd="sng" algn="ctr">
            <a:noFill/>
            <a:prstDash val="solid"/>
            <a:round/>
            <a:headEnd type="none" w="med" len="med"/>
            <a:tailEnd type="none" w="med" len="med"/>
          </a:ln>
          <a:effectLst>
            <a:glow rad="228600">
              <a:srgbClr val="FF6699">
                <a:alpha val="40000"/>
              </a:srgbClr>
            </a:glow>
          </a:effectLst>
        </p:spPr>
        <p:txBody>
          <a:bodyPr lIns="91311" tIns="45658" rIns="91311" bIns="45658"/>
          <a:lstStyle/>
          <a:p>
            <a:pPr fontAlgn="auto">
              <a:spcBef>
                <a:spcPts val="0"/>
              </a:spcBef>
              <a:spcAft>
                <a:spcPts val="0"/>
              </a:spcAft>
              <a:defRPr/>
            </a:pPr>
            <a:endParaRPr lang="fr-FR" dirty="0">
              <a:latin typeface="Century Gothic"/>
              <a:cs typeface="Century Gothic"/>
            </a:endParaRPr>
          </a:p>
          <a:p>
            <a:pPr fontAlgn="auto">
              <a:spcBef>
                <a:spcPts val="0"/>
              </a:spcBef>
              <a:spcAft>
                <a:spcPts val="0"/>
              </a:spcAft>
              <a:defRPr/>
            </a:pPr>
            <a:endParaRPr lang="fr-FR" dirty="0">
              <a:latin typeface="Century Gothic"/>
              <a:cs typeface="Century Gothic"/>
            </a:endParaRPr>
          </a:p>
          <a:p>
            <a:pPr algn="ctr" fontAlgn="auto">
              <a:spcBef>
                <a:spcPts val="0"/>
              </a:spcBef>
              <a:spcAft>
                <a:spcPts val="0"/>
              </a:spcAft>
              <a:defRPr/>
            </a:pPr>
            <a:r>
              <a:rPr lang="fr-FR" dirty="0">
                <a:latin typeface="Century Gothic"/>
                <a:cs typeface="Century Gothic"/>
              </a:rPr>
              <a:t> </a:t>
            </a:r>
          </a:p>
          <a:p>
            <a:pPr algn="ctr" fontAlgn="auto">
              <a:spcBef>
                <a:spcPts val="0"/>
              </a:spcBef>
              <a:spcAft>
                <a:spcPts val="0"/>
              </a:spcAft>
              <a:defRPr/>
            </a:pPr>
            <a:r>
              <a:rPr lang="fr-FR" dirty="0">
                <a:latin typeface="Century Gothic"/>
                <a:cs typeface="Century Gothic"/>
              </a:rPr>
              <a:t>p’ &lt; p</a:t>
            </a:r>
          </a:p>
        </p:txBody>
      </p:sp>
      <p:sp>
        <p:nvSpPr>
          <p:cNvPr id="26" name="Slide Number Placeholder 3"/>
          <p:cNvSpPr>
            <a:spLocks noGrp="1"/>
          </p:cNvSpPr>
          <p:nvPr>
            <p:ph type="sldNum" sz="quarter" idx="12"/>
          </p:nvPr>
        </p:nvSpPr>
        <p:spPr>
          <a:xfrm>
            <a:off x="7498800" y="6356350"/>
            <a:ext cx="1188000" cy="365125"/>
          </a:xfrm>
        </p:spPr>
        <p:txBody>
          <a:bodyPr/>
          <a:lstStyle/>
          <a:p>
            <a:pPr>
              <a:defRPr/>
            </a:pPr>
            <a:fld id="{9A5B8B2E-5E05-4BDA-8080-74B114A1D0CA}" type="slidenum">
              <a:rPr lang="en-US" smtClean="0">
                <a:latin typeface="Century Gothic"/>
                <a:cs typeface="Century Gothic"/>
              </a:rPr>
              <a:pPr>
                <a:defRPr/>
              </a:pPr>
              <a:t>4</a:t>
            </a:fld>
            <a:endParaRPr lang="en-US" dirty="0">
              <a:latin typeface="Century Gothic"/>
              <a:cs typeface="Century Gothic"/>
            </a:endParaRPr>
          </a:p>
        </p:txBody>
      </p:sp>
    </p:spTree>
    <p:extLst>
      <p:ext uri="{BB962C8B-B14F-4D97-AF65-F5344CB8AC3E}">
        <p14:creationId xmlns:p14="http://schemas.microsoft.com/office/powerpoint/2010/main" val="19020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4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38" grpId="0"/>
      <p:bldP spid="39" grpId="0"/>
      <p:bldP spid="40" grpId="0"/>
      <p:bldP spid="41" grpId="0"/>
      <p:bldP spid="43" grpId="0"/>
      <p:bldP spid="45" grpId="0"/>
      <p:bldP spid="52" grpId="0"/>
      <p:bldP spid="204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4609" y="243726"/>
            <a:ext cx="184666" cy="369332"/>
          </a:xfrm>
          <a:prstGeom prst="rect">
            <a:avLst/>
          </a:prstGeom>
          <a:noFill/>
        </p:spPr>
        <p:txBody>
          <a:bodyPr wrap="none" rtlCol="0">
            <a:spAutoFit/>
          </a:bodyPr>
          <a:lstStyle/>
          <a:p>
            <a:endParaRPr lang="en-US" dirty="0"/>
          </a:p>
        </p:txBody>
      </p:sp>
      <p:sp>
        <p:nvSpPr>
          <p:cNvPr id="9" name="Content Placeholder 2"/>
          <p:cNvSpPr>
            <a:spLocks noGrp="1"/>
          </p:cNvSpPr>
          <p:nvPr>
            <p:ph idx="1"/>
          </p:nvPr>
        </p:nvSpPr>
        <p:spPr>
          <a:xfrm>
            <a:off x="220676" y="1330324"/>
            <a:ext cx="8574087" cy="4714876"/>
          </a:xfrm>
        </p:spPr>
        <p:txBody>
          <a:bodyPr rtlCol="0">
            <a:normAutofit fontScale="92500" lnSpcReduction="10000"/>
          </a:bodyPr>
          <a:lstStyle/>
          <a:p>
            <a:pPr algn="just"/>
            <a:r>
              <a:rPr lang="fr-FR" altLang="zh-CN" sz="2800" b="1" dirty="0">
                <a:latin typeface="Century Gothic"/>
                <a:cs typeface="Century Gothic"/>
              </a:rPr>
              <a:t>Défis des données de grandes dimensions</a:t>
            </a:r>
          </a:p>
          <a:p>
            <a:pPr lvl="1" algn="just"/>
            <a:r>
              <a:rPr lang="fr-FR" sz="2400" dirty="0">
                <a:latin typeface="Century Gothic"/>
                <a:cs typeface="Century Gothic"/>
              </a:rPr>
              <a:t>Fléau de la dimension (</a:t>
            </a:r>
            <a:r>
              <a:rPr lang="fr-FR" altLang="zh-CN" sz="2400" dirty="0" err="1">
                <a:latin typeface="Century Gothic"/>
                <a:cs typeface="Century Gothic"/>
              </a:rPr>
              <a:t>Curse</a:t>
            </a:r>
            <a:r>
              <a:rPr lang="fr-FR" altLang="zh-CN" sz="2400" dirty="0">
                <a:latin typeface="Century Gothic"/>
                <a:cs typeface="Century Gothic"/>
              </a:rPr>
              <a:t> of </a:t>
            </a:r>
            <a:r>
              <a:rPr lang="fr-FR" altLang="zh-CN" sz="2400" dirty="0" err="1">
                <a:latin typeface="Century Gothic"/>
                <a:cs typeface="Century Gothic"/>
              </a:rPr>
              <a:t>dimensionality</a:t>
            </a:r>
            <a:r>
              <a:rPr lang="fr-FR" altLang="zh-CN" sz="2400" dirty="0">
                <a:latin typeface="Century Gothic"/>
                <a:cs typeface="Century Gothic"/>
              </a:rPr>
              <a:t>) : </a:t>
            </a:r>
            <a:r>
              <a:rPr lang="fr-FR" sz="2400" dirty="0">
                <a:latin typeface="Century Gothic"/>
                <a:cs typeface="Century Gothic"/>
              </a:rPr>
              <a:t>large # </a:t>
            </a:r>
            <a:r>
              <a:rPr lang="fr-FR" sz="2400" dirty="0" err="1">
                <a:latin typeface="Century Gothic"/>
                <a:cs typeface="Century Gothic"/>
              </a:rPr>
              <a:t>features</a:t>
            </a:r>
            <a:r>
              <a:rPr lang="fr-FR" sz="2400" dirty="0">
                <a:latin typeface="Century Gothic"/>
                <a:cs typeface="Century Gothic"/>
              </a:rPr>
              <a:t>, </a:t>
            </a:r>
            <a:r>
              <a:rPr lang="fr-FR" sz="2400" dirty="0" err="1">
                <a:latin typeface="Century Gothic"/>
                <a:cs typeface="Century Gothic"/>
              </a:rPr>
              <a:t>small</a:t>
            </a:r>
            <a:r>
              <a:rPr lang="fr-FR" sz="2400" dirty="0">
                <a:latin typeface="Century Gothic"/>
                <a:cs typeface="Century Gothic"/>
              </a:rPr>
              <a:t> # instances</a:t>
            </a:r>
            <a:endParaRPr lang="fr-FR" altLang="zh-CN" sz="2400" dirty="0">
              <a:latin typeface="Century Gothic"/>
              <a:cs typeface="Century Gothic"/>
            </a:endParaRPr>
          </a:p>
          <a:p>
            <a:pPr lvl="1" algn="just"/>
            <a:r>
              <a:rPr lang="fr-FR" altLang="zh-CN" sz="2400" dirty="0">
                <a:latin typeface="Century Gothic"/>
                <a:cs typeface="Century Gothic"/>
              </a:rPr>
              <a:t>Bruit</a:t>
            </a:r>
          </a:p>
          <a:p>
            <a:pPr lvl="1" algn="just"/>
            <a:r>
              <a:rPr lang="fr-FR" altLang="zh-CN" sz="2400" dirty="0">
                <a:latin typeface="Century Gothic"/>
                <a:cs typeface="Century Gothic"/>
              </a:rPr>
              <a:t>Redondance</a:t>
            </a:r>
          </a:p>
          <a:p>
            <a:pPr marL="247650" lvl="1" indent="0" algn="just">
              <a:buNone/>
            </a:pPr>
            <a:endParaRPr lang="fr-FR" altLang="zh-CN" sz="2400" dirty="0">
              <a:latin typeface="Century Gothic"/>
              <a:cs typeface="Century Gothic"/>
            </a:endParaRPr>
          </a:p>
          <a:p>
            <a:pPr algn="just"/>
            <a:r>
              <a:rPr lang="fr-FR" altLang="zh-CN" sz="2800" b="1" dirty="0">
                <a:latin typeface="Century Gothic"/>
                <a:cs typeface="Century Gothic"/>
              </a:rPr>
              <a:t>But de la sélection de variables</a:t>
            </a:r>
          </a:p>
          <a:p>
            <a:pPr lvl="1" algn="just"/>
            <a:r>
              <a:rPr lang="fr-FR" altLang="zh-CN" sz="2400" dirty="0">
                <a:latin typeface="Century Gothic"/>
                <a:cs typeface="Century Gothic"/>
              </a:rPr>
              <a:t>Identification des variables les plus informatives</a:t>
            </a:r>
          </a:p>
          <a:p>
            <a:pPr lvl="1" algn="just"/>
            <a:r>
              <a:rPr lang="fr-FR" altLang="zh-CN" sz="2400" dirty="0">
                <a:latin typeface="Century Gothic"/>
                <a:cs typeface="Century Gothic"/>
              </a:rPr>
              <a:t>Une meilleure compréhension du processus sous-jacent qui a généré les données</a:t>
            </a:r>
          </a:p>
          <a:p>
            <a:pPr lvl="1" algn="just"/>
            <a:r>
              <a:rPr lang="fr-FR" altLang="zh-CN" sz="2400" dirty="0">
                <a:latin typeface="Century Gothic"/>
                <a:cs typeface="Century Gothic"/>
              </a:rPr>
              <a:t>Améliorer les performances de l’algorithme d’apprentissage</a:t>
            </a:r>
          </a:p>
        </p:txBody>
      </p:sp>
      <p:sp>
        <p:nvSpPr>
          <p:cNvPr id="6" name="Title 1"/>
          <p:cNvSpPr txBox="1">
            <a:spLocks/>
          </p:cNvSpPr>
          <p:nvPr/>
        </p:nvSpPr>
        <p:spPr>
          <a:xfrm>
            <a:off x="457200" y="274638"/>
            <a:ext cx="8229600" cy="5620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pPr fontAlgn="base">
              <a:spcAft>
                <a:spcPct val="0"/>
              </a:spcAft>
              <a:defRPr/>
            </a:pPr>
            <a:r>
              <a:rPr lang="fr-FR" sz="3200" b="1" dirty="0">
                <a:latin typeface="Century Gothic"/>
                <a:cs typeface="Century Gothic"/>
              </a:rPr>
              <a:t>Problématique : sélection de variables</a:t>
            </a:r>
          </a:p>
        </p:txBody>
      </p:sp>
      <p:sp>
        <p:nvSpPr>
          <p:cNvPr id="7" name="Slide Number Placeholder 3"/>
          <p:cNvSpPr>
            <a:spLocks noGrp="1"/>
          </p:cNvSpPr>
          <p:nvPr>
            <p:ph type="sldNum" sz="quarter" idx="12"/>
          </p:nvPr>
        </p:nvSpPr>
        <p:spPr>
          <a:xfrm>
            <a:off x="7498800" y="6356350"/>
            <a:ext cx="1188000" cy="365125"/>
          </a:xfrm>
        </p:spPr>
        <p:txBody>
          <a:bodyPr/>
          <a:lstStyle/>
          <a:p>
            <a:pPr>
              <a:defRPr/>
            </a:pPr>
            <a:fld id="{9A5B8B2E-5E05-4BDA-8080-74B114A1D0CA}" type="slidenum">
              <a:rPr lang="en-US" smtClean="0">
                <a:latin typeface="Century Gothic"/>
                <a:cs typeface="Century Gothic"/>
              </a:rPr>
              <a:pPr>
                <a:defRPr/>
              </a:pPr>
              <a:t>5</a:t>
            </a:fld>
            <a:endParaRPr lang="en-US" dirty="0">
              <a:latin typeface="Century Gothic"/>
              <a:cs typeface="Century Gothic"/>
            </a:endParaRPr>
          </a:p>
        </p:txBody>
      </p:sp>
    </p:spTree>
    <p:extLst>
      <p:ext uri="{BB962C8B-B14F-4D97-AF65-F5344CB8AC3E}">
        <p14:creationId xmlns:p14="http://schemas.microsoft.com/office/powerpoint/2010/main" val="402274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theme_LIRIS_2014">
  <a:themeElements>
    <a:clrScheme name="LIRIS 2014">
      <a:dk1>
        <a:srgbClr val="184A7C"/>
      </a:dk1>
      <a:lt1>
        <a:sysClr val="window" lastClr="FFFFFF"/>
      </a:lt1>
      <a:dk2>
        <a:srgbClr val="727CA1"/>
      </a:dk2>
      <a:lt2>
        <a:srgbClr val="EEECE1"/>
      </a:lt2>
      <a:accent1>
        <a:srgbClr val="B5397D"/>
      </a:accent1>
      <a:accent2>
        <a:srgbClr val="B8B90C"/>
      </a:accent2>
      <a:accent3>
        <a:srgbClr val="9571AB"/>
      </a:accent3>
      <a:accent4>
        <a:srgbClr val="A0C7E7"/>
      </a:accent4>
      <a:accent5>
        <a:srgbClr val="368AD2"/>
      </a:accent5>
      <a:accent6>
        <a:srgbClr val="FF8D40"/>
      </a:accent6>
      <a:hlink>
        <a:srgbClr val="B5397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LIRIS_2014.potx" id="{965192A2-2557-4688-9812-8B143CC40D6E}" vid="{18E7A908-CD14-4657-84B3-2D461FBE0DB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18131</TotalTime>
  <Words>592</Words>
  <Application>Microsoft Macintosh PowerPoint</Application>
  <PresentationFormat>Affichage à l'écran (4:3)</PresentationFormat>
  <Paragraphs>76</Paragraphs>
  <Slides>5</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vt:i4>
      </vt:variant>
    </vt:vector>
  </HeadingPairs>
  <TitlesOfParts>
    <vt:vector size="14" baseType="lpstr">
      <vt:lpstr>ＭＳ Ｐゴシック</vt:lpstr>
      <vt:lpstr>宋体</vt:lpstr>
      <vt:lpstr>ヒラギノ角ゴ ProN W3</vt:lpstr>
      <vt:lpstr>Arial</vt:lpstr>
      <vt:lpstr>Calibri</vt:lpstr>
      <vt:lpstr>Century Gothic</vt:lpstr>
      <vt:lpstr>Gill Sans</vt:lpstr>
      <vt:lpstr>Wingdings</vt:lpstr>
      <vt:lpstr>theme_LIRIS_2014</vt:lpstr>
      <vt:lpstr>Apprentissage automatique</vt:lpstr>
      <vt:lpstr>Contexte : Apprentissage Automatique</vt:lpstr>
      <vt:lpstr>Contexte : Apprentissage Automatique</vt:lpstr>
      <vt:lpstr>Problématique : sélection de variables</vt:lpstr>
      <vt:lpstr>Présentation PowerPoint</vt:lpstr>
    </vt:vector>
  </TitlesOfParts>
  <Company>LIRIS-UCB</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équipes LIRIS</dc:title>
  <dc:creator>Florence Denis</dc:creator>
  <cp:lastModifiedBy>Haytham EL GHAZEL</cp:lastModifiedBy>
  <cp:revision>1288</cp:revision>
  <cp:lastPrinted>2021-02-04T08:10:57Z</cp:lastPrinted>
  <dcterms:created xsi:type="dcterms:W3CDTF">2009-02-19T09:59:02Z</dcterms:created>
  <dcterms:modified xsi:type="dcterms:W3CDTF">2022-01-27T21:16:23Z</dcterms:modified>
</cp:coreProperties>
</file>