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495" r:id="rId1"/>
  </p:sldMasterIdLst>
  <p:notesMasterIdLst>
    <p:notesMasterId r:id="rId45"/>
  </p:notesMasterIdLst>
  <p:handoutMasterIdLst>
    <p:handoutMasterId r:id="rId46"/>
  </p:handoutMasterIdLst>
  <p:sldIdLst>
    <p:sldId id="256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5" r:id="rId33"/>
    <p:sldId id="416" r:id="rId34"/>
    <p:sldId id="417" r:id="rId35"/>
    <p:sldId id="418" r:id="rId36"/>
    <p:sldId id="419" r:id="rId37"/>
    <p:sldId id="420" r:id="rId38"/>
    <p:sldId id="421" r:id="rId39"/>
    <p:sldId id="422" r:id="rId40"/>
    <p:sldId id="423" r:id="rId41"/>
    <p:sldId id="424" r:id="rId42"/>
    <p:sldId id="425" r:id="rId43"/>
    <p:sldId id="426" r:id="rId44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il Narassiguin" initials="AN [4]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9D3F2"/>
    <a:srgbClr val="F9DDF8"/>
    <a:srgbClr val="F7CFF4"/>
    <a:srgbClr val="F9FFDD"/>
    <a:srgbClr val="F1FFAB"/>
    <a:srgbClr val="FFFF8F"/>
    <a:srgbClr val="F1FDF5"/>
    <a:srgbClr val="DDF9DF"/>
    <a:srgbClr val="87F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7" autoAdjust="0"/>
    <p:restoredTop sz="98563" autoAdjust="0"/>
  </p:normalViewPr>
  <p:slideViewPr>
    <p:cSldViewPr snapToGrid="0">
      <p:cViewPr varScale="1">
        <p:scale>
          <a:sx n="142" d="100"/>
          <a:sy n="142" d="100"/>
        </p:scale>
        <p:origin x="2176" y="176"/>
      </p:cViewPr>
      <p:guideLst>
        <p:guide orient="horz" pos="2160"/>
        <p:guide pos="2381"/>
      </p:guideLst>
    </p:cSldViewPr>
  </p:slideViewPr>
  <p:outlineViewPr>
    <p:cViewPr>
      <p:scale>
        <a:sx n="33" d="100"/>
        <a:sy n="33" d="100"/>
      </p:scale>
      <p:origin x="0" y="47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2515" y="-72"/>
      </p:cViewPr>
      <p:guideLst>
        <p:guide orient="horz" pos="3126"/>
        <p:guide pos="214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806" tIns="45903" rIns="91806" bIns="45903" numCol="1" anchor="t" anchorCtr="0" compatLnSpc="1">
            <a:prstTxWarp prst="textNoShape">
              <a:avLst/>
            </a:prstTxWarp>
          </a:bodyPr>
          <a:lstStyle>
            <a:lvl1pPr defTabSz="917575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806" tIns="45903" rIns="91806" bIns="45903" numCol="1" anchor="t" anchorCtr="0" compatLnSpc="1">
            <a:prstTxWarp prst="textNoShape">
              <a:avLst/>
            </a:prstTxWarp>
          </a:bodyPr>
          <a:lstStyle>
            <a:lvl1pPr algn="r" defTabSz="917575" eaLnBrk="0" hangingPunct="0">
              <a:defRPr sz="1200"/>
            </a:lvl1pPr>
          </a:lstStyle>
          <a:p>
            <a:fld id="{10D3AB84-27DA-D844-A206-84FCFC032775}" type="datetimeFigureOut">
              <a:rPr lang="en-US"/>
              <a:pPr/>
              <a:t>2/4/21</a:t>
            </a:fld>
            <a:endParaRPr lang="en-US"/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806" tIns="45903" rIns="91806" bIns="45903" numCol="1" anchor="b" anchorCtr="0" compatLnSpc="1">
            <a:prstTxWarp prst="textNoShape">
              <a:avLst/>
            </a:prstTxWarp>
          </a:bodyPr>
          <a:lstStyle>
            <a:lvl1pPr defTabSz="917575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806" tIns="45903" rIns="91806" bIns="45903" numCol="1" anchor="b" anchorCtr="0" compatLnSpc="1">
            <a:prstTxWarp prst="textNoShape">
              <a:avLst/>
            </a:prstTxWarp>
          </a:bodyPr>
          <a:lstStyle>
            <a:lvl1pPr algn="r" defTabSz="917575" eaLnBrk="0" hangingPunct="0">
              <a:defRPr sz="1200"/>
            </a:lvl1pPr>
          </a:lstStyle>
          <a:p>
            <a:fld id="{81BB47F6-D4B8-EE43-89B0-7730F1B2D9E0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89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806" tIns="45903" rIns="91806" bIns="45903" numCol="1" anchor="t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806" tIns="45903" rIns="91806" bIns="45903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Calibri" charset="0"/>
              </a:defRPr>
            </a:lvl1pPr>
          </a:lstStyle>
          <a:p>
            <a:fld id="{7E8B41C0-9E19-9346-A8C9-302AD041D31B}" type="datetimeFigureOut">
              <a:rPr lang="fr-FR"/>
              <a:pPr/>
              <a:t>04/02/2021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4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806" tIns="45903" rIns="91806" bIns="459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806" tIns="45903" rIns="91806" bIns="45903" numCol="1" anchor="b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806" tIns="45903" rIns="91806" bIns="45903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Calibri" charset="0"/>
              </a:defRPr>
            </a:lvl1pPr>
          </a:lstStyle>
          <a:p>
            <a:fld id="{1EF5C487-2576-AE4C-9752-4BFD26C30C7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0493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05169-E588-2B48-B2C9-60E2363C978B}" type="slidenum">
              <a:rPr lang="fr-CA">
                <a:latin typeface="Arial" pitchFamily="-109" charset="0"/>
              </a:rPr>
              <a:pPr/>
              <a:t>27</a:t>
            </a:fld>
            <a:endParaRPr lang="fr-CA">
              <a:latin typeface="Arial" pitchFamily="-109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15D60E-960C-7146-A2E7-BC7CF3284D47}" type="slidenum">
              <a:rPr lang="fr-CA">
                <a:latin typeface="Arial" pitchFamily="-109" charset="0"/>
              </a:rPr>
              <a:pPr/>
              <a:t>39</a:t>
            </a:fld>
            <a:endParaRPr lang="fr-CA">
              <a:latin typeface="Arial" pitchFamily="-109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3956D9-4BF1-9E4D-9D4D-0339C539B683}" type="slidenum">
              <a:rPr lang="fr-CA">
                <a:latin typeface="Arial" pitchFamily="-109" charset="0"/>
              </a:rPr>
              <a:pPr/>
              <a:t>40</a:t>
            </a:fld>
            <a:endParaRPr lang="fr-CA">
              <a:latin typeface="Arial" pitchFamily="-109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7445A-77ED-5B49-9161-B7923E43C943}" type="slidenum">
              <a:rPr lang="fr-CA">
                <a:latin typeface="Arial" pitchFamily="-109" charset="0"/>
              </a:rPr>
              <a:pPr/>
              <a:t>41</a:t>
            </a:fld>
            <a:endParaRPr lang="fr-CA">
              <a:latin typeface="Arial" pitchFamily="-109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8F1066-2ED7-E24A-B8D0-7FDCEE2B40DC}" type="slidenum">
              <a:rPr lang="fr-CA">
                <a:latin typeface="Arial" pitchFamily="-109" charset="0"/>
              </a:rPr>
              <a:pPr/>
              <a:t>42</a:t>
            </a:fld>
            <a:endParaRPr lang="fr-CA">
              <a:latin typeface="Arial" pitchFamily="-109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BC958-5B35-3149-9B77-E0A46B81497B}" type="slidenum">
              <a:rPr lang="fr-CA">
                <a:latin typeface="Arial" pitchFamily="-109" charset="0"/>
              </a:rPr>
              <a:pPr/>
              <a:t>43</a:t>
            </a:fld>
            <a:endParaRPr lang="fr-CA">
              <a:latin typeface="Arial" pitchFamily="-109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077355-205B-9448-99D0-9A4DBAAB1D7F}" type="slidenum">
              <a:rPr lang="fr-CA">
                <a:latin typeface="Arial" pitchFamily="-109" charset="0"/>
              </a:rPr>
              <a:pPr/>
              <a:t>31</a:t>
            </a:fld>
            <a:endParaRPr lang="fr-CA">
              <a:latin typeface="Arial" pitchFamily="-109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FF25B-EEEE-CC48-A6CC-2309CA04ED39}" type="slidenum">
              <a:rPr lang="fr-CA">
                <a:latin typeface="Arial" pitchFamily="-109" charset="0"/>
              </a:rPr>
              <a:pPr/>
              <a:t>32</a:t>
            </a:fld>
            <a:endParaRPr lang="fr-CA">
              <a:latin typeface="Arial" pitchFamily="-109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A87A90-D425-8A40-8053-595C0254DA8C}" type="slidenum">
              <a:rPr lang="fr-CA">
                <a:latin typeface="Arial" pitchFamily="-109" charset="0"/>
              </a:rPr>
              <a:pPr/>
              <a:t>33</a:t>
            </a:fld>
            <a:endParaRPr lang="fr-CA">
              <a:latin typeface="Arial" pitchFamily="-109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8D619A-490E-CB4F-A2E5-4F769B1B4C1B}" type="slidenum">
              <a:rPr lang="fr-CA">
                <a:latin typeface="Arial" pitchFamily="-109" charset="0"/>
              </a:rPr>
              <a:pPr/>
              <a:t>34</a:t>
            </a:fld>
            <a:endParaRPr lang="fr-CA">
              <a:latin typeface="Arial" pitchFamily="-109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8D619A-490E-CB4F-A2E5-4F769B1B4C1B}" type="slidenum">
              <a:rPr lang="fr-CA">
                <a:latin typeface="Arial" pitchFamily="-109" charset="0"/>
              </a:rPr>
              <a:pPr/>
              <a:t>35</a:t>
            </a:fld>
            <a:endParaRPr lang="fr-CA">
              <a:latin typeface="Arial" pitchFamily="-109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038AF0-1A4B-A540-995E-5C7C2C26E841}" type="slidenum">
              <a:rPr lang="fr-CA">
                <a:latin typeface="Arial" pitchFamily="-109" charset="0"/>
              </a:rPr>
              <a:pPr/>
              <a:t>36</a:t>
            </a:fld>
            <a:endParaRPr lang="fr-CA">
              <a:latin typeface="Arial" pitchFamily="-109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D2483A-2C12-FE4B-9ECC-92D50121EE85}" type="slidenum">
              <a:rPr lang="fr-CA">
                <a:latin typeface="Arial" pitchFamily="-109" charset="0"/>
              </a:rPr>
              <a:pPr/>
              <a:t>37</a:t>
            </a:fld>
            <a:endParaRPr lang="fr-CA">
              <a:latin typeface="Arial" pitchFamily="-109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Arial" pitchFamily="-109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8D619A-490E-CB4F-A2E5-4F769B1B4C1B}" type="slidenum">
              <a:rPr lang="fr-CA">
                <a:latin typeface="Arial" pitchFamily="-109" charset="0"/>
              </a:rPr>
              <a:pPr/>
              <a:t>38</a:t>
            </a:fld>
            <a:endParaRPr lang="fr-CA">
              <a:latin typeface="Arial" pitchFamily="-109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Arial" pitchFamily="-10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4" b="288"/>
          <a:stretch/>
        </p:blipFill>
        <p:spPr>
          <a:xfrm>
            <a:off x="-33282" y="-9000"/>
            <a:ext cx="9210564" cy="6876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64904"/>
            <a:ext cx="9144000" cy="147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780928"/>
            <a:ext cx="9144000" cy="100811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3600">
                <a:solidFill>
                  <a:srgbClr val="184A7C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fr-FR"/>
              <a:t>Click to edit Master title style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886" y="2564904"/>
            <a:ext cx="4504250" cy="144016"/>
          </a:xfrm>
          <a:prstGeom prst="rect">
            <a:avLst/>
          </a:prstGeom>
          <a:solidFill>
            <a:srgbClr val="B8B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639750" y="3890913"/>
            <a:ext cx="4504250" cy="144016"/>
          </a:xfrm>
          <a:prstGeom prst="rect">
            <a:avLst/>
          </a:prstGeom>
          <a:solidFill>
            <a:srgbClr val="B53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9362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Drag picture to placeholder or click icon to add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C655-D5B5-41BA-9484-E785189FB307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Visite de la direction INSA – 11/07/2012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DCF7-DDD2-4E8A-8155-144D99CB012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-8684" y="0"/>
            <a:ext cx="9144000" cy="112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-9015" y="1016744"/>
            <a:ext cx="4504250" cy="108000"/>
          </a:xfrm>
          <a:prstGeom prst="rect">
            <a:avLst/>
          </a:prstGeom>
          <a:solidFill>
            <a:srgbClr val="B53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624000" y="6309319"/>
            <a:ext cx="2520000" cy="72000"/>
          </a:xfrm>
          <a:prstGeom prst="rect">
            <a:avLst/>
          </a:prstGeom>
          <a:solidFill>
            <a:srgbClr val="B8B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11" name="Picture 3" descr="D:\flore\communication\logos\Liris\logo_liris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331660"/>
            <a:ext cx="1103510" cy="504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C655-D5B5-41BA-9484-E785189FB307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Visite de la direction INSA – 11/07/2012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A356-5FC5-4016-A49F-FBDBD9DCAC6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134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Click to edit Master title style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C655-D5B5-41BA-9484-E785189FB307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Visite de la direction INSA – 11/07/2012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010A-E946-449D-A24D-4546B4E0DFE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17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-8684" y="0"/>
            <a:ext cx="9144000" cy="112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fr-FR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8516" y="1268760"/>
            <a:ext cx="8229600" cy="4896544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800">
                <a:solidFill>
                  <a:schemeClr val="tx1"/>
                </a:solidFill>
              </a:defRPr>
            </a:lvl1pPr>
            <a:lvl2pPr marL="533400" indent="-285750">
              <a:buFontTx/>
              <a:buBlip>
                <a:blip r:embed="rId3"/>
              </a:buBlip>
              <a:defRPr sz="2600">
                <a:solidFill>
                  <a:schemeClr val="tx1"/>
                </a:solidFill>
              </a:defRPr>
            </a:lvl2pPr>
            <a:lvl3pPr marL="717550" indent="-266700">
              <a:buFontTx/>
              <a:buBlip>
                <a:blip r:embed="rId4"/>
              </a:buBlip>
              <a:defRPr>
                <a:solidFill>
                  <a:schemeClr val="tx1"/>
                </a:solidFill>
              </a:defRPr>
            </a:lvl3pPr>
            <a:lvl4pPr marL="987425" indent="-228600">
              <a:buFontTx/>
              <a:buBlip>
                <a:blip r:embed="rId5"/>
              </a:buBlip>
              <a:defRPr>
                <a:solidFill>
                  <a:schemeClr val="tx1"/>
                </a:solidFill>
              </a:defRPr>
            </a:lvl4pPr>
            <a:lvl5pPr marL="1246188" indent="-228600">
              <a:buFontTx/>
              <a:buBlip>
                <a:blip r:embed="rId6"/>
              </a:buBlip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Visite de la direction INSA – 11/07/2012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81C2-6B42-489A-B82A-A5256D871A5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9015" y="1016744"/>
            <a:ext cx="4504250" cy="108000"/>
          </a:xfrm>
          <a:prstGeom prst="rect">
            <a:avLst/>
          </a:prstGeom>
          <a:solidFill>
            <a:srgbClr val="B53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624000" y="6309319"/>
            <a:ext cx="2520000" cy="72000"/>
          </a:xfrm>
          <a:prstGeom prst="rect">
            <a:avLst/>
          </a:prstGeom>
          <a:solidFill>
            <a:srgbClr val="B8B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2051" name="Picture 3" descr="D:\flore\communication\logos\Liris\logo_liris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331660"/>
            <a:ext cx="1103510" cy="504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39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4245" y="4365104"/>
            <a:ext cx="9144000" cy="147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12359" y="4365104"/>
            <a:ext cx="4504250" cy="144016"/>
          </a:xfrm>
          <a:prstGeom prst="rect">
            <a:avLst/>
          </a:prstGeom>
          <a:solidFill>
            <a:srgbClr val="B8B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625505" y="5691113"/>
            <a:ext cx="4504250" cy="144016"/>
          </a:xfrm>
          <a:prstGeom prst="rect">
            <a:avLst/>
          </a:prstGeom>
          <a:solidFill>
            <a:srgbClr val="B53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>
            <a:normAutofit/>
          </a:bodyPr>
          <a:lstStyle>
            <a:lvl1pPr algn="l">
              <a:defRPr sz="3600" b="0" cap="none">
                <a:latin typeface="+mn-lt"/>
              </a:defRPr>
            </a:lvl1pPr>
          </a:lstStyle>
          <a:p>
            <a:r>
              <a:rPr lang="fr-FR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45839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C655-D5B5-41BA-9484-E785189FB307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Visite de la direction INSA – 11/07/2012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F318-3BF4-4CF9-8DAF-95B8DE47CFF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3" descr="D:\flore\communication\logos\Liris\logo_liris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331660"/>
            <a:ext cx="1103510" cy="504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71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8684" y="0"/>
            <a:ext cx="9144000" cy="112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-9015" y="1016744"/>
            <a:ext cx="4504250" cy="108000"/>
          </a:xfrm>
          <a:prstGeom prst="rect">
            <a:avLst/>
          </a:prstGeom>
          <a:solidFill>
            <a:srgbClr val="B53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624000" y="6309319"/>
            <a:ext cx="2520000" cy="72000"/>
          </a:xfrm>
          <a:prstGeom prst="rect">
            <a:avLst/>
          </a:prstGeom>
          <a:solidFill>
            <a:srgbClr val="B8B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11" name="Picture 3" descr="D:\flore\communication\logos\Liris\logo_liris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331660"/>
            <a:ext cx="1103510" cy="504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600"/>
          </a:xfrm>
        </p:spPr>
        <p:txBody>
          <a:bodyPr/>
          <a:lstStyle/>
          <a:p>
            <a:r>
              <a:rPr lang="fr-FR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Visite de la direction INSA – 11/07/2012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278B3-9574-4A64-99DA-179DE2B7B1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05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-8684" y="0"/>
            <a:ext cx="9144000" cy="112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-9015" y="1016744"/>
            <a:ext cx="4504250" cy="108000"/>
          </a:xfrm>
          <a:prstGeom prst="rect">
            <a:avLst/>
          </a:prstGeom>
          <a:solidFill>
            <a:srgbClr val="B53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624000" y="6309319"/>
            <a:ext cx="2520000" cy="72000"/>
          </a:xfrm>
          <a:prstGeom prst="rect">
            <a:avLst/>
          </a:prstGeom>
          <a:solidFill>
            <a:srgbClr val="B8B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14" name="Picture 3" descr="D:\flore\communication\logos\Liris\logo_liris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331660"/>
            <a:ext cx="1103510" cy="504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Click to edit Master title style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C655-D5B5-41BA-9484-E785189FB307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Visite de la direction INSA – 11/07/2012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FD3B-8FDC-4E4A-A53F-0F4EEB54DA1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20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8684" y="0"/>
            <a:ext cx="9144000" cy="112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-9015" y="1016744"/>
            <a:ext cx="4504250" cy="108000"/>
          </a:xfrm>
          <a:prstGeom prst="rect">
            <a:avLst/>
          </a:prstGeom>
          <a:solidFill>
            <a:srgbClr val="B53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624000" y="6309319"/>
            <a:ext cx="2520000" cy="72000"/>
          </a:xfrm>
          <a:prstGeom prst="rect">
            <a:avLst/>
          </a:prstGeom>
          <a:solidFill>
            <a:srgbClr val="B8B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10" name="Picture 3" descr="D:\flore\communication\logos\Liris\logo_liris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331660"/>
            <a:ext cx="1103510" cy="504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C655-D5B5-41BA-9484-E785189FB307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Lieu de la présentation - 17/11/2003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7511-29DC-41AA-B8D0-22F62F18B89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8021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624000" y="6309319"/>
            <a:ext cx="2520000" cy="72000"/>
          </a:xfrm>
          <a:prstGeom prst="rect">
            <a:avLst/>
          </a:prstGeom>
          <a:solidFill>
            <a:srgbClr val="B8B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9" name="Picture 3" descr="D:\flore\communication\logos\Liris\logo_liris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331660"/>
            <a:ext cx="1103510" cy="504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C655-D5B5-41BA-9484-E785189FB307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Visite de la direction INSA – 11/07/2012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30743-DBD8-4E75-84FA-57A66CE5E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67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02676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C655-D5B5-41BA-9484-E785189FB307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Visite de la direction INSA – 11/07/2012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378A-59BF-4340-9990-2AC4F21A153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80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" y="0"/>
            <a:ext cx="9131825" cy="6858000"/>
          </a:xfrm>
          <a:prstGeom prst="rect">
            <a:avLst/>
          </a:prstGeom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763688" y="6356350"/>
            <a:ext cx="118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08EC655-D5B5-41BA-9484-E785189FB307}" type="datetimeFigureOut">
              <a:rPr lang="fr-FR" smtClean="0"/>
              <a:pPr/>
              <a:t>04/02/2021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498800" y="6356350"/>
            <a:ext cx="118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4B5D7511-29DC-41AA-B8D0-22F62F18B89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277208" y="6356350"/>
            <a:ext cx="3896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/>
              <a:t>Lieu de la présentation - 17/11/2003</a:t>
            </a:r>
          </a:p>
        </p:txBody>
      </p:sp>
    </p:spTree>
    <p:extLst>
      <p:ext uri="{BB962C8B-B14F-4D97-AF65-F5344CB8AC3E}">
        <p14:creationId xmlns:p14="http://schemas.microsoft.com/office/powerpoint/2010/main" val="106373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96" r:id="rId1"/>
    <p:sldLayoutId id="2147485497" r:id="rId2"/>
    <p:sldLayoutId id="2147485498" r:id="rId3"/>
    <p:sldLayoutId id="2147485499" r:id="rId4"/>
    <p:sldLayoutId id="2147485500" r:id="rId5"/>
    <p:sldLayoutId id="2147485501" r:id="rId6"/>
    <p:sldLayoutId id="2147485502" r:id="rId7"/>
    <p:sldLayoutId id="2147485503" r:id="rId8"/>
    <p:sldLayoutId id="2147485504" r:id="rId9"/>
    <p:sldLayoutId id="2147485505" r:id="rId10"/>
    <p:sldLayoutId id="2147485506" r:id="rId11"/>
    <p:sldLayoutId id="2147485507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5"/>
        </a:buBlip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285750" algn="l" defTabSz="914400" rtl="0" eaLnBrk="1" latinLnBrk="0" hangingPunct="1">
        <a:spcBef>
          <a:spcPct val="20000"/>
        </a:spcBef>
        <a:buFontTx/>
        <a:buBlip>
          <a:blip r:embed="rId16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266700" algn="l" defTabSz="914400" rtl="0" eaLnBrk="1" latinLnBrk="0" hangingPunct="1"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228600" algn="l" defTabSz="914400" rtl="0" eaLnBrk="1" latinLnBrk="0" hangingPunct="1">
        <a:spcBef>
          <a:spcPct val="20000"/>
        </a:spcBef>
        <a:buFontTx/>
        <a:buBlip>
          <a:blip r:embed="rId18"/>
        </a:buBlip>
        <a:defRPr sz="20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246188" indent="-228600" algn="l" defTabSz="914400" rtl="0" eaLnBrk="1" latinLnBrk="0" hangingPunct="1">
        <a:spcBef>
          <a:spcPct val="20000"/>
        </a:spcBef>
        <a:buFontTx/>
        <a:buBlip>
          <a:blip r:embed="rId1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Century Gothic"/>
                <a:cs typeface="Century Gothic"/>
              </a:rPr>
              <a:t>Méthodes ensemblistes</a:t>
            </a:r>
            <a:endParaRPr lang="fr-FR" sz="3100" b="1" dirty="0">
              <a:latin typeface="Century Gothic"/>
              <a:cs typeface="Century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384300" y="5791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15100" y="4046835"/>
            <a:ext cx="259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2000" b="1" dirty="0">
                <a:latin typeface="Century Gothic"/>
                <a:cs typeface="Century Gothic"/>
              </a:rPr>
              <a:t>Haytham </a:t>
            </a:r>
            <a:r>
              <a:rPr lang="fr-FR" sz="2000" b="1" dirty="0" err="1">
                <a:latin typeface="Century Gothic"/>
                <a:cs typeface="Century Gothic"/>
              </a:rPr>
              <a:t>Elghazel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159000" y="4770735"/>
            <a:ext cx="4241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600" b="1" i="1" dirty="0">
                <a:latin typeface="Century Gothic"/>
                <a:cs typeface="Century Gothic"/>
              </a:rPr>
              <a:t>Pôle Data Science, Equipe DM2L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834535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b="1" dirty="0">
                <a:solidFill>
                  <a:schemeClr val="tx1"/>
                </a:solidFill>
                <a:latin typeface="Century Gothic"/>
                <a:cs typeface="Century Gothic"/>
              </a:rPr>
              <a:t>Méthodes ensemblistes homogènes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28600" y="1189037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algn="just"/>
            <a:r>
              <a:rPr lang="fr-FR" sz="2000" b="1" baseline="0" dirty="0">
                <a:solidFill>
                  <a:srgbClr val="FF0000"/>
                </a:solidFill>
                <a:latin typeface="Century Gothic"/>
                <a:cs typeface="Century Gothic"/>
              </a:rPr>
              <a:t>La diversit</a:t>
            </a:r>
            <a:r>
              <a:rPr lang="fr-FR" sz="2000" b="1" dirty="0">
                <a:solidFill>
                  <a:srgbClr val="FF0000"/>
                </a:solidFill>
                <a:latin typeface="Century Gothic"/>
                <a:cs typeface="Century Gothic"/>
              </a:rPr>
              <a:t>é </a:t>
            </a:r>
            <a:r>
              <a:rPr lang="fr-FR" sz="2000" b="1" baseline="0" dirty="0">
                <a:solidFill>
                  <a:srgbClr val="FF0000"/>
                </a:solidFill>
                <a:latin typeface="Century Gothic"/>
                <a:cs typeface="Century Gothic"/>
              </a:rPr>
              <a:t>provient de la distribution des exemples</a:t>
            </a:r>
            <a:r>
              <a:rPr lang="fr-FR" sz="2000" b="1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lang="fr-FR" sz="2000" b="1" baseline="0" dirty="0">
                <a:solidFill>
                  <a:srgbClr val="FF0000"/>
                </a:solidFill>
                <a:latin typeface="Century Gothic"/>
                <a:cs typeface="Century Gothic"/>
              </a:rPr>
              <a:t>d’apprentissage</a:t>
            </a:r>
          </a:p>
          <a:p>
            <a:pPr marL="365760" lvl="0" indent="-256032" algn="just" eaLnBrk="1" fontAlgn="auto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</a:pPr>
            <a:endParaRPr lang="fr-FR" dirty="0">
              <a:latin typeface="Century Gothic"/>
              <a:cs typeface="Century Gothic"/>
            </a:endParaRPr>
          </a:p>
          <a:p>
            <a:pPr marL="365760" lvl="0" indent="-256032" algn="just" eaLnBrk="1" fontAlgn="auto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fr-FR" b="1" dirty="0">
                <a:latin typeface="Century Gothic"/>
                <a:cs typeface="Century Gothic"/>
              </a:rPr>
              <a:t>Utilisent des stratégies adaptatives (</a:t>
            </a:r>
            <a:r>
              <a:rPr lang="fr-FR" b="1" dirty="0" err="1">
                <a:latin typeface="Century Gothic"/>
                <a:cs typeface="Century Gothic"/>
              </a:rPr>
              <a:t>boosting</a:t>
            </a:r>
            <a:r>
              <a:rPr lang="fr-FR" b="1" dirty="0">
                <a:latin typeface="Century Gothic"/>
                <a:cs typeface="Century Gothic"/>
              </a:rPr>
              <a:t>) ou aléatoires (</a:t>
            </a:r>
            <a:r>
              <a:rPr lang="fr-FR" b="1" dirty="0" err="1">
                <a:latin typeface="Century Gothic"/>
                <a:cs typeface="Century Gothic"/>
              </a:rPr>
              <a:t>bagging</a:t>
            </a:r>
            <a:r>
              <a:rPr lang="fr-FR" b="1" dirty="0">
                <a:latin typeface="Century Gothic"/>
                <a:cs typeface="Century Gothic"/>
              </a:rPr>
              <a:t>) </a:t>
            </a:r>
          </a:p>
          <a:p>
            <a:pPr marL="365760" indent="-256032" algn="just" eaLnBrk="1" fontAlgn="auto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endParaRPr lang="fr-FR" b="1" dirty="0">
              <a:latin typeface="Century Gothic"/>
              <a:cs typeface="Century Gothic"/>
            </a:endParaRPr>
          </a:p>
          <a:p>
            <a:pPr marL="365760" indent="-256032" algn="just" eaLnBrk="1" fontAlgn="auto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fr-FR" b="1" dirty="0" err="1">
                <a:solidFill>
                  <a:srgbClr val="FF0000"/>
                </a:solidFill>
                <a:latin typeface="Century Gothic"/>
                <a:cs typeface="Century Gothic"/>
              </a:rPr>
              <a:t>Boosting</a:t>
            </a:r>
            <a:r>
              <a:rPr lang="fr-FR" b="1" dirty="0">
                <a:solidFill>
                  <a:srgbClr val="FF0000"/>
                </a:solidFill>
                <a:latin typeface="Century Gothic"/>
                <a:cs typeface="Century Gothic"/>
              </a:rPr>
              <a:t> : </a:t>
            </a:r>
            <a:r>
              <a:rPr lang="fr-FR" b="1" dirty="0">
                <a:latin typeface="Century Gothic"/>
                <a:cs typeface="Century Gothic"/>
              </a:rPr>
              <a:t>utiliser une stratégie adaptative pour booster des performances, applicable à tout type d’algorithme (Réseau de </a:t>
            </a:r>
            <a:r>
              <a:rPr lang="fr-FR" b="1" dirty="0" err="1">
                <a:latin typeface="Century Gothic"/>
                <a:cs typeface="Century Gothic"/>
              </a:rPr>
              <a:t>neurones,CART</a:t>
            </a:r>
            <a:r>
              <a:rPr lang="fr-FR" b="1" dirty="0">
                <a:latin typeface="Century Gothic"/>
                <a:cs typeface="Century Gothic"/>
              </a:rPr>
              <a:t>, etc.)</a:t>
            </a:r>
            <a:r>
              <a:rPr lang="fr-FR" sz="2000" b="1" dirty="0">
                <a:latin typeface="Century Gothic"/>
                <a:cs typeface="Century Gothic"/>
              </a:rPr>
              <a:t> </a:t>
            </a:r>
          </a:p>
          <a:p>
            <a:pPr marL="365760" indent="-256032" algn="just" eaLnBrk="1" fontAlgn="auto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endParaRPr lang="fr-FR" sz="2000" b="1" dirty="0">
              <a:latin typeface="Century Gothic"/>
              <a:cs typeface="Century Gothic"/>
            </a:endParaRPr>
          </a:p>
          <a:p>
            <a:pPr marL="365760" indent="-256032" algn="just" eaLnBrk="1" fontAlgn="auto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fr-FR" sz="2000" b="1" dirty="0" err="1">
                <a:solidFill>
                  <a:srgbClr val="FF0000"/>
                </a:solidFill>
                <a:latin typeface="Century Gothic"/>
                <a:cs typeface="Century Gothic"/>
              </a:rPr>
              <a:t>Bagging</a:t>
            </a:r>
            <a:r>
              <a:rPr lang="fr-FR" sz="2000" b="1" dirty="0">
                <a:solidFill>
                  <a:srgbClr val="FF0000"/>
                </a:solidFill>
                <a:latin typeface="Century Gothic"/>
                <a:cs typeface="Century Gothic"/>
              </a:rPr>
              <a:t> ou </a:t>
            </a:r>
            <a:r>
              <a:rPr lang="fr-FR" sz="2000" b="1" dirty="0" err="1">
                <a:solidFill>
                  <a:srgbClr val="FF0000"/>
                </a:solidFill>
                <a:latin typeface="Century Gothic"/>
                <a:cs typeface="Century Gothic"/>
              </a:rPr>
              <a:t>Random</a:t>
            </a:r>
            <a:r>
              <a:rPr lang="fr-FR" sz="2000" b="1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lang="fr-FR" sz="2000" b="1" dirty="0" err="1">
                <a:solidFill>
                  <a:srgbClr val="FF0000"/>
                </a:solidFill>
                <a:latin typeface="Century Gothic"/>
                <a:cs typeface="Century Gothic"/>
              </a:rPr>
              <a:t>Forests</a:t>
            </a:r>
            <a:r>
              <a:rPr lang="fr-FR" sz="2000" b="1" dirty="0">
                <a:solidFill>
                  <a:srgbClr val="FF0000"/>
                </a:solidFill>
                <a:latin typeface="Century Gothic"/>
                <a:cs typeface="Century Gothic"/>
              </a:rPr>
              <a:t> : </a:t>
            </a:r>
            <a:r>
              <a:rPr lang="fr-FR" sz="2000" b="1" dirty="0">
                <a:latin typeface="Century Gothic"/>
                <a:cs typeface="Century Gothic"/>
              </a:rPr>
              <a:t>utiliser l’aléatoire pour améliorer les performances d’algorithmes de « faibles » performances. C’est applicable à différents algorithmes et RF est un aménagement </a:t>
            </a:r>
            <a:r>
              <a:rPr lang="fr-FR" sz="2000" b="1" dirty="0" err="1">
                <a:latin typeface="Century Gothic"/>
                <a:cs typeface="Century Gothic"/>
              </a:rPr>
              <a:t>spéciﬁque</a:t>
            </a:r>
            <a:r>
              <a:rPr lang="fr-FR" sz="2000" b="1" dirty="0">
                <a:latin typeface="Century Gothic"/>
                <a:cs typeface="Century Gothic"/>
              </a:rPr>
              <a:t> à CART. </a:t>
            </a:r>
          </a:p>
          <a:p>
            <a:pPr marL="365760" lvl="0" indent="-256032" algn="just" eaLnBrk="1" fontAlgn="auto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12252C"/>
              </a:solidFill>
              <a:effectLst/>
              <a:uLnTx/>
              <a:uFillTx/>
              <a:latin typeface="Century Gothic"/>
              <a:ea typeface="ヒラギノ角ゴ Pro W3" pitchFamily="-109" charset="-128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0459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entury Gothic"/>
                <a:cs typeface="Century Gothic"/>
              </a:rPr>
              <a:t>Boosting : </a:t>
            </a:r>
            <a:r>
              <a:rPr lang="en-US" sz="2800" b="1" dirty="0" err="1">
                <a:latin typeface="Century Gothic"/>
                <a:cs typeface="Century Gothic"/>
              </a:rPr>
              <a:t>Prédiction</a:t>
            </a:r>
            <a:r>
              <a:rPr lang="en-US" sz="2800" b="1" dirty="0">
                <a:latin typeface="Century Gothic"/>
                <a:cs typeface="Century Gothic"/>
              </a:rPr>
              <a:t> de courses </a:t>
            </a:r>
            <a:r>
              <a:rPr lang="en-US" sz="2800" b="1" dirty="0" err="1">
                <a:latin typeface="Century Gothic"/>
                <a:cs typeface="Century Gothic"/>
              </a:rPr>
              <a:t>hippiques</a:t>
            </a:r>
            <a:endParaRPr lang="fr-FR" sz="28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pic>
        <p:nvPicPr>
          <p:cNvPr id="5" name="Picture 3" descr="C:\linux\15781\boosting\097079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438400"/>
            <a:ext cx="3810000" cy="2540000"/>
          </a:xfrm>
          <a:prstGeom prst="rect">
            <a:avLst/>
          </a:prstGeom>
          <a:noFill/>
        </p:spPr>
      </p:pic>
      <p:pic>
        <p:nvPicPr>
          <p:cNvPr id="8" name="Picture 4" descr="C:\linux\15781\boosting\1078738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914400"/>
            <a:ext cx="3251200" cy="2171700"/>
          </a:xfrm>
          <a:prstGeom prst="rect">
            <a:avLst/>
          </a:prstGeom>
          <a:noFill/>
        </p:spPr>
      </p:pic>
      <p:pic>
        <p:nvPicPr>
          <p:cNvPr id="9" name="Picture 5" descr="C:\linux\15781\boosting\1127743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4343400"/>
            <a:ext cx="3251200" cy="2133600"/>
          </a:xfrm>
          <a:prstGeom prst="rect">
            <a:avLst/>
          </a:prstGeom>
          <a:noFill/>
        </p:spPr>
      </p:pic>
      <p:pic>
        <p:nvPicPr>
          <p:cNvPr id="10" name="Picture 6" descr="C:\linux\15781\boosting\1140924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1143000"/>
            <a:ext cx="3251200" cy="2171700"/>
          </a:xfrm>
          <a:prstGeom prst="rect">
            <a:avLst/>
          </a:prstGeom>
          <a:noFill/>
        </p:spPr>
      </p:pic>
      <p:pic>
        <p:nvPicPr>
          <p:cNvPr id="11" name="Picture 7" descr="C:\linux\15781\boosting\kentucky_derby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38800" y="3810000"/>
            <a:ext cx="3175000" cy="210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990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entury Gothic"/>
                <a:cs typeface="Century Gothic"/>
              </a:rPr>
              <a:t>Comment </a:t>
            </a:r>
            <a:r>
              <a:rPr lang="en-US" sz="3200" b="1" dirty="0" err="1">
                <a:solidFill>
                  <a:schemeClr val="tx1"/>
                </a:solidFill>
                <a:latin typeface="Century Gothic"/>
                <a:cs typeface="Century Gothic"/>
              </a:rPr>
              <a:t>gagner</a:t>
            </a:r>
            <a:r>
              <a:rPr lang="en-US" sz="3200" b="1" dirty="0">
                <a:solidFill>
                  <a:schemeClr val="tx1"/>
                </a:solidFill>
                <a:latin typeface="Century Gothic"/>
                <a:cs typeface="Century Gothic"/>
              </a:rPr>
              <a:t> aux courses ?</a:t>
            </a:r>
          </a:p>
        </p:txBody>
      </p:sp>
      <p:sp>
        <p:nvSpPr>
          <p:cNvPr id="2529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entury Gothic"/>
                <a:cs typeface="Century Gothic"/>
              </a:rPr>
              <a:t>On </a:t>
            </a:r>
            <a:r>
              <a:rPr lang="en-US" dirty="0" err="1">
                <a:latin typeface="Century Gothic"/>
                <a:cs typeface="Century Gothic"/>
              </a:rPr>
              <a:t>interroge</a:t>
            </a:r>
            <a:r>
              <a:rPr lang="en-US" dirty="0">
                <a:latin typeface="Century Gothic"/>
                <a:cs typeface="Century Gothic"/>
              </a:rPr>
              <a:t> des </a:t>
            </a:r>
            <a:r>
              <a:rPr lang="en-US" dirty="0" err="1">
                <a:latin typeface="Century Gothic"/>
                <a:cs typeface="Century Gothic"/>
              </a:rPr>
              <a:t>parieurs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err="1">
                <a:latin typeface="Century Gothic"/>
                <a:cs typeface="Century Gothic"/>
              </a:rPr>
              <a:t>professionnels</a:t>
            </a:r>
            <a:endParaRPr lang="en-US" dirty="0">
              <a:latin typeface="Century Gothic"/>
              <a:cs typeface="Century Gothic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latin typeface="Century Gothic"/>
                <a:cs typeface="Century Gothic"/>
              </a:rPr>
              <a:t>Supposons</a:t>
            </a:r>
            <a:r>
              <a:rPr lang="en-US" dirty="0">
                <a:latin typeface="Century Gothic"/>
                <a:cs typeface="Century Gothic"/>
              </a:rPr>
              <a:t>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latin typeface="Century Gothic"/>
                <a:cs typeface="Century Gothic"/>
              </a:rPr>
              <a:t>Que</a:t>
            </a:r>
            <a:r>
              <a:rPr lang="en-US" dirty="0">
                <a:latin typeface="Century Gothic"/>
                <a:cs typeface="Century Gothic"/>
              </a:rPr>
              <a:t> les </a:t>
            </a:r>
            <a:r>
              <a:rPr lang="en-US" dirty="0" err="1">
                <a:latin typeface="Century Gothic"/>
                <a:cs typeface="Century Gothic"/>
              </a:rPr>
              <a:t>professionnels</a:t>
            </a:r>
            <a:r>
              <a:rPr lang="en-US" dirty="0">
                <a:latin typeface="Century Gothic"/>
                <a:cs typeface="Century Gothic"/>
              </a:rPr>
              <a:t> ne </a:t>
            </a:r>
            <a:r>
              <a:rPr lang="en-US" dirty="0" err="1">
                <a:latin typeface="Century Gothic"/>
                <a:cs typeface="Century Gothic"/>
              </a:rPr>
              <a:t>puissent</a:t>
            </a:r>
            <a:r>
              <a:rPr lang="en-US" dirty="0">
                <a:latin typeface="Century Gothic"/>
                <a:cs typeface="Century Gothic"/>
              </a:rPr>
              <a:t> pas </a:t>
            </a:r>
            <a:r>
              <a:rPr lang="en-US" dirty="0" err="1">
                <a:latin typeface="Century Gothic"/>
                <a:cs typeface="Century Gothic"/>
              </a:rPr>
              <a:t>fournir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b="1" dirty="0" err="1">
                <a:latin typeface="Century Gothic"/>
                <a:cs typeface="Century Gothic"/>
              </a:rPr>
              <a:t>une</a:t>
            </a:r>
            <a:r>
              <a:rPr lang="en-US" b="1" dirty="0">
                <a:latin typeface="Century Gothic"/>
                <a:cs typeface="Century Gothic"/>
              </a:rPr>
              <a:t> </a:t>
            </a:r>
            <a:r>
              <a:rPr lang="en-US" b="1" dirty="0" err="1">
                <a:latin typeface="Century Gothic"/>
                <a:cs typeface="Century Gothic"/>
              </a:rPr>
              <a:t>règle</a:t>
            </a:r>
            <a:r>
              <a:rPr lang="en-US" b="1" dirty="0">
                <a:latin typeface="Century Gothic"/>
                <a:cs typeface="Century Gothic"/>
              </a:rPr>
              <a:t> de </a:t>
            </a:r>
            <a:r>
              <a:rPr lang="en-US" b="1" dirty="0" err="1">
                <a:latin typeface="Century Gothic"/>
                <a:cs typeface="Century Gothic"/>
              </a:rPr>
              <a:t>pari</a:t>
            </a:r>
            <a:r>
              <a:rPr lang="en-US" b="1" dirty="0">
                <a:latin typeface="Century Gothic"/>
                <a:cs typeface="Century Gothic"/>
              </a:rPr>
              <a:t> simple et </a:t>
            </a:r>
            <a:r>
              <a:rPr lang="en-US" b="1" dirty="0" err="1">
                <a:latin typeface="Century Gothic"/>
                <a:cs typeface="Century Gothic"/>
              </a:rPr>
              <a:t>performante</a:t>
            </a:r>
            <a:endParaRPr lang="en-US" b="1" dirty="0">
              <a:latin typeface="Century Gothic"/>
              <a:cs typeface="Century Gothic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latin typeface="Century Gothic"/>
                <a:cs typeface="Century Gothic"/>
              </a:rPr>
              <a:t>Mais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err="1">
                <a:latin typeface="Century Gothic"/>
                <a:cs typeface="Century Gothic"/>
              </a:rPr>
              <a:t>que</a:t>
            </a:r>
            <a:r>
              <a:rPr lang="en-US" dirty="0">
                <a:latin typeface="Century Gothic"/>
                <a:cs typeface="Century Gothic"/>
              </a:rPr>
              <a:t> face </a:t>
            </a:r>
            <a:r>
              <a:rPr lang="en-US" dirty="0" err="1">
                <a:latin typeface="Century Gothic"/>
                <a:cs typeface="Century Gothic"/>
              </a:rPr>
              <a:t>à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b="1" dirty="0">
                <a:latin typeface="Century Gothic"/>
                <a:cs typeface="Century Gothic"/>
              </a:rPr>
              <a:t>des </a:t>
            </a:r>
            <a:r>
              <a:rPr lang="en-US" b="1" dirty="0" err="1">
                <a:latin typeface="Century Gothic"/>
                <a:cs typeface="Century Gothic"/>
              </a:rPr>
              <a:t>cas</a:t>
            </a:r>
            <a:r>
              <a:rPr lang="en-US" b="1" dirty="0">
                <a:latin typeface="Century Gothic"/>
                <a:cs typeface="Century Gothic"/>
              </a:rPr>
              <a:t> de courses</a:t>
            </a:r>
            <a:r>
              <a:rPr lang="en-US" dirty="0">
                <a:latin typeface="Century Gothic"/>
                <a:cs typeface="Century Gothic"/>
              </a:rPr>
              <a:t>, </a:t>
            </a:r>
            <a:r>
              <a:rPr lang="en-US" dirty="0" err="1">
                <a:latin typeface="Century Gothic"/>
                <a:cs typeface="Century Gothic"/>
              </a:rPr>
              <a:t>ils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err="1">
                <a:latin typeface="Century Gothic"/>
                <a:cs typeface="Century Gothic"/>
              </a:rPr>
              <a:t>puissent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err="1">
                <a:latin typeface="Century Gothic"/>
                <a:cs typeface="Century Gothic"/>
              </a:rPr>
              <a:t>toujours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err="1">
                <a:latin typeface="Century Gothic"/>
                <a:cs typeface="Century Gothic"/>
              </a:rPr>
              <a:t>produire</a:t>
            </a:r>
            <a:r>
              <a:rPr lang="en-US" dirty="0">
                <a:latin typeface="Century Gothic"/>
                <a:cs typeface="Century Gothic"/>
              </a:rPr>
              <a:t> des </a:t>
            </a:r>
            <a:r>
              <a:rPr lang="en-US" dirty="0" err="1">
                <a:latin typeface="Century Gothic"/>
                <a:cs typeface="Century Gothic"/>
              </a:rPr>
              <a:t>règles</a:t>
            </a:r>
            <a:r>
              <a:rPr lang="en-US" dirty="0">
                <a:latin typeface="Century Gothic"/>
                <a:cs typeface="Century Gothic"/>
              </a:rPr>
              <a:t> un </a:t>
            </a:r>
            <a:r>
              <a:rPr lang="en-US" dirty="0" err="1">
                <a:latin typeface="Century Gothic"/>
                <a:cs typeface="Century Gothic"/>
              </a:rPr>
              <a:t>peu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err="1">
                <a:latin typeface="Century Gothic"/>
                <a:cs typeface="Century Gothic"/>
              </a:rPr>
              <a:t>meilleures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err="1">
                <a:latin typeface="Century Gothic"/>
                <a:cs typeface="Century Gothic"/>
              </a:rPr>
              <a:t>que</a:t>
            </a:r>
            <a:r>
              <a:rPr lang="en-US" dirty="0">
                <a:latin typeface="Century Gothic"/>
                <a:cs typeface="Century Gothic"/>
              </a:rPr>
              <a:t> le </a:t>
            </a:r>
            <a:r>
              <a:rPr lang="en-US" dirty="0" err="1">
                <a:latin typeface="Century Gothic"/>
                <a:cs typeface="Century Gothic"/>
              </a:rPr>
              <a:t>hasard</a:t>
            </a:r>
            <a:endParaRPr lang="en-US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172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entury Gothic"/>
                <a:cs typeface="Century Gothic"/>
              </a:rPr>
              <a:t>Comment </a:t>
            </a:r>
            <a:r>
              <a:rPr lang="en-US" sz="3200" b="1" dirty="0" err="1">
                <a:solidFill>
                  <a:schemeClr val="tx1"/>
                </a:solidFill>
                <a:latin typeface="Century Gothic"/>
                <a:cs typeface="Century Gothic"/>
              </a:rPr>
              <a:t>gagner</a:t>
            </a:r>
            <a:r>
              <a:rPr lang="en-US" sz="3200" b="1" dirty="0">
                <a:solidFill>
                  <a:schemeClr val="tx1"/>
                </a:solidFill>
                <a:latin typeface="Century Gothic"/>
                <a:cs typeface="Century Gothic"/>
              </a:rPr>
              <a:t> aux courses ?</a:t>
            </a:r>
          </a:p>
        </p:txBody>
      </p:sp>
      <p:sp>
        <p:nvSpPr>
          <p:cNvPr id="2529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9"/>
            <a:ext cx="8229600" cy="4157472"/>
          </a:xfrm>
        </p:spPr>
        <p:txBody>
          <a:bodyPr/>
          <a:lstStyle/>
          <a:p>
            <a:pPr marL="6350" indent="-6350"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2353" b="1" i="1" u="sng" dirty="0">
                <a:solidFill>
                  <a:schemeClr val="accent1">
                    <a:lumMod val="50000"/>
                  </a:schemeClr>
                </a:solidFill>
                <a:latin typeface="Century Gothic"/>
                <a:cs typeface="Century Gothic"/>
              </a:rPr>
              <a:t>Exemples de règles individuellement peu performantes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2800" b="1" i="1" dirty="0">
                <a:latin typeface="Century Gothic"/>
                <a:cs typeface="Century Gothic"/>
              </a:rPr>
              <a:t>h</a:t>
            </a:r>
            <a:r>
              <a:rPr lang="fr-FR" sz="2800" b="1" i="1" baseline="-25000" dirty="0">
                <a:latin typeface="Century Gothic"/>
                <a:cs typeface="Century Gothic"/>
              </a:rPr>
              <a:t>1</a:t>
            </a:r>
            <a:r>
              <a:rPr lang="fr-FR" sz="800" b="1" i="1" dirty="0">
                <a:latin typeface="Century Gothic"/>
                <a:cs typeface="Century Gothic"/>
              </a:rPr>
              <a:t> </a:t>
            </a:r>
            <a:r>
              <a:rPr lang="fr-FR" sz="2800" i="1" dirty="0">
                <a:latin typeface="Century Gothic"/>
                <a:cs typeface="Century Gothic"/>
              </a:rPr>
              <a:t>: ‘‘Parier sur le cheval qui a gagné le plus de </a:t>
            </a:r>
            <a:r>
              <a:rPr lang="fr-FR" sz="2800" dirty="0">
                <a:latin typeface="Century Gothic"/>
                <a:cs typeface="Century Gothic"/>
              </a:rPr>
              <a:t>courses récemment’’.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2800" b="1" i="1" dirty="0">
                <a:latin typeface="Century Gothic"/>
                <a:cs typeface="Century Gothic"/>
              </a:rPr>
              <a:t>h</a:t>
            </a:r>
            <a:r>
              <a:rPr lang="fr-FR" sz="2800" b="1" i="1" baseline="-25000" dirty="0">
                <a:latin typeface="Century Gothic"/>
                <a:cs typeface="Century Gothic"/>
              </a:rPr>
              <a:t>2</a:t>
            </a:r>
            <a:r>
              <a:rPr lang="fr-FR" sz="2800" b="1" i="1" dirty="0">
                <a:latin typeface="Century Gothic"/>
                <a:cs typeface="Century Gothic"/>
              </a:rPr>
              <a:t>: </a:t>
            </a:r>
            <a:r>
              <a:rPr lang="fr-FR" sz="2800" i="1" dirty="0">
                <a:latin typeface="Century Gothic"/>
                <a:cs typeface="Century Gothic"/>
              </a:rPr>
              <a:t>‘‘Parier sur le cheval pour lequel il y a le </a:t>
            </a:r>
            <a:r>
              <a:rPr lang="fr-FR" sz="2800" dirty="0">
                <a:latin typeface="Century Gothic"/>
                <a:cs typeface="Century Gothic"/>
              </a:rPr>
              <a:t>plus grand nombre de mises’’.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2800" b="1" i="1" dirty="0">
                <a:latin typeface="Century Gothic"/>
                <a:cs typeface="Century Gothic"/>
              </a:rPr>
              <a:t>h</a:t>
            </a:r>
            <a:r>
              <a:rPr lang="fr-FR" sz="2800" b="1" i="1" baseline="-25000" dirty="0">
                <a:latin typeface="Century Gothic"/>
                <a:cs typeface="Century Gothic"/>
              </a:rPr>
              <a:t>3</a:t>
            </a:r>
            <a:r>
              <a:rPr lang="fr-FR" sz="800" b="1" i="1" dirty="0">
                <a:latin typeface="Century Gothic"/>
                <a:cs typeface="Century Gothic"/>
              </a:rPr>
              <a:t> </a:t>
            </a:r>
            <a:r>
              <a:rPr lang="fr-FR" sz="2800" b="1" i="1" dirty="0">
                <a:latin typeface="Century Gothic"/>
                <a:cs typeface="Century Gothic"/>
              </a:rPr>
              <a:t>: </a:t>
            </a:r>
            <a:r>
              <a:rPr lang="fr-FR" sz="2800" i="1" dirty="0">
                <a:latin typeface="Century Gothic"/>
                <a:cs typeface="Century Gothic"/>
              </a:rPr>
              <a:t>‘‘Parier sur le cheval qui préfère les </a:t>
            </a:r>
            <a:r>
              <a:rPr lang="fr-FR" sz="2800" dirty="0">
                <a:latin typeface="Century Gothic"/>
                <a:cs typeface="Century Gothic"/>
              </a:rPr>
              <a:t>terrains lourds’’.</a:t>
            </a:r>
          </a:p>
          <a:p>
            <a:pPr>
              <a:spcBef>
                <a:spcPts val="1200"/>
              </a:spcBef>
            </a:pPr>
            <a:r>
              <a:rPr lang="en-US" sz="2800" b="1" dirty="0" err="1">
                <a:solidFill>
                  <a:srgbClr val="FF0000"/>
                </a:solidFill>
                <a:latin typeface="Century Gothic"/>
                <a:cs typeface="Century Gothic"/>
              </a:rPr>
              <a:t>Pouvons</a:t>
            </a:r>
            <a:r>
              <a:rPr lang="en-US" sz="2800" b="1" dirty="0">
                <a:solidFill>
                  <a:srgbClr val="FF0000"/>
                </a:solidFill>
                <a:latin typeface="Century Gothic"/>
                <a:cs typeface="Century Gothic"/>
              </a:rPr>
              <a:t>-nous </a:t>
            </a:r>
            <a:r>
              <a:rPr lang="en-US" sz="2800" b="1" dirty="0" err="1">
                <a:solidFill>
                  <a:srgbClr val="FF0000"/>
                </a:solidFill>
                <a:latin typeface="Century Gothic"/>
                <a:cs typeface="Century Gothic"/>
              </a:rPr>
              <a:t>devenir</a:t>
            </a:r>
            <a:r>
              <a:rPr lang="en-US" sz="2800" b="1" dirty="0">
                <a:solidFill>
                  <a:srgbClr val="FF0000"/>
                </a:solidFill>
                <a:latin typeface="Century Gothic"/>
                <a:cs typeface="Century Gothic"/>
              </a:rPr>
              <a:t> riche?</a:t>
            </a:r>
            <a:endParaRPr lang="fr-FR" sz="2800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lvl="1" algn="just"/>
            <a:endParaRPr lang="en-US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3137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entury Gothic"/>
                <a:cs typeface="Century Gothic"/>
              </a:rPr>
              <a:t>Idée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8888"/>
            <a:ext cx="8464550" cy="48133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  <a:spcBef>
                <a:spcPct val="40000"/>
              </a:spcBef>
            </a:pPr>
            <a:r>
              <a:rPr lang="en-US" sz="2400" dirty="0">
                <a:latin typeface="Century Gothic"/>
                <a:cs typeface="Century Gothic"/>
              </a:rPr>
              <a:t>Demander </a:t>
            </a:r>
            <a:r>
              <a:rPr lang="en-US" sz="2400" dirty="0" err="1">
                <a:latin typeface="Century Gothic"/>
                <a:cs typeface="Century Gothic"/>
              </a:rPr>
              <a:t>à</a:t>
            </a:r>
            <a:r>
              <a:rPr lang="en-US" sz="2400" dirty="0">
                <a:latin typeface="Century Gothic"/>
                <a:cs typeface="Century Gothic"/>
              </a:rPr>
              <a:t> </a:t>
            </a:r>
            <a:r>
              <a:rPr lang="en-US" sz="2400" dirty="0" err="1">
                <a:latin typeface="Century Gothic"/>
                <a:cs typeface="Century Gothic"/>
              </a:rPr>
              <a:t>l’expert</a:t>
            </a:r>
            <a:r>
              <a:rPr lang="en-US" sz="2400" dirty="0">
                <a:latin typeface="Century Gothic"/>
                <a:cs typeface="Century Gothic"/>
              </a:rPr>
              <a:t> </a:t>
            </a:r>
            <a:r>
              <a:rPr lang="en-US" sz="2400" b="1" dirty="0" err="1">
                <a:solidFill>
                  <a:srgbClr val="001DB3"/>
                </a:solidFill>
                <a:latin typeface="Century Gothic"/>
                <a:cs typeface="Century Gothic"/>
              </a:rPr>
              <a:t>une</a:t>
            </a:r>
            <a:r>
              <a:rPr lang="en-US" sz="2400" b="1" dirty="0">
                <a:solidFill>
                  <a:srgbClr val="001DB3"/>
                </a:solidFill>
                <a:latin typeface="Century Gothic"/>
                <a:cs typeface="Century Gothic"/>
              </a:rPr>
              <a:t> </a:t>
            </a:r>
            <a:r>
              <a:rPr lang="en-US" sz="2400" b="1" dirty="0" err="1">
                <a:solidFill>
                  <a:srgbClr val="001DB3"/>
                </a:solidFill>
                <a:latin typeface="Century Gothic"/>
                <a:cs typeface="Century Gothic"/>
              </a:rPr>
              <a:t>heuristique</a:t>
            </a:r>
            <a:endParaRPr lang="en-US" sz="2400" dirty="0">
              <a:latin typeface="Century Gothic"/>
              <a:cs typeface="Century Gothic"/>
            </a:endParaRPr>
          </a:p>
          <a:p>
            <a:pPr algn="just">
              <a:lnSpc>
                <a:spcPct val="110000"/>
              </a:lnSpc>
              <a:spcBef>
                <a:spcPct val="40000"/>
              </a:spcBef>
            </a:pPr>
            <a:r>
              <a:rPr lang="en-US" sz="2400" dirty="0" err="1">
                <a:latin typeface="Century Gothic"/>
                <a:cs typeface="Century Gothic"/>
              </a:rPr>
              <a:t>Recueillir</a:t>
            </a:r>
            <a:r>
              <a:rPr lang="en-US" sz="2400" dirty="0">
                <a:latin typeface="Century Gothic"/>
                <a:cs typeface="Century Gothic"/>
              </a:rPr>
              <a:t> un ensemble de </a:t>
            </a:r>
            <a:r>
              <a:rPr lang="en-US" sz="2400" dirty="0" err="1">
                <a:latin typeface="Century Gothic"/>
                <a:cs typeface="Century Gothic"/>
              </a:rPr>
              <a:t>cas</a:t>
            </a:r>
            <a:r>
              <a:rPr lang="en-US" sz="2400" dirty="0">
                <a:latin typeface="Century Gothic"/>
                <a:cs typeface="Century Gothic"/>
              </a:rPr>
              <a:t> pour </a:t>
            </a:r>
            <a:r>
              <a:rPr lang="en-US" sz="2400" dirty="0" err="1">
                <a:latin typeface="Century Gothic"/>
                <a:cs typeface="Century Gothic"/>
              </a:rPr>
              <a:t>lesquels</a:t>
            </a:r>
            <a:r>
              <a:rPr lang="en-US" sz="2400" dirty="0">
                <a:latin typeface="Century Gothic"/>
                <a:cs typeface="Century Gothic"/>
              </a:rPr>
              <a:t> </a:t>
            </a:r>
            <a:r>
              <a:rPr lang="en-US" sz="2400" dirty="0" err="1">
                <a:latin typeface="Century Gothic"/>
                <a:cs typeface="Century Gothic"/>
              </a:rPr>
              <a:t>cette</a:t>
            </a:r>
            <a:r>
              <a:rPr lang="en-US" sz="2400" dirty="0">
                <a:latin typeface="Century Gothic"/>
                <a:cs typeface="Century Gothic"/>
              </a:rPr>
              <a:t> </a:t>
            </a:r>
            <a:r>
              <a:rPr lang="en-US" sz="2400" dirty="0" err="1">
                <a:latin typeface="Century Gothic"/>
                <a:cs typeface="Century Gothic"/>
              </a:rPr>
              <a:t>heuristique</a:t>
            </a:r>
            <a:r>
              <a:rPr lang="en-US" sz="2400" dirty="0">
                <a:latin typeface="Century Gothic"/>
                <a:cs typeface="Century Gothic"/>
              </a:rPr>
              <a:t> </a:t>
            </a:r>
            <a:r>
              <a:rPr lang="en-US" sz="2400" dirty="0" err="1">
                <a:latin typeface="Century Gothic"/>
                <a:cs typeface="Century Gothic"/>
              </a:rPr>
              <a:t>échoue</a:t>
            </a:r>
            <a:r>
              <a:rPr lang="en-US" sz="2400" dirty="0">
                <a:latin typeface="Century Gothic"/>
                <a:cs typeface="Century Gothic"/>
              </a:rPr>
              <a:t> (</a:t>
            </a:r>
            <a:r>
              <a:rPr lang="en-US" sz="2400" b="1" dirty="0" err="1">
                <a:solidFill>
                  <a:srgbClr val="B3112C"/>
                </a:solidFill>
                <a:latin typeface="Century Gothic"/>
                <a:cs typeface="Century Gothic"/>
              </a:rPr>
              <a:t>cas</a:t>
            </a:r>
            <a:r>
              <a:rPr lang="en-US" sz="2400" b="1" dirty="0">
                <a:solidFill>
                  <a:srgbClr val="B3112C"/>
                </a:solidFill>
                <a:latin typeface="Century Gothic"/>
                <a:cs typeface="Century Gothic"/>
              </a:rPr>
              <a:t> </a:t>
            </a:r>
            <a:r>
              <a:rPr lang="en-US" sz="2400" b="1" dirty="0" err="1">
                <a:solidFill>
                  <a:srgbClr val="B3112C"/>
                </a:solidFill>
                <a:latin typeface="Century Gothic"/>
                <a:cs typeface="Century Gothic"/>
              </a:rPr>
              <a:t>difficiles</a:t>
            </a:r>
            <a:r>
              <a:rPr lang="en-US" sz="2400" dirty="0">
                <a:latin typeface="Century Gothic"/>
                <a:cs typeface="Century Gothic"/>
              </a:rPr>
              <a:t>)</a:t>
            </a:r>
          </a:p>
          <a:p>
            <a:pPr algn="just">
              <a:lnSpc>
                <a:spcPct val="110000"/>
              </a:lnSpc>
              <a:spcBef>
                <a:spcPct val="40000"/>
              </a:spcBef>
            </a:pPr>
            <a:r>
              <a:rPr lang="en-US" sz="2400" dirty="0" err="1">
                <a:latin typeface="Century Gothic"/>
                <a:cs typeface="Century Gothic"/>
              </a:rPr>
              <a:t>Ré-interroger</a:t>
            </a:r>
            <a:r>
              <a:rPr lang="en-US" sz="2400" dirty="0">
                <a:latin typeface="Century Gothic"/>
                <a:cs typeface="Century Gothic"/>
              </a:rPr>
              <a:t> </a:t>
            </a:r>
            <a:r>
              <a:rPr lang="en-US" sz="2400" dirty="0" err="1">
                <a:latin typeface="Century Gothic"/>
                <a:cs typeface="Century Gothic"/>
              </a:rPr>
              <a:t>l’expert</a:t>
            </a:r>
            <a:r>
              <a:rPr lang="en-US" sz="2400" dirty="0">
                <a:latin typeface="Century Gothic"/>
                <a:cs typeface="Century Gothic"/>
              </a:rPr>
              <a:t> pour </a:t>
            </a:r>
            <a:r>
              <a:rPr lang="en-US" sz="2400" dirty="0" err="1">
                <a:latin typeface="Century Gothic"/>
                <a:cs typeface="Century Gothic"/>
              </a:rPr>
              <a:t>qu’il</a:t>
            </a:r>
            <a:r>
              <a:rPr lang="en-US" sz="2400" dirty="0">
                <a:latin typeface="Century Gothic"/>
                <a:cs typeface="Century Gothic"/>
              </a:rPr>
              <a:t> </a:t>
            </a:r>
            <a:r>
              <a:rPr lang="en-US" sz="2400" dirty="0" err="1">
                <a:latin typeface="Century Gothic"/>
                <a:cs typeface="Century Gothic"/>
              </a:rPr>
              <a:t>fournisse</a:t>
            </a:r>
            <a:r>
              <a:rPr lang="en-US" sz="2400" dirty="0">
                <a:latin typeface="Century Gothic"/>
                <a:cs typeface="Century Gothic"/>
              </a:rPr>
              <a:t> </a:t>
            </a:r>
            <a:r>
              <a:rPr lang="en-US" sz="2400" dirty="0" err="1">
                <a:latin typeface="Century Gothic"/>
                <a:cs typeface="Century Gothic"/>
              </a:rPr>
              <a:t>une</a:t>
            </a:r>
            <a:r>
              <a:rPr lang="en-US" sz="2400" dirty="0">
                <a:latin typeface="Century Gothic"/>
                <a:cs typeface="Century Gothic"/>
              </a:rPr>
              <a:t> </a:t>
            </a:r>
            <a:r>
              <a:rPr lang="en-US" sz="2400" b="1" dirty="0" err="1">
                <a:solidFill>
                  <a:srgbClr val="001DB3"/>
                </a:solidFill>
                <a:latin typeface="Century Gothic"/>
                <a:cs typeface="Century Gothic"/>
              </a:rPr>
              <a:t>heuristique</a:t>
            </a:r>
            <a:r>
              <a:rPr lang="en-US" sz="2400" b="1" dirty="0">
                <a:solidFill>
                  <a:srgbClr val="001DB3"/>
                </a:solidFill>
                <a:latin typeface="Century Gothic"/>
                <a:cs typeface="Century Gothic"/>
              </a:rPr>
              <a:t> pour les </a:t>
            </a:r>
            <a:r>
              <a:rPr lang="en-US" sz="2400" b="1" dirty="0" err="1">
                <a:solidFill>
                  <a:srgbClr val="001DB3"/>
                </a:solidFill>
                <a:latin typeface="Century Gothic"/>
                <a:cs typeface="Century Gothic"/>
              </a:rPr>
              <a:t>cas</a:t>
            </a:r>
            <a:r>
              <a:rPr lang="en-US" sz="2400" b="1" dirty="0">
                <a:solidFill>
                  <a:srgbClr val="001DB3"/>
                </a:solidFill>
                <a:latin typeface="Century Gothic"/>
                <a:cs typeface="Century Gothic"/>
              </a:rPr>
              <a:t> </a:t>
            </a:r>
            <a:r>
              <a:rPr lang="en-US" sz="2400" b="1" dirty="0" err="1">
                <a:solidFill>
                  <a:srgbClr val="001DB3"/>
                </a:solidFill>
                <a:latin typeface="Century Gothic"/>
                <a:cs typeface="Century Gothic"/>
              </a:rPr>
              <a:t>difficiles</a:t>
            </a:r>
            <a:endParaRPr lang="en-US" sz="2400" dirty="0">
              <a:latin typeface="Century Gothic"/>
              <a:cs typeface="Century Gothic"/>
            </a:endParaRPr>
          </a:p>
          <a:p>
            <a:pPr algn="just">
              <a:lnSpc>
                <a:spcPct val="110000"/>
              </a:lnSpc>
              <a:spcBef>
                <a:spcPct val="40000"/>
              </a:spcBef>
            </a:pPr>
            <a:r>
              <a:rPr lang="en-US" sz="2400" dirty="0">
                <a:latin typeface="Century Gothic"/>
                <a:cs typeface="Century Gothic"/>
              </a:rPr>
              <a:t>Et </a:t>
            </a:r>
            <a:r>
              <a:rPr lang="en-US" sz="2400" dirty="0" err="1">
                <a:latin typeface="Century Gothic"/>
                <a:cs typeface="Century Gothic"/>
              </a:rPr>
              <a:t>ainsi</a:t>
            </a:r>
            <a:r>
              <a:rPr lang="en-US" sz="2400" dirty="0">
                <a:latin typeface="Century Gothic"/>
                <a:cs typeface="Century Gothic"/>
              </a:rPr>
              <a:t> de suite…</a:t>
            </a:r>
          </a:p>
          <a:p>
            <a:pPr algn="just">
              <a:lnSpc>
                <a:spcPct val="110000"/>
              </a:lnSpc>
              <a:spcBef>
                <a:spcPct val="40000"/>
              </a:spcBef>
            </a:pPr>
            <a:endParaRPr lang="en-US" sz="2400" dirty="0">
              <a:latin typeface="Century Gothic"/>
              <a:cs typeface="Century Gothic"/>
            </a:endParaRPr>
          </a:p>
          <a:p>
            <a:pPr algn="just">
              <a:lnSpc>
                <a:spcPct val="110000"/>
              </a:lnSpc>
              <a:spcBef>
                <a:spcPct val="40000"/>
              </a:spcBef>
            </a:pPr>
            <a:r>
              <a:rPr lang="en-US" sz="2400" b="1" dirty="0">
                <a:solidFill>
                  <a:srgbClr val="B32C11"/>
                </a:solidFill>
                <a:latin typeface="Century Gothic"/>
                <a:cs typeface="Century Gothic"/>
              </a:rPr>
              <a:t>Combiner</a:t>
            </a:r>
            <a:r>
              <a:rPr lang="en-US" sz="2400" dirty="0">
                <a:latin typeface="Century Gothic"/>
                <a:cs typeface="Century Gothic"/>
              </a:rPr>
              <a:t> </a:t>
            </a:r>
            <a:r>
              <a:rPr lang="en-US" sz="2400" dirty="0" err="1">
                <a:latin typeface="Century Gothic"/>
                <a:cs typeface="Century Gothic"/>
              </a:rPr>
              <a:t>toutes</a:t>
            </a:r>
            <a:r>
              <a:rPr lang="en-US" sz="2400" dirty="0">
                <a:latin typeface="Century Gothic"/>
                <a:cs typeface="Century Gothic"/>
              </a:rPr>
              <a:t> </a:t>
            </a:r>
            <a:r>
              <a:rPr lang="en-US" sz="2400" dirty="0" err="1">
                <a:latin typeface="Century Gothic"/>
                <a:cs typeface="Century Gothic"/>
              </a:rPr>
              <a:t>ces</a:t>
            </a:r>
            <a:r>
              <a:rPr lang="en-US" sz="2400" dirty="0">
                <a:latin typeface="Century Gothic"/>
                <a:cs typeface="Century Gothic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entury Gothic"/>
                <a:cs typeface="Century Gothic"/>
              </a:rPr>
              <a:t>heuristiques</a:t>
            </a:r>
            <a:endParaRPr lang="en-US" sz="2400" dirty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algn="just">
              <a:lnSpc>
                <a:spcPct val="110000"/>
              </a:lnSpc>
              <a:spcBef>
                <a:spcPct val="40000"/>
              </a:spcBef>
            </a:pPr>
            <a:r>
              <a:rPr lang="en-US" sz="2400" dirty="0">
                <a:latin typeface="Century Gothic"/>
                <a:cs typeface="Century Gothic"/>
              </a:rPr>
              <a:t>Un expert </a:t>
            </a:r>
            <a:r>
              <a:rPr lang="en-US" sz="2400" dirty="0" err="1">
                <a:latin typeface="Century Gothic"/>
                <a:cs typeface="Century Gothic"/>
              </a:rPr>
              <a:t>peut</a:t>
            </a:r>
            <a:r>
              <a:rPr lang="en-US" sz="2400" dirty="0">
                <a:latin typeface="Century Gothic"/>
                <a:cs typeface="Century Gothic"/>
              </a:rPr>
              <a:t> </a:t>
            </a:r>
            <a:r>
              <a:rPr lang="en-US" sz="2400" dirty="0" err="1">
                <a:latin typeface="Century Gothic"/>
                <a:cs typeface="Century Gothic"/>
              </a:rPr>
              <a:t>aussi</a:t>
            </a:r>
            <a:r>
              <a:rPr lang="en-US" sz="2400" dirty="0">
                <a:latin typeface="Century Gothic"/>
                <a:cs typeface="Century Gothic"/>
              </a:rPr>
              <a:t> </a:t>
            </a:r>
            <a:r>
              <a:rPr lang="en-US" sz="2400" dirty="0" err="1">
                <a:latin typeface="Century Gothic"/>
                <a:cs typeface="Century Gothic"/>
              </a:rPr>
              <a:t>bien</a:t>
            </a:r>
            <a:r>
              <a:rPr lang="en-US" sz="2400" dirty="0">
                <a:latin typeface="Century Gothic"/>
                <a:cs typeface="Century Gothic"/>
              </a:rPr>
              <a:t> </a:t>
            </a:r>
            <a:r>
              <a:rPr lang="en-US" sz="2400" dirty="0" err="1">
                <a:latin typeface="Century Gothic"/>
                <a:cs typeface="Century Gothic"/>
              </a:rPr>
              <a:t>être</a:t>
            </a:r>
            <a:r>
              <a:rPr lang="en-US" sz="2400" dirty="0">
                <a:latin typeface="Century Gothic"/>
                <a:cs typeface="Century Gothic"/>
              </a:rPr>
              <a:t> un </a:t>
            </a:r>
            <a:r>
              <a:rPr lang="en-US" sz="2400" b="1" dirty="0" err="1">
                <a:solidFill>
                  <a:srgbClr val="21A64D"/>
                </a:solidFill>
                <a:latin typeface="Century Gothic"/>
                <a:cs typeface="Century Gothic"/>
              </a:rPr>
              <a:t>algorithme</a:t>
            </a:r>
            <a:r>
              <a:rPr lang="en-US" sz="2400" b="1" dirty="0">
                <a:solidFill>
                  <a:srgbClr val="21A64D"/>
                </a:solidFill>
                <a:latin typeface="Century Gothic"/>
                <a:cs typeface="Century Gothic"/>
              </a:rPr>
              <a:t> </a:t>
            </a:r>
            <a:r>
              <a:rPr lang="en-US" sz="2400" b="1" dirty="0" err="1">
                <a:solidFill>
                  <a:srgbClr val="21A64D"/>
                </a:solidFill>
                <a:latin typeface="Century Gothic"/>
                <a:cs typeface="Century Gothic"/>
              </a:rPr>
              <a:t>d’apprentissage</a:t>
            </a:r>
            <a:r>
              <a:rPr lang="en-US" sz="2400" b="1" dirty="0">
                <a:solidFill>
                  <a:srgbClr val="21A64D"/>
                </a:solidFill>
                <a:latin typeface="Century Gothic"/>
                <a:cs typeface="Century Gothic"/>
              </a:rPr>
              <a:t> </a:t>
            </a:r>
            <a:r>
              <a:rPr lang="en-US" sz="2400" b="1" dirty="0" err="1">
                <a:solidFill>
                  <a:srgbClr val="21A64D"/>
                </a:solidFill>
                <a:latin typeface="Century Gothic"/>
                <a:cs typeface="Century Gothic"/>
              </a:rPr>
              <a:t>peu</a:t>
            </a:r>
            <a:r>
              <a:rPr lang="en-US" sz="2400" b="1" dirty="0">
                <a:solidFill>
                  <a:srgbClr val="21A64D"/>
                </a:solidFill>
                <a:latin typeface="Century Gothic"/>
                <a:cs typeface="Century Gothic"/>
              </a:rPr>
              <a:t> </a:t>
            </a:r>
            <a:r>
              <a:rPr lang="en-US" sz="2400" b="1" dirty="0" err="1">
                <a:solidFill>
                  <a:srgbClr val="21A64D"/>
                </a:solidFill>
                <a:latin typeface="Century Gothic"/>
                <a:cs typeface="Century Gothic"/>
              </a:rPr>
              <a:t>performant</a:t>
            </a:r>
            <a:r>
              <a:rPr lang="en-US" sz="2400" dirty="0">
                <a:latin typeface="Century Gothic"/>
                <a:cs typeface="Century Gothic"/>
              </a:rPr>
              <a:t> (</a:t>
            </a:r>
            <a:r>
              <a:rPr lang="en-US" sz="2400" b="1" i="1" dirty="0">
                <a:latin typeface="Century Gothic"/>
                <a:cs typeface="Century Gothic"/>
              </a:rPr>
              <a:t>weak learner</a:t>
            </a:r>
            <a:r>
              <a:rPr lang="en-US" sz="2400" dirty="0">
                <a:latin typeface="Century Gothic"/>
                <a:cs typeface="Century Gothic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843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84A7C"/>
                </a:solidFill>
                <a:latin typeface="Century Gothic"/>
                <a:cs typeface="Century Gothic"/>
              </a:rPr>
              <a:t>Questions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05000"/>
              </a:lnSpc>
            </a:pPr>
            <a:r>
              <a:rPr lang="en-US" u="sng" dirty="0">
                <a:latin typeface="Century Gothic"/>
                <a:cs typeface="Century Gothic"/>
              </a:rPr>
              <a:t>Comment </a:t>
            </a:r>
            <a:r>
              <a:rPr lang="en-US" u="sng" dirty="0" err="1">
                <a:latin typeface="Century Gothic"/>
                <a:cs typeface="Century Gothic"/>
              </a:rPr>
              <a:t>choisir</a:t>
            </a:r>
            <a:r>
              <a:rPr lang="en-US" dirty="0">
                <a:latin typeface="Century Gothic"/>
                <a:cs typeface="Century Gothic"/>
              </a:rPr>
              <a:t> les courses </a:t>
            </a:r>
            <a:r>
              <a:rPr lang="en-US" dirty="0" err="1">
                <a:latin typeface="Century Gothic"/>
                <a:cs typeface="Century Gothic"/>
              </a:rPr>
              <a:t>à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err="1">
                <a:latin typeface="Century Gothic"/>
                <a:cs typeface="Century Gothic"/>
              </a:rPr>
              <a:t>chaque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err="1">
                <a:latin typeface="Century Gothic"/>
                <a:cs typeface="Century Gothic"/>
              </a:rPr>
              <a:t>étape</a:t>
            </a:r>
            <a:r>
              <a:rPr lang="en-US" dirty="0">
                <a:latin typeface="Century Gothic"/>
                <a:cs typeface="Century Gothic"/>
              </a:rPr>
              <a:t>?</a:t>
            </a:r>
          </a:p>
          <a:p>
            <a:pPr lvl="1" algn="just">
              <a:lnSpc>
                <a:spcPct val="105000"/>
              </a:lnSpc>
              <a:buClr>
                <a:srgbClr val="FF4400"/>
              </a:buClr>
              <a:buSzPct val="80000"/>
              <a:buFont typeface="Zapf Dingbats" pitchFamily="-109" charset="2"/>
              <a:buChar char="å"/>
            </a:pPr>
            <a:endParaRPr lang="en-US" sz="1100" dirty="0">
              <a:latin typeface="Century Gothic"/>
              <a:cs typeface="Century Gothic"/>
            </a:endParaRPr>
          </a:p>
          <a:p>
            <a:pPr lvl="1" algn="just">
              <a:lnSpc>
                <a:spcPct val="105000"/>
              </a:lnSpc>
              <a:buClr>
                <a:srgbClr val="FF4400"/>
              </a:buClr>
              <a:buSzPct val="80000"/>
              <a:buFont typeface="Zapf Dingbats" pitchFamily="-109" charset="2"/>
              <a:buChar char="å"/>
            </a:pPr>
            <a:r>
              <a:rPr lang="en-US" dirty="0">
                <a:latin typeface="Century Gothic"/>
                <a:cs typeface="Century Gothic"/>
              </a:rPr>
              <a:t>Se </a:t>
            </a:r>
            <a:r>
              <a:rPr lang="en-US" dirty="0" err="1">
                <a:latin typeface="Century Gothic"/>
                <a:cs typeface="Century Gothic"/>
              </a:rPr>
              <a:t>concentrer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err="1">
                <a:latin typeface="Century Gothic"/>
                <a:cs typeface="Century Gothic"/>
              </a:rPr>
              <a:t>sur</a:t>
            </a:r>
            <a:r>
              <a:rPr lang="en-US" dirty="0">
                <a:latin typeface="Century Gothic"/>
                <a:cs typeface="Century Gothic"/>
              </a:rPr>
              <a:t> les courses les plus “</a:t>
            </a:r>
            <a:r>
              <a:rPr lang="en-US" dirty="0" err="1">
                <a:latin typeface="Century Gothic"/>
                <a:cs typeface="Century Gothic"/>
              </a:rPr>
              <a:t>difficiles</a:t>
            </a:r>
            <a:r>
              <a:rPr lang="en-US" dirty="0">
                <a:latin typeface="Century Gothic"/>
                <a:cs typeface="Century Gothic"/>
              </a:rPr>
              <a:t>”</a:t>
            </a:r>
          </a:p>
          <a:p>
            <a:pPr lvl="1" algn="just">
              <a:lnSpc>
                <a:spcPct val="105000"/>
              </a:lnSpc>
              <a:buFontTx/>
              <a:buNone/>
            </a:pPr>
            <a:r>
              <a:rPr lang="en-US" dirty="0">
                <a:latin typeface="Century Gothic"/>
                <a:cs typeface="Century Gothic"/>
              </a:rPr>
              <a:t>	(</a:t>
            </a:r>
            <a:r>
              <a:rPr lang="en-US" dirty="0" err="1">
                <a:latin typeface="Century Gothic"/>
                <a:cs typeface="Century Gothic"/>
              </a:rPr>
              <a:t>celles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err="1">
                <a:latin typeface="Century Gothic"/>
                <a:cs typeface="Century Gothic"/>
              </a:rPr>
              <a:t>sur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err="1">
                <a:latin typeface="Century Gothic"/>
                <a:cs typeface="Century Gothic"/>
              </a:rPr>
              <a:t>lesquelles</a:t>
            </a:r>
            <a:r>
              <a:rPr lang="en-US" dirty="0">
                <a:latin typeface="Century Gothic"/>
                <a:cs typeface="Century Gothic"/>
              </a:rPr>
              <a:t> les </a:t>
            </a:r>
            <a:r>
              <a:rPr lang="en-US" dirty="0" err="1">
                <a:latin typeface="Century Gothic"/>
                <a:cs typeface="Century Gothic"/>
              </a:rPr>
              <a:t>heuristiques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err="1">
                <a:latin typeface="Century Gothic"/>
                <a:cs typeface="Century Gothic"/>
              </a:rPr>
              <a:t>précédentes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err="1">
                <a:latin typeface="Century Gothic"/>
                <a:cs typeface="Century Gothic"/>
              </a:rPr>
              <a:t>sont</a:t>
            </a:r>
            <a:r>
              <a:rPr lang="en-US" dirty="0">
                <a:latin typeface="Century Gothic"/>
                <a:cs typeface="Century Gothic"/>
              </a:rPr>
              <a:t> les </a:t>
            </a:r>
            <a:r>
              <a:rPr lang="en-US" dirty="0" err="1">
                <a:latin typeface="Century Gothic"/>
                <a:cs typeface="Century Gothic"/>
              </a:rPr>
              <a:t>moins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err="1">
                <a:latin typeface="Century Gothic"/>
                <a:cs typeface="Century Gothic"/>
              </a:rPr>
              <a:t>performantes</a:t>
            </a:r>
            <a:r>
              <a:rPr lang="en-US" dirty="0">
                <a:latin typeface="Century Gothic"/>
                <a:cs typeface="Century Gothic"/>
              </a:rPr>
              <a:t>)</a:t>
            </a:r>
          </a:p>
          <a:p>
            <a:pPr algn="just">
              <a:lnSpc>
                <a:spcPct val="105000"/>
              </a:lnSpc>
              <a:spcBef>
                <a:spcPct val="80000"/>
              </a:spcBef>
            </a:pPr>
            <a:r>
              <a:rPr lang="en-US" u="sng" dirty="0">
                <a:latin typeface="Century Gothic"/>
                <a:cs typeface="Century Gothic"/>
              </a:rPr>
              <a:t>Comment combiner les </a:t>
            </a:r>
            <a:r>
              <a:rPr lang="en-US" u="sng" dirty="0" err="1">
                <a:latin typeface="Century Gothic"/>
                <a:cs typeface="Century Gothic"/>
              </a:rPr>
              <a:t>heuristiques</a:t>
            </a:r>
            <a:r>
              <a:rPr lang="en-US" u="sng" dirty="0">
                <a:latin typeface="Century Gothic"/>
                <a:cs typeface="Century Gothic"/>
              </a:rPr>
              <a:t> (</a:t>
            </a:r>
            <a:r>
              <a:rPr lang="en-US" u="sng" dirty="0" err="1">
                <a:latin typeface="Century Gothic"/>
                <a:cs typeface="Century Gothic"/>
              </a:rPr>
              <a:t>règles</a:t>
            </a:r>
            <a:r>
              <a:rPr lang="en-US" u="sng" dirty="0">
                <a:latin typeface="Century Gothic"/>
                <a:cs typeface="Century Gothic"/>
              </a:rPr>
              <a:t> de </a:t>
            </a:r>
            <a:r>
              <a:rPr lang="en-US" u="sng" dirty="0" err="1">
                <a:latin typeface="Century Gothic"/>
                <a:cs typeface="Century Gothic"/>
              </a:rPr>
              <a:t>prédiction</a:t>
            </a:r>
            <a:r>
              <a:rPr lang="en-US" u="sng" dirty="0">
                <a:latin typeface="Century Gothic"/>
                <a:cs typeface="Century Gothic"/>
              </a:rPr>
              <a:t>) en </a:t>
            </a:r>
            <a:r>
              <a:rPr lang="en-US" u="sng" dirty="0" err="1">
                <a:latin typeface="Century Gothic"/>
                <a:cs typeface="Century Gothic"/>
              </a:rPr>
              <a:t>une</a:t>
            </a:r>
            <a:r>
              <a:rPr lang="en-US" u="sng" dirty="0">
                <a:latin typeface="Century Gothic"/>
                <a:cs typeface="Century Gothic"/>
              </a:rPr>
              <a:t> </a:t>
            </a:r>
            <a:r>
              <a:rPr lang="en-US" u="sng" dirty="0" err="1">
                <a:latin typeface="Century Gothic"/>
                <a:cs typeface="Century Gothic"/>
              </a:rPr>
              <a:t>seule</a:t>
            </a:r>
            <a:r>
              <a:rPr lang="en-US" u="sng" dirty="0">
                <a:latin typeface="Century Gothic"/>
                <a:cs typeface="Century Gothic"/>
              </a:rPr>
              <a:t> </a:t>
            </a:r>
            <a:r>
              <a:rPr lang="en-US" u="sng" dirty="0" err="1">
                <a:latin typeface="Century Gothic"/>
                <a:cs typeface="Century Gothic"/>
              </a:rPr>
              <a:t>règle</a:t>
            </a:r>
            <a:r>
              <a:rPr lang="en-US" u="sng" dirty="0">
                <a:latin typeface="Century Gothic"/>
                <a:cs typeface="Century Gothic"/>
              </a:rPr>
              <a:t> de </a:t>
            </a:r>
            <a:r>
              <a:rPr lang="en-US" u="sng" dirty="0" err="1">
                <a:latin typeface="Century Gothic"/>
                <a:cs typeface="Century Gothic"/>
              </a:rPr>
              <a:t>prédiction</a:t>
            </a:r>
            <a:r>
              <a:rPr lang="en-US" u="sng" dirty="0">
                <a:latin typeface="Century Gothic"/>
                <a:cs typeface="Century Gothic"/>
              </a:rPr>
              <a:t> ?</a:t>
            </a:r>
            <a:r>
              <a:rPr lang="en-US" dirty="0">
                <a:latin typeface="Century Gothic"/>
                <a:cs typeface="Century Gothic"/>
              </a:rPr>
              <a:t> </a:t>
            </a:r>
          </a:p>
          <a:p>
            <a:pPr lvl="1" algn="just">
              <a:lnSpc>
                <a:spcPct val="105000"/>
              </a:lnSpc>
              <a:buClr>
                <a:srgbClr val="FF4400"/>
              </a:buClr>
              <a:buSzPct val="80000"/>
              <a:buFont typeface="Zapf Dingbats" pitchFamily="-109" charset="2"/>
              <a:buChar char="å"/>
            </a:pPr>
            <a:endParaRPr lang="en-US" sz="1400" dirty="0">
              <a:latin typeface="Century Gothic"/>
              <a:cs typeface="Century Gothic"/>
            </a:endParaRPr>
          </a:p>
          <a:p>
            <a:pPr lvl="1" algn="just">
              <a:lnSpc>
                <a:spcPct val="105000"/>
              </a:lnSpc>
              <a:buClr>
                <a:srgbClr val="FF4400"/>
              </a:buClr>
              <a:buSzPct val="80000"/>
              <a:buFont typeface="Zapf Dingbats" pitchFamily="-109" charset="2"/>
              <a:buChar char="å"/>
            </a:pPr>
            <a:r>
              <a:rPr lang="en-US" dirty="0" err="1">
                <a:latin typeface="Century Gothic"/>
                <a:cs typeface="Century Gothic"/>
              </a:rPr>
              <a:t>Prendre</a:t>
            </a:r>
            <a:r>
              <a:rPr lang="en-US" dirty="0">
                <a:latin typeface="Century Gothic"/>
                <a:cs typeface="Century Gothic"/>
              </a:rPr>
              <a:t> un vote (</a:t>
            </a:r>
            <a:r>
              <a:rPr lang="en-US" dirty="0" err="1">
                <a:latin typeface="Century Gothic"/>
                <a:cs typeface="Century Gothic"/>
              </a:rPr>
              <a:t>pondéré</a:t>
            </a:r>
            <a:r>
              <a:rPr lang="en-US" dirty="0">
                <a:latin typeface="Century Gothic"/>
                <a:cs typeface="Century Gothic"/>
              </a:rPr>
              <a:t>) </a:t>
            </a:r>
            <a:r>
              <a:rPr lang="en-US" dirty="0" err="1">
                <a:latin typeface="Century Gothic"/>
                <a:cs typeface="Century Gothic"/>
              </a:rPr>
              <a:t>majoritaire</a:t>
            </a:r>
            <a:r>
              <a:rPr lang="en-US" dirty="0">
                <a:latin typeface="Century Gothic"/>
                <a:cs typeface="Century Gothic"/>
              </a:rPr>
              <a:t> de </a:t>
            </a:r>
            <a:r>
              <a:rPr lang="en-US" dirty="0" err="1">
                <a:latin typeface="Century Gothic"/>
                <a:cs typeface="Century Gothic"/>
              </a:rPr>
              <a:t>ces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err="1">
                <a:latin typeface="Century Gothic"/>
                <a:cs typeface="Century Gothic"/>
              </a:rPr>
              <a:t>règles</a:t>
            </a:r>
            <a:endParaRPr lang="en-US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94398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184A7C"/>
                </a:solidFill>
                <a:latin typeface="Century Gothic"/>
                <a:cs typeface="Century Gothic"/>
              </a:rPr>
              <a:t>Le </a:t>
            </a:r>
            <a:r>
              <a:rPr lang="fr-FR" b="1" dirty="0" err="1">
                <a:solidFill>
                  <a:srgbClr val="184A7C"/>
                </a:solidFill>
                <a:latin typeface="Century Gothic"/>
                <a:cs typeface="Century Gothic"/>
              </a:rPr>
              <a:t>boosting</a:t>
            </a:r>
            <a:r>
              <a:rPr lang="fr-FR" b="1" dirty="0">
                <a:solidFill>
                  <a:srgbClr val="184A7C"/>
                </a:solidFill>
                <a:latin typeface="Century Gothic"/>
                <a:cs typeface="Century Gothic"/>
              </a:rPr>
              <a:t> (dopage) </a:t>
            </a:r>
            <a:endParaRPr lang="en-US" b="1" dirty="0">
              <a:solidFill>
                <a:srgbClr val="184A7C"/>
              </a:solidFill>
              <a:latin typeface="Century Gothic"/>
              <a:cs typeface="Century Gothic"/>
            </a:endParaRP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1239838"/>
            <a:ext cx="8742363" cy="48736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70000"/>
              </a:spcBef>
            </a:pPr>
            <a:r>
              <a:rPr lang="en-US" sz="2400" b="1" u="sng" dirty="0">
                <a:solidFill>
                  <a:srgbClr val="B32C1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entury Gothic"/>
                <a:cs typeface="Century Gothic"/>
              </a:rPr>
              <a:t>boosting</a:t>
            </a:r>
            <a:r>
              <a:rPr lang="en-US" sz="2400" dirty="0">
                <a:latin typeface="Century Gothic"/>
                <a:cs typeface="Century Gothic"/>
              </a:rPr>
              <a:t> = </a:t>
            </a:r>
            <a:r>
              <a:rPr lang="en-US" sz="2400" dirty="0" err="1">
                <a:latin typeface="Century Gothic"/>
                <a:cs typeface="Century Gothic"/>
              </a:rPr>
              <a:t>méthode</a:t>
            </a:r>
            <a:r>
              <a:rPr lang="en-US" sz="2400" dirty="0">
                <a:latin typeface="Century Gothic"/>
                <a:cs typeface="Century Gothic"/>
              </a:rPr>
              <a:t> </a:t>
            </a:r>
            <a:r>
              <a:rPr lang="en-US" sz="2400" dirty="0" err="1">
                <a:latin typeface="Century Gothic"/>
                <a:cs typeface="Century Gothic"/>
              </a:rPr>
              <a:t>générale</a:t>
            </a:r>
            <a:r>
              <a:rPr lang="en-US" sz="2400" dirty="0">
                <a:latin typeface="Century Gothic"/>
                <a:cs typeface="Century Gothic"/>
              </a:rPr>
              <a:t> pour </a:t>
            </a:r>
            <a:r>
              <a:rPr lang="en-US" sz="2400" dirty="0" err="1">
                <a:latin typeface="Century Gothic"/>
                <a:cs typeface="Century Gothic"/>
              </a:rPr>
              <a:t>convertir</a:t>
            </a:r>
            <a:r>
              <a:rPr lang="en-US" sz="2400" dirty="0">
                <a:latin typeface="Century Gothic"/>
                <a:cs typeface="Century Gothic"/>
              </a:rPr>
              <a:t> des </a:t>
            </a:r>
            <a:r>
              <a:rPr lang="en-US" sz="2400" dirty="0" err="1">
                <a:latin typeface="Century Gothic"/>
                <a:cs typeface="Century Gothic"/>
              </a:rPr>
              <a:t>règles</a:t>
            </a:r>
            <a:r>
              <a:rPr lang="en-US" sz="2400" dirty="0">
                <a:latin typeface="Century Gothic"/>
                <a:cs typeface="Century Gothic"/>
              </a:rPr>
              <a:t> de </a:t>
            </a:r>
            <a:r>
              <a:rPr lang="en-US" sz="2400" dirty="0" err="1">
                <a:latin typeface="Century Gothic"/>
                <a:cs typeface="Century Gothic"/>
              </a:rPr>
              <a:t>prédiction</a:t>
            </a:r>
            <a:r>
              <a:rPr lang="en-US" sz="2400" dirty="0">
                <a:latin typeface="Century Gothic"/>
                <a:cs typeface="Century Gothic"/>
              </a:rPr>
              <a:t> </a:t>
            </a:r>
            <a:r>
              <a:rPr lang="en-US" sz="2400" dirty="0" err="1">
                <a:latin typeface="Century Gothic"/>
                <a:cs typeface="Century Gothic"/>
              </a:rPr>
              <a:t>peu</a:t>
            </a:r>
            <a:r>
              <a:rPr lang="en-US" sz="2400" dirty="0">
                <a:latin typeface="Century Gothic"/>
                <a:cs typeface="Century Gothic"/>
              </a:rPr>
              <a:t> </a:t>
            </a:r>
            <a:r>
              <a:rPr lang="en-US" sz="2400" dirty="0" err="1">
                <a:latin typeface="Century Gothic"/>
                <a:cs typeface="Century Gothic"/>
              </a:rPr>
              <a:t>performantes</a:t>
            </a:r>
            <a:r>
              <a:rPr lang="en-US" sz="2400" dirty="0">
                <a:latin typeface="Century Gothic"/>
                <a:cs typeface="Century Gothic"/>
              </a:rPr>
              <a:t> en </a:t>
            </a:r>
            <a:r>
              <a:rPr lang="en-US" sz="2400" dirty="0" err="1">
                <a:latin typeface="Century Gothic"/>
                <a:cs typeface="Century Gothic"/>
              </a:rPr>
              <a:t>une</a:t>
            </a:r>
            <a:r>
              <a:rPr lang="en-US" sz="2400" dirty="0">
                <a:latin typeface="Century Gothic"/>
                <a:cs typeface="Century Gothic"/>
              </a:rPr>
              <a:t> </a:t>
            </a:r>
            <a:r>
              <a:rPr lang="en-US" sz="2400" dirty="0" err="1">
                <a:latin typeface="Century Gothic"/>
                <a:cs typeface="Century Gothic"/>
              </a:rPr>
              <a:t>règle</a:t>
            </a:r>
            <a:r>
              <a:rPr lang="en-US" sz="2400" dirty="0">
                <a:latin typeface="Century Gothic"/>
                <a:cs typeface="Century Gothic"/>
              </a:rPr>
              <a:t> de </a:t>
            </a:r>
            <a:r>
              <a:rPr lang="en-US" sz="2400" dirty="0" err="1">
                <a:latin typeface="Century Gothic"/>
                <a:cs typeface="Century Gothic"/>
              </a:rPr>
              <a:t>prédiction</a:t>
            </a:r>
            <a:r>
              <a:rPr lang="en-US" sz="2400" dirty="0">
                <a:latin typeface="Century Gothic"/>
                <a:cs typeface="Century Gothic"/>
              </a:rPr>
              <a:t> (</a:t>
            </a:r>
            <a:r>
              <a:rPr lang="en-US" sz="2400" dirty="0" err="1">
                <a:latin typeface="Century Gothic"/>
                <a:cs typeface="Century Gothic"/>
              </a:rPr>
              <a:t>très</a:t>
            </a:r>
            <a:r>
              <a:rPr lang="en-US" sz="2400" dirty="0">
                <a:latin typeface="Century Gothic"/>
                <a:cs typeface="Century Gothic"/>
              </a:rPr>
              <a:t>) </a:t>
            </a:r>
            <a:r>
              <a:rPr lang="en-US" sz="2400" dirty="0" err="1">
                <a:latin typeface="Century Gothic"/>
                <a:cs typeface="Century Gothic"/>
              </a:rPr>
              <a:t>performante</a:t>
            </a:r>
            <a:endParaRPr lang="en-US" sz="2000" dirty="0">
              <a:latin typeface="Century Gothic"/>
              <a:cs typeface="Century Gothic"/>
            </a:endParaRPr>
          </a:p>
          <a:p>
            <a:pPr>
              <a:lnSpc>
                <a:spcPct val="120000"/>
              </a:lnSpc>
              <a:spcBef>
                <a:spcPct val="70000"/>
              </a:spcBef>
            </a:pPr>
            <a:r>
              <a:rPr lang="en-US" sz="2400" b="1" u="sng" dirty="0">
                <a:latin typeface="Century Gothic"/>
                <a:cs typeface="Century Gothic"/>
              </a:rPr>
              <a:t>Plus </a:t>
            </a:r>
            <a:r>
              <a:rPr lang="en-US" sz="2400" b="1" u="sng" dirty="0" err="1">
                <a:latin typeface="Century Gothic"/>
                <a:cs typeface="Century Gothic"/>
              </a:rPr>
              <a:t>précisément</a:t>
            </a:r>
            <a:r>
              <a:rPr lang="en-US" sz="2400" b="1" u="sng" dirty="0">
                <a:latin typeface="Century Gothic"/>
                <a:cs typeface="Century Gothic"/>
              </a:rPr>
              <a:t> </a:t>
            </a:r>
            <a:r>
              <a:rPr lang="en-US" sz="2400" b="1" dirty="0">
                <a:latin typeface="Century Gothic"/>
                <a:cs typeface="Century Gothic"/>
              </a:rPr>
              <a:t>:</a:t>
            </a:r>
          </a:p>
          <a:p>
            <a:pPr lvl="1">
              <a:lnSpc>
                <a:spcPct val="120000"/>
              </a:lnSpc>
              <a:spcBef>
                <a:spcPct val="70000"/>
              </a:spcBef>
            </a:pPr>
            <a:r>
              <a:rPr lang="en-US" sz="2000" dirty="0" err="1">
                <a:latin typeface="Century Gothic"/>
                <a:cs typeface="Century Gothic"/>
              </a:rPr>
              <a:t>Étant</a:t>
            </a:r>
            <a:r>
              <a:rPr lang="en-US" sz="2000" dirty="0">
                <a:latin typeface="Century Gothic"/>
                <a:cs typeface="Century Gothic"/>
              </a:rPr>
              <a:t> </a:t>
            </a:r>
            <a:r>
              <a:rPr lang="en-US" sz="2000" dirty="0" err="1">
                <a:latin typeface="Century Gothic"/>
                <a:cs typeface="Century Gothic"/>
              </a:rPr>
              <a:t>donné</a:t>
            </a:r>
            <a:r>
              <a:rPr lang="en-US" sz="2000" dirty="0">
                <a:latin typeface="Century Gothic"/>
                <a:cs typeface="Century Gothic"/>
              </a:rPr>
              <a:t> un </a:t>
            </a:r>
            <a:r>
              <a:rPr lang="en-US" sz="2000" dirty="0" err="1">
                <a:latin typeface="Century Gothic"/>
                <a:cs typeface="Century Gothic"/>
              </a:rPr>
              <a:t>algorithme</a:t>
            </a:r>
            <a:r>
              <a:rPr lang="en-US" sz="2000" dirty="0">
                <a:latin typeface="Century Gothic"/>
                <a:cs typeface="Century Gothic"/>
              </a:rPr>
              <a:t> </a:t>
            </a:r>
            <a:r>
              <a:rPr lang="en-US" sz="2000" dirty="0" err="1">
                <a:latin typeface="Century Gothic"/>
                <a:cs typeface="Century Gothic"/>
              </a:rPr>
              <a:t>d’apprentissage</a:t>
            </a:r>
            <a:r>
              <a:rPr lang="en-US" sz="2000" dirty="0">
                <a:latin typeface="Century Gothic"/>
                <a:cs typeface="Century Gothic"/>
              </a:rPr>
              <a:t> </a:t>
            </a:r>
            <a:r>
              <a:rPr lang="en-US" sz="2000" b="1" dirty="0">
                <a:latin typeface="Century Gothic"/>
                <a:cs typeface="Century Gothic"/>
              </a:rPr>
              <a:t>L</a:t>
            </a:r>
            <a:r>
              <a:rPr lang="en-US" sz="2000" dirty="0">
                <a:latin typeface="Century Gothic"/>
                <a:cs typeface="Century Gothic"/>
              </a:rPr>
              <a:t> “</a:t>
            </a:r>
            <a:r>
              <a:rPr lang="en-US" sz="2000" dirty="0" err="1">
                <a:latin typeface="Century Gothic"/>
                <a:cs typeface="Century Gothic"/>
              </a:rPr>
              <a:t>faible</a:t>
            </a:r>
            <a:r>
              <a:rPr lang="en-US" sz="2000" dirty="0">
                <a:latin typeface="Century Gothic"/>
                <a:cs typeface="Century Gothic"/>
              </a:rPr>
              <a:t>” qui </a:t>
            </a:r>
            <a:r>
              <a:rPr lang="en-US" sz="2000" dirty="0" err="1">
                <a:latin typeface="Century Gothic"/>
                <a:cs typeface="Century Gothic"/>
              </a:rPr>
              <a:t>peut</a:t>
            </a:r>
            <a:r>
              <a:rPr lang="en-US" sz="2000" dirty="0">
                <a:latin typeface="Century Gothic"/>
                <a:cs typeface="Century Gothic"/>
              </a:rPr>
              <a:t> </a:t>
            </a:r>
            <a:r>
              <a:rPr lang="en-US" sz="2000" dirty="0" err="1">
                <a:latin typeface="Century Gothic"/>
                <a:cs typeface="Century Gothic"/>
              </a:rPr>
              <a:t>toujours</a:t>
            </a:r>
            <a:r>
              <a:rPr lang="en-US" sz="2000" dirty="0">
                <a:latin typeface="Century Gothic"/>
                <a:cs typeface="Century Gothic"/>
              </a:rPr>
              <a:t> </a:t>
            </a:r>
            <a:r>
              <a:rPr lang="en-US" sz="2000" dirty="0" err="1">
                <a:latin typeface="Century Gothic"/>
                <a:cs typeface="Century Gothic"/>
              </a:rPr>
              <a:t>retourner</a:t>
            </a:r>
            <a:r>
              <a:rPr lang="en-US" sz="2000" dirty="0">
                <a:latin typeface="Century Gothic"/>
                <a:cs typeface="Century Gothic"/>
              </a:rPr>
              <a:t> </a:t>
            </a:r>
            <a:r>
              <a:rPr lang="en-US" sz="2000" dirty="0" err="1">
                <a:latin typeface="Century Gothic"/>
                <a:cs typeface="Century Gothic"/>
              </a:rPr>
              <a:t>une</a:t>
            </a:r>
            <a:r>
              <a:rPr lang="en-US" sz="2000" dirty="0">
                <a:latin typeface="Century Gothic"/>
                <a:cs typeface="Century Gothic"/>
              </a:rPr>
              <a:t> </a:t>
            </a:r>
            <a:r>
              <a:rPr lang="en-US" sz="2000" dirty="0" err="1">
                <a:latin typeface="Century Gothic"/>
                <a:cs typeface="Century Gothic"/>
              </a:rPr>
              <a:t>hypothèse</a:t>
            </a:r>
            <a:r>
              <a:rPr lang="en-US" sz="2000" dirty="0">
                <a:latin typeface="Century Gothic"/>
                <a:cs typeface="Century Gothic"/>
              </a:rPr>
              <a:t> </a:t>
            </a:r>
            <a:r>
              <a:rPr lang="en-US" sz="2000" b="1" dirty="0" err="1">
                <a:latin typeface="Century Gothic"/>
                <a:cs typeface="Century Gothic"/>
              </a:rPr>
              <a:t>h</a:t>
            </a:r>
            <a:r>
              <a:rPr lang="en-US" sz="2000" dirty="0">
                <a:latin typeface="Century Gothic"/>
                <a:cs typeface="Century Gothic"/>
              </a:rPr>
              <a:t> de </a:t>
            </a:r>
            <a:r>
              <a:rPr lang="en-US" sz="2000" b="1" dirty="0" err="1">
                <a:latin typeface="Century Gothic"/>
                <a:cs typeface="Century Gothic"/>
              </a:rPr>
              <a:t>taux</a:t>
            </a:r>
            <a:r>
              <a:rPr lang="en-US" sz="2000" b="1" dirty="0">
                <a:latin typeface="Century Gothic"/>
                <a:cs typeface="Century Gothic"/>
              </a:rPr>
              <a:t> </a:t>
            </a:r>
            <a:r>
              <a:rPr lang="en-US" sz="2000" b="1" dirty="0" err="1">
                <a:latin typeface="Century Gothic"/>
                <a:cs typeface="Century Gothic"/>
              </a:rPr>
              <a:t>d’erreurs</a:t>
            </a:r>
            <a:r>
              <a:rPr lang="en-US" sz="2000" b="1" dirty="0">
                <a:latin typeface="Century Gothic"/>
                <a:cs typeface="Century Gothic"/>
              </a:rPr>
              <a:t> </a:t>
            </a:r>
            <a:r>
              <a:rPr lang="en-US" sz="2000" b="1" dirty="0" err="1">
                <a:latin typeface="Century Gothic"/>
                <a:cs typeface="Century Gothic"/>
                <a:sym typeface="Symbol" pitchFamily="-109" charset="2"/>
              </a:rPr>
              <a:t></a:t>
            </a:r>
            <a:r>
              <a:rPr lang="en-US" sz="2000" b="1" dirty="0">
                <a:latin typeface="Century Gothic"/>
                <a:cs typeface="Century Gothic"/>
                <a:sym typeface="Symbol" pitchFamily="-109" charset="2"/>
              </a:rPr>
              <a:t> 0.5- </a:t>
            </a:r>
            <a:r>
              <a:rPr lang="en-US" sz="2000" dirty="0">
                <a:latin typeface="Century Gothic"/>
                <a:cs typeface="Century Gothic"/>
                <a:sym typeface="Symbol" pitchFamily="-109" charset="2"/>
              </a:rPr>
              <a:t>(</a:t>
            </a:r>
            <a:r>
              <a:rPr lang="fr-FR" sz="2000" dirty="0">
                <a:latin typeface="Century Gothic"/>
                <a:cs typeface="Century Gothic"/>
              </a:rPr>
              <a:t>où </a:t>
            </a:r>
            <a:r>
              <a:rPr lang="en-US" sz="2000" b="1" dirty="0" err="1">
                <a:latin typeface="Century Gothic"/>
                <a:cs typeface="Century Gothic"/>
                <a:sym typeface="Symbol" pitchFamily="-109" charset="2"/>
              </a:rPr>
              <a:t></a:t>
            </a:r>
            <a:r>
              <a:rPr lang="fr-FR" sz="2000" dirty="0">
                <a:latin typeface="Century Gothic"/>
                <a:cs typeface="Century Gothic"/>
              </a:rPr>
              <a:t> est l’amélioration de </a:t>
            </a:r>
            <a:r>
              <a:rPr lang="fr-FR" sz="2000" b="1" dirty="0">
                <a:latin typeface="Century Gothic"/>
                <a:cs typeface="Century Gothic"/>
              </a:rPr>
              <a:t>h</a:t>
            </a:r>
            <a:r>
              <a:rPr lang="fr-FR" sz="2000" dirty="0">
                <a:latin typeface="Century Gothic"/>
                <a:cs typeface="Century Gothic"/>
              </a:rPr>
              <a:t> par rapport à une décision aléatoire) </a:t>
            </a:r>
            <a:endParaRPr lang="en-US" sz="2000" dirty="0">
              <a:latin typeface="Century Gothic"/>
              <a:cs typeface="Century Gothic"/>
              <a:sym typeface="Symbol" pitchFamily="-109" charset="2"/>
            </a:endParaRPr>
          </a:p>
          <a:p>
            <a:pPr lvl="1">
              <a:lnSpc>
                <a:spcPct val="120000"/>
              </a:lnSpc>
              <a:spcBef>
                <a:spcPct val="70000"/>
              </a:spcBef>
            </a:pPr>
            <a:r>
              <a:rPr lang="en-US" sz="2000" dirty="0">
                <a:latin typeface="Century Gothic"/>
                <a:cs typeface="Century Gothic"/>
                <a:sym typeface="Symbol" pitchFamily="-109" charset="2"/>
              </a:rPr>
              <a:t>Un </a:t>
            </a:r>
            <a:r>
              <a:rPr lang="en-US" sz="2000" dirty="0" err="1">
                <a:latin typeface="Century Gothic"/>
                <a:cs typeface="Century Gothic"/>
                <a:sym typeface="Symbol" pitchFamily="-109" charset="2"/>
              </a:rPr>
              <a:t>algorithme</a:t>
            </a:r>
            <a:r>
              <a:rPr lang="en-US" sz="2000" dirty="0">
                <a:latin typeface="Century Gothic"/>
                <a:cs typeface="Century Gothic"/>
                <a:sym typeface="Symbol" pitchFamily="-109" charset="2"/>
              </a:rPr>
              <a:t> de boosting </a:t>
            </a:r>
            <a:r>
              <a:rPr lang="en-US" sz="2000" dirty="0" err="1">
                <a:latin typeface="Century Gothic"/>
                <a:cs typeface="Century Gothic"/>
                <a:sym typeface="Symbol" pitchFamily="-109" charset="2"/>
              </a:rPr>
              <a:t>peut</a:t>
            </a:r>
            <a:r>
              <a:rPr lang="en-US" sz="2000" dirty="0">
                <a:latin typeface="Century Gothic"/>
                <a:cs typeface="Century Gothic"/>
                <a:sym typeface="Symbol" pitchFamily="-109" charset="2"/>
              </a:rPr>
              <a:t> </a:t>
            </a:r>
            <a:r>
              <a:rPr lang="en-US" sz="2000" dirty="0" err="1">
                <a:latin typeface="Century Gothic"/>
                <a:cs typeface="Century Gothic"/>
                <a:sym typeface="Symbol" pitchFamily="-109" charset="2"/>
              </a:rPr>
              <a:t>construire</a:t>
            </a:r>
            <a:r>
              <a:rPr lang="en-US" sz="2000" dirty="0">
                <a:latin typeface="Century Gothic"/>
                <a:cs typeface="Century Gothic"/>
                <a:sym typeface="Symbol" pitchFamily="-109" charset="2"/>
              </a:rPr>
              <a:t> (de </a:t>
            </a:r>
            <a:r>
              <a:rPr lang="en-US" sz="2000" dirty="0" err="1">
                <a:latin typeface="Century Gothic"/>
                <a:cs typeface="Century Gothic"/>
                <a:sym typeface="Symbol" pitchFamily="-109" charset="2"/>
              </a:rPr>
              <a:t>manière</a:t>
            </a:r>
            <a:r>
              <a:rPr lang="en-US" sz="2000" dirty="0">
                <a:latin typeface="Century Gothic"/>
                <a:cs typeface="Century Gothic"/>
                <a:sym typeface="Symbol" pitchFamily="-109" charset="2"/>
              </a:rPr>
              <a:t> </a:t>
            </a:r>
            <a:r>
              <a:rPr lang="en-US" sz="2000" dirty="0" err="1">
                <a:latin typeface="Century Gothic"/>
                <a:cs typeface="Century Gothic"/>
                <a:sym typeface="Symbol" pitchFamily="-109" charset="2"/>
              </a:rPr>
              <a:t>prouvée</a:t>
            </a:r>
            <a:r>
              <a:rPr lang="en-US" sz="2000" dirty="0">
                <a:latin typeface="Century Gothic"/>
                <a:cs typeface="Century Gothic"/>
                <a:sym typeface="Symbol" pitchFamily="-109" charset="2"/>
              </a:rPr>
              <a:t>) </a:t>
            </a:r>
            <a:r>
              <a:rPr lang="en-US" sz="2000" dirty="0" err="1">
                <a:latin typeface="Century Gothic"/>
                <a:cs typeface="Century Gothic"/>
                <a:sym typeface="Symbol" pitchFamily="-109" charset="2"/>
              </a:rPr>
              <a:t>une</a:t>
            </a:r>
            <a:r>
              <a:rPr lang="en-US" sz="2000" dirty="0">
                <a:latin typeface="Century Gothic"/>
                <a:cs typeface="Century Gothic"/>
                <a:sym typeface="Symbol" pitchFamily="-109" charset="2"/>
              </a:rPr>
              <a:t> </a:t>
            </a:r>
            <a:r>
              <a:rPr lang="en-US" sz="2000" dirty="0" err="1">
                <a:latin typeface="Century Gothic"/>
                <a:cs typeface="Century Gothic"/>
                <a:sym typeface="Symbol" pitchFamily="-109" charset="2"/>
              </a:rPr>
              <a:t>règle</a:t>
            </a:r>
            <a:r>
              <a:rPr lang="en-US" sz="2000" dirty="0">
                <a:latin typeface="Century Gothic"/>
                <a:cs typeface="Century Gothic"/>
                <a:sym typeface="Symbol" pitchFamily="-109" charset="2"/>
              </a:rPr>
              <a:t> de </a:t>
            </a:r>
            <a:r>
              <a:rPr lang="en-US" sz="2000" dirty="0" err="1">
                <a:latin typeface="Century Gothic"/>
                <a:cs typeface="Century Gothic"/>
                <a:sym typeface="Symbol" pitchFamily="-109" charset="2"/>
              </a:rPr>
              <a:t>décision</a:t>
            </a:r>
            <a:r>
              <a:rPr lang="en-US" sz="2000" dirty="0">
                <a:latin typeface="Century Gothic"/>
                <a:cs typeface="Century Gothic"/>
                <a:sym typeface="Symbol" pitchFamily="-109" charset="2"/>
              </a:rPr>
              <a:t> (</a:t>
            </a:r>
            <a:r>
              <a:rPr lang="en-US" sz="2000" dirty="0" err="1">
                <a:latin typeface="Century Gothic"/>
                <a:cs typeface="Century Gothic"/>
                <a:sym typeface="Symbol" pitchFamily="-109" charset="2"/>
              </a:rPr>
              <a:t>hypothèse</a:t>
            </a:r>
            <a:r>
              <a:rPr lang="en-US" sz="2000" dirty="0">
                <a:latin typeface="Century Gothic"/>
                <a:cs typeface="Century Gothic"/>
                <a:sym typeface="Symbol" pitchFamily="-109" charset="2"/>
              </a:rPr>
              <a:t>) de </a:t>
            </a:r>
            <a:r>
              <a:rPr lang="en-US" sz="2000" dirty="0" err="1">
                <a:latin typeface="Century Gothic"/>
                <a:cs typeface="Century Gothic"/>
                <a:sym typeface="Symbol" pitchFamily="-109" charset="2"/>
              </a:rPr>
              <a:t>taux</a:t>
            </a:r>
            <a:r>
              <a:rPr lang="en-US" sz="2000" dirty="0">
                <a:latin typeface="Century Gothic"/>
                <a:cs typeface="Century Gothic"/>
                <a:sym typeface="Symbol" pitchFamily="-109" charset="2"/>
              </a:rPr>
              <a:t> </a:t>
            </a:r>
            <a:r>
              <a:rPr lang="en-US" sz="2000" dirty="0" err="1">
                <a:latin typeface="Century Gothic"/>
                <a:cs typeface="Century Gothic"/>
                <a:sym typeface="Symbol" pitchFamily="-109" charset="2"/>
              </a:rPr>
              <a:t>d’erreur</a:t>
            </a:r>
            <a:r>
              <a:rPr lang="en-US" sz="2000" dirty="0">
                <a:latin typeface="Century Gothic"/>
                <a:cs typeface="Century Gothic"/>
                <a:sym typeface="Symbol" pitchFamily="-109" charset="2"/>
              </a:rPr>
              <a:t>  </a:t>
            </a:r>
            <a:r>
              <a:rPr lang="en-US" sz="2000" dirty="0" err="1">
                <a:latin typeface="Century Gothic"/>
                <a:cs typeface="Century Gothic"/>
                <a:sym typeface="Symbol" pitchFamily="-109" charset="2"/>
              </a:rPr>
              <a:t></a:t>
            </a:r>
            <a:r>
              <a:rPr lang="en-US" sz="2000" dirty="0">
                <a:latin typeface="Century Gothic"/>
                <a:cs typeface="Century Gothic"/>
                <a:sym typeface="Symbol" pitchFamily="-109" charset="2"/>
              </a:rPr>
              <a:t> </a:t>
            </a:r>
            <a:r>
              <a:rPr lang="en-US" sz="2000" dirty="0" err="1">
                <a:latin typeface="Century Gothic"/>
                <a:cs typeface="Century Gothic"/>
                <a:sym typeface="Symbol" pitchFamily="-109" charset="2"/>
              </a:rPr>
              <a:t>e</a:t>
            </a:r>
            <a:endParaRPr lang="en-US" sz="2000" dirty="0">
              <a:latin typeface="Century Gothic"/>
              <a:cs typeface="Century Gothic"/>
              <a:sym typeface="Symbol" pitchFamily="-109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4047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fr-FR" dirty="0" err="1">
                <a:latin typeface="Century Gothic"/>
                <a:cs typeface="Century Gothic"/>
              </a:rPr>
              <a:t>Adaboost</a:t>
            </a:r>
            <a:r>
              <a:rPr lang="fr-FR" dirty="0">
                <a:latin typeface="Century Gothic"/>
                <a:cs typeface="Century Gothic"/>
              </a:rPr>
              <a:t> : </a:t>
            </a:r>
            <a:r>
              <a:rPr lang="fr-FR" b="1" dirty="0">
                <a:latin typeface="Century Gothic"/>
                <a:cs typeface="Century Gothic"/>
              </a:rPr>
              <a:t>Ada</a:t>
            </a:r>
            <a:r>
              <a:rPr lang="fr-FR" dirty="0">
                <a:latin typeface="Century Gothic"/>
                <a:cs typeface="Century Gothic"/>
              </a:rPr>
              <a:t>ptive </a:t>
            </a:r>
            <a:r>
              <a:rPr lang="fr-FR" b="1" dirty="0" err="1">
                <a:latin typeface="Century Gothic"/>
                <a:cs typeface="Century Gothic"/>
              </a:rPr>
              <a:t>Boost</a:t>
            </a:r>
            <a:r>
              <a:rPr lang="fr-FR" dirty="0" err="1">
                <a:latin typeface="Century Gothic"/>
                <a:cs typeface="Century Gothic"/>
              </a:rPr>
              <a:t>ing</a:t>
            </a:r>
            <a:endParaRPr lang="fr-FR" dirty="0">
              <a:latin typeface="Century Gothic"/>
              <a:cs typeface="Century Gothic"/>
            </a:endParaRPr>
          </a:p>
          <a:p>
            <a:pPr algn="just">
              <a:buNone/>
            </a:pPr>
            <a:endParaRPr lang="fr-FR" b="1" dirty="0">
              <a:latin typeface="Century Gothic"/>
              <a:cs typeface="Century Gothic"/>
            </a:endParaRPr>
          </a:p>
          <a:p>
            <a:pPr algn="just"/>
            <a:r>
              <a:rPr lang="fr-FR" dirty="0">
                <a:latin typeface="Century Gothic"/>
                <a:cs typeface="Century Gothic"/>
              </a:rPr>
              <a:t>Algorithme itératif pour l’ajout des </a:t>
            </a:r>
            <a:r>
              <a:rPr lang="fr-FR" dirty="0" err="1">
                <a:latin typeface="Century Gothic"/>
                <a:cs typeface="Century Gothic"/>
              </a:rPr>
              <a:t>classifieurs</a:t>
            </a:r>
            <a:endParaRPr lang="fr-FR" dirty="0">
              <a:latin typeface="Century Gothic"/>
              <a:cs typeface="Century Gothic"/>
            </a:endParaRPr>
          </a:p>
          <a:p>
            <a:pPr algn="just"/>
            <a:endParaRPr lang="fr-FR" dirty="0">
              <a:latin typeface="Century Gothic"/>
              <a:cs typeface="Century Gothic"/>
            </a:endParaRPr>
          </a:p>
          <a:p>
            <a:pPr algn="just"/>
            <a:r>
              <a:rPr lang="fr-FR" dirty="0">
                <a:latin typeface="Century Gothic"/>
                <a:cs typeface="Century Gothic"/>
              </a:rPr>
              <a:t>Variantes de la base d’apprentissage obtenues par des pondérations successives des mêmes exemples (calculées pour «se focaliser» sur les exemples «</a:t>
            </a:r>
            <a:r>
              <a:rPr lang="fr-FR" b="1" dirty="0">
                <a:latin typeface="Century Gothic"/>
                <a:cs typeface="Century Gothic"/>
              </a:rPr>
              <a:t>difficiles</a:t>
            </a:r>
            <a:r>
              <a:rPr lang="fr-FR" dirty="0">
                <a:latin typeface="Century Gothic"/>
                <a:cs typeface="Century Gothic"/>
              </a:rPr>
              <a:t>») </a:t>
            </a:r>
          </a:p>
          <a:p>
            <a:pPr algn="just"/>
            <a:endParaRPr lang="fr-FR" dirty="0">
              <a:latin typeface="Century Gothic"/>
              <a:cs typeface="Century Gothic"/>
            </a:endParaRPr>
          </a:p>
          <a:p>
            <a:pPr algn="just"/>
            <a:r>
              <a:rPr lang="fr-FR" dirty="0">
                <a:latin typeface="Century Gothic"/>
                <a:cs typeface="Century Gothic"/>
              </a:rPr>
              <a:t>On augmente l’importance des exemples </a:t>
            </a:r>
            <a:r>
              <a:rPr lang="fr-FR" dirty="0" err="1">
                <a:latin typeface="Century Gothic"/>
                <a:cs typeface="Century Gothic"/>
              </a:rPr>
              <a:t>mal-classés</a:t>
            </a:r>
            <a:r>
              <a:rPr lang="fr-FR" dirty="0">
                <a:latin typeface="Century Gothic"/>
                <a:cs typeface="Century Gothic"/>
              </a:rPr>
              <a:t> lors de l’itération précédente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fr-FR" sz="3556" b="1" dirty="0" err="1">
                <a:latin typeface="Century Gothic"/>
                <a:cs typeface="Century Gothic"/>
              </a:rPr>
              <a:t>Adaboost</a:t>
            </a:r>
            <a:r>
              <a:rPr lang="fr-FR" sz="3556" b="1" dirty="0">
                <a:latin typeface="Century Gothic"/>
                <a:cs typeface="Century Gothic"/>
              </a:rPr>
              <a:t> </a:t>
            </a:r>
            <a:r>
              <a:rPr lang="fr-FR" sz="3100" b="1" dirty="0">
                <a:latin typeface="Century Gothic"/>
                <a:cs typeface="Century Gothic"/>
              </a:rPr>
              <a:t>[Freund &amp; </a:t>
            </a:r>
            <a:r>
              <a:rPr lang="fr-FR" sz="3100" b="1" dirty="0" err="1">
                <a:latin typeface="Century Gothic"/>
                <a:cs typeface="Century Gothic"/>
              </a:rPr>
              <a:t>Schapire</a:t>
            </a:r>
            <a:r>
              <a:rPr lang="fr-FR" sz="3100" b="1" dirty="0">
                <a:latin typeface="Century Gothic"/>
                <a:cs typeface="Century Gothic"/>
              </a:rPr>
              <a:t> 1996]</a:t>
            </a:r>
            <a:br>
              <a:rPr lang="fr-FR" sz="3100" b="1" dirty="0">
                <a:latin typeface="Century Gothic"/>
                <a:cs typeface="Century Gothic"/>
              </a:rPr>
            </a:br>
            <a:endParaRPr lang="fr-FR" b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1367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45259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fr-FR" sz="1600" b="1" dirty="0">
                <a:solidFill>
                  <a:srgbClr val="FF0000"/>
                </a:solidFill>
              </a:rPr>
              <a:t>Entrée : </a:t>
            </a:r>
            <a:r>
              <a:rPr lang="fr-FR" sz="1600" b="1" dirty="0"/>
              <a:t>Base d’exemples</a:t>
            </a:r>
            <a:r>
              <a:rPr lang="fr-FR" sz="1600" dirty="0"/>
              <a:t> : A={(x</a:t>
            </a:r>
            <a:r>
              <a:rPr lang="fr-FR" sz="1600" baseline="-25000" dirty="0"/>
              <a:t>1</a:t>
            </a:r>
            <a:r>
              <a:rPr lang="fr-FR" sz="1600" dirty="0"/>
              <a:t>,y</a:t>
            </a:r>
            <a:r>
              <a:rPr lang="fr-FR" sz="1600" baseline="-25000" dirty="0"/>
              <a:t>1</a:t>
            </a:r>
            <a:r>
              <a:rPr lang="fr-FR" sz="1600" dirty="0"/>
              <a:t>), ... ,(x</a:t>
            </a:r>
            <a:r>
              <a:rPr lang="fr-FR" sz="1600" baseline="-25000" dirty="0"/>
              <a:t>m</a:t>
            </a:r>
            <a:r>
              <a:rPr lang="fr-FR" sz="1600" dirty="0"/>
              <a:t>,y</a:t>
            </a:r>
            <a:r>
              <a:rPr lang="fr-FR" sz="1600" baseline="-25000" dirty="0"/>
              <a:t>m</a:t>
            </a:r>
            <a:r>
              <a:rPr lang="fr-FR" sz="1600" dirty="0"/>
              <a:t>)}, avec </a:t>
            </a:r>
            <a:r>
              <a:rPr lang="fr-FR" sz="1600" dirty="0" err="1"/>
              <a:t>y</a:t>
            </a:r>
            <a:r>
              <a:rPr lang="fr-FR" sz="1600" baseline="-25000" dirty="0" err="1"/>
              <a:t>i</a:t>
            </a:r>
            <a:r>
              <a:rPr lang="fr-FR" sz="1600" baseline="-25000" dirty="0"/>
              <a:t> </a:t>
            </a:r>
            <a:r>
              <a:rPr lang="fr-FR" sz="1600" dirty="0"/>
              <a:t>∈ {+1,−1}, i=1,…,m, </a:t>
            </a:r>
            <a:r>
              <a:rPr lang="fr-FR" sz="1600" b="1" dirty="0"/>
              <a:t>Algorithme de classification</a:t>
            </a:r>
            <a:r>
              <a:rPr lang="fr-FR" sz="1600" dirty="0"/>
              <a:t> </a:t>
            </a:r>
            <a:r>
              <a:rPr lang="fr-FR" sz="1600" b="1" dirty="0"/>
              <a:t>"faible » :</a:t>
            </a:r>
            <a:r>
              <a:rPr lang="fr-FR" sz="1600" dirty="0"/>
              <a:t> </a:t>
            </a:r>
            <a:r>
              <a:rPr lang="fr-FR" sz="1600" b="1" dirty="0"/>
              <a:t>L</a:t>
            </a:r>
            <a:r>
              <a:rPr lang="fr-FR" sz="1600" dirty="0"/>
              <a:t>, </a:t>
            </a:r>
            <a:r>
              <a:rPr lang="fr-FR" sz="1600" b="1" dirty="0"/>
              <a:t>Nombres d’itérations : T</a:t>
            </a:r>
          </a:p>
          <a:p>
            <a:pPr algn="just">
              <a:lnSpc>
                <a:spcPct val="120000"/>
              </a:lnSpc>
            </a:pPr>
            <a:r>
              <a:rPr lang="fr-FR" sz="1600" b="1" dirty="0">
                <a:solidFill>
                  <a:srgbClr val="FF0000"/>
                </a:solidFill>
              </a:rPr>
              <a:t>Initialisation : </a:t>
            </a:r>
            <a:r>
              <a:rPr lang="fr-FR" sz="1600" b="1" dirty="0"/>
              <a:t>Poids initiaux : D</a:t>
            </a:r>
            <a:r>
              <a:rPr lang="fr-FR" sz="1600" b="1" baseline="-25000" dirty="0"/>
              <a:t>1</a:t>
            </a:r>
            <a:r>
              <a:rPr lang="fr-FR" sz="1600" b="1" dirty="0"/>
              <a:t>(x</a:t>
            </a:r>
            <a:r>
              <a:rPr lang="fr-FR" sz="1600" b="1" baseline="-25000" dirty="0"/>
              <a:t>i</a:t>
            </a:r>
            <a:r>
              <a:rPr lang="fr-FR" sz="1600" b="1" dirty="0"/>
              <a:t>)= 1/m </a:t>
            </a:r>
            <a:r>
              <a:rPr lang="fr-FR" sz="1600" dirty="0"/>
              <a:t>pour tout </a:t>
            </a:r>
            <a:r>
              <a:rPr lang="fr-FR" sz="1600" b="1" dirty="0"/>
              <a:t>i=1,…,m </a:t>
            </a:r>
          </a:p>
          <a:p>
            <a:pPr algn="just">
              <a:lnSpc>
                <a:spcPct val="120000"/>
              </a:lnSpc>
            </a:pPr>
            <a:r>
              <a:rPr lang="fr-FR" sz="1600" b="1" dirty="0"/>
              <a:t>Pour chaque étape t de 1 à T, faire </a:t>
            </a:r>
          </a:p>
          <a:p>
            <a:pPr marL="736092" lvl="1" indent="-342900" algn="just">
              <a:lnSpc>
                <a:spcPct val="120000"/>
              </a:lnSpc>
              <a:buClr>
                <a:srgbClr val="FF0000"/>
              </a:buClr>
              <a:buFont typeface="Wingdings" charset="2"/>
              <a:buAutoNum type="arabicPlain"/>
            </a:pPr>
            <a:r>
              <a:rPr lang="fr-FR" sz="1514" dirty="0"/>
              <a:t>Apprendre par l’algorithme </a:t>
            </a:r>
            <a:r>
              <a:rPr lang="fr-FR" sz="1514" b="1" dirty="0"/>
              <a:t>L</a:t>
            </a:r>
            <a:r>
              <a:rPr lang="fr-FR" sz="1514" dirty="0"/>
              <a:t> une hypothèse de classification </a:t>
            </a:r>
            <a:r>
              <a:rPr lang="fr-FR" sz="1514" b="1" dirty="0"/>
              <a:t>h</a:t>
            </a:r>
            <a:r>
              <a:rPr lang="fr-FR" sz="1514" b="1" baseline="-25000" dirty="0"/>
              <a:t>t </a:t>
            </a:r>
            <a:r>
              <a:rPr lang="fr-FR" sz="1514" dirty="0"/>
              <a:t>sur </a:t>
            </a:r>
            <a:r>
              <a:rPr lang="fr-FR" sz="1514" b="1" dirty="0"/>
              <a:t>A  </a:t>
            </a:r>
            <a:r>
              <a:rPr lang="fr-FR" sz="1514" dirty="0"/>
              <a:t>suivant la distribution </a:t>
            </a:r>
            <a:r>
              <a:rPr lang="fr-FR" sz="1514" b="1" dirty="0" err="1"/>
              <a:t>D</a:t>
            </a:r>
            <a:r>
              <a:rPr lang="fr-FR" sz="1514" b="1" baseline="-25000" dirty="0" err="1"/>
              <a:t>t</a:t>
            </a:r>
            <a:r>
              <a:rPr lang="fr-FR" sz="1514" baseline="-25000" dirty="0"/>
              <a:t>.</a:t>
            </a:r>
          </a:p>
          <a:p>
            <a:pPr marL="736092" lvl="1" indent="-342900" algn="just">
              <a:lnSpc>
                <a:spcPct val="120000"/>
              </a:lnSpc>
              <a:buClr>
                <a:srgbClr val="FF0000"/>
              </a:buClr>
              <a:buFont typeface="Wingdings" charset="2"/>
              <a:buAutoNum type="arabicPlain"/>
            </a:pPr>
            <a:r>
              <a:rPr lang="fr-FR" sz="1514" dirty="0"/>
              <a:t>Calculer l’erreur pondérée </a:t>
            </a:r>
            <a:r>
              <a:rPr lang="fr-FR" sz="1514" b="1" dirty="0" err="1"/>
              <a:t>ε</a:t>
            </a:r>
            <a:r>
              <a:rPr lang="fr-FR" sz="1514" b="1" baseline="-25000" dirty="0"/>
              <a:t>t </a:t>
            </a:r>
            <a:r>
              <a:rPr lang="fr-FR" sz="1514" b="1" dirty="0"/>
              <a:t> </a:t>
            </a:r>
            <a:r>
              <a:rPr lang="fr-FR" sz="1514" dirty="0"/>
              <a:t>de </a:t>
            </a:r>
            <a:r>
              <a:rPr lang="fr-FR" sz="1514" b="1" dirty="0"/>
              <a:t>h</a:t>
            </a:r>
            <a:r>
              <a:rPr lang="fr-FR" sz="1514" b="1" baseline="-25000" dirty="0"/>
              <a:t>t </a:t>
            </a:r>
            <a:r>
              <a:rPr lang="fr-FR" sz="1514" dirty="0"/>
              <a:t>sur </a:t>
            </a:r>
            <a:r>
              <a:rPr lang="fr-FR" sz="1514" b="1" dirty="0"/>
              <a:t>A </a:t>
            </a:r>
            <a:r>
              <a:rPr lang="fr-FR" sz="1514" dirty="0"/>
              <a:t>en considérant la distribution </a:t>
            </a:r>
            <a:r>
              <a:rPr lang="fr-FR" sz="1514" b="1" dirty="0" err="1"/>
              <a:t>D</a:t>
            </a:r>
            <a:r>
              <a:rPr lang="fr-FR" sz="1514" b="1" baseline="-25000" dirty="0" err="1"/>
              <a:t>t</a:t>
            </a:r>
            <a:r>
              <a:rPr lang="fr-FR" sz="1514" baseline="-25000" dirty="0"/>
              <a:t>.</a:t>
            </a:r>
            <a:r>
              <a:rPr lang="fr-FR" sz="1514" dirty="0"/>
              <a:t> (somme des poids des ex. mal classés)</a:t>
            </a:r>
          </a:p>
          <a:p>
            <a:pPr marL="736092" lvl="1" indent="-342900" algn="just">
              <a:lnSpc>
                <a:spcPct val="120000"/>
              </a:lnSpc>
              <a:buClr>
                <a:srgbClr val="FF0000"/>
              </a:buClr>
              <a:buNone/>
            </a:pPr>
            <a:endParaRPr lang="fr-FR" sz="1400" dirty="0"/>
          </a:p>
          <a:p>
            <a:pPr marL="736092" lvl="1" indent="-342900" algn="just">
              <a:lnSpc>
                <a:spcPct val="120000"/>
              </a:lnSpc>
              <a:buClr>
                <a:srgbClr val="FF0000"/>
              </a:buClr>
              <a:buFont typeface="Wingdings" charset="2"/>
              <a:buAutoNum type="arabicPlain"/>
            </a:pPr>
            <a:r>
              <a:rPr lang="fr-FR" sz="1514" dirty="0"/>
              <a:t>Si </a:t>
            </a:r>
            <a:r>
              <a:rPr lang="fr-FR" sz="1514" b="1" dirty="0" err="1"/>
              <a:t>ε</a:t>
            </a:r>
            <a:r>
              <a:rPr lang="fr-FR" sz="1514" b="1" baseline="-25000" dirty="0" err="1"/>
              <a:t>t</a:t>
            </a:r>
            <a:r>
              <a:rPr lang="fr-FR" sz="1514" b="1" baseline="-25000" dirty="0"/>
              <a:t> </a:t>
            </a:r>
            <a:r>
              <a:rPr lang="fr-FR" sz="1600" dirty="0" err="1">
                <a:sym typeface="Symbol"/>
              </a:rPr>
              <a:t></a:t>
            </a:r>
            <a:r>
              <a:rPr lang="fr-FR" sz="1514" b="1" dirty="0"/>
              <a:t> 0.5 </a:t>
            </a:r>
            <a:r>
              <a:rPr lang="fr-FR" sz="1514" dirty="0"/>
              <a:t>alors T= t−1; </a:t>
            </a:r>
            <a:r>
              <a:rPr lang="fr-FR" sz="1514" b="1" dirty="0"/>
              <a:t>exit</a:t>
            </a:r>
          </a:p>
          <a:p>
            <a:pPr marL="736092" lvl="1" indent="-342900" algn="just">
              <a:lnSpc>
                <a:spcPct val="120000"/>
              </a:lnSpc>
              <a:buClr>
                <a:srgbClr val="FF0000"/>
              </a:buClr>
              <a:buFont typeface="Wingdings" charset="2"/>
              <a:buAutoNum type="arabicPlain"/>
            </a:pPr>
            <a:r>
              <a:rPr lang="fr-FR" sz="1514" dirty="0"/>
              <a:t>En déduire la «</a:t>
            </a:r>
            <a:r>
              <a:rPr lang="fr-FR" sz="1514" b="1" dirty="0"/>
              <a:t>capacité prédictive</a:t>
            </a:r>
            <a:r>
              <a:rPr lang="fr-FR" sz="1514" dirty="0"/>
              <a:t>» de </a:t>
            </a:r>
            <a:r>
              <a:rPr lang="fr-FR" sz="1514" b="1" dirty="0"/>
              <a:t>h</a:t>
            </a:r>
            <a:r>
              <a:rPr lang="fr-FR" sz="1514" b="1" baseline="-25000" dirty="0"/>
              <a:t>t</a:t>
            </a:r>
            <a:r>
              <a:rPr lang="fr-FR" sz="1514" baseline="-25000" dirty="0"/>
              <a:t> </a:t>
            </a:r>
            <a:r>
              <a:rPr lang="fr-FR" sz="1514" dirty="0"/>
              <a:t>: </a:t>
            </a:r>
            <a:endParaRPr lang="fr-FR" sz="1400" i="1" dirty="0"/>
          </a:p>
          <a:p>
            <a:pPr marL="736092" lvl="1" indent="-342900" algn="just">
              <a:lnSpc>
                <a:spcPct val="120000"/>
              </a:lnSpc>
              <a:buClr>
                <a:srgbClr val="FF0000"/>
              </a:buClr>
              <a:buFont typeface="Wingdings" charset="2"/>
              <a:buAutoNum type="arabicPlain"/>
            </a:pPr>
            <a:r>
              <a:rPr lang="fr-FR" sz="1400" dirty="0"/>
              <a:t>Mettre à jour les </a:t>
            </a:r>
            <a:r>
              <a:rPr lang="fr-FR" sz="1400" b="1" dirty="0"/>
              <a:t>poids</a:t>
            </a:r>
            <a:r>
              <a:rPr lang="fr-FR" sz="1400" dirty="0"/>
              <a:t>, i.e. pour i de 1 à m</a:t>
            </a:r>
          </a:p>
          <a:p>
            <a:pPr algn="just">
              <a:lnSpc>
                <a:spcPct val="120000"/>
              </a:lnSpc>
            </a:pPr>
            <a:endParaRPr lang="fr-FR" sz="1600" b="1" dirty="0"/>
          </a:p>
          <a:p>
            <a:pPr algn="just">
              <a:lnSpc>
                <a:spcPct val="120000"/>
              </a:lnSpc>
            </a:pPr>
            <a:endParaRPr lang="fr-FR" sz="1600" b="1" dirty="0"/>
          </a:p>
          <a:p>
            <a:pPr algn="just">
              <a:lnSpc>
                <a:spcPct val="120000"/>
              </a:lnSpc>
            </a:pPr>
            <a:r>
              <a:rPr lang="fr-FR" sz="1600" b="1" dirty="0"/>
              <a:t>Fournir l’hypothèse finale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700" b="1" dirty="0" err="1">
                <a:latin typeface="Century Gothic"/>
                <a:cs typeface="Century Gothic"/>
              </a:rPr>
              <a:t>Adaboost</a:t>
            </a:r>
            <a:r>
              <a:rPr lang="en-US" sz="3700" b="1" dirty="0">
                <a:latin typeface="Century Gothic"/>
                <a:cs typeface="Century Gothic"/>
              </a:rPr>
              <a:t> : </a:t>
            </a:r>
            <a:r>
              <a:rPr lang="en-US" sz="3700" b="1" dirty="0" err="1">
                <a:latin typeface="Century Gothic"/>
                <a:cs typeface="Century Gothic"/>
              </a:rPr>
              <a:t>vue formelle</a:t>
            </a:r>
            <a:endParaRPr lang="fr-FR" sz="3700" b="1" dirty="0">
              <a:latin typeface="Century Gothic"/>
              <a:cs typeface="Century Gothic"/>
            </a:endParaRPr>
          </a:p>
        </p:txBody>
      </p:sp>
      <p:graphicFrame>
        <p:nvGraphicFramePr>
          <p:cNvPr id="175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134767"/>
              </p:ext>
            </p:extLst>
          </p:nvPr>
        </p:nvGraphicFramePr>
        <p:xfrm>
          <a:off x="4781550" y="4017146"/>
          <a:ext cx="194786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Equation" r:id="rId3" imgW="1219200" imgH="495300" progId="Equation.3">
                  <p:embed/>
                </p:oleObj>
              </mc:Choice>
              <mc:Fallback>
                <p:oleObj name="Equation" r:id="rId3" imgW="12192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4017146"/>
                        <a:ext cx="1947863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664081"/>
              </p:ext>
            </p:extLst>
          </p:nvPr>
        </p:nvGraphicFramePr>
        <p:xfrm>
          <a:off x="1580284" y="4658496"/>
          <a:ext cx="417512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Equation" r:id="rId5" imgW="2463800" imgH="647700" progId="Equation.3">
                  <p:embed/>
                </p:oleObj>
              </mc:Choice>
              <mc:Fallback>
                <p:oleObj name="Equation" r:id="rId5" imgW="24638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284" y="4658496"/>
                        <a:ext cx="4175125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036254"/>
              </p:ext>
            </p:extLst>
          </p:nvPr>
        </p:nvGraphicFramePr>
        <p:xfrm>
          <a:off x="4316412" y="3368630"/>
          <a:ext cx="287337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Equation" r:id="rId7" imgW="1638300" imgH="292100" progId="Equation.3">
                  <p:embed/>
                </p:oleObj>
              </mc:Choice>
              <mc:Fallback>
                <p:oleObj name="Equation" r:id="rId7" imgW="16383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412" y="3368630"/>
                        <a:ext cx="2873375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Espace réservé du contenu 1"/>
          <p:cNvSpPr txBox="1">
            <a:spLocks/>
          </p:cNvSpPr>
          <p:nvPr/>
        </p:nvSpPr>
        <p:spPr>
          <a:xfrm>
            <a:off x="5677621" y="4772796"/>
            <a:ext cx="1752600" cy="36849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fr-FR" sz="1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x</a:t>
            </a:r>
            <a:r>
              <a:rPr kumimoji="0" lang="fr-FR" sz="16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bien</a:t>
            </a:r>
            <a:r>
              <a:rPr kumimoji="0" lang="fr-FR" sz="16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classé</a:t>
            </a:r>
            <a:endParaRPr kumimoji="0" lang="fr-FR" sz="1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1"/>
          <p:cNvSpPr txBox="1">
            <a:spLocks/>
          </p:cNvSpPr>
          <p:nvPr/>
        </p:nvSpPr>
        <p:spPr>
          <a:xfrm>
            <a:off x="5677621" y="5115505"/>
            <a:ext cx="1752600" cy="36849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fr-FR" sz="1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x</a:t>
            </a:r>
            <a:r>
              <a:rPr kumimoji="0" lang="fr-FR" sz="16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mal </a:t>
            </a:r>
            <a:r>
              <a:rPr kumimoji="0" lang="fr-FR" sz="16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classé</a:t>
            </a:r>
            <a:endParaRPr kumimoji="0" lang="fr-FR" sz="1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Espace réservé du contenu 1"/>
          <p:cNvSpPr txBox="1">
            <a:spLocks/>
          </p:cNvSpPr>
          <p:nvPr/>
        </p:nvSpPr>
        <p:spPr>
          <a:xfrm>
            <a:off x="6705600" y="3974283"/>
            <a:ext cx="2209800" cy="68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Aft>
                <a:spcPts val="600"/>
              </a:spcAft>
            </a:pPr>
            <a:r>
              <a:rPr lang="fr-FR" sz="1600" b="1" dirty="0" err="1">
                <a:solidFill>
                  <a:srgbClr val="FF0000"/>
                </a:solidFill>
                <a:sym typeface="Symbol"/>
              </a:rPr>
              <a:t></a:t>
            </a:r>
            <a:r>
              <a:rPr lang="fr-FR" sz="1600" b="1" baseline="-25000" dirty="0" err="1">
                <a:solidFill>
                  <a:srgbClr val="FF0000"/>
                </a:solidFill>
              </a:rPr>
              <a:t>t</a:t>
            </a:r>
            <a:r>
              <a:rPr lang="fr-FR" sz="1600" b="1" dirty="0">
                <a:solidFill>
                  <a:srgbClr val="FF0000"/>
                </a:solidFill>
              </a:rPr>
              <a:t>&gt;0 si </a:t>
            </a:r>
            <a:r>
              <a:rPr lang="fr-FR" sz="1600" b="1" dirty="0" err="1">
                <a:solidFill>
                  <a:srgbClr val="FF0000"/>
                </a:solidFill>
                <a:sym typeface="Symbol"/>
              </a:rPr>
              <a:t></a:t>
            </a:r>
            <a:r>
              <a:rPr lang="fr-FR" sz="1600" b="1" baseline="-25000" dirty="0" err="1">
                <a:solidFill>
                  <a:srgbClr val="FF0000"/>
                </a:solidFill>
              </a:rPr>
              <a:t>t</a:t>
            </a:r>
            <a:r>
              <a:rPr lang="fr-FR" sz="1600" b="1" dirty="0">
                <a:solidFill>
                  <a:srgbClr val="FF0000"/>
                </a:solidFill>
              </a:rPr>
              <a:t>&lt;0.5 </a:t>
            </a:r>
          </a:p>
          <a:p>
            <a:pPr>
              <a:spcAft>
                <a:spcPts val="600"/>
              </a:spcAft>
            </a:pPr>
            <a:r>
              <a:rPr lang="fr-FR" sz="1600" b="1" dirty="0" err="1">
                <a:solidFill>
                  <a:srgbClr val="FF0000"/>
                </a:solidFill>
                <a:sym typeface="Symbol"/>
              </a:rPr>
              <a:t></a:t>
            </a:r>
            <a:r>
              <a:rPr lang="fr-FR" sz="1600" b="1" baseline="-25000" dirty="0" err="1">
                <a:solidFill>
                  <a:srgbClr val="FF0000"/>
                </a:solidFill>
              </a:rPr>
              <a:t>t</a:t>
            </a:r>
            <a:r>
              <a:rPr lang="fr-FR" sz="1600" b="1" dirty="0">
                <a:solidFill>
                  <a:srgbClr val="FF0000"/>
                </a:solidFill>
              </a:rPr>
              <a:t> </a:t>
            </a:r>
            <a:r>
              <a:rPr lang="fr-FR" sz="1600" b="1" dirty="0" err="1">
                <a:solidFill>
                  <a:srgbClr val="FF0000"/>
                </a:solidFill>
                <a:sym typeface="Symbol"/>
              </a:rPr>
              <a:t></a:t>
            </a:r>
            <a:r>
              <a:rPr lang="fr-FR" sz="1600" b="1" dirty="0" err="1">
                <a:solidFill>
                  <a:srgbClr val="FF0000"/>
                </a:solidFill>
              </a:rPr>
              <a:t>+</a:t>
            </a:r>
            <a:r>
              <a:rPr lang="fr-FR" sz="1600" b="1" dirty="0" err="1">
                <a:solidFill>
                  <a:srgbClr val="FF0000"/>
                </a:solidFill>
                <a:sym typeface="Symbol"/>
              </a:rPr>
              <a:t></a:t>
            </a:r>
            <a:r>
              <a:rPr lang="fr-FR" sz="1600" b="1" dirty="0">
                <a:solidFill>
                  <a:srgbClr val="FF0000"/>
                </a:solidFill>
              </a:rPr>
              <a:t> si </a:t>
            </a:r>
            <a:r>
              <a:rPr lang="fr-FR" sz="1600" b="1" dirty="0">
                <a:solidFill>
                  <a:srgbClr val="FF0000"/>
                </a:solidFill>
                <a:sym typeface="Symbol"/>
              </a:rPr>
              <a:t></a:t>
            </a:r>
            <a:r>
              <a:rPr lang="fr-FR" sz="1600" b="1" baseline="-25000" dirty="0">
                <a:solidFill>
                  <a:srgbClr val="FF0000"/>
                </a:solidFill>
              </a:rPr>
              <a:t>t</a:t>
            </a:r>
            <a:r>
              <a:rPr lang="fr-FR" sz="1600" b="1" dirty="0">
                <a:solidFill>
                  <a:srgbClr val="FF0000"/>
                </a:solidFill>
                <a:sym typeface="Symbol"/>
              </a:rPr>
              <a:t></a:t>
            </a:r>
            <a:r>
              <a:rPr lang="fr-FR" sz="16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15921" y="4848996"/>
            <a:ext cx="1524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err="1"/>
              <a:t>Z</a:t>
            </a:r>
            <a:r>
              <a:rPr lang="fr-FR" sz="1600" b="1" baseline="-25000" dirty="0" err="1"/>
              <a:t>t</a:t>
            </a:r>
            <a:r>
              <a:rPr lang="fr-FR" sz="1600" b="1" dirty="0"/>
              <a:t>: facteur de normalisation</a:t>
            </a:r>
          </a:p>
        </p:txBody>
      </p:sp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DC1BD25F-65AE-8C42-8054-D8079A7E65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064950"/>
              </p:ext>
            </p:extLst>
          </p:nvPr>
        </p:nvGraphicFramePr>
        <p:xfrm>
          <a:off x="3573318" y="5635527"/>
          <a:ext cx="33051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Équation" r:id="rId9" imgW="1664097" imgH="457597" progId="Equation.3">
                  <p:embed/>
                </p:oleObj>
              </mc:Choice>
              <mc:Fallback>
                <p:oleObj name="Équation" r:id="rId9" imgW="1664097" imgH="457597" progId="Equation.3">
                  <p:embed/>
                  <p:pic>
                    <p:nvPicPr>
                      <p:cNvPr id="1751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318" y="5635527"/>
                        <a:ext cx="330517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261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/>
      <p:bldP spid="9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184A7C"/>
                </a:solidFill>
                <a:latin typeface="Century Gothic"/>
                <a:cs typeface="Century Gothic"/>
              </a:rPr>
              <a:t>Exemple Illustratif</a:t>
            </a:r>
          </a:p>
        </p:txBody>
      </p:sp>
      <p:pic>
        <p:nvPicPr>
          <p:cNvPr id="6" name="Picture 10" descr="C:\linux\15781\boosting\t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057400"/>
            <a:ext cx="2249488" cy="2533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392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244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defRPr/>
            </a:pPr>
            <a:r>
              <a:rPr lang="fr-FR" sz="2353" dirty="0">
                <a:latin typeface="Century Gothic"/>
                <a:ea typeface="ヒラギノ角ゴ Pro W3" pitchFamily="-109" charset="-128"/>
                <a:cs typeface="Century Gothic"/>
              </a:rPr>
              <a:t>Produire automatiquement des règles à partir d'une base de données d’apprentissage étiquetées </a:t>
            </a:r>
          </a:p>
          <a:p>
            <a:pPr algn="just">
              <a:lnSpc>
                <a:spcPct val="150000"/>
              </a:lnSpc>
              <a:defRPr/>
            </a:pPr>
            <a:endParaRPr lang="fr-FR" sz="2353" b="1" dirty="0">
              <a:latin typeface="Century Gothic"/>
              <a:ea typeface="ヒラギノ角ゴ Pro W3" pitchFamily="-109" charset="-128"/>
              <a:cs typeface="Century Gothic"/>
            </a:endParaRPr>
          </a:p>
          <a:p>
            <a:pPr algn="just">
              <a:lnSpc>
                <a:spcPct val="150000"/>
              </a:lnSpc>
              <a:defRPr/>
            </a:pPr>
            <a:r>
              <a:rPr lang="fr-FR" sz="2353" b="1" dirty="0">
                <a:latin typeface="Century Gothic"/>
                <a:ea typeface="ヒラギノ角ゴ Pro W3" pitchFamily="-109" charset="-128"/>
                <a:cs typeface="Century Gothic"/>
              </a:rPr>
              <a:t>But:</a:t>
            </a:r>
            <a:r>
              <a:rPr lang="fr-FR" sz="2353" dirty="0">
                <a:latin typeface="Century Gothic"/>
                <a:ea typeface="ヒラギノ角ゴ Pro W3" pitchFamily="-109" charset="-128"/>
                <a:cs typeface="Century Gothic"/>
              </a:rPr>
              <a:t> prédire la classe de nouvelles données observées</a:t>
            </a:r>
          </a:p>
          <a:p>
            <a:pPr algn="just">
              <a:lnSpc>
                <a:spcPct val="150000"/>
              </a:lnSpc>
              <a:defRPr/>
            </a:pPr>
            <a:endParaRPr lang="fr-FR" sz="2353" b="1" dirty="0">
              <a:latin typeface="Century Gothic"/>
              <a:ea typeface="ヒラギノ角ゴ Pro W3" pitchFamily="-109" charset="-128"/>
              <a:cs typeface="Century Gothic"/>
            </a:endParaRPr>
          </a:p>
          <a:p>
            <a:pPr algn="just">
              <a:lnSpc>
                <a:spcPct val="150000"/>
              </a:lnSpc>
              <a:defRPr/>
            </a:pPr>
            <a:r>
              <a:rPr lang="fr-FR" sz="2353" b="1" dirty="0">
                <a:latin typeface="Century Gothic"/>
                <a:ea typeface="ヒラギノ角ゴ Pro W3" pitchFamily="-109" charset="-128"/>
                <a:cs typeface="Century Gothic"/>
              </a:rPr>
              <a:t>Algorithmes (1</a:t>
            </a:r>
            <a:r>
              <a:rPr lang="fr-FR" sz="2353" b="1" baseline="30000" dirty="0">
                <a:latin typeface="Century Gothic"/>
                <a:ea typeface="ヒラギノ角ゴ Pro W3" pitchFamily="-109" charset="-128"/>
                <a:cs typeface="Century Gothic"/>
              </a:rPr>
              <a:t>ère</a:t>
            </a:r>
            <a:r>
              <a:rPr lang="fr-FR" sz="2353" b="1" dirty="0">
                <a:latin typeface="Century Gothic"/>
                <a:ea typeface="ヒラギノ角ゴ Pro W3" pitchFamily="-109" charset="-128"/>
                <a:cs typeface="Century Gothic"/>
              </a:rPr>
              <a:t> partie):</a:t>
            </a:r>
            <a:r>
              <a:rPr lang="fr-FR" sz="2353" dirty="0">
                <a:latin typeface="Century Gothic"/>
                <a:ea typeface="ヒラギノ角ゴ Pro W3" pitchFamily="-109" charset="-128"/>
                <a:cs typeface="Century Gothic"/>
              </a:rPr>
              <a:t> Arbres de décision, réseaux bayésiens, réseaux de neurones, k-plus proches voisins, etc…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b="1" dirty="0">
                <a:solidFill>
                  <a:schemeClr val="tx1"/>
                </a:solidFill>
                <a:latin typeface="Century Gothic"/>
                <a:cs typeface="Century Gothic"/>
              </a:rPr>
              <a:t>Apprentissage supervisé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4074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184A7C"/>
                </a:solidFill>
                <a:latin typeface="Century Gothic"/>
                <a:cs typeface="Century Gothic"/>
              </a:rPr>
              <a:t>Etape 1</a:t>
            </a:r>
          </a:p>
        </p:txBody>
      </p:sp>
      <p:pic>
        <p:nvPicPr>
          <p:cNvPr id="5" name="Picture 16" descr="C:\linux\15781\boosting\t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692275"/>
            <a:ext cx="4918075" cy="341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5670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184A7C"/>
                </a:solidFill>
                <a:latin typeface="Century Gothic"/>
                <a:cs typeface="Century Gothic"/>
              </a:rPr>
              <a:t>Etape 2</a:t>
            </a:r>
          </a:p>
        </p:txBody>
      </p:sp>
      <p:pic>
        <p:nvPicPr>
          <p:cNvPr id="6" name="Picture 3" descr="C:\linux\15781\boosting\t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41487"/>
            <a:ext cx="7624763" cy="344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2226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184A7C"/>
                </a:solidFill>
                <a:latin typeface="Century Gothic"/>
                <a:cs typeface="Century Gothic"/>
              </a:rPr>
              <a:t>Etape 3</a:t>
            </a:r>
          </a:p>
        </p:txBody>
      </p:sp>
      <p:pic>
        <p:nvPicPr>
          <p:cNvPr id="5" name="Picture 3" descr="C:\linux\15781\boosting\t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6787" y="1995487"/>
            <a:ext cx="7720013" cy="33385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8375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184A7C"/>
                </a:solidFill>
                <a:latin typeface="Century Gothic"/>
                <a:cs typeface="Century Gothic"/>
              </a:rPr>
              <a:t>Hypothèse</a:t>
            </a:r>
            <a:r>
              <a:rPr lang="en-US" b="1" dirty="0">
                <a:solidFill>
                  <a:srgbClr val="184A7C"/>
                </a:solidFill>
                <a:latin typeface="Century Gothic"/>
                <a:cs typeface="Century Gothic"/>
              </a:rPr>
              <a:t> finale</a:t>
            </a:r>
            <a:endParaRPr lang="fr-FR" b="1" dirty="0">
              <a:solidFill>
                <a:srgbClr val="184A7C"/>
              </a:solidFill>
              <a:latin typeface="Century Gothic"/>
              <a:cs typeface="Century Gothic"/>
            </a:endParaRPr>
          </a:p>
        </p:txBody>
      </p:sp>
      <p:pic>
        <p:nvPicPr>
          <p:cNvPr id="6" name="Picture 3" descr="C:\linux\15781\boosting\fina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7543800" cy="4405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0403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Comment apprendre une hypothèse </a:t>
            </a:r>
            <a:r>
              <a:rPr lang="fr-FR" b="1" dirty="0"/>
              <a:t>h</a:t>
            </a:r>
            <a:r>
              <a:rPr lang="fr-FR" b="1" baseline="-25000" dirty="0"/>
              <a:t>t</a:t>
            </a:r>
            <a:r>
              <a:rPr lang="fr-FR" b="1" dirty="0"/>
              <a:t> </a:t>
            </a:r>
            <a:r>
              <a:rPr lang="fr-FR" dirty="0"/>
              <a:t>en considérant les pondérations </a:t>
            </a:r>
            <a:r>
              <a:rPr lang="fr-FR" b="1" dirty="0" err="1"/>
              <a:t>D</a:t>
            </a:r>
            <a:r>
              <a:rPr lang="fr-FR" b="1" baseline="-25000" dirty="0" err="1"/>
              <a:t>t</a:t>
            </a:r>
            <a:r>
              <a:rPr lang="fr-FR" b="1" dirty="0"/>
              <a:t> </a:t>
            </a:r>
            <a:r>
              <a:rPr lang="fr-FR" dirty="0"/>
              <a:t>sur les exemples d’apprentissage ?</a:t>
            </a:r>
          </a:p>
          <a:p>
            <a:pPr algn="just"/>
            <a:endParaRPr lang="fr-FR" dirty="0"/>
          </a:p>
          <a:p>
            <a:pPr lvl="1" algn="just"/>
            <a:r>
              <a:rPr lang="fr-FR" dirty="0"/>
              <a:t>Utilisé un algorithme de classification L qui intégré les poids des individus dans la phase d’apprentissage (arbres de décision, réseaux de neurones, …) </a:t>
            </a:r>
          </a:p>
          <a:p>
            <a:pPr lvl="1" algn="just"/>
            <a:endParaRPr lang="fr-FR" dirty="0"/>
          </a:p>
          <a:p>
            <a:pPr lvl="1" algn="just"/>
            <a:r>
              <a:rPr lang="fr-FR" dirty="0"/>
              <a:t>A chaque itération t un nouvel </a:t>
            </a:r>
            <a:r>
              <a:rPr lang="fr-FR" sz="2400" dirty="0"/>
              <a:t>échantillon </a:t>
            </a:r>
            <a:r>
              <a:rPr lang="fr-FR" dirty="0"/>
              <a:t>d’apprentissage est considéré </a:t>
            </a:r>
            <a:r>
              <a:rPr lang="fr-CA" sz="2400" dirty="0"/>
              <a:t>en sélectionnant au hasard avec remise </a:t>
            </a:r>
            <a:r>
              <a:rPr lang="fr-CA" sz="2400" b="1" i="1" dirty="0"/>
              <a:t>m</a:t>
            </a:r>
            <a:r>
              <a:rPr lang="fr-CA" sz="2400" dirty="0"/>
              <a:t> exemples suivants les poids.</a:t>
            </a:r>
          </a:p>
          <a:p>
            <a:pPr lvl="1" algn="just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  <p:sp>
        <p:nvSpPr>
          <p:cNvPr id="7" name="Titre 3"/>
          <p:cNvSpPr>
            <a:spLocks noGrp="1"/>
          </p:cNvSpPr>
          <p:nvPr>
            <p:ph type="title"/>
          </p:nvPr>
        </p:nvSpPr>
        <p:spPr>
          <a:xfrm>
            <a:off x="1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fr-FR" sz="3556" b="1" dirty="0" err="1">
                <a:latin typeface="Century Gothic"/>
                <a:cs typeface="Century Gothic"/>
              </a:rPr>
              <a:t>Adaboost</a:t>
            </a:r>
            <a:br>
              <a:rPr lang="fr-FR" sz="3100" b="1" dirty="0">
                <a:latin typeface="Century Gothic"/>
                <a:cs typeface="Century Gothic"/>
              </a:rPr>
            </a:br>
            <a:endParaRPr lang="fr-FR" b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2033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305800" cy="4525963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fr-FR" sz="2400" dirty="0"/>
              <a:t>La </a:t>
            </a:r>
            <a:r>
              <a:rPr lang="fr-FR" sz="2400" b="1" dirty="0"/>
              <a:t>puissance </a:t>
            </a:r>
            <a:r>
              <a:rPr lang="fr-FR" sz="2400" dirty="0"/>
              <a:t>du </a:t>
            </a:r>
            <a:r>
              <a:rPr lang="fr-FR" sz="2400" dirty="0" err="1"/>
              <a:t>boosting</a:t>
            </a:r>
            <a:r>
              <a:rPr lang="fr-FR" sz="2400" dirty="0"/>
              <a:t> vient du </a:t>
            </a:r>
            <a:r>
              <a:rPr lang="fr-FR" sz="2400" dirty="0" err="1"/>
              <a:t>rééchantillonnage</a:t>
            </a:r>
            <a:r>
              <a:rPr lang="fr-FR" sz="2400" dirty="0"/>
              <a:t> adaptatif </a:t>
            </a:r>
          </a:p>
          <a:p>
            <a:pPr algn="just">
              <a:lnSpc>
                <a:spcPct val="110000"/>
              </a:lnSpc>
            </a:pPr>
            <a:r>
              <a:rPr lang="fr-FR" sz="2400" b="1" dirty="0"/>
              <a:t>Réduit la variance</a:t>
            </a:r>
          </a:p>
          <a:p>
            <a:pPr algn="just">
              <a:lnSpc>
                <a:spcPct val="110000"/>
              </a:lnSpc>
            </a:pPr>
            <a:r>
              <a:rPr lang="fr-FR" sz="2400" b="1" dirty="0"/>
              <a:t>Réduit le biais </a:t>
            </a:r>
            <a:r>
              <a:rPr lang="fr-FR" sz="2400" dirty="0"/>
              <a:t>en obligeant l'algorithme à focaliser sur les cas difficiles → hypothèse combinée beaucoup plus flexible </a:t>
            </a:r>
          </a:p>
          <a:p>
            <a:pPr algn="just">
              <a:lnSpc>
                <a:spcPct val="110000"/>
              </a:lnSpc>
            </a:pPr>
            <a:r>
              <a:rPr lang="fr-FR" sz="2400" b="1" dirty="0"/>
              <a:t>Convergence rapide</a:t>
            </a:r>
          </a:p>
          <a:p>
            <a:pPr algn="just">
              <a:lnSpc>
                <a:spcPct val="110000"/>
              </a:lnSpc>
            </a:pPr>
            <a:r>
              <a:rPr lang="fr-FR" sz="2400" b="1" dirty="0"/>
              <a:t>Sensible au bruit </a:t>
            </a:r>
            <a:r>
              <a:rPr lang="fr-FR" sz="2400" dirty="0"/>
              <a:t>: les apprenants de base classent mal les exemples bruités ⇒ poids augmentent ⇒ </a:t>
            </a:r>
            <a:r>
              <a:rPr lang="fr-FR" sz="2400" dirty="0" err="1"/>
              <a:t>surajustement</a:t>
            </a:r>
            <a:r>
              <a:rPr lang="fr-FR" sz="2400" dirty="0"/>
              <a:t> au exemples bruités. </a:t>
            </a:r>
          </a:p>
          <a:p>
            <a:pPr algn="just">
              <a:lnSpc>
                <a:spcPct val="110000"/>
              </a:lnSpc>
            </a:pPr>
            <a:endParaRPr lang="fr-FR" sz="2400" dirty="0"/>
          </a:p>
          <a:p>
            <a:pPr lvl="1" algn="just">
              <a:lnSpc>
                <a:spcPct val="110000"/>
              </a:lnSpc>
            </a:pPr>
            <a:endParaRPr lang="fr-FR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-30156"/>
            <a:ext cx="8686800" cy="1143000"/>
          </a:xfrm>
        </p:spPr>
        <p:txBody>
          <a:bodyPr>
            <a:normAutofit/>
          </a:bodyPr>
          <a:lstStyle/>
          <a:p>
            <a:r>
              <a:rPr lang="fr-FR" sz="3556" b="1" dirty="0" err="1">
                <a:solidFill>
                  <a:srgbClr val="184A7C"/>
                </a:solidFill>
                <a:latin typeface="Century Gothic"/>
                <a:cs typeface="Century Gothic"/>
              </a:rPr>
              <a:t>Boosting</a:t>
            </a:r>
            <a:r>
              <a:rPr lang="fr-FR" sz="3556" b="1" dirty="0">
                <a:solidFill>
                  <a:srgbClr val="184A7C"/>
                </a:solidFill>
                <a:latin typeface="Century Gothic"/>
                <a:cs typeface="Century Gothic"/>
              </a:rPr>
              <a:t>: Bilan</a:t>
            </a:r>
            <a:endParaRPr lang="fr-FR" b="1" dirty="0">
              <a:solidFill>
                <a:srgbClr val="184A7C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7194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690872"/>
          </a:xfrm>
        </p:spPr>
        <p:txBody>
          <a:bodyPr>
            <a:normAutofit fontScale="92500" lnSpcReduction="20000"/>
          </a:bodyPr>
          <a:lstStyle/>
          <a:p>
            <a:pPr marL="6350" indent="-6350"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2200" b="1" i="1" u="sng" dirty="0">
                <a:solidFill>
                  <a:schemeClr val="accent1">
                    <a:lumMod val="50000"/>
                  </a:schemeClr>
                </a:solidFill>
                <a:latin typeface="Century Gothic"/>
                <a:cs typeface="Century Gothic"/>
              </a:rPr>
              <a:t>Méthodes ensemblistes hétérogènes : </a:t>
            </a:r>
          </a:p>
          <a:p>
            <a:pPr algn="just"/>
            <a:r>
              <a:rPr lang="fr-FR" sz="2200" dirty="0">
                <a:latin typeface="Century Gothic"/>
                <a:cs typeface="Century Gothic"/>
              </a:rPr>
              <a:t>combinent un ensemble d’hypothèses </a:t>
            </a:r>
            <a:r>
              <a:rPr lang="fr-FR" sz="2200" b="1" dirty="0">
                <a:solidFill>
                  <a:srgbClr val="12252C"/>
                </a:solidFill>
                <a:latin typeface="Century Gothic"/>
                <a:cs typeface="Century Gothic"/>
              </a:rPr>
              <a:t>h</a:t>
            </a:r>
            <a:r>
              <a:rPr lang="fr-FR" sz="2200" b="1" baseline="-25000" dirty="0">
                <a:solidFill>
                  <a:srgbClr val="12252C"/>
                </a:solidFill>
                <a:latin typeface="Century Gothic"/>
                <a:cs typeface="Century Gothic"/>
              </a:rPr>
              <a:t>1</a:t>
            </a:r>
            <a:r>
              <a:rPr lang="fr-FR" sz="2200" b="1" dirty="0">
                <a:solidFill>
                  <a:srgbClr val="12252C"/>
                </a:solidFill>
                <a:latin typeface="Century Gothic"/>
                <a:cs typeface="Century Gothic"/>
              </a:rPr>
              <a:t> , . . . , </a:t>
            </a:r>
            <a:r>
              <a:rPr lang="fr-FR" sz="2200" b="1" dirty="0" err="1">
                <a:solidFill>
                  <a:srgbClr val="12252C"/>
                </a:solidFill>
                <a:latin typeface="Century Gothic"/>
                <a:cs typeface="Century Gothic"/>
              </a:rPr>
              <a:t>h</a:t>
            </a:r>
            <a:r>
              <a:rPr lang="fr-FR" sz="2200" b="1" baseline="-25000" dirty="0" err="1">
                <a:solidFill>
                  <a:srgbClr val="12252C"/>
                </a:solidFill>
                <a:latin typeface="Century Gothic"/>
                <a:cs typeface="Century Gothic"/>
              </a:rPr>
              <a:t>T</a:t>
            </a:r>
            <a:r>
              <a:rPr lang="fr-FR" sz="2200" b="1" dirty="0">
                <a:solidFill>
                  <a:srgbClr val="12252C"/>
                </a:solidFill>
                <a:latin typeface="Century Gothic"/>
                <a:cs typeface="Century Gothic"/>
              </a:rPr>
              <a:t> </a:t>
            </a:r>
            <a:r>
              <a:rPr lang="fr-FR" sz="2200" dirty="0">
                <a:latin typeface="Century Gothic"/>
                <a:cs typeface="Century Gothic"/>
              </a:rPr>
              <a:t>produites par des algorithmes d’apprentissage différents</a:t>
            </a:r>
          </a:p>
          <a:p>
            <a:pPr marL="6350" indent="-6350"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2200" b="1" i="1" u="sng" dirty="0">
                <a:solidFill>
                  <a:schemeClr val="accent1">
                    <a:lumMod val="50000"/>
                  </a:schemeClr>
                </a:solidFill>
                <a:latin typeface="Century Gothic"/>
                <a:cs typeface="Century Gothic"/>
              </a:rPr>
              <a:t>Méthodes ensemblistes homogènes : </a:t>
            </a:r>
          </a:p>
          <a:p>
            <a:pPr algn="just"/>
            <a:r>
              <a:rPr lang="fr-FR" sz="2200" dirty="0">
                <a:latin typeface="Century Gothic"/>
                <a:cs typeface="Century Gothic"/>
              </a:rPr>
              <a:t>combinent un ensemble d’hypothèses </a:t>
            </a:r>
            <a:r>
              <a:rPr lang="fr-FR" sz="2200" b="1" dirty="0">
                <a:solidFill>
                  <a:srgbClr val="12252C"/>
                </a:solidFill>
                <a:latin typeface="Century Gothic"/>
                <a:cs typeface="Century Gothic"/>
              </a:rPr>
              <a:t>h</a:t>
            </a:r>
            <a:r>
              <a:rPr lang="fr-FR" sz="2200" b="1" baseline="-25000" dirty="0">
                <a:solidFill>
                  <a:srgbClr val="12252C"/>
                </a:solidFill>
                <a:latin typeface="Century Gothic"/>
                <a:cs typeface="Century Gothic"/>
              </a:rPr>
              <a:t>1</a:t>
            </a:r>
            <a:r>
              <a:rPr lang="fr-FR" sz="2200" b="1" dirty="0">
                <a:solidFill>
                  <a:srgbClr val="12252C"/>
                </a:solidFill>
                <a:latin typeface="Century Gothic"/>
                <a:cs typeface="Century Gothic"/>
              </a:rPr>
              <a:t> , . . . , </a:t>
            </a:r>
            <a:r>
              <a:rPr lang="fr-FR" sz="2200" b="1" dirty="0" err="1">
                <a:solidFill>
                  <a:srgbClr val="12252C"/>
                </a:solidFill>
                <a:latin typeface="Century Gothic"/>
                <a:cs typeface="Century Gothic"/>
              </a:rPr>
              <a:t>h</a:t>
            </a:r>
            <a:r>
              <a:rPr lang="fr-FR" sz="2200" b="1" baseline="-25000" dirty="0" err="1">
                <a:solidFill>
                  <a:srgbClr val="12252C"/>
                </a:solidFill>
                <a:latin typeface="Century Gothic"/>
                <a:cs typeface="Century Gothic"/>
              </a:rPr>
              <a:t>T</a:t>
            </a:r>
            <a:r>
              <a:rPr lang="fr-FR" sz="2200" b="1" dirty="0">
                <a:solidFill>
                  <a:srgbClr val="12252C"/>
                </a:solidFill>
                <a:latin typeface="Century Gothic"/>
                <a:cs typeface="Century Gothic"/>
              </a:rPr>
              <a:t> </a:t>
            </a:r>
            <a:r>
              <a:rPr lang="fr-FR" sz="2200" dirty="0">
                <a:latin typeface="Century Gothic"/>
                <a:cs typeface="Century Gothic"/>
              </a:rPr>
              <a:t>produites par un même algorithme d’apprentissage </a:t>
            </a:r>
            <a:r>
              <a:rPr lang="fr-FR" sz="2200" b="1" dirty="0">
                <a:latin typeface="Century Gothic"/>
                <a:cs typeface="Century Gothic"/>
              </a:rPr>
              <a:t>L</a:t>
            </a:r>
            <a:r>
              <a:rPr lang="fr-FR" sz="2200" dirty="0">
                <a:latin typeface="Century Gothic"/>
                <a:cs typeface="Century Gothic"/>
              </a:rPr>
              <a:t>. </a:t>
            </a:r>
          </a:p>
          <a:p>
            <a:pPr lvl="1" algn="just">
              <a:lnSpc>
                <a:spcPct val="110000"/>
              </a:lnSpc>
              <a:spcBef>
                <a:spcPts val="400"/>
              </a:spcBef>
            </a:pPr>
            <a:r>
              <a:rPr lang="fr-FR" sz="2000" dirty="0">
                <a:latin typeface="Century Gothic"/>
                <a:cs typeface="Century Gothic"/>
              </a:rPr>
              <a:t>Utilisent des stratégies adaptatives (</a:t>
            </a:r>
            <a:r>
              <a:rPr lang="fr-FR" sz="2000" b="1" dirty="0" err="1">
                <a:latin typeface="Century Gothic"/>
                <a:cs typeface="Century Gothic"/>
              </a:rPr>
              <a:t>boosting</a:t>
            </a:r>
            <a:r>
              <a:rPr lang="fr-FR" sz="2000" dirty="0">
                <a:latin typeface="Century Gothic"/>
                <a:cs typeface="Century Gothic"/>
              </a:rPr>
              <a:t>) ou aléatoires (</a:t>
            </a:r>
            <a:r>
              <a:rPr lang="fr-FR" sz="2000" b="1" dirty="0" err="1">
                <a:latin typeface="Century Gothic"/>
                <a:cs typeface="Century Gothic"/>
              </a:rPr>
              <a:t>bagging</a:t>
            </a:r>
            <a:r>
              <a:rPr lang="fr-FR" sz="2000" dirty="0">
                <a:latin typeface="Century Gothic"/>
                <a:cs typeface="Century Gothic"/>
              </a:rPr>
              <a:t>) </a:t>
            </a:r>
            <a:endParaRPr lang="fr-FR" sz="2000" b="1" dirty="0">
              <a:latin typeface="Century Gothic"/>
              <a:cs typeface="Century Gothic"/>
            </a:endParaRPr>
          </a:p>
          <a:p>
            <a:pPr lvl="2" algn="just">
              <a:lnSpc>
                <a:spcPct val="110000"/>
              </a:lnSpc>
              <a:spcBef>
                <a:spcPts val="400"/>
              </a:spcBef>
            </a:pPr>
            <a:r>
              <a:rPr lang="fr-FR" sz="1800" b="1" dirty="0" err="1">
                <a:solidFill>
                  <a:srgbClr val="FF0000"/>
                </a:solidFill>
                <a:latin typeface="Century Gothic"/>
                <a:cs typeface="Century Gothic"/>
              </a:rPr>
              <a:t>Boosting</a:t>
            </a:r>
            <a:r>
              <a:rPr lang="fr-FR" sz="1800" b="1" dirty="0">
                <a:solidFill>
                  <a:srgbClr val="FF0000"/>
                </a:solidFill>
                <a:latin typeface="Century Gothic"/>
                <a:cs typeface="Century Gothic"/>
              </a:rPr>
              <a:t> : </a:t>
            </a:r>
            <a:r>
              <a:rPr lang="fr-FR" sz="1800" dirty="0">
                <a:latin typeface="Century Gothic"/>
                <a:cs typeface="Century Gothic"/>
              </a:rPr>
              <a:t>utiliser une stratégie adaptative pour booster des performances, applicable à tout type d’algorithme (Réseau de neurones, CART, etc.)</a:t>
            </a:r>
            <a:r>
              <a:rPr lang="fr-FR" sz="1800" b="1" dirty="0">
                <a:latin typeface="Century Gothic"/>
                <a:cs typeface="Century Gothic"/>
              </a:rPr>
              <a:t> </a:t>
            </a:r>
          </a:p>
          <a:p>
            <a:pPr lvl="2" algn="just">
              <a:lnSpc>
                <a:spcPct val="110000"/>
              </a:lnSpc>
              <a:spcBef>
                <a:spcPts val="400"/>
              </a:spcBef>
            </a:pPr>
            <a:r>
              <a:rPr lang="fr-FR" sz="1800" b="1" dirty="0" err="1">
                <a:solidFill>
                  <a:srgbClr val="FF0000"/>
                </a:solidFill>
                <a:latin typeface="Century Gothic"/>
                <a:cs typeface="Century Gothic"/>
              </a:rPr>
              <a:t>Bagging</a:t>
            </a:r>
            <a:r>
              <a:rPr lang="fr-FR" sz="1800" b="1" dirty="0">
                <a:solidFill>
                  <a:srgbClr val="FF0000"/>
                </a:solidFill>
                <a:latin typeface="Century Gothic"/>
                <a:cs typeface="Century Gothic"/>
              </a:rPr>
              <a:t> ou </a:t>
            </a:r>
            <a:r>
              <a:rPr lang="fr-FR" sz="1800" b="1" dirty="0" err="1">
                <a:solidFill>
                  <a:srgbClr val="FF0000"/>
                </a:solidFill>
                <a:latin typeface="Century Gothic"/>
                <a:cs typeface="Century Gothic"/>
              </a:rPr>
              <a:t>Random</a:t>
            </a:r>
            <a:r>
              <a:rPr lang="fr-FR" sz="1800" b="1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lang="fr-FR" sz="1800" b="1" dirty="0" err="1">
                <a:solidFill>
                  <a:srgbClr val="FF0000"/>
                </a:solidFill>
                <a:latin typeface="Century Gothic"/>
                <a:cs typeface="Century Gothic"/>
              </a:rPr>
              <a:t>Forests</a:t>
            </a:r>
            <a:r>
              <a:rPr lang="fr-FR" sz="1800" b="1" dirty="0">
                <a:solidFill>
                  <a:srgbClr val="FF0000"/>
                </a:solidFill>
                <a:latin typeface="Century Gothic"/>
                <a:cs typeface="Century Gothic"/>
              </a:rPr>
              <a:t> : </a:t>
            </a:r>
            <a:r>
              <a:rPr lang="fr-FR" sz="1800" dirty="0">
                <a:latin typeface="Century Gothic"/>
                <a:cs typeface="Century Gothic"/>
              </a:rPr>
              <a:t>utiliser l’aléatoire pour améliorer les performances d’algorithmes de « faibles » performances. C’est applicable à différents algorithmes et RF est un aménagement </a:t>
            </a:r>
            <a:r>
              <a:rPr lang="fr-FR" sz="1800" dirty="0" err="1">
                <a:latin typeface="Century Gothic"/>
                <a:cs typeface="Century Gothic"/>
              </a:rPr>
              <a:t>spéciﬁque</a:t>
            </a:r>
            <a:r>
              <a:rPr lang="fr-FR" sz="1800" dirty="0">
                <a:latin typeface="Century Gothic"/>
                <a:cs typeface="Century Gothic"/>
              </a:rPr>
              <a:t> à CART. </a:t>
            </a:r>
            <a:endParaRPr lang="fr-FR" sz="2200" dirty="0">
              <a:latin typeface="Century Gothic"/>
              <a:cs typeface="Century Gothic"/>
            </a:endParaRPr>
          </a:p>
          <a:p>
            <a:pPr algn="just"/>
            <a:endParaRPr lang="fr-FR" sz="2000" dirty="0">
              <a:solidFill>
                <a:srgbClr val="12252C"/>
              </a:solidFill>
              <a:latin typeface="Century Gothic"/>
              <a:ea typeface="ヒラギノ角ゴ Pro W3" pitchFamily="-109" charset="-128"/>
              <a:cs typeface="Century Gothic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8974667" cy="562074"/>
          </a:xfrm>
        </p:spPr>
        <p:txBody>
          <a:bodyPr>
            <a:noAutofit/>
          </a:bodyPr>
          <a:lstStyle/>
          <a:p>
            <a:r>
              <a:rPr lang="fr-FR" sz="2400" b="1" dirty="0">
                <a:solidFill>
                  <a:srgbClr val="184A7C"/>
                </a:solidFill>
                <a:latin typeface="Century Gothic"/>
                <a:cs typeface="Century Gothic"/>
              </a:rPr>
              <a:t>Rappel : Comment produire les </a:t>
            </a:r>
            <a:r>
              <a:rPr lang="fr-FR" sz="2400" b="1" dirty="0" err="1">
                <a:solidFill>
                  <a:srgbClr val="184A7C"/>
                </a:solidFill>
                <a:latin typeface="Century Gothic"/>
                <a:cs typeface="Century Gothic"/>
              </a:rPr>
              <a:t>classifieurs</a:t>
            </a:r>
            <a:r>
              <a:rPr lang="fr-FR" sz="2400" b="1" dirty="0">
                <a:solidFill>
                  <a:srgbClr val="184A7C"/>
                </a:solidFill>
                <a:latin typeface="Century Gothic"/>
                <a:cs typeface="Century Gothic"/>
              </a:rPr>
              <a:t> à combiner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0558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10600" cy="4572000"/>
          </a:xfrm>
        </p:spPr>
        <p:txBody>
          <a:bodyPr rtlCol="0">
            <a:normAutofit fontScale="77500" lnSpcReduction="20000"/>
          </a:bodyPr>
          <a:lstStyle/>
          <a:p>
            <a:pPr algn="just">
              <a:lnSpc>
                <a:spcPct val="110000"/>
              </a:lnSpc>
              <a:spcAft>
                <a:spcPts val="1200"/>
              </a:spcAft>
              <a:defRPr/>
            </a:pPr>
            <a:r>
              <a:rPr lang="fr-FR" sz="2706" dirty="0">
                <a:latin typeface="Century Gothic"/>
                <a:cs typeface="Century Gothic"/>
              </a:rPr>
              <a:t>Variantes de la base d’apprentissage obtenues par </a:t>
            </a:r>
            <a:r>
              <a:rPr lang="fr-FR" sz="2706" b="1" dirty="0">
                <a:latin typeface="Century Gothic"/>
                <a:cs typeface="Century Gothic"/>
              </a:rPr>
              <a:t>tirages aléatoires </a:t>
            </a:r>
            <a:r>
              <a:rPr lang="fr-FR" sz="2706" dirty="0">
                <a:latin typeface="Century Gothic"/>
                <a:cs typeface="Century Gothic"/>
              </a:rPr>
              <a:t>avec remise depuis la base initiale (sorte de «</a:t>
            </a:r>
            <a:r>
              <a:rPr lang="fr-FR" sz="2706" b="1" dirty="0" err="1">
                <a:latin typeface="Century Gothic"/>
                <a:cs typeface="Century Gothic"/>
              </a:rPr>
              <a:t>bootstrap</a:t>
            </a:r>
            <a:r>
              <a:rPr lang="fr-FR" sz="2706" dirty="0">
                <a:latin typeface="Century Gothic"/>
                <a:cs typeface="Century Gothic"/>
              </a:rPr>
              <a:t>») </a:t>
            </a:r>
          </a:p>
          <a:p>
            <a:pPr algn="just">
              <a:lnSpc>
                <a:spcPct val="110000"/>
              </a:lnSpc>
              <a:spcAft>
                <a:spcPts val="1200"/>
              </a:spcAft>
              <a:defRPr/>
            </a:pPr>
            <a:r>
              <a:rPr lang="fr-CA" sz="2706" dirty="0">
                <a:latin typeface="Century Gothic"/>
                <a:cs typeface="Century Gothic"/>
              </a:rPr>
              <a:t>Un ensemble de données « </a:t>
            </a:r>
            <a:r>
              <a:rPr lang="fr-CA" sz="2706" dirty="0" err="1">
                <a:latin typeface="Century Gothic"/>
                <a:cs typeface="Century Gothic"/>
              </a:rPr>
              <a:t>bootstrap</a:t>
            </a:r>
            <a:r>
              <a:rPr lang="fr-CA" sz="2706" dirty="0">
                <a:latin typeface="Century Gothic"/>
                <a:cs typeface="Century Gothic"/>
              </a:rPr>
              <a:t> » est un ensemble de données obtenu en sélectionnant au hasard avec remise </a:t>
            </a:r>
            <a:r>
              <a:rPr lang="fr-CA" sz="2706" b="1" i="1" dirty="0">
                <a:latin typeface="Century Gothic"/>
                <a:cs typeface="Century Gothic"/>
              </a:rPr>
              <a:t>m</a:t>
            </a:r>
            <a:r>
              <a:rPr lang="fr-CA" sz="2706" dirty="0">
                <a:latin typeface="Century Gothic"/>
                <a:cs typeface="Century Gothic"/>
              </a:rPr>
              <a:t> observations parmi les </a:t>
            </a:r>
            <a:r>
              <a:rPr lang="fr-CA" sz="2706" b="1" i="1" dirty="0">
                <a:latin typeface="Century Gothic"/>
                <a:cs typeface="Century Gothic"/>
              </a:rPr>
              <a:t>m</a:t>
            </a:r>
            <a:r>
              <a:rPr lang="fr-CA" sz="2706" b="1" dirty="0">
                <a:latin typeface="Century Gothic"/>
                <a:cs typeface="Century Gothic"/>
              </a:rPr>
              <a:t> </a:t>
            </a:r>
            <a:r>
              <a:rPr lang="fr-CA" sz="2706" dirty="0">
                <a:latin typeface="Century Gothic"/>
                <a:cs typeface="Century Gothic"/>
              </a:rPr>
              <a:t>observations de l’ensemble d’entra</a:t>
            </a:r>
            <a:r>
              <a:rPr lang="fr-CA" altLang="ja-JP" sz="2706" dirty="0">
                <a:latin typeface="Century Gothic"/>
                <a:cs typeface="Century Gothic"/>
              </a:rPr>
              <a:t>î</a:t>
            </a:r>
            <a:r>
              <a:rPr lang="fr-CA" sz="2706" dirty="0">
                <a:latin typeface="Century Gothic"/>
                <a:cs typeface="Century Gothic"/>
              </a:rPr>
              <a:t>nement.</a:t>
            </a:r>
          </a:p>
          <a:p>
            <a:pPr algn="just">
              <a:lnSpc>
                <a:spcPct val="110000"/>
              </a:lnSpc>
              <a:spcAft>
                <a:spcPts val="1200"/>
              </a:spcAft>
              <a:defRPr/>
            </a:pPr>
            <a:r>
              <a:rPr lang="fr-CA" sz="2706" dirty="0">
                <a:latin typeface="Century Gothic"/>
                <a:cs typeface="Century Gothic"/>
              </a:rPr>
              <a:t>Certaines observations sont dupliquées tandis que d’autres sont absentes; ce qui introduit une part d’aléatoire.</a:t>
            </a:r>
          </a:p>
          <a:p>
            <a:pPr algn="just">
              <a:lnSpc>
                <a:spcPct val="110000"/>
              </a:lnSpc>
              <a:spcAft>
                <a:spcPts val="1200"/>
              </a:spcAft>
              <a:defRPr/>
            </a:pPr>
            <a:r>
              <a:rPr lang="fr-CA" sz="2706" dirty="0">
                <a:latin typeface="Century Gothic"/>
                <a:cs typeface="Century Gothic"/>
              </a:rPr>
              <a:t>L’intér</a:t>
            </a:r>
            <a:r>
              <a:rPr lang="fr-CA" altLang="ja-JP" sz="2706" dirty="0">
                <a:latin typeface="Century Gothic"/>
                <a:cs typeface="Century Gothic"/>
              </a:rPr>
              <a:t>êt de telle méthode est de répéter la procédure et d’utiliser chaque ensemble de données pour construire un modèle. Nous disposons alors de différentes réalisations de la statistique estimée (ou du modèle).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6236"/>
            <a:ext cx="8229600" cy="562074"/>
          </a:xfrm>
        </p:spPr>
        <p:txBody>
          <a:bodyPr>
            <a:noAutofit/>
          </a:bodyPr>
          <a:lstStyle/>
          <a:p>
            <a:r>
              <a:rPr lang="fr-CA" sz="3200" b="1" dirty="0" err="1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Bagging</a:t>
            </a:r>
            <a:r>
              <a:rPr lang="fr-CA" sz="3200" b="1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 : </a:t>
            </a:r>
            <a:r>
              <a:rPr lang="fr-CA" sz="3200" b="1" dirty="0" err="1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Bootstrap</a:t>
            </a:r>
            <a:r>
              <a:rPr lang="fr-CA" sz="3200" b="1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 </a:t>
            </a:r>
            <a:r>
              <a:rPr lang="fr-CA" sz="3200" b="1" dirty="0" err="1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aggregation</a:t>
            </a:r>
            <a:r>
              <a:rPr lang="fr-CA" sz="3200" b="1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 </a:t>
            </a:r>
            <a:r>
              <a:rPr lang="fr-FR" sz="1800" b="1" dirty="0">
                <a:solidFill>
                  <a:srgbClr val="184A7C"/>
                </a:solidFill>
                <a:latin typeface="Century Gothic"/>
                <a:cs typeface="Century Gothic"/>
              </a:rPr>
              <a:t>[Breiman,96]</a:t>
            </a:r>
            <a:br>
              <a:rPr lang="fr-CA" sz="1800" b="1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</a:br>
            <a:endParaRPr lang="fr-CA" sz="3200" b="1" dirty="0">
              <a:solidFill>
                <a:srgbClr val="184A7C"/>
              </a:solidFill>
              <a:latin typeface="Century Gothic"/>
              <a:ea typeface="ヒラギノ角ゴ Pro W3" pitchFamily="-109" charset="-128"/>
              <a:cs typeface="Century Gothic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55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b="1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Principe du </a:t>
            </a:r>
            <a:r>
              <a:rPr lang="fr-FR" b="1" dirty="0" err="1">
                <a:solidFill>
                  <a:srgbClr val="184A7C"/>
                </a:solidFill>
                <a:latin typeface="Century Gothic"/>
                <a:cs typeface="Century Gothic"/>
              </a:rPr>
              <a:t>Bagging</a:t>
            </a:r>
            <a:r>
              <a:rPr lang="fr-FR" b="1" dirty="0">
                <a:solidFill>
                  <a:srgbClr val="184A7C"/>
                </a:solidFill>
                <a:latin typeface="Century Gothic"/>
                <a:cs typeface="Century Gothic"/>
              </a:rPr>
              <a:t>   			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  <a:spcBef>
                <a:spcPct val="40000"/>
              </a:spcBef>
            </a:pPr>
            <a:r>
              <a:rPr lang="fr-FR" b="1" dirty="0">
                <a:latin typeface="Century Gothic"/>
                <a:cs typeface="Century Gothic"/>
              </a:rPr>
              <a:t>Génération de </a:t>
            </a:r>
            <a:r>
              <a:rPr lang="fr-FR" b="1" i="1" dirty="0">
                <a:latin typeface="Century Gothic"/>
                <a:cs typeface="Century Gothic"/>
              </a:rPr>
              <a:t>k</a:t>
            </a:r>
            <a:r>
              <a:rPr lang="fr-FR" b="1" dirty="0">
                <a:latin typeface="Century Gothic"/>
                <a:cs typeface="Century Gothic"/>
              </a:rPr>
              <a:t> échantillons « </a:t>
            </a:r>
            <a:r>
              <a:rPr lang="fr-FR" b="1" dirty="0" err="1">
                <a:latin typeface="Century Gothic"/>
                <a:cs typeface="Century Gothic"/>
              </a:rPr>
              <a:t>bootstrap</a:t>
            </a:r>
            <a:r>
              <a:rPr lang="fr-FR" b="1" dirty="0">
                <a:latin typeface="Century Gothic"/>
                <a:cs typeface="Century Gothic"/>
              </a:rPr>
              <a:t> »</a:t>
            </a:r>
            <a:r>
              <a:rPr lang="fr-FR" dirty="0">
                <a:latin typeface="Century Gothic"/>
                <a:cs typeface="Century Gothic"/>
              </a:rPr>
              <a:t> par tirage avec remise dans l’ensemble d’apprentissage </a:t>
            </a:r>
            <a:r>
              <a:rPr lang="fr-FR" sz="2800" dirty="0">
                <a:latin typeface="Century Gothic"/>
                <a:cs typeface="Century Gothic"/>
              </a:rPr>
              <a:t>A= {(x</a:t>
            </a:r>
            <a:r>
              <a:rPr lang="fr-FR" sz="2800" baseline="-25000" dirty="0">
                <a:latin typeface="Century Gothic"/>
                <a:cs typeface="Century Gothic"/>
              </a:rPr>
              <a:t>1</a:t>
            </a:r>
            <a:r>
              <a:rPr lang="fr-FR" sz="2800" dirty="0">
                <a:latin typeface="Century Gothic"/>
                <a:cs typeface="Century Gothic"/>
              </a:rPr>
              <a:t>,y</a:t>
            </a:r>
            <a:r>
              <a:rPr lang="fr-FR" sz="2800" baseline="-25000" dirty="0">
                <a:latin typeface="Century Gothic"/>
                <a:cs typeface="Century Gothic"/>
              </a:rPr>
              <a:t>1</a:t>
            </a:r>
            <a:r>
              <a:rPr lang="fr-FR" sz="2800" dirty="0">
                <a:latin typeface="Century Gothic"/>
                <a:cs typeface="Century Gothic"/>
              </a:rPr>
              <a:t>), … ,(</a:t>
            </a:r>
            <a:r>
              <a:rPr lang="fr-FR" sz="2800" dirty="0" err="1">
                <a:latin typeface="Century Gothic"/>
                <a:cs typeface="Century Gothic"/>
              </a:rPr>
              <a:t>x</a:t>
            </a:r>
            <a:r>
              <a:rPr lang="fr-FR" sz="2800" baseline="-25000" dirty="0" err="1">
                <a:latin typeface="Century Gothic"/>
                <a:cs typeface="Century Gothic"/>
              </a:rPr>
              <a:t>m</a:t>
            </a:r>
            <a:r>
              <a:rPr lang="fr-FR" sz="2800" dirty="0" err="1">
                <a:latin typeface="Century Gothic"/>
                <a:cs typeface="Century Gothic"/>
              </a:rPr>
              <a:t>,y</a:t>
            </a:r>
            <a:r>
              <a:rPr lang="fr-FR" sz="2800" baseline="-25000" dirty="0" err="1">
                <a:latin typeface="Century Gothic"/>
                <a:cs typeface="Century Gothic"/>
              </a:rPr>
              <a:t>m</a:t>
            </a:r>
            <a:r>
              <a:rPr lang="fr-FR" sz="2800" dirty="0">
                <a:latin typeface="Century Gothic"/>
                <a:cs typeface="Century Gothic"/>
              </a:rPr>
              <a:t>)}.</a:t>
            </a:r>
            <a:r>
              <a:rPr lang="fr-FR" dirty="0">
                <a:latin typeface="Century Gothic"/>
                <a:cs typeface="Century Gothic"/>
              </a:rPr>
              <a:t> </a:t>
            </a:r>
          </a:p>
          <a:p>
            <a:pPr algn="just">
              <a:lnSpc>
                <a:spcPct val="110000"/>
              </a:lnSpc>
              <a:spcBef>
                <a:spcPct val="40000"/>
              </a:spcBef>
            </a:pPr>
            <a:r>
              <a:rPr lang="fr-FR" b="1" dirty="0">
                <a:latin typeface="Century Gothic"/>
                <a:cs typeface="Century Gothic"/>
              </a:rPr>
              <a:t>Pour chaque échantillon</a:t>
            </a:r>
            <a:r>
              <a:rPr lang="fr-FR" dirty="0">
                <a:latin typeface="Century Gothic"/>
                <a:cs typeface="Century Gothic"/>
              </a:rPr>
              <a:t>, apprentissage d’un </a:t>
            </a:r>
            <a:r>
              <a:rPr lang="fr-FR" dirty="0" err="1">
                <a:latin typeface="Century Gothic"/>
                <a:cs typeface="Century Gothic"/>
              </a:rPr>
              <a:t>classifieur</a:t>
            </a:r>
            <a:r>
              <a:rPr lang="fr-FR" dirty="0">
                <a:latin typeface="Century Gothic"/>
                <a:cs typeface="Century Gothic"/>
              </a:rPr>
              <a:t> en utilisant le m</a:t>
            </a:r>
            <a:r>
              <a:rPr lang="en-US" dirty="0" err="1">
                <a:latin typeface="Century Gothic"/>
                <a:cs typeface="Century Gothic"/>
              </a:rPr>
              <a:t>ê</a:t>
            </a:r>
            <a:r>
              <a:rPr lang="fr-FR" dirty="0">
                <a:latin typeface="Century Gothic"/>
                <a:cs typeface="Century Gothic"/>
              </a:rPr>
              <a:t>me algorithme d’apprentissage</a:t>
            </a:r>
          </a:p>
          <a:p>
            <a:pPr algn="just">
              <a:lnSpc>
                <a:spcPct val="110000"/>
              </a:lnSpc>
              <a:spcBef>
                <a:spcPct val="40000"/>
              </a:spcBef>
            </a:pPr>
            <a:r>
              <a:rPr lang="fr-FR" dirty="0">
                <a:latin typeface="Century Gothic"/>
                <a:cs typeface="Century Gothic"/>
              </a:rPr>
              <a:t>La </a:t>
            </a:r>
            <a:r>
              <a:rPr lang="fr-FR" b="1" dirty="0">
                <a:latin typeface="Century Gothic"/>
                <a:cs typeface="Century Gothic"/>
              </a:rPr>
              <a:t>prédiction finale</a:t>
            </a:r>
            <a:r>
              <a:rPr lang="fr-FR" dirty="0">
                <a:latin typeface="Century Gothic"/>
                <a:cs typeface="Century Gothic"/>
              </a:rPr>
              <a:t> pour un nouvel exemple est obtenue par vote (simple) des </a:t>
            </a:r>
            <a:r>
              <a:rPr lang="fr-FR" dirty="0" err="1">
                <a:latin typeface="Century Gothic"/>
                <a:cs typeface="Century Gothic"/>
              </a:rPr>
              <a:t>classifieurs</a:t>
            </a:r>
            <a:endParaRPr lang="fr-FR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441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b="1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Schéma du </a:t>
            </a:r>
            <a:r>
              <a:rPr lang="fr-FR" b="1" dirty="0" err="1">
                <a:solidFill>
                  <a:srgbClr val="184A7C"/>
                </a:solidFill>
                <a:latin typeface="Century Gothic"/>
                <a:cs typeface="Century Gothic"/>
              </a:rPr>
              <a:t>Bagging</a:t>
            </a:r>
            <a:r>
              <a:rPr lang="fr-FR" b="1" dirty="0">
                <a:solidFill>
                  <a:srgbClr val="184A7C"/>
                </a:solidFill>
                <a:latin typeface="Century Gothic"/>
                <a:cs typeface="Century Gothic"/>
              </a:rPr>
              <a:t>   			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19200"/>
            <a:ext cx="74676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1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1516" y="1268760"/>
            <a:ext cx="8555784" cy="489654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fr-FR" sz="2000" b="1" dirty="0">
                <a:latin typeface="Century Gothic"/>
                <a:cs typeface="Century Gothic"/>
              </a:rPr>
              <a:t>Limite statistique (variance) : </a:t>
            </a:r>
            <a:r>
              <a:rPr lang="fr-FR" sz="2000" dirty="0">
                <a:latin typeface="Century Gothic"/>
                <a:cs typeface="Century Gothic"/>
              </a:rPr>
              <a:t>si l’espace de recherche est grand proportionnellement au nombre d’exemples, plusieurs hypothèses de même performance peuvent être induites</a:t>
            </a:r>
            <a:r>
              <a:rPr lang="fr-FR" sz="2000" b="1" dirty="0">
                <a:latin typeface="Century Gothic"/>
                <a:cs typeface="Century Gothic"/>
              </a:rPr>
              <a:t>. </a:t>
            </a:r>
            <a:r>
              <a:rPr lang="fr-FR" sz="2000" b="1" dirty="0">
                <a:solidFill>
                  <a:srgbClr val="FF0000"/>
                </a:solidFill>
                <a:latin typeface="Century Gothic"/>
                <a:cs typeface="Century Gothic"/>
              </a:rPr>
              <a:t>L’algorithme est contraint d’en choisir une (surement pas la meilleure.</a:t>
            </a:r>
          </a:p>
          <a:p>
            <a:pPr marL="0" indent="0" algn="just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fr-FR" sz="2000" dirty="0">
              <a:latin typeface="Century Gothic"/>
              <a:cs typeface="Century Gothic"/>
            </a:endParaRPr>
          </a:p>
          <a:p>
            <a:pPr marL="0" indent="0" algn="just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fr-FR" sz="2000" dirty="0">
              <a:solidFill>
                <a:srgbClr val="800000"/>
              </a:solidFill>
              <a:latin typeface="Century Gothic"/>
              <a:cs typeface="Century Gothic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9400" y="274638"/>
            <a:ext cx="8521700" cy="562074"/>
          </a:xfrm>
        </p:spPr>
        <p:txBody>
          <a:bodyPr>
            <a:noAutofit/>
          </a:bodyPr>
          <a:lstStyle/>
          <a:p>
            <a:r>
              <a:rPr lang="fr-FR" sz="3200" b="1" dirty="0">
                <a:solidFill>
                  <a:schemeClr val="tx1"/>
                </a:solidFill>
                <a:latin typeface="Century Gothic"/>
                <a:cs typeface="Century Gothic"/>
              </a:rPr>
              <a:t>Limites des méthodes induisant une seule hypothèse (1/2)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3187700"/>
            <a:ext cx="5969000" cy="2743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0" y="5816600"/>
            <a:ext cx="594360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fr-FR" sz="2000" b="1" dirty="0">
                <a:solidFill>
                  <a:srgbClr val="FF0000"/>
                </a:solidFill>
                <a:latin typeface="Century Gothic"/>
                <a:cs typeface="Century Gothic"/>
              </a:rPr>
              <a:t>Solution : </a:t>
            </a:r>
            <a:r>
              <a:rPr lang="fr-FR" sz="2000" b="1" dirty="0">
                <a:latin typeface="Century Gothic"/>
                <a:cs typeface="Century Gothic"/>
              </a:rPr>
              <a:t>un simple vote peut réduire ce risque</a:t>
            </a:r>
          </a:p>
        </p:txBody>
      </p:sp>
    </p:spTree>
    <p:extLst>
      <p:ext uri="{BB962C8B-B14F-4D97-AF65-F5344CB8AC3E}">
        <p14:creationId xmlns:p14="http://schemas.microsoft.com/office/powerpoint/2010/main" val="358126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184A7C"/>
                </a:solidFill>
                <a:latin typeface="Century Gothic"/>
                <a:cs typeface="Century Gothic"/>
              </a:rPr>
              <a:t>C4.5 sans et avec </a:t>
            </a:r>
            <a:r>
              <a:rPr lang="fr-FR" b="1" dirty="0" err="1">
                <a:solidFill>
                  <a:srgbClr val="184A7C"/>
                </a:solidFill>
                <a:latin typeface="Century Gothic"/>
                <a:cs typeface="Century Gothic"/>
              </a:rPr>
              <a:t>bagging</a:t>
            </a:r>
            <a:endParaRPr lang="fr-FR" b="1" dirty="0">
              <a:solidFill>
                <a:srgbClr val="184A7C"/>
              </a:solidFill>
              <a:latin typeface="Century Gothic"/>
              <a:cs typeface="Century Gothic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4" y="1143000"/>
            <a:ext cx="7055096" cy="496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31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10000"/>
              </a:lnSpc>
              <a:spcAft>
                <a:spcPts val="1200"/>
              </a:spcAft>
              <a:defRPr/>
            </a:pPr>
            <a:r>
              <a:rPr lang="fr-CA" sz="2714" dirty="0">
                <a:latin typeface="Century Gothic"/>
                <a:cs typeface="Century Gothic"/>
              </a:rPr>
              <a:t>Le but premier du </a:t>
            </a:r>
            <a:r>
              <a:rPr lang="fr-CA" sz="2714" dirty="0" err="1">
                <a:latin typeface="Century Gothic"/>
                <a:cs typeface="Century Gothic"/>
              </a:rPr>
              <a:t>bagging</a:t>
            </a:r>
            <a:r>
              <a:rPr lang="fr-CA" sz="2714" dirty="0">
                <a:latin typeface="Century Gothic"/>
                <a:cs typeface="Century Gothic"/>
              </a:rPr>
              <a:t> est d’atténuer l’instabilité inhérente à certaines méthodes de discrimination.</a:t>
            </a:r>
          </a:p>
          <a:p>
            <a:pPr algn="just">
              <a:lnSpc>
                <a:spcPct val="110000"/>
              </a:lnSpc>
              <a:spcAft>
                <a:spcPts val="1200"/>
              </a:spcAft>
              <a:defRPr/>
            </a:pPr>
            <a:r>
              <a:rPr lang="fr-CA" sz="2714" dirty="0">
                <a:latin typeface="Century Gothic"/>
                <a:cs typeface="Century Gothic"/>
              </a:rPr>
              <a:t>Une méthode de discrimination est dite instable si un changement mineur dans les données provoque un changement assez important de modèle. (Ex: arbres, réseaux de neurones)</a:t>
            </a:r>
          </a:p>
          <a:p>
            <a:pPr algn="just">
              <a:lnSpc>
                <a:spcPct val="110000"/>
              </a:lnSpc>
              <a:spcAft>
                <a:spcPts val="1200"/>
              </a:spcAft>
              <a:defRPr/>
            </a:pPr>
            <a:r>
              <a:rPr lang="fr-FR" sz="2714" dirty="0">
                <a:latin typeface="Century Gothic"/>
                <a:cs typeface="Century Gothic"/>
              </a:rPr>
              <a:t>Utile et efficace en particulier si l’algorithme de base utilisé est «</a:t>
            </a:r>
            <a:r>
              <a:rPr lang="fr-FR" sz="2714" b="1" dirty="0">
                <a:latin typeface="Century Gothic"/>
                <a:cs typeface="Century Gothic"/>
              </a:rPr>
              <a:t>instable</a:t>
            </a:r>
            <a:r>
              <a:rPr lang="fr-FR" sz="2714" dirty="0">
                <a:latin typeface="Century Gothic"/>
                <a:cs typeface="Century Gothic"/>
              </a:rPr>
              <a:t>» car différences entre variantes de base </a:t>
            </a:r>
            <a:r>
              <a:rPr lang="fr-FR" sz="2714" dirty="0">
                <a:latin typeface="Wingdings"/>
                <a:ea typeface="Wingdings"/>
                <a:cs typeface="Wingdings"/>
              </a:rPr>
              <a:t></a:t>
            </a:r>
            <a:r>
              <a:rPr lang="fr-FR" sz="2714" dirty="0">
                <a:latin typeface="Century Gothic"/>
                <a:ea typeface="Wingdings"/>
                <a:cs typeface="Century Gothic"/>
              </a:rPr>
              <a:t> </a:t>
            </a:r>
            <a:r>
              <a:rPr lang="fr-FR" sz="2714" dirty="0" err="1">
                <a:latin typeface="Century Gothic"/>
                <a:cs typeface="Century Gothic"/>
              </a:rPr>
              <a:t>classifieurs</a:t>
            </a:r>
            <a:r>
              <a:rPr lang="fr-FR" sz="2714" dirty="0">
                <a:latin typeface="Century Gothic"/>
                <a:cs typeface="Century Gothic"/>
              </a:rPr>
              <a:t> élémentaires très différents</a:t>
            </a:r>
          </a:p>
          <a:p>
            <a:pPr algn="just">
              <a:lnSpc>
                <a:spcPct val="110000"/>
              </a:lnSpc>
              <a:spcAft>
                <a:spcPts val="1200"/>
              </a:spcAft>
              <a:defRPr/>
            </a:pPr>
            <a:r>
              <a:rPr lang="fr-FR" sz="2714" dirty="0">
                <a:latin typeface="Century Gothic"/>
                <a:cs typeface="Century Gothic"/>
              </a:rPr>
              <a:t>Evite l’</a:t>
            </a:r>
            <a:r>
              <a:rPr lang="fr-FR" sz="2714" dirty="0" err="1">
                <a:latin typeface="Century Gothic"/>
                <a:cs typeface="Century Gothic"/>
              </a:rPr>
              <a:t>overfitting</a:t>
            </a:r>
            <a:r>
              <a:rPr lang="fr-FR" sz="2714" dirty="0">
                <a:latin typeface="Century Gothic"/>
                <a:cs typeface="Century Gothic"/>
              </a:rPr>
              <a:t> (</a:t>
            </a:r>
            <a:r>
              <a:rPr lang="fr-FR" sz="2714" dirty="0" err="1">
                <a:latin typeface="Century Gothic"/>
                <a:cs typeface="Century Gothic"/>
              </a:rPr>
              <a:t>sur-apprentissage</a:t>
            </a:r>
            <a:r>
              <a:rPr lang="fr-FR" sz="2714" dirty="0">
                <a:latin typeface="Century Gothic"/>
                <a:cs typeface="Century Gothic"/>
              </a:rPr>
              <a:t>), car on «moyenne» des </a:t>
            </a:r>
            <a:r>
              <a:rPr lang="fr-FR" sz="2714" dirty="0" err="1">
                <a:latin typeface="Century Gothic"/>
                <a:cs typeface="Century Gothic"/>
              </a:rPr>
              <a:t>classifieurs</a:t>
            </a:r>
            <a:r>
              <a:rPr lang="fr-FR" sz="2714" dirty="0">
                <a:latin typeface="Century Gothic"/>
                <a:cs typeface="Century Gothic"/>
              </a:rPr>
              <a:t> construits avec différentes réalisations aléatoires des mêmes données.</a:t>
            </a:r>
          </a:p>
          <a:p>
            <a:pPr algn="just">
              <a:lnSpc>
                <a:spcPct val="110000"/>
              </a:lnSpc>
              <a:spcAft>
                <a:spcPts val="1200"/>
              </a:spcAft>
              <a:defRPr/>
            </a:pPr>
            <a:r>
              <a:rPr lang="fr-FR" sz="2714" dirty="0">
                <a:latin typeface="Century Gothic"/>
                <a:cs typeface="Century Gothic"/>
              </a:rPr>
              <a:t>Il est souvent dit que le </a:t>
            </a:r>
            <a:r>
              <a:rPr lang="fr-FR" sz="2714" dirty="0" err="1">
                <a:latin typeface="Century Gothic"/>
                <a:cs typeface="Century Gothic"/>
              </a:rPr>
              <a:t>bagging</a:t>
            </a:r>
            <a:r>
              <a:rPr lang="fr-FR" sz="2714" dirty="0">
                <a:latin typeface="Century Gothic"/>
                <a:cs typeface="Century Gothic"/>
              </a:rPr>
              <a:t> fonctionne en réduisant la variance en laissant le biais inchangé.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fr-CA" b="1" dirty="0" err="1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Bagging</a:t>
            </a:r>
            <a:r>
              <a:rPr lang="fr-CA" b="1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 : Bilan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55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492625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spcBef>
                <a:spcPts val="800"/>
              </a:spcBef>
              <a:buFont typeface="Wingdings 2" pitchFamily="-109" charset="2"/>
              <a:buNone/>
            </a:pPr>
            <a:r>
              <a:rPr lang="fr-FR" b="1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Principe :</a:t>
            </a:r>
          </a:p>
          <a:p>
            <a:pPr algn="just" eaLnBrk="1" hangingPunct="1">
              <a:spcBef>
                <a:spcPts val="800"/>
              </a:spcBef>
            </a:pPr>
            <a:r>
              <a:rPr lang="fr-FR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Est ce qu’à partir d’un ensemble de faible </a:t>
            </a:r>
            <a:r>
              <a:rPr lang="fr-FR" dirty="0" err="1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classifieurs</a:t>
            </a:r>
            <a:r>
              <a:rPr lang="fr-FR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 (arbres de décision) ont peut créer un </a:t>
            </a:r>
            <a:r>
              <a:rPr lang="fr-FR" dirty="0" err="1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classifieur</a:t>
            </a:r>
            <a:r>
              <a:rPr lang="fr-FR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 plus performant?</a:t>
            </a:r>
          </a:p>
          <a:p>
            <a:pPr algn="just" eaLnBrk="1" hangingPunct="1">
              <a:spcBef>
                <a:spcPts val="800"/>
              </a:spcBef>
            </a:pPr>
            <a:r>
              <a:rPr lang="fr-FR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L’union fait-elle la force?</a:t>
            </a:r>
          </a:p>
          <a:p>
            <a:pPr algn="just" eaLnBrk="1" hangingPunct="1">
              <a:spcBef>
                <a:spcPts val="1400"/>
              </a:spcBef>
              <a:buFont typeface="Wingdings 2" pitchFamily="-109" charset="2"/>
              <a:buNone/>
            </a:pPr>
            <a:r>
              <a:rPr lang="fr-FR" b="1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La réponse est oui à condition que :</a:t>
            </a:r>
          </a:p>
          <a:p>
            <a:pPr algn="just" eaLnBrk="1" hangingPunct="1">
              <a:spcBef>
                <a:spcPts val="800"/>
              </a:spcBef>
            </a:pPr>
            <a:r>
              <a:rPr lang="fr-FR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les arbres sont complémentaires.</a:t>
            </a:r>
          </a:p>
          <a:p>
            <a:pPr algn="just" eaLnBrk="1" hangingPunct="1">
              <a:spcBef>
                <a:spcPts val="1400"/>
              </a:spcBef>
              <a:buFont typeface="Wingdings 2" pitchFamily="-109" charset="2"/>
              <a:buNone/>
            </a:pPr>
            <a:r>
              <a:rPr lang="fr-FR" b="1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Le résultat sera donc autant plus intéressant que les arbres sont indépendants et le plus efficaces possible.</a:t>
            </a:r>
          </a:p>
          <a:p>
            <a:pPr algn="just" eaLnBrk="1" hangingPunct="1">
              <a:lnSpc>
                <a:spcPct val="70000"/>
              </a:lnSpc>
              <a:spcBef>
                <a:spcPts val="800"/>
              </a:spcBef>
              <a:buFont typeface="Wingdings 2" pitchFamily="-109" charset="2"/>
              <a:buNone/>
            </a:pPr>
            <a:endParaRPr lang="fr-CA" dirty="0">
              <a:solidFill>
                <a:srgbClr val="184A7C"/>
              </a:solidFill>
              <a:latin typeface="Century Gothic"/>
              <a:ea typeface="ヒラギノ角ゴ Pro W3" pitchFamily="-109" charset="-128"/>
              <a:cs typeface="Century Gothic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51934" y="127000"/>
            <a:ext cx="7772400" cy="841375"/>
          </a:xfrm>
        </p:spPr>
        <p:txBody>
          <a:bodyPr>
            <a:normAutofit/>
          </a:bodyPr>
          <a:lstStyle/>
          <a:p>
            <a:r>
              <a:rPr lang="fr-CA" sz="4000" b="1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Les forêts aléatoires </a:t>
            </a:r>
            <a:r>
              <a:rPr lang="fr-FR" sz="2800" b="1" dirty="0">
                <a:solidFill>
                  <a:srgbClr val="184A7C"/>
                </a:solidFill>
                <a:latin typeface="Century Gothic"/>
                <a:cs typeface="Century Gothic"/>
              </a:rPr>
              <a:t>[Breiman,2001]</a:t>
            </a:r>
            <a:endParaRPr lang="fr-CA" sz="2800" b="1" dirty="0">
              <a:solidFill>
                <a:srgbClr val="184A7C"/>
              </a:solidFill>
              <a:latin typeface="Century Gothic"/>
              <a:ea typeface="ヒラギノ角ゴ Pro W3" pitchFamily="-109" charset="-128"/>
              <a:cs typeface="Century Gothic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23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82000" cy="424815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spcBef>
                <a:spcPts val="800"/>
              </a:spcBef>
            </a:pPr>
            <a:r>
              <a:rPr lang="fr-FR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On va construire un grand nombre d’arbres de décision </a:t>
            </a:r>
            <a:r>
              <a:rPr lang="fr-FR" b="1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différents </a:t>
            </a:r>
            <a:r>
              <a:rPr lang="fr-FR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pour un même problème: une </a:t>
            </a:r>
            <a:r>
              <a:rPr lang="fr-FR" b="1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forêt (</a:t>
            </a:r>
            <a:r>
              <a:rPr lang="fr-FR" b="1" dirty="0" err="1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forest</a:t>
            </a:r>
            <a:r>
              <a:rPr lang="fr-FR" b="1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).</a:t>
            </a:r>
          </a:p>
          <a:p>
            <a:pPr algn="just" eaLnBrk="1" hangingPunct="1">
              <a:spcBef>
                <a:spcPts val="800"/>
              </a:spcBef>
            </a:pPr>
            <a:endParaRPr lang="fr-FR" sz="1200" b="1" dirty="0">
              <a:solidFill>
                <a:srgbClr val="184A7C"/>
              </a:solidFill>
              <a:latin typeface="Century Gothic"/>
              <a:ea typeface="ヒラギノ角ゴ Pro W3" pitchFamily="-109" charset="-128"/>
              <a:cs typeface="Century Gothic"/>
            </a:endParaRPr>
          </a:p>
          <a:p>
            <a:pPr algn="just" eaLnBrk="1" hangingPunct="1">
              <a:spcBef>
                <a:spcPts val="800"/>
              </a:spcBef>
              <a:buFont typeface="Wingdings 2" pitchFamily="-109" charset="2"/>
              <a:buNone/>
            </a:pPr>
            <a:r>
              <a:rPr lang="fr-FR" b="1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Pour construire une forêt on injecte de l’aléatoire:</a:t>
            </a:r>
          </a:p>
          <a:p>
            <a:pPr algn="just" eaLnBrk="1" hangingPunct="1">
              <a:spcBef>
                <a:spcPts val="800"/>
              </a:spcBef>
            </a:pPr>
            <a:r>
              <a:rPr lang="fr-FR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on rajoute de l’aléatoire avant ou pendant la construction d’un arbre (Algorithme CART); </a:t>
            </a:r>
            <a:r>
              <a:rPr lang="fr-FR" b="1" dirty="0">
                <a:solidFill>
                  <a:srgbClr val="184A7C"/>
                </a:solidFill>
                <a:latin typeface="Century Gothic"/>
                <a:cs typeface="Century Gothic"/>
              </a:rPr>
              <a:t>on construit plusieurs arbres “randomisés”</a:t>
            </a:r>
          </a:p>
          <a:p>
            <a:pPr algn="just" eaLnBrk="1" hangingPunct="1">
              <a:spcBef>
                <a:spcPts val="800"/>
              </a:spcBef>
            </a:pPr>
            <a:r>
              <a:rPr lang="fr-FR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on agrège l’ensemble des arbres obtenus: Pour classer un individu on prend la décision finale par un vote majoritaire</a:t>
            </a:r>
          </a:p>
          <a:p>
            <a:pPr algn="just" eaLnBrk="1" hangingPunct="1">
              <a:lnSpc>
                <a:spcPct val="70000"/>
              </a:lnSpc>
              <a:spcBef>
                <a:spcPts val="800"/>
              </a:spcBef>
            </a:pPr>
            <a:endParaRPr lang="fr-CA" dirty="0">
              <a:solidFill>
                <a:srgbClr val="184A7C"/>
              </a:solidFill>
              <a:latin typeface="Century Gothic"/>
              <a:ea typeface="ヒラギノ角ゴ Pro W3" pitchFamily="-109" charset="-128"/>
              <a:cs typeface="Century Gothic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51934" y="127000"/>
            <a:ext cx="7772400" cy="841375"/>
          </a:xfrm>
        </p:spPr>
        <p:txBody>
          <a:bodyPr>
            <a:normAutofit/>
          </a:bodyPr>
          <a:lstStyle/>
          <a:p>
            <a:r>
              <a:rPr lang="fr-CA" sz="4000" b="1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Les forêts aléatoires </a:t>
            </a:r>
            <a:r>
              <a:rPr lang="fr-FR" sz="2800" b="1" dirty="0">
                <a:solidFill>
                  <a:srgbClr val="184A7C"/>
                </a:solidFill>
                <a:latin typeface="Century Gothic"/>
                <a:cs typeface="Century Gothic"/>
              </a:rPr>
              <a:t>[Breiman,2001]</a:t>
            </a:r>
            <a:endParaRPr lang="fr-CA" sz="2800" b="1" dirty="0">
              <a:solidFill>
                <a:srgbClr val="184A7C"/>
              </a:solidFill>
              <a:latin typeface="Century Gothic"/>
              <a:ea typeface="ヒラギノ角ゴ Pro W3" pitchFamily="-109" charset="-128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57703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82000" cy="4645025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fr-FR" sz="3097" dirty="0">
                <a:solidFill>
                  <a:srgbClr val="184A7C"/>
                </a:solidFill>
                <a:latin typeface="Century Gothic"/>
                <a:cs typeface="Century Gothic"/>
              </a:rPr>
              <a:t>Pour rajouter l’aléa, RF combine la sélection aléatoire d'instances avec la sélection aléatoire de variables.</a:t>
            </a:r>
            <a:endParaRPr lang="fr-FR" sz="3097" b="1" dirty="0">
              <a:solidFill>
                <a:srgbClr val="184A7C"/>
              </a:solidFill>
              <a:latin typeface="Century Gothic"/>
              <a:cs typeface="Century Gothic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charset="2"/>
              <a:buChar char=""/>
              <a:defRPr/>
            </a:pPr>
            <a:r>
              <a:rPr lang="fr-FR" sz="3097" dirty="0">
                <a:solidFill>
                  <a:srgbClr val="184A7C"/>
                </a:solidFill>
                <a:latin typeface="Century Gothic"/>
                <a:cs typeface="Century Gothic"/>
              </a:rPr>
              <a:t>on lance la construction de l’arbre sur un sous échantillon tiré aléatoirement : </a:t>
            </a:r>
            <a:r>
              <a:rPr lang="fr-CA" sz="3097" dirty="0" err="1">
                <a:solidFill>
                  <a:srgbClr val="184A7C"/>
                </a:solidFill>
                <a:latin typeface="Century Gothic"/>
                <a:cs typeface="Century Gothic"/>
              </a:rPr>
              <a:t>Breiman</a:t>
            </a:r>
            <a:r>
              <a:rPr lang="fr-CA" sz="3097" dirty="0">
                <a:solidFill>
                  <a:srgbClr val="184A7C"/>
                </a:solidFill>
                <a:latin typeface="Century Gothic"/>
                <a:cs typeface="Century Gothic"/>
              </a:rPr>
              <a:t> propose d’utiliser le </a:t>
            </a:r>
            <a:r>
              <a:rPr lang="fr-CA" sz="3097" b="1" dirty="0" err="1">
                <a:solidFill>
                  <a:srgbClr val="184A7C"/>
                </a:solidFill>
                <a:latin typeface="Century Gothic"/>
                <a:cs typeface="Century Gothic"/>
              </a:rPr>
              <a:t>bagging</a:t>
            </a:r>
            <a:r>
              <a:rPr lang="fr-CA" sz="3097" dirty="0">
                <a:solidFill>
                  <a:srgbClr val="184A7C"/>
                </a:solidFill>
                <a:latin typeface="Century Gothic"/>
                <a:cs typeface="Century Gothic"/>
              </a:rPr>
              <a:t>, </a:t>
            </a:r>
            <a:endParaRPr lang="fr-FR" sz="3097" dirty="0">
              <a:solidFill>
                <a:srgbClr val="184A7C"/>
              </a:solidFill>
              <a:latin typeface="Century Gothic"/>
              <a:cs typeface="Century Gothic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charset="2"/>
              <a:buChar char=""/>
              <a:defRPr/>
            </a:pPr>
            <a:r>
              <a:rPr lang="fr-FR" sz="3097" dirty="0">
                <a:solidFill>
                  <a:srgbClr val="184A7C"/>
                </a:solidFill>
                <a:latin typeface="Century Gothic"/>
                <a:cs typeface="Century Gothic"/>
              </a:rPr>
              <a:t>on tire à chaque nœud de l’arbre </a:t>
            </a:r>
            <a:r>
              <a:rPr lang="fr-CA" sz="3097" b="1" dirty="0" err="1">
                <a:solidFill>
                  <a:srgbClr val="184A7C"/>
                </a:solidFill>
                <a:latin typeface="Century Gothic"/>
                <a:cs typeface="Century Gothic"/>
              </a:rPr>
              <a:t>mtry</a:t>
            </a:r>
            <a:r>
              <a:rPr lang="fr-FR" sz="3097" dirty="0">
                <a:solidFill>
                  <a:srgbClr val="184A7C"/>
                </a:solidFill>
                <a:latin typeface="Century Gothic"/>
                <a:cs typeface="Century Gothic"/>
              </a:rPr>
              <a:t> variables uniformément et on cherche la “meilleure” coupure uniquement parmi ces variables-ci.</a:t>
            </a:r>
          </a:p>
          <a:p>
            <a:pPr marL="365760" lvl="1" indent="-256032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68000"/>
              <a:buFont typeface="Wingdings 3"/>
              <a:buChar char=""/>
              <a:defRPr/>
            </a:pPr>
            <a:r>
              <a:rPr lang="fr-FR" sz="3097" dirty="0">
                <a:solidFill>
                  <a:srgbClr val="184A7C"/>
                </a:solidFill>
                <a:latin typeface="Century Gothic"/>
                <a:cs typeface="Century Gothic"/>
              </a:rPr>
              <a:t>Les arbres de décision sont complets : construits automatiquement sans </a:t>
            </a:r>
            <a:r>
              <a:rPr lang="fr-FR" sz="3097" dirty="0" err="1">
                <a:solidFill>
                  <a:srgbClr val="184A7C"/>
                </a:solidFill>
                <a:latin typeface="Century Gothic"/>
                <a:cs typeface="Century Gothic"/>
              </a:rPr>
              <a:t>pre</a:t>
            </a:r>
            <a:r>
              <a:rPr lang="fr-FR" sz="3097" dirty="0">
                <a:solidFill>
                  <a:srgbClr val="184A7C"/>
                </a:solidFill>
                <a:latin typeface="Century Gothic"/>
                <a:cs typeface="Century Gothic"/>
              </a:rPr>
              <a:t>- ou post-élagage.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51934" y="127000"/>
            <a:ext cx="7772400" cy="841375"/>
          </a:xfrm>
        </p:spPr>
        <p:txBody>
          <a:bodyPr>
            <a:normAutofit/>
          </a:bodyPr>
          <a:lstStyle/>
          <a:p>
            <a:r>
              <a:rPr lang="fr-CA" sz="4000" b="1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Les forêts aléatoires </a:t>
            </a:r>
            <a:r>
              <a:rPr lang="fr-FR" sz="2800" b="1" dirty="0">
                <a:solidFill>
                  <a:srgbClr val="184A7C"/>
                </a:solidFill>
                <a:latin typeface="Century Gothic"/>
                <a:cs typeface="Century Gothic"/>
              </a:rPr>
              <a:t>[Breiman,2001]</a:t>
            </a:r>
            <a:endParaRPr lang="fr-CA" sz="2800" b="1" dirty="0">
              <a:solidFill>
                <a:srgbClr val="184A7C"/>
              </a:solidFill>
              <a:latin typeface="Century Gothic"/>
              <a:ea typeface="ヒラギノ角ゴ Pro W3" pitchFamily="-109" charset="-128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841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82000" cy="44958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fr-FR" sz="3200" dirty="0">
                <a:latin typeface="Century Gothic"/>
                <a:cs typeface="Century Gothic"/>
              </a:rPr>
              <a:t>Soit </a:t>
            </a:r>
            <a:r>
              <a:rPr lang="fr-FR" sz="3200" b="1" dirty="0">
                <a:latin typeface="Century Gothic"/>
                <a:cs typeface="Century Gothic"/>
              </a:rPr>
              <a:t>A= {(x</a:t>
            </a:r>
            <a:r>
              <a:rPr lang="fr-FR" sz="3200" b="1" baseline="-25000" dirty="0">
                <a:latin typeface="Century Gothic"/>
                <a:cs typeface="Century Gothic"/>
              </a:rPr>
              <a:t>1</a:t>
            </a:r>
            <a:r>
              <a:rPr lang="fr-FR" sz="3200" b="1" dirty="0">
                <a:latin typeface="Century Gothic"/>
                <a:cs typeface="Century Gothic"/>
              </a:rPr>
              <a:t>,y</a:t>
            </a:r>
            <a:r>
              <a:rPr lang="fr-FR" sz="3200" b="1" baseline="-25000" dirty="0">
                <a:latin typeface="Century Gothic"/>
                <a:cs typeface="Century Gothic"/>
              </a:rPr>
              <a:t>1</a:t>
            </a:r>
            <a:r>
              <a:rPr lang="fr-FR" sz="3200" b="1" dirty="0">
                <a:latin typeface="Century Gothic"/>
                <a:cs typeface="Century Gothic"/>
              </a:rPr>
              <a:t>), … ,(</a:t>
            </a:r>
            <a:r>
              <a:rPr lang="fr-FR" sz="3200" b="1" dirty="0" err="1">
                <a:latin typeface="Century Gothic"/>
                <a:cs typeface="Century Gothic"/>
              </a:rPr>
              <a:t>x</a:t>
            </a:r>
            <a:r>
              <a:rPr lang="fr-FR" sz="3200" b="1" baseline="-25000" dirty="0" err="1">
                <a:latin typeface="Century Gothic"/>
                <a:cs typeface="Century Gothic"/>
              </a:rPr>
              <a:t>m</a:t>
            </a:r>
            <a:r>
              <a:rPr lang="fr-FR" sz="3200" b="1" dirty="0" err="1">
                <a:latin typeface="Century Gothic"/>
                <a:cs typeface="Century Gothic"/>
              </a:rPr>
              <a:t>,y</a:t>
            </a:r>
            <a:r>
              <a:rPr lang="fr-FR" sz="3200" b="1" baseline="-25000" dirty="0" err="1">
                <a:latin typeface="Century Gothic"/>
                <a:cs typeface="Century Gothic"/>
              </a:rPr>
              <a:t>m</a:t>
            </a:r>
            <a:r>
              <a:rPr lang="fr-FR" sz="3200" b="1" dirty="0">
                <a:latin typeface="Century Gothic"/>
                <a:cs typeface="Century Gothic"/>
              </a:rPr>
              <a:t>)}</a:t>
            </a:r>
            <a:r>
              <a:rPr lang="fr-FR" sz="2800" b="1" dirty="0">
                <a:latin typeface="Century Gothic"/>
                <a:cs typeface="Century Gothic"/>
              </a:rPr>
              <a:t> </a:t>
            </a:r>
            <a:r>
              <a:rPr lang="fr-FR" sz="3200" dirty="0">
                <a:latin typeface="Century Gothic"/>
                <a:cs typeface="Century Gothic"/>
              </a:rPr>
              <a:t>comportant </a:t>
            </a:r>
            <a:r>
              <a:rPr lang="fr-FR" sz="3200" b="1" dirty="0">
                <a:latin typeface="Century Gothic"/>
                <a:cs typeface="Century Gothic"/>
              </a:rPr>
              <a:t>m</a:t>
            </a:r>
            <a:r>
              <a:rPr lang="fr-FR" sz="3200" dirty="0">
                <a:latin typeface="Century Gothic"/>
                <a:cs typeface="Century Gothic"/>
              </a:rPr>
              <a:t> exemples décrit par </a:t>
            </a:r>
            <a:r>
              <a:rPr lang="fr-FR" sz="3200" b="1" dirty="0">
                <a:latin typeface="Century Gothic"/>
                <a:cs typeface="Century Gothic"/>
              </a:rPr>
              <a:t>p</a:t>
            </a:r>
            <a:r>
              <a:rPr lang="fr-FR" sz="3200" dirty="0">
                <a:latin typeface="Century Gothic"/>
                <a:cs typeface="Century Gothic"/>
              </a:rPr>
              <a:t> variables. </a:t>
            </a:r>
            <a:r>
              <a:rPr lang="fr-FR" sz="3200" b="1" dirty="0">
                <a:latin typeface="Century Gothic"/>
                <a:cs typeface="Century Gothic"/>
              </a:rPr>
              <a:t>y</a:t>
            </a:r>
            <a:r>
              <a:rPr lang="fr-FR" sz="3200" b="1" baseline="-25000" dirty="0">
                <a:latin typeface="Century Gothic"/>
                <a:cs typeface="Century Gothic"/>
              </a:rPr>
              <a:t>i</a:t>
            </a:r>
            <a:r>
              <a:rPr lang="fr-FR" sz="3200" dirty="0">
                <a:latin typeface="Century Gothic"/>
                <a:cs typeface="Century Gothic"/>
              </a:rPr>
              <a:t> l’étiquette (classe) de </a:t>
            </a:r>
            <a:r>
              <a:rPr lang="fr-FR" sz="3200" b="1" dirty="0">
                <a:latin typeface="Century Gothic"/>
                <a:cs typeface="Century Gothic"/>
              </a:rPr>
              <a:t>x</a:t>
            </a:r>
            <a:r>
              <a:rPr lang="fr-FR" sz="3200" b="1" baseline="-25000" dirty="0">
                <a:latin typeface="Century Gothic"/>
                <a:cs typeface="Century Gothic"/>
              </a:rPr>
              <a:t>i</a:t>
            </a:r>
            <a:endParaRPr lang="fr-FR" sz="3200" b="1" dirty="0">
              <a:latin typeface="Century Gothic"/>
              <a:cs typeface="Century Gothic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fr-FR" sz="3200" dirty="0" err="1">
                <a:latin typeface="Century Gothic"/>
                <a:cs typeface="Century Gothic"/>
              </a:rPr>
              <a:t>Hyperparamètres</a:t>
            </a:r>
            <a:r>
              <a:rPr lang="fr-FR" sz="3200" dirty="0">
                <a:latin typeface="Century Gothic"/>
                <a:cs typeface="Century Gothic"/>
              </a:rPr>
              <a:t> : </a:t>
            </a:r>
            <a:r>
              <a:rPr lang="fr-FR" sz="3200" b="1" dirty="0" err="1">
                <a:latin typeface="Century Gothic"/>
                <a:cs typeface="Century Gothic"/>
              </a:rPr>
              <a:t>mtry</a:t>
            </a:r>
            <a:r>
              <a:rPr lang="fr-FR" sz="3200" b="1" dirty="0">
                <a:latin typeface="Century Gothic"/>
                <a:cs typeface="Century Gothic"/>
              </a:rPr>
              <a:t> &lt;&lt; p </a:t>
            </a:r>
            <a:r>
              <a:rPr lang="fr-FR" sz="3200" dirty="0">
                <a:latin typeface="Century Gothic"/>
                <a:cs typeface="Century Gothic"/>
              </a:rPr>
              <a:t>= nb de variables à choisir à chaque étape; </a:t>
            </a:r>
            <a:r>
              <a:rPr lang="fr-FR" sz="3200" b="1" dirty="0">
                <a:latin typeface="Century Gothic"/>
                <a:cs typeface="Century Gothic"/>
              </a:rPr>
              <a:t>T</a:t>
            </a:r>
            <a:r>
              <a:rPr lang="fr-FR" sz="3200" dirty="0">
                <a:latin typeface="Century Gothic"/>
                <a:cs typeface="Century Gothic"/>
              </a:rPr>
              <a:t> = nombre d'arbres à construire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fr-FR" sz="3200" dirty="0">
                <a:latin typeface="Century Gothic"/>
                <a:cs typeface="Century Gothic"/>
              </a:rPr>
              <a:t>Pour construire chaque arbre</a:t>
            </a:r>
          </a:p>
          <a:p>
            <a:pPr marL="907542" lvl="1" indent="-514350" algn="just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charset="2"/>
              <a:buAutoNum type="arabicPlain"/>
            </a:pPr>
            <a:r>
              <a:rPr lang="fr-FR" sz="2800" dirty="0">
                <a:latin typeface="Century Gothic"/>
                <a:cs typeface="Century Gothic"/>
              </a:rPr>
              <a:t>Créer un </a:t>
            </a:r>
            <a:r>
              <a:rPr lang="fr-FR" sz="2800" dirty="0" err="1">
                <a:latin typeface="Century Gothic"/>
                <a:cs typeface="Century Gothic"/>
              </a:rPr>
              <a:t>réplicat</a:t>
            </a:r>
            <a:r>
              <a:rPr lang="fr-FR" sz="2800" dirty="0">
                <a:latin typeface="Century Gothic"/>
                <a:cs typeface="Century Gothic"/>
              </a:rPr>
              <a:t> </a:t>
            </a:r>
            <a:r>
              <a:rPr lang="fr-FR" sz="2800" dirty="0" err="1">
                <a:latin typeface="Century Gothic"/>
                <a:cs typeface="Century Gothic"/>
              </a:rPr>
              <a:t>bootstrap</a:t>
            </a:r>
            <a:r>
              <a:rPr lang="fr-FR" sz="2800" dirty="0">
                <a:latin typeface="Century Gothic"/>
                <a:cs typeface="Century Gothic"/>
              </a:rPr>
              <a:t> </a:t>
            </a:r>
            <a:r>
              <a:rPr lang="fr-FR" sz="2800" b="1" dirty="0">
                <a:latin typeface="Century Gothic"/>
                <a:cs typeface="Century Gothic"/>
              </a:rPr>
              <a:t>A</a:t>
            </a:r>
            <a:r>
              <a:rPr lang="fr-FR" sz="2800" b="1" baseline="-25000" dirty="0">
                <a:latin typeface="Century Gothic"/>
                <a:cs typeface="Century Gothic"/>
              </a:rPr>
              <a:t>i</a:t>
            </a:r>
            <a:r>
              <a:rPr lang="fr-FR" sz="2800" dirty="0">
                <a:latin typeface="Century Gothic"/>
                <a:cs typeface="Century Gothic"/>
              </a:rPr>
              <a:t> de </a:t>
            </a:r>
            <a:r>
              <a:rPr lang="fr-FR" sz="2800" b="1" dirty="0">
                <a:latin typeface="Century Gothic"/>
                <a:cs typeface="Century Gothic"/>
              </a:rPr>
              <a:t>A</a:t>
            </a:r>
          </a:p>
          <a:p>
            <a:pPr marL="907542" lvl="1" indent="-514350" algn="just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charset="2"/>
              <a:buAutoNum type="arabicPlain"/>
            </a:pPr>
            <a:r>
              <a:rPr lang="fr-FR" sz="2800" dirty="0">
                <a:latin typeface="Century Gothic"/>
                <a:cs typeface="Century Gothic"/>
              </a:rPr>
              <a:t>Créer un arbre CART avec les modifications suivantes :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</a:pPr>
            <a:r>
              <a:rPr lang="fr-FR" sz="2581" dirty="0">
                <a:latin typeface="Century Gothic"/>
                <a:cs typeface="Century Gothic"/>
              </a:rPr>
              <a:t>A chaque nœud de l'arbre, choisir aléatoirement </a:t>
            </a:r>
            <a:r>
              <a:rPr lang="fr-FR" sz="2581" b="1" dirty="0" err="1">
                <a:latin typeface="Century Gothic"/>
                <a:cs typeface="Century Gothic"/>
              </a:rPr>
              <a:t>mtry</a:t>
            </a:r>
            <a:r>
              <a:rPr lang="fr-FR" sz="2581" b="1" dirty="0">
                <a:latin typeface="Century Gothic"/>
                <a:cs typeface="Century Gothic"/>
              </a:rPr>
              <a:t> </a:t>
            </a:r>
            <a:r>
              <a:rPr lang="fr-FR" sz="2581" dirty="0">
                <a:latin typeface="Century Gothic"/>
                <a:cs typeface="Century Gothic"/>
              </a:rPr>
              <a:t>variables à partir desquelles la variable de discrimination sera choisie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</a:pPr>
            <a:r>
              <a:rPr lang="fr-FR" sz="2600" dirty="0">
                <a:latin typeface="Century Gothic"/>
                <a:cs typeface="Century Gothic"/>
              </a:rPr>
              <a:t>Ne pas élaguer l'arbre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fr-FR" sz="3200" dirty="0">
                <a:latin typeface="Century Gothic"/>
                <a:cs typeface="Century Gothic"/>
              </a:rPr>
              <a:t>Méthode d'intégration : vote uniforme des T arbres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51934" y="127000"/>
            <a:ext cx="7772400" cy="841375"/>
          </a:xfrm>
        </p:spPr>
        <p:txBody>
          <a:bodyPr>
            <a:normAutofit/>
          </a:bodyPr>
          <a:lstStyle/>
          <a:p>
            <a:r>
              <a:rPr lang="fr-CA" sz="4000" b="1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Les forêts aléatoires </a:t>
            </a:r>
            <a:r>
              <a:rPr lang="fr-FR" sz="2800" b="1" dirty="0">
                <a:solidFill>
                  <a:srgbClr val="184A7C"/>
                </a:solidFill>
                <a:latin typeface="Century Gothic"/>
                <a:cs typeface="Century Gothic"/>
              </a:rPr>
              <a:t>: Algorithme</a:t>
            </a:r>
            <a:endParaRPr lang="fr-CA" sz="2800" b="1" dirty="0">
              <a:solidFill>
                <a:srgbClr val="184A7C"/>
              </a:solidFill>
              <a:latin typeface="Century Gothic"/>
              <a:ea typeface="ヒラギノ角ゴ Pro W3" pitchFamily="-109" charset="-128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592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341438"/>
            <a:ext cx="8713788" cy="4830762"/>
          </a:xfrm>
        </p:spPr>
        <p:txBody>
          <a:bodyPr rtlCol="0">
            <a:normAutofit fontScale="77500" lnSpcReduction="20000"/>
          </a:bodyPr>
          <a:lstStyle/>
          <a:p>
            <a:pPr algn="just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fr-FR" sz="2857" dirty="0">
                <a:solidFill>
                  <a:schemeClr val="tx1"/>
                </a:solidFill>
                <a:latin typeface="Century Gothic"/>
                <a:cs typeface="Century Gothic"/>
              </a:rPr>
              <a:t>À partir d’une base d’apprentissage </a:t>
            </a:r>
            <a:r>
              <a:rPr lang="fr-FR" sz="2857" b="1" dirty="0">
                <a:solidFill>
                  <a:schemeClr val="tx1"/>
                </a:solidFill>
                <a:latin typeface="Century Gothic"/>
                <a:cs typeface="Century Gothic"/>
              </a:rPr>
              <a:t>A</a:t>
            </a:r>
            <a:r>
              <a:rPr lang="fr-FR" sz="2857" dirty="0">
                <a:solidFill>
                  <a:schemeClr val="tx1"/>
                </a:solidFill>
                <a:latin typeface="Century Gothic"/>
                <a:cs typeface="Century Gothic"/>
              </a:rPr>
              <a:t> de </a:t>
            </a:r>
            <a:r>
              <a:rPr lang="fr-FR" sz="2857" b="1" dirty="0">
                <a:solidFill>
                  <a:schemeClr val="tx1"/>
                </a:solidFill>
                <a:latin typeface="Century Gothic"/>
                <a:cs typeface="Century Gothic"/>
              </a:rPr>
              <a:t>m</a:t>
            </a:r>
            <a:r>
              <a:rPr lang="fr-FR" sz="2857" dirty="0">
                <a:solidFill>
                  <a:schemeClr val="tx1"/>
                </a:solidFill>
                <a:latin typeface="Century Gothic"/>
                <a:cs typeface="Century Gothic"/>
              </a:rPr>
              <a:t> exemples, on tire des </a:t>
            </a:r>
            <a:r>
              <a:rPr lang="fr-FR" sz="2857" dirty="0" err="1">
                <a:solidFill>
                  <a:schemeClr val="tx1"/>
                </a:solidFill>
                <a:latin typeface="Century Gothic"/>
                <a:cs typeface="Century Gothic"/>
              </a:rPr>
              <a:t>sous-bases</a:t>
            </a:r>
            <a:r>
              <a:rPr lang="fr-FR" sz="2857" dirty="0">
                <a:solidFill>
                  <a:schemeClr val="tx1"/>
                </a:solidFill>
                <a:latin typeface="Century Gothic"/>
                <a:cs typeface="Century Gothic"/>
              </a:rPr>
              <a:t> </a:t>
            </a:r>
            <a:r>
              <a:rPr lang="fr-FR" sz="2857" dirty="0" err="1">
                <a:solidFill>
                  <a:schemeClr val="tx1"/>
                </a:solidFill>
                <a:latin typeface="Century Gothic"/>
                <a:cs typeface="Century Gothic"/>
              </a:rPr>
              <a:t>bootstrap</a:t>
            </a:r>
            <a:r>
              <a:rPr lang="fr-FR" sz="2857" dirty="0">
                <a:solidFill>
                  <a:schemeClr val="tx1"/>
                </a:solidFill>
                <a:latin typeface="Century Gothic"/>
                <a:cs typeface="Century Gothic"/>
              </a:rPr>
              <a:t> de </a:t>
            </a:r>
            <a:r>
              <a:rPr lang="fr-FR" sz="2857" b="1" dirty="0">
                <a:solidFill>
                  <a:schemeClr val="tx1"/>
                </a:solidFill>
                <a:latin typeface="Century Gothic"/>
                <a:cs typeface="Century Gothic"/>
              </a:rPr>
              <a:t>m</a:t>
            </a:r>
            <a:r>
              <a:rPr lang="fr-FR" sz="2857" dirty="0">
                <a:solidFill>
                  <a:schemeClr val="tx1"/>
                </a:solidFill>
                <a:latin typeface="Century Gothic"/>
                <a:cs typeface="Century Gothic"/>
              </a:rPr>
              <a:t> exemples avec remise.</a:t>
            </a:r>
          </a:p>
          <a:p>
            <a:pPr algn="just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fr-FR" sz="2811" dirty="0">
                <a:solidFill>
                  <a:schemeClr val="tx1"/>
                </a:solidFill>
                <a:latin typeface="Century Gothic"/>
                <a:cs typeface="Century Gothic"/>
              </a:rPr>
              <a:t>Normalement pour chaque échantillon </a:t>
            </a:r>
            <a:r>
              <a:rPr lang="fr-FR" sz="2811" dirty="0" err="1">
                <a:solidFill>
                  <a:schemeClr val="tx1"/>
                </a:solidFill>
                <a:latin typeface="Century Gothic"/>
                <a:cs typeface="Century Gothic"/>
              </a:rPr>
              <a:t>bootstrap</a:t>
            </a:r>
            <a:r>
              <a:rPr lang="fr-FR" sz="2811" dirty="0">
                <a:solidFill>
                  <a:schemeClr val="tx1"/>
                </a:solidFill>
                <a:latin typeface="Century Gothic"/>
                <a:cs typeface="Century Gothic"/>
              </a:rPr>
              <a:t> </a:t>
            </a:r>
            <a:r>
              <a:rPr lang="fr-FR" sz="2811" b="1" dirty="0">
                <a:solidFill>
                  <a:schemeClr val="tx1"/>
                </a:solidFill>
                <a:latin typeface="Century Gothic"/>
                <a:cs typeface="Century Gothic"/>
              </a:rPr>
              <a:t>63,2%</a:t>
            </a:r>
            <a:r>
              <a:rPr lang="fr-FR" sz="2811" dirty="0">
                <a:solidFill>
                  <a:schemeClr val="tx1"/>
                </a:solidFill>
                <a:latin typeface="Century Gothic"/>
                <a:cs typeface="Century Gothic"/>
              </a:rPr>
              <a:t> des exemples sont uniques de </a:t>
            </a:r>
            <a:r>
              <a:rPr lang="fr-FR" sz="2811" b="1" dirty="0">
                <a:solidFill>
                  <a:schemeClr val="tx1"/>
                </a:solidFill>
                <a:latin typeface="Century Gothic"/>
                <a:cs typeface="Century Gothic"/>
              </a:rPr>
              <a:t>A</a:t>
            </a:r>
            <a:r>
              <a:rPr lang="fr-FR" sz="2811" dirty="0">
                <a:solidFill>
                  <a:schemeClr val="tx1"/>
                </a:solidFill>
                <a:latin typeface="Century Gothic"/>
                <a:cs typeface="Century Gothic"/>
              </a:rPr>
              <a:t>, le reste étant des doublons. </a:t>
            </a:r>
          </a:p>
          <a:p>
            <a:pPr algn="just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fr-FR" sz="2811" dirty="0">
                <a:solidFill>
                  <a:schemeClr val="tx1"/>
                </a:solidFill>
                <a:latin typeface="Century Gothic"/>
                <a:cs typeface="Century Gothic"/>
              </a:rPr>
              <a:t>Donc pour chaque sous base 1/3 des exemples de </a:t>
            </a:r>
            <a:r>
              <a:rPr lang="fr-FR" sz="2811" b="1" dirty="0">
                <a:solidFill>
                  <a:schemeClr val="tx1"/>
                </a:solidFill>
                <a:latin typeface="Century Gothic"/>
                <a:cs typeface="Century Gothic"/>
              </a:rPr>
              <a:t>A</a:t>
            </a:r>
            <a:r>
              <a:rPr lang="fr-FR" sz="2811" dirty="0">
                <a:solidFill>
                  <a:schemeClr val="tx1"/>
                </a:solidFill>
                <a:latin typeface="Century Gothic"/>
                <a:cs typeface="Century Gothic"/>
              </a:rPr>
              <a:t> ne sont pas sélectionnés et sont considérés comme </a:t>
            </a:r>
            <a:r>
              <a:rPr lang="fr-FR" sz="2811" b="1" dirty="0" err="1">
                <a:solidFill>
                  <a:schemeClr val="tx1"/>
                </a:solidFill>
                <a:latin typeface="Century Gothic"/>
                <a:cs typeface="Century Gothic"/>
              </a:rPr>
              <a:t>oob</a:t>
            </a:r>
            <a:r>
              <a:rPr lang="fr-FR" sz="2811" b="1" dirty="0">
                <a:solidFill>
                  <a:schemeClr val="tx1"/>
                </a:solidFill>
                <a:latin typeface="Century Gothic"/>
                <a:cs typeface="Century Gothic"/>
              </a:rPr>
              <a:t> </a:t>
            </a:r>
            <a:r>
              <a:rPr lang="fr-FR" sz="2811" dirty="0">
                <a:solidFill>
                  <a:schemeClr val="tx1"/>
                </a:solidFill>
                <a:latin typeface="Century Gothic"/>
                <a:cs typeface="Century Gothic"/>
              </a:rPr>
              <a:t>(</a:t>
            </a:r>
            <a:r>
              <a:rPr lang="fr-FR" sz="2811" b="1" dirty="0">
                <a:solidFill>
                  <a:schemeClr val="tx1"/>
                </a:solidFill>
                <a:latin typeface="Century Gothic"/>
                <a:cs typeface="Century Gothic"/>
              </a:rPr>
              <a:t>out of bag</a:t>
            </a:r>
            <a:r>
              <a:rPr lang="fr-FR" sz="2811" dirty="0">
                <a:solidFill>
                  <a:schemeClr val="tx1"/>
                </a:solidFill>
                <a:latin typeface="Century Gothic"/>
                <a:cs typeface="Century Gothic"/>
              </a:rPr>
              <a:t>). Ils serviront à :</a:t>
            </a:r>
          </a:p>
          <a:p>
            <a:pPr marL="631825" lvl="2" indent="-349250" algn="just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fr-FR" sz="2611" dirty="0">
                <a:solidFill>
                  <a:schemeClr val="tx1"/>
                </a:solidFill>
                <a:latin typeface="Century Gothic"/>
                <a:cs typeface="Century Gothic"/>
              </a:rPr>
              <a:t>l’évaluation </a:t>
            </a:r>
            <a:r>
              <a:rPr lang="fr-FR" sz="2611" b="1" dirty="0">
                <a:solidFill>
                  <a:schemeClr val="tx1"/>
                </a:solidFill>
                <a:latin typeface="Century Gothic"/>
                <a:cs typeface="Century Gothic"/>
              </a:rPr>
              <a:t>interne du forêt </a:t>
            </a:r>
            <a:r>
              <a:rPr lang="fr-FR" sz="2611" dirty="0">
                <a:solidFill>
                  <a:schemeClr val="tx1"/>
                </a:solidFill>
                <a:latin typeface="Century Gothic"/>
                <a:cs typeface="Century Gothic"/>
              </a:rPr>
              <a:t>(estimation de l’erreur de classification en </a:t>
            </a:r>
            <a:r>
              <a:rPr lang="fr-FR" sz="2611" dirty="0">
                <a:latin typeface="Century Gothic"/>
                <a:cs typeface="Century Gothic"/>
              </a:rPr>
              <a:t>généralisation </a:t>
            </a:r>
            <a:r>
              <a:rPr lang="fr-FR" sz="2611" dirty="0">
                <a:solidFill>
                  <a:schemeClr val="tx1"/>
                </a:solidFill>
                <a:latin typeface="Century Gothic"/>
                <a:cs typeface="Century Gothic"/>
              </a:rPr>
              <a:t>du forêt).</a:t>
            </a:r>
          </a:p>
          <a:p>
            <a:pPr marL="631825" lvl="2" indent="-349250" algn="just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fr-FR" sz="2611" dirty="0">
                <a:solidFill>
                  <a:schemeClr val="tx1"/>
                </a:solidFill>
                <a:latin typeface="Century Gothic"/>
                <a:cs typeface="Century Gothic"/>
              </a:rPr>
              <a:t>estimer </a:t>
            </a:r>
            <a:r>
              <a:rPr lang="fr-FR" sz="2611" b="1" dirty="0">
                <a:solidFill>
                  <a:schemeClr val="tx1"/>
                </a:solidFill>
                <a:latin typeface="Century Gothic"/>
                <a:cs typeface="Century Gothic"/>
              </a:rPr>
              <a:t>l’importance des variables </a:t>
            </a:r>
            <a:r>
              <a:rPr lang="fr-FR" sz="2611" dirty="0">
                <a:solidFill>
                  <a:schemeClr val="tx1"/>
                </a:solidFill>
                <a:latin typeface="Century Gothic"/>
                <a:cs typeface="Century Gothic"/>
              </a:rPr>
              <a:t>pour la sélection de variables.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51934" y="127000"/>
            <a:ext cx="7772400" cy="841375"/>
          </a:xfrm>
        </p:spPr>
        <p:txBody>
          <a:bodyPr>
            <a:normAutofit/>
          </a:bodyPr>
          <a:lstStyle/>
          <a:p>
            <a:r>
              <a:rPr lang="fr-CA" sz="4000" b="1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Les forêts aléatoires </a:t>
            </a:r>
            <a:r>
              <a:rPr lang="fr-FR" sz="2800" b="1" dirty="0">
                <a:solidFill>
                  <a:srgbClr val="184A7C"/>
                </a:solidFill>
                <a:latin typeface="Century Gothic"/>
                <a:cs typeface="Century Gothic"/>
              </a:rPr>
              <a:t>: Points forts</a:t>
            </a:r>
            <a:endParaRPr lang="fr-CA" sz="2800" b="1" dirty="0">
              <a:solidFill>
                <a:srgbClr val="184A7C"/>
              </a:solidFill>
              <a:latin typeface="Century Gothic"/>
              <a:ea typeface="ヒラギノ角ゴ Pro W3" pitchFamily="-109" charset="-128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7710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341438"/>
            <a:ext cx="8713788" cy="5040312"/>
          </a:xfrm>
        </p:spPr>
        <p:txBody>
          <a:bodyPr rtlCol="0">
            <a:norm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fr-CA" sz="2400" dirty="0">
                <a:solidFill>
                  <a:schemeClr val="tx1"/>
                </a:solidFill>
                <a:latin typeface="Century Gothic"/>
                <a:cs typeface="Century Gothic"/>
              </a:rPr>
              <a:t>Pour chaque élément </a:t>
            </a:r>
            <a:r>
              <a:rPr lang="fr-CA" sz="2400" b="1" dirty="0">
                <a:solidFill>
                  <a:schemeClr val="tx1"/>
                </a:solidFill>
                <a:latin typeface="Century Gothic"/>
                <a:cs typeface="Century Gothic"/>
              </a:rPr>
              <a:t>x</a:t>
            </a:r>
            <a:r>
              <a:rPr lang="fr-CA" sz="2400" b="1" baseline="-25000" dirty="0">
                <a:solidFill>
                  <a:schemeClr val="tx1"/>
                </a:solidFill>
                <a:latin typeface="Century Gothic"/>
                <a:cs typeface="Century Gothic"/>
              </a:rPr>
              <a:t>i</a:t>
            </a:r>
            <a:r>
              <a:rPr lang="fr-CA" sz="2400" b="1" dirty="0">
                <a:solidFill>
                  <a:schemeClr val="tx1"/>
                </a:solidFill>
                <a:latin typeface="Century Gothic"/>
                <a:cs typeface="Century Gothic"/>
              </a:rPr>
              <a:t> </a:t>
            </a:r>
            <a:r>
              <a:rPr lang="fr-CA" sz="2400" dirty="0">
                <a:solidFill>
                  <a:schemeClr val="tx1"/>
                </a:solidFill>
                <a:latin typeface="Century Gothic"/>
                <a:cs typeface="Century Gothic"/>
              </a:rPr>
              <a:t>et pour chaque arbre </a:t>
            </a:r>
            <a:r>
              <a:rPr lang="fr-CA" sz="2400" b="1" dirty="0" err="1">
                <a:solidFill>
                  <a:schemeClr val="tx1"/>
                </a:solidFill>
                <a:latin typeface="Century Gothic"/>
                <a:cs typeface="Century Gothic"/>
              </a:rPr>
              <a:t>H</a:t>
            </a:r>
            <a:r>
              <a:rPr lang="fr-CA" sz="2400" b="1" baseline="-25000" dirty="0" err="1">
                <a:solidFill>
                  <a:schemeClr val="tx1"/>
                </a:solidFill>
                <a:latin typeface="Century Gothic"/>
                <a:cs typeface="Century Gothic"/>
              </a:rPr>
              <a:t>k</a:t>
            </a:r>
            <a:r>
              <a:rPr lang="fr-CA" sz="2400" b="1" dirty="0">
                <a:solidFill>
                  <a:schemeClr val="tx1"/>
                </a:solidFill>
                <a:latin typeface="Century Gothic"/>
                <a:cs typeface="Century Gothic"/>
              </a:rPr>
              <a:t> </a:t>
            </a:r>
            <a:r>
              <a:rPr lang="fr-CA" sz="2400" dirty="0">
                <a:solidFill>
                  <a:schemeClr val="tx1"/>
                </a:solidFill>
                <a:latin typeface="Century Gothic"/>
                <a:cs typeface="Century Gothic"/>
              </a:rPr>
              <a:t>(parmi les </a:t>
            </a:r>
            <a:r>
              <a:rPr lang="fr-CA" sz="2400" b="1" dirty="0">
                <a:solidFill>
                  <a:schemeClr val="tx1"/>
                </a:solidFill>
                <a:latin typeface="Century Gothic"/>
                <a:cs typeface="Century Gothic"/>
              </a:rPr>
              <a:t>T</a:t>
            </a:r>
            <a:r>
              <a:rPr lang="fr-CA" sz="2400" dirty="0">
                <a:solidFill>
                  <a:schemeClr val="tx1"/>
                </a:solidFill>
                <a:latin typeface="Century Gothic"/>
                <a:cs typeface="Century Gothic"/>
              </a:rPr>
              <a:t> arbres construits) pour lequel</a:t>
            </a:r>
            <a:r>
              <a:rPr lang="fr-CA" sz="2400" dirty="0">
                <a:latin typeface="Century Gothic"/>
                <a:cs typeface="Century Gothic"/>
              </a:rPr>
              <a:t> </a:t>
            </a:r>
            <a:r>
              <a:rPr lang="fr-CA" sz="2400" b="1" dirty="0">
                <a:latin typeface="Century Gothic"/>
                <a:cs typeface="Century Gothic"/>
              </a:rPr>
              <a:t>x</a:t>
            </a:r>
            <a:r>
              <a:rPr lang="fr-CA" sz="2400" b="1" baseline="-25000" dirty="0">
                <a:latin typeface="Century Gothic"/>
                <a:cs typeface="Century Gothic"/>
              </a:rPr>
              <a:t>i</a:t>
            </a:r>
            <a:r>
              <a:rPr lang="fr-CA" sz="2400" b="1" dirty="0">
                <a:latin typeface="Century Gothic"/>
                <a:cs typeface="Century Gothic"/>
              </a:rPr>
              <a:t> </a:t>
            </a:r>
            <a:r>
              <a:rPr lang="fr-CA" sz="2400" dirty="0">
                <a:latin typeface="Century Gothic"/>
                <a:cs typeface="Century Gothic"/>
              </a:rPr>
              <a:t>a </a:t>
            </a:r>
            <a:r>
              <a:rPr lang="fr-CA" sz="2400" dirty="0">
                <a:solidFill>
                  <a:schemeClr val="tx1"/>
                </a:solidFill>
                <a:latin typeface="Century Gothic"/>
                <a:cs typeface="Century Gothic"/>
              </a:rPr>
              <a:t>été sélectionné comme </a:t>
            </a:r>
            <a:r>
              <a:rPr lang="fr-CA" sz="2400" b="1" dirty="0" err="1">
                <a:solidFill>
                  <a:schemeClr val="tx1"/>
                </a:solidFill>
                <a:latin typeface="Century Gothic"/>
                <a:cs typeface="Century Gothic"/>
              </a:rPr>
              <a:t>oob</a:t>
            </a:r>
            <a:r>
              <a:rPr lang="fr-CA" sz="2400" dirty="0">
                <a:solidFill>
                  <a:schemeClr val="tx1"/>
                </a:solidFill>
                <a:latin typeface="Century Gothic"/>
                <a:cs typeface="Century Gothic"/>
              </a:rPr>
              <a:t>, </a:t>
            </a:r>
            <a:r>
              <a:rPr lang="fr-FR" sz="2400" dirty="0">
                <a:solidFill>
                  <a:schemeClr val="tx1"/>
                </a:solidFill>
                <a:latin typeface="Century Gothic"/>
                <a:cs typeface="Century Gothic"/>
              </a:rPr>
              <a:t>prévoir la classe de </a:t>
            </a:r>
            <a:r>
              <a:rPr lang="fr-CA" sz="2400" b="1" dirty="0">
                <a:latin typeface="Century Gothic"/>
                <a:cs typeface="Century Gothic"/>
              </a:rPr>
              <a:t>x</a:t>
            </a:r>
            <a:r>
              <a:rPr lang="fr-CA" sz="2400" b="1" baseline="-25000" dirty="0">
                <a:latin typeface="Century Gothic"/>
                <a:cs typeface="Century Gothic"/>
              </a:rPr>
              <a:t>i</a:t>
            </a:r>
            <a:r>
              <a:rPr lang="fr-CA" sz="2400" b="1" dirty="0">
                <a:latin typeface="Century Gothic"/>
                <a:cs typeface="Century Gothic"/>
              </a:rPr>
              <a:t> </a:t>
            </a:r>
            <a:r>
              <a:rPr lang="fr-FR" sz="2400" dirty="0">
                <a:solidFill>
                  <a:schemeClr val="tx1"/>
                </a:solidFill>
                <a:latin typeface="Century Gothic"/>
                <a:cs typeface="Century Gothic"/>
              </a:rPr>
              <a:t>selon </a:t>
            </a:r>
            <a:r>
              <a:rPr lang="fr-CA" sz="2400" b="1" dirty="0" err="1">
                <a:latin typeface="Century Gothic"/>
                <a:cs typeface="Century Gothic"/>
              </a:rPr>
              <a:t>H</a:t>
            </a:r>
            <a:r>
              <a:rPr lang="fr-CA" sz="2400" b="1" baseline="-25000" dirty="0" err="1">
                <a:latin typeface="Century Gothic"/>
                <a:cs typeface="Century Gothic"/>
              </a:rPr>
              <a:t>k</a:t>
            </a:r>
            <a:r>
              <a:rPr lang="fr-FR" sz="2400" dirty="0">
                <a:solidFill>
                  <a:schemeClr val="tx1"/>
                </a:solidFill>
                <a:latin typeface="Century Gothic"/>
                <a:cs typeface="Century Gothic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fr-FR" sz="2400" dirty="0">
                <a:solidFill>
                  <a:schemeClr val="tx1"/>
                </a:solidFill>
                <a:latin typeface="Century Gothic"/>
                <a:cs typeface="Century Gothic"/>
              </a:rPr>
              <a:t>Déterminer la classe majoritaire </a:t>
            </a:r>
            <a:r>
              <a:rPr lang="fr-FR" sz="2400" b="1" dirty="0" err="1">
                <a:solidFill>
                  <a:schemeClr val="tx1"/>
                </a:solidFill>
                <a:latin typeface="Century Gothic"/>
                <a:cs typeface="Century Gothic"/>
              </a:rPr>
              <a:t>y</a:t>
            </a:r>
            <a:r>
              <a:rPr lang="fr-FR" sz="2400" b="1" baseline="-25000" dirty="0" err="1">
                <a:solidFill>
                  <a:schemeClr val="tx1"/>
                </a:solidFill>
                <a:latin typeface="Century Gothic"/>
                <a:cs typeface="Century Gothic"/>
              </a:rPr>
              <a:t>m</a:t>
            </a:r>
            <a:r>
              <a:rPr lang="fr-FR" sz="2400" dirty="0">
                <a:solidFill>
                  <a:schemeClr val="tx1"/>
                </a:solidFill>
                <a:latin typeface="Century Gothic"/>
                <a:cs typeface="Century Gothic"/>
              </a:rPr>
              <a:t> de </a:t>
            </a:r>
            <a:r>
              <a:rPr lang="fr-CA" sz="2400" b="1" dirty="0">
                <a:latin typeface="Century Gothic"/>
                <a:cs typeface="Century Gothic"/>
              </a:rPr>
              <a:t>x</a:t>
            </a:r>
            <a:r>
              <a:rPr lang="fr-CA" sz="2400" b="1" baseline="-25000" dirty="0">
                <a:latin typeface="Century Gothic"/>
                <a:cs typeface="Century Gothic"/>
              </a:rPr>
              <a:t>i</a:t>
            </a:r>
            <a:r>
              <a:rPr lang="fr-FR" sz="2400" dirty="0">
                <a:solidFill>
                  <a:schemeClr val="tx1"/>
                </a:solidFill>
                <a:latin typeface="Century Gothic"/>
                <a:cs typeface="Century Gothic"/>
              </a:rPr>
              <a:t> pour les cas trouvés.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fr-CA" sz="2400" dirty="0">
                <a:solidFill>
                  <a:schemeClr val="tx1"/>
                </a:solidFill>
                <a:latin typeface="Century Gothic"/>
                <a:cs typeface="Century Gothic"/>
              </a:rPr>
              <a:t>Pour tous les points </a:t>
            </a:r>
            <a:r>
              <a:rPr lang="fr-FR" sz="2400" b="1" dirty="0">
                <a:latin typeface="Century Gothic"/>
                <a:cs typeface="Century Gothic"/>
              </a:rPr>
              <a:t>x</a:t>
            </a:r>
            <a:r>
              <a:rPr lang="fr-FR" sz="2400" b="1" baseline="-25000" dirty="0">
                <a:latin typeface="Century Gothic"/>
                <a:cs typeface="Century Gothic"/>
              </a:rPr>
              <a:t>i</a:t>
            </a:r>
            <a:r>
              <a:rPr lang="fr-CA" sz="2400" dirty="0">
                <a:solidFill>
                  <a:schemeClr val="tx1"/>
                </a:solidFill>
                <a:latin typeface="Century Gothic"/>
                <a:cs typeface="Century Gothic"/>
              </a:rPr>
              <a:t> de </a:t>
            </a:r>
            <a:r>
              <a:rPr lang="fr-CA" sz="2400" b="1" dirty="0">
                <a:solidFill>
                  <a:schemeClr val="tx1"/>
                </a:solidFill>
                <a:latin typeface="Century Gothic"/>
                <a:cs typeface="Century Gothic"/>
              </a:rPr>
              <a:t>A</a:t>
            </a:r>
            <a:r>
              <a:rPr lang="fr-CA" sz="2400" dirty="0">
                <a:solidFill>
                  <a:schemeClr val="tx1"/>
                </a:solidFill>
                <a:latin typeface="Century Gothic"/>
                <a:cs typeface="Century Gothic"/>
              </a:rPr>
              <a:t> </a:t>
            </a:r>
            <a:r>
              <a:rPr lang="fr-CA" sz="2400" b="1" dirty="0">
                <a:solidFill>
                  <a:schemeClr val="tx1"/>
                </a:solidFill>
                <a:latin typeface="Century Gothic"/>
                <a:cs typeface="Century Gothic"/>
              </a:rPr>
              <a:t>=</a:t>
            </a:r>
            <a:r>
              <a:rPr lang="fr-CA" sz="2400" dirty="0">
                <a:solidFill>
                  <a:schemeClr val="tx1"/>
                </a:solidFill>
                <a:latin typeface="Century Gothic"/>
                <a:cs typeface="Century Gothic"/>
              </a:rPr>
              <a:t> </a:t>
            </a:r>
            <a:r>
              <a:rPr lang="fr-FR" sz="2400" b="1" dirty="0">
                <a:latin typeface="Century Gothic"/>
                <a:cs typeface="Century Gothic"/>
              </a:rPr>
              <a:t>{x</a:t>
            </a:r>
            <a:r>
              <a:rPr lang="fr-FR" sz="2400" b="1" baseline="-25000" dirty="0">
                <a:latin typeface="Century Gothic"/>
                <a:cs typeface="Century Gothic"/>
              </a:rPr>
              <a:t>1</a:t>
            </a:r>
            <a:r>
              <a:rPr lang="fr-FR" sz="2400" b="1" dirty="0">
                <a:latin typeface="Century Gothic"/>
                <a:cs typeface="Century Gothic"/>
              </a:rPr>
              <a:t>, … ,</a:t>
            </a:r>
            <a:r>
              <a:rPr lang="fr-FR" sz="2400" b="1" dirty="0" err="1">
                <a:latin typeface="Century Gothic"/>
                <a:cs typeface="Century Gothic"/>
              </a:rPr>
              <a:t>x</a:t>
            </a:r>
            <a:r>
              <a:rPr lang="fr-FR" sz="2400" b="1" baseline="-25000" dirty="0" err="1">
                <a:latin typeface="Century Gothic"/>
                <a:cs typeface="Century Gothic"/>
              </a:rPr>
              <a:t>m</a:t>
            </a:r>
            <a:r>
              <a:rPr lang="fr-FR" sz="2400" b="1" dirty="0">
                <a:latin typeface="Century Gothic"/>
                <a:cs typeface="Century Gothic"/>
              </a:rPr>
              <a:t>} </a:t>
            </a:r>
            <a:r>
              <a:rPr lang="fr-CA" sz="2400" b="1" baseline="-25000" dirty="0">
                <a:latin typeface="Century Gothic"/>
                <a:cs typeface="Century Gothic"/>
              </a:rPr>
              <a:t>i</a:t>
            </a:r>
            <a:r>
              <a:rPr lang="fr-CA" sz="2400" dirty="0">
                <a:solidFill>
                  <a:schemeClr val="tx1"/>
                </a:solidFill>
                <a:latin typeface="Century Gothic"/>
                <a:cs typeface="Century Gothic"/>
              </a:rPr>
              <a:t> calculer la moyenne de fois que </a:t>
            </a:r>
            <a:r>
              <a:rPr lang="fr-FR" sz="2400" b="1" dirty="0" err="1">
                <a:latin typeface="Century Gothic"/>
                <a:cs typeface="Century Gothic"/>
              </a:rPr>
              <a:t>y</a:t>
            </a:r>
            <a:r>
              <a:rPr lang="fr-FR" sz="2400" b="1" baseline="-25000" dirty="0" err="1">
                <a:latin typeface="Century Gothic"/>
                <a:cs typeface="Century Gothic"/>
              </a:rPr>
              <a:t>m</a:t>
            </a:r>
            <a:r>
              <a:rPr lang="fr-CA" sz="2400" dirty="0">
                <a:solidFill>
                  <a:schemeClr val="tx1"/>
                </a:solidFill>
                <a:latin typeface="Century Gothic"/>
                <a:cs typeface="Century Gothic"/>
              </a:rPr>
              <a:t> est différente de </a:t>
            </a:r>
            <a:r>
              <a:rPr lang="fr-CA" sz="2400" dirty="0">
                <a:latin typeface="Century Gothic"/>
                <a:cs typeface="Century Gothic"/>
              </a:rPr>
              <a:t>sa </a:t>
            </a:r>
            <a:r>
              <a:rPr lang="fr-CA" sz="2400" dirty="0">
                <a:solidFill>
                  <a:schemeClr val="tx1"/>
                </a:solidFill>
                <a:latin typeface="Century Gothic"/>
                <a:cs typeface="Century Gothic"/>
              </a:rPr>
              <a:t>vrai classe </a:t>
            </a:r>
            <a:r>
              <a:rPr lang="fr-CA" sz="2400" b="1" dirty="0" err="1">
                <a:latin typeface="Century Gothic"/>
                <a:cs typeface="Century Gothic"/>
              </a:rPr>
              <a:t>y</a:t>
            </a:r>
            <a:r>
              <a:rPr lang="fr-CA" sz="2400" b="1" baseline="-25000" dirty="0" err="1">
                <a:latin typeface="Century Gothic"/>
                <a:cs typeface="Century Gothic"/>
              </a:rPr>
              <a:t>i</a:t>
            </a:r>
            <a:r>
              <a:rPr lang="fr-CA" sz="2400" dirty="0">
                <a:latin typeface="Century Gothic"/>
                <a:cs typeface="Century Gothic"/>
              </a:rPr>
              <a:t> </a:t>
            </a:r>
            <a:r>
              <a:rPr lang="fr-CA" sz="2400" dirty="0">
                <a:solidFill>
                  <a:schemeClr val="tx1"/>
                </a:solidFill>
                <a:latin typeface="Century Gothic"/>
                <a:cs typeface="Century Gothic"/>
              </a:rPr>
              <a:t>: C’est </a:t>
            </a:r>
            <a:r>
              <a:rPr lang="fr-CA" sz="2400" b="1" dirty="0">
                <a:solidFill>
                  <a:schemeClr val="tx1"/>
                </a:solidFill>
                <a:latin typeface="Century Gothic"/>
                <a:cs typeface="Century Gothic"/>
              </a:rPr>
              <a:t>l’erreur de classification sur l’</a:t>
            </a:r>
            <a:r>
              <a:rPr lang="fr-CA" sz="2400" b="1" dirty="0" err="1">
                <a:solidFill>
                  <a:schemeClr val="tx1"/>
                </a:solidFill>
                <a:latin typeface="Century Gothic"/>
                <a:cs typeface="Century Gothic"/>
              </a:rPr>
              <a:t>oob</a:t>
            </a:r>
            <a:r>
              <a:rPr lang="fr-CA" sz="2400" dirty="0">
                <a:solidFill>
                  <a:schemeClr val="tx1"/>
                </a:solidFill>
                <a:latin typeface="Century Gothic"/>
                <a:cs typeface="Century Gothic"/>
              </a:rPr>
              <a:t>. 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fr-FR" sz="2400" dirty="0">
                <a:solidFill>
                  <a:schemeClr val="tx1"/>
                </a:solidFill>
                <a:latin typeface="Century Gothic"/>
                <a:cs typeface="Century Gothic"/>
              </a:rPr>
              <a:t>Cette mesure fournit une </a:t>
            </a:r>
            <a:r>
              <a:rPr lang="fr-FR" sz="2400" b="1" dirty="0">
                <a:solidFill>
                  <a:schemeClr val="tx1"/>
                </a:solidFill>
                <a:latin typeface="Century Gothic"/>
                <a:cs typeface="Century Gothic"/>
              </a:rPr>
              <a:t>estimation non biaisée </a:t>
            </a:r>
            <a:r>
              <a:rPr lang="fr-FR" sz="2400" dirty="0">
                <a:solidFill>
                  <a:schemeClr val="tx1"/>
                </a:solidFill>
                <a:latin typeface="Century Gothic"/>
                <a:cs typeface="Century Gothic"/>
              </a:rPr>
              <a:t>du taux d'erreur en généralisation </a:t>
            </a:r>
            <a:r>
              <a:rPr lang="fr-FR" sz="2400" b="1" dirty="0">
                <a:latin typeface="Century Gothic"/>
                <a:cs typeface="Century Gothic"/>
              </a:rPr>
              <a:t>ε</a:t>
            </a:r>
            <a:r>
              <a:rPr lang="fr-FR" sz="2400" b="1" baseline="-25000" dirty="0">
                <a:latin typeface="Century Gothic"/>
                <a:cs typeface="Century Gothic"/>
              </a:rPr>
              <a:t>F </a:t>
            </a:r>
            <a:r>
              <a:rPr lang="fr-FR" sz="2400" dirty="0">
                <a:solidFill>
                  <a:schemeClr val="tx1"/>
                </a:solidFill>
                <a:latin typeface="Century Gothic"/>
                <a:cs typeface="Century Gothic"/>
              </a:rPr>
              <a:t>de la forêt.</a:t>
            </a:r>
            <a:endParaRPr lang="fr-CA" sz="2400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7867"/>
            <a:ext cx="8229600" cy="615950"/>
          </a:xfrm>
        </p:spPr>
        <p:txBody>
          <a:bodyPr>
            <a:noAutofit/>
          </a:bodyPr>
          <a:lstStyle/>
          <a:p>
            <a:r>
              <a:rPr lang="fr-CA" sz="3200" b="1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Estimation de l’erreur en généralisation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36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82000" cy="4645025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fr-FR" sz="3840" dirty="0">
                <a:solidFill>
                  <a:srgbClr val="184A7C"/>
                </a:solidFill>
                <a:latin typeface="Century Gothic"/>
                <a:cs typeface="Century Gothic"/>
              </a:rPr>
              <a:t>L'erreur </a:t>
            </a:r>
            <a:r>
              <a:rPr lang="fr-FR" sz="3840" b="1" dirty="0">
                <a:solidFill>
                  <a:srgbClr val="184A7C"/>
                </a:solidFill>
                <a:latin typeface="Century Gothic"/>
                <a:cs typeface="Century Gothic"/>
              </a:rPr>
              <a:t>ε</a:t>
            </a:r>
            <a:r>
              <a:rPr lang="fr-FR" sz="3840" b="1" baseline="-25000" dirty="0">
                <a:solidFill>
                  <a:srgbClr val="184A7C"/>
                </a:solidFill>
                <a:latin typeface="Century Gothic"/>
                <a:cs typeface="Century Gothic"/>
              </a:rPr>
              <a:t>F</a:t>
            </a:r>
            <a:r>
              <a:rPr lang="fr-FR" sz="3840" dirty="0">
                <a:solidFill>
                  <a:srgbClr val="184A7C"/>
                </a:solidFill>
                <a:latin typeface="Century Gothic"/>
                <a:cs typeface="Century Gothic"/>
              </a:rPr>
              <a:t> de la forêt est fonction de deux facteurs :</a:t>
            </a:r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r>
              <a:rPr lang="fr-FR" sz="3200" dirty="0">
                <a:solidFill>
                  <a:srgbClr val="184A7C"/>
                </a:solidFill>
                <a:latin typeface="Century Gothic"/>
                <a:cs typeface="Century Gothic"/>
              </a:rPr>
              <a:t>la corrélation entre les arbres de la forêt (</a:t>
            </a:r>
            <a:r>
              <a:rPr lang="fr-FR" sz="3200" b="1" dirty="0" err="1">
                <a:solidFill>
                  <a:srgbClr val="184A7C"/>
                </a:solidFill>
                <a:latin typeface="Century Gothic"/>
                <a:cs typeface="Century Gothic"/>
              </a:rPr>
              <a:t>co</a:t>
            </a:r>
            <a:r>
              <a:rPr lang="fr-FR" sz="3200" dirty="0">
                <a:solidFill>
                  <a:srgbClr val="184A7C"/>
                </a:solidFill>
                <a:latin typeface="Century Gothic"/>
                <a:cs typeface="Century Gothic"/>
              </a:rPr>
              <a:t>) : si </a:t>
            </a:r>
            <a:r>
              <a:rPr lang="fr-FR" sz="3200" b="1" dirty="0" err="1">
                <a:solidFill>
                  <a:srgbClr val="184A7C"/>
                </a:solidFill>
                <a:latin typeface="Century Gothic"/>
                <a:cs typeface="Century Gothic"/>
              </a:rPr>
              <a:t>co</a:t>
            </a:r>
            <a:r>
              <a:rPr lang="fr-FR" sz="3200" b="1" dirty="0">
                <a:solidFill>
                  <a:srgbClr val="184A7C"/>
                </a:solidFill>
                <a:latin typeface="Century Gothic"/>
                <a:cs typeface="Century Gothic"/>
              </a:rPr>
              <a:t> </a:t>
            </a:r>
            <a:r>
              <a:rPr lang="fr-FR" sz="3200" dirty="0">
                <a:latin typeface="Wingdings"/>
                <a:ea typeface="Wingdings"/>
                <a:cs typeface="Wingdings"/>
              </a:rPr>
              <a:t></a:t>
            </a:r>
            <a:r>
              <a:rPr lang="fr-FR" sz="3200" dirty="0">
                <a:solidFill>
                  <a:srgbClr val="184A7C"/>
                </a:solidFill>
                <a:latin typeface="Century Gothic"/>
                <a:cs typeface="Century Gothic"/>
              </a:rPr>
              <a:t> alors  </a:t>
            </a:r>
            <a:r>
              <a:rPr lang="fr-FR" sz="3200" b="1" dirty="0" err="1">
                <a:solidFill>
                  <a:srgbClr val="184A7C"/>
                </a:solidFill>
                <a:latin typeface="Century Gothic"/>
                <a:cs typeface="Century Gothic"/>
              </a:rPr>
              <a:t>ε</a:t>
            </a:r>
            <a:r>
              <a:rPr lang="fr-FR" sz="3200" b="1" baseline="-25000" dirty="0" err="1">
                <a:solidFill>
                  <a:srgbClr val="184A7C"/>
                </a:solidFill>
                <a:latin typeface="Century Gothic"/>
                <a:cs typeface="Century Gothic"/>
              </a:rPr>
              <a:t>F</a:t>
            </a:r>
            <a:r>
              <a:rPr lang="fr-FR" sz="3200" dirty="0">
                <a:solidFill>
                  <a:srgbClr val="184A7C"/>
                </a:solidFill>
                <a:latin typeface="Century Gothic"/>
                <a:cs typeface="Century Gothic"/>
              </a:rPr>
              <a:t> </a:t>
            </a:r>
            <a:r>
              <a:rPr lang="fr-FR" sz="3200" dirty="0">
                <a:latin typeface="Wingdings"/>
                <a:ea typeface="Wingdings"/>
                <a:cs typeface="Wingdings"/>
              </a:rPr>
              <a:t></a:t>
            </a:r>
            <a:r>
              <a:rPr lang="fr-FR" sz="3200" dirty="0">
                <a:solidFill>
                  <a:srgbClr val="184A7C"/>
                </a:solidFill>
                <a:latin typeface="Century Gothic"/>
                <a:cs typeface="Century Gothic"/>
              </a:rPr>
              <a:t> </a:t>
            </a:r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r>
              <a:rPr lang="fr-FR" sz="3200" dirty="0">
                <a:solidFill>
                  <a:srgbClr val="184A7C"/>
                </a:solidFill>
                <a:latin typeface="Century Gothic"/>
                <a:cs typeface="Century Gothic"/>
              </a:rPr>
              <a:t>la force </a:t>
            </a:r>
            <a:r>
              <a:rPr lang="fr-FR" sz="3200" b="1" dirty="0">
                <a:solidFill>
                  <a:srgbClr val="184A7C"/>
                </a:solidFill>
                <a:latin typeface="Century Gothic"/>
                <a:cs typeface="Century Gothic"/>
              </a:rPr>
              <a:t>f</a:t>
            </a:r>
            <a:r>
              <a:rPr lang="fr-FR" sz="3200" b="1" baseline="-25000" dirty="0">
                <a:solidFill>
                  <a:srgbClr val="184A7C"/>
                </a:solidFill>
                <a:latin typeface="Century Gothic"/>
                <a:cs typeface="Century Gothic"/>
              </a:rPr>
              <a:t>i</a:t>
            </a:r>
            <a:r>
              <a:rPr lang="fr-FR" sz="3200" b="1" dirty="0">
                <a:solidFill>
                  <a:srgbClr val="184A7C"/>
                </a:solidFill>
                <a:latin typeface="Century Gothic"/>
                <a:cs typeface="Century Gothic"/>
              </a:rPr>
              <a:t> </a:t>
            </a:r>
            <a:r>
              <a:rPr lang="fr-FR" sz="3200" dirty="0">
                <a:solidFill>
                  <a:srgbClr val="184A7C"/>
                </a:solidFill>
                <a:latin typeface="Century Gothic"/>
                <a:cs typeface="Century Gothic"/>
              </a:rPr>
              <a:t>des arbres individuels (force = performance = justesse des prédictions : si </a:t>
            </a:r>
            <a:r>
              <a:rPr lang="fr-FR" sz="3200" b="1" dirty="0">
                <a:solidFill>
                  <a:srgbClr val="184A7C"/>
                </a:solidFill>
                <a:latin typeface="Century Gothic"/>
                <a:cs typeface="Century Gothic"/>
              </a:rPr>
              <a:t>f</a:t>
            </a:r>
            <a:r>
              <a:rPr lang="fr-FR" sz="3200" b="1" baseline="-25000" dirty="0">
                <a:solidFill>
                  <a:srgbClr val="184A7C"/>
                </a:solidFill>
                <a:latin typeface="Century Gothic"/>
                <a:cs typeface="Century Gothic"/>
              </a:rPr>
              <a:t>i</a:t>
            </a:r>
            <a:r>
              <a:rPr lang="fr-FR" sz="3200" b="1" dirty="0">
                <a:solidFill>
                  <a:srgbClr val="184A7C"/>
                </a:solidFill>
                <a:latin typeface="Century Gothic"/>
                <a:cs typeface="Century Gothic"/>
              </a:rPr>
              <a:t> </a:t>
            </a:r>
            <a:r>
              <a:rPr lang="fr-FR" sz="3200" dirty="0">
                <a:latin typeface="Wingdings"/>
                <a:ea typeface="Wingdings"/>
                <a:cs typeface="Wingdings"/>
              </a:rPr>
              <a:t></a:t>
            </a:r>
            <a:r>
              <a:rPr lang="fr-FR" sz="3200" dirty="0">
                <a:solidFill>
                  <a:srgbClr val="184A7C"/>
                </a:solidFill>
                <a:latin typeface="Century Gothic"/>
                <a:cs typeface="Century Gothic"/>
              </a:rPr>
              <a:t> alors </a:t>
            </a:r>
            <a:r>
              <a:rPr lang="fr-FR" sz="3200" b="1" dirty="0" err="1">
                <a:solidFill>
                  <a:srgbClr val="184A7C"/>
                </a:solidFill>
                <a:latin typeface="Century Gothic"/>
                <a:cs typeface="Century Gothic"/>
              </a:rPr>
              <a:t>ε</a:t>
            </a:r>
            <a:r>
              <a:rPr lang="fr-FR" sz="3200" b="1" baseline="-25000" dirty="0">
                <a:solidFill>
                  <a:srgbClr val="184A7C"/>
                </a:solidFill>
                <a:latin typeface="Century Gothic"/>
                <a:cs typeface="Century Gothic"/>
              </a:rPr>
              <a:t>F</a:t>
            </a:r>
            <a:r>
              <a:rPr lang="fr-FR" sz="3200" dirty="0">
                <a:solidFill>
                  <a:srgbClr val="184A7C"/>
                </a:solidFill>
                <a:latin typeface="Century Gothic"/>
                <a:ea typeface="Wingdings"/>
                <a:cs typeface="Century Gothic"/>
              </a:rPr>
              <a:t>︎ </a:t>
            </a:r>
            <a:r>
              <a:rPr lang="fr-FR" sz="3200" dirty="0">
                <a:latin typeface="Wingdings"/>
                <a:ea typeface="Wingdings"/>
                <a:cs typeface="Wingdings"/>
              </a:rPr>
              <a:t></a:t>
            </a:r>
            <a:endParaRPr lang="fr-FR" sz="3300" dirty="0">
              <a:solidFill>
                <a:srgbClr val="184A7C"/>
              </a:solidFill>
              <a:latin typeface="Century Gothic"/>
              <a:cs typeface="Century Gothic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fr-FR" sz="3840" dirty="0">
                <a:solidFill>
                  <a:srgbClr val="184A7C"/>
                </a:solidFill>
                <a:latin typeface="Century Gothic"/>
                <a:cs typeface="Century Gothic"/>
              </a:rPr>
              <a:t>Impact du nombre de variables </a:t>
            </a:r>
            <a:r>
              <a:rPr lang="fr-FR" sz="3840" b="1" dirty="0" err="1">
                <a:solidFill>
                  <a:srgbClr val="184A7C"/>
                </a:solidFill>
                <a:latin typeface="Century Gothic"/>
                <a:cs typeface="Century Gothic"/>
              </a:rPr>
              <a:t>mtry</a:t>
            </a:r>
            <a:endParaRPr lang="fr-FR" sz="3840" b="1" dirty="0">
              <a:solidFill>
                <a:srgbClr val="184A7C"/>
              </a:solidFill>
              <a:latin typeface="Century Gothic"/>
              <a:cs typeface="Century Gothic"/>
            </a:endParaRPr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r>
              <a:rPr lang="fr-FR" sz="3200" dirty="0">
                <a:solidFill>
                  <a:srgbClr val="184A7C"/>
                </a:solidFill>
                <a:latin typeface="Century Gothic"/>
                <a:cs typeface="Century Gothic"/>
              </a:rPr>
              <a:t>Si </a:t>
            </a:r>
            <a:r>
              <a:rPr lang="fr-FR" sz="3200" b="1" dirty="0" err="1">
                <a:solidFill>
                  <a:srgbClr val="184A7C"/>
                </a:solidFill>
                <a:latin typeface="Century Gothic"/>
                <a:cs typeface="Century Gothic"/>
              </a:rPr>
              <a:t>mtry</a:t>
            </a:r>
            <a:r>
              <a:rPr lang="fr-FR" sz="3200" b="1" dirty="0">
                <a:solidFill>
                  <a:srgbClr val="184A7C"/>
                </a:solidFill>
                <a:latin typeface="Century Gothic"/>
                <a:cs typeface="Century Gothic"/>
              </a:rPr>
              <a:t> </a:t>
            </a:r>
            <a:r>
              <a:rPr lang="fr-FR" sz="3200" dirty="0">
                <a:latin typeface="Wingdings"/>
                <a:ea typeface="Wingdings"/>
                <a:cs typeface="Wingdings"/>
              </a:rPr>
              <a:t></a:t>
            </a:r>
            <a:r>
              <a:rPr lang="fr-FR" sz="3200" dirty="0">
                <a:solidFill>
                  <a:srgbClr val="184A7C"/>
                </a:solidFill>
                <a:latin typeface="Century Gothic"/>
                <a:cs typeface="Century Gothic"/>
              </a:rPr>
              <a:t> alors </a:t>
            </a:r>
            <a:r>
              <a:rPr lang="fr-FR" sz="3200" b="1" dirty="0" err="1">
                <a:solidFill>
                  <a:srgbClr val="184A7C"/>
                </a:solidFill>
                <a:latin typeface="Century Gothic"/>
                <a:cs typeface="Century Gothic"/>
              </a:rPr>
              <a:t>co</a:t>
            </a:r>
            <a:r>
              <a:rPr lang="fr-FR" sz="3200" b="1" dirty="0">
                <a:solidFill>
                  <a:srgbClr val="184A7C"/>
                </a:solidFill>
                <a:latin typeface="Century Gothic"/>
                <a:cs typeface="Century Gothic"/>
              </a:rPr>
              <a:t> </a:t>
            </a:r>
            <a:r>
              <a:rPr lang="fr-FR" sz="3200" dirty="0">
                <a:latin typeface="Wingdings"/>
                <a:ea typeface="Wingdings"/>
                <a:cs typeface="Wingdings"/>
              </a:rPr>
              <a:t></a:t>
            </a:r>
            <a:r>
              <a:rPr lang="fr-FR" sz="3200" dirty="0">
                <a:solidFill>
                  <a:srgbClr val="184A7C"/>
                </a:solidFill>
                <a:latin typeface="Century Gothic"/>
                <a:cs typeface="Century Gothic"/>
              </a:rPr>
              <a:t> mais </a:t>
            </a:r>
            <a:r>
              <a:rPr lang="fr-FR" sz="3200" b="1" dirty="0">
                <a:solidFill>
                  <a:srgbClr val="184A7C"/>
                </a:solidFill>
                <a:latin typeface="Century Gothic"/>
                <a:cs typeface="Century Gothic"/>
              </a:rPr>
              <a:t>f</a:t>
            </a:r>
            <a:r>
              <a:rPr lang="fr-FR" sz="3200" b="1" baseline="-25000" dirty="0">
                <a:solidFill>
                  <a:srgbClr val="184A7C"/>
                </a:solidFill>
                <a:latin typeface="Century Gothic"/>
                <a:cs typeface="Century Gothic"/>
              </a:rPr>
              <a:t>i</a:t>
            </a:r>
            <a:r>
              <a:rPr lang="fr-FR" sz="3200" b="1" dirty="0">
                <a:solidFill>
                  <a:srgbClr val="184A7C"/>
                </a:solidFill>
                <a:latin typeface="Century Gothic"/>
                <a:cs typeface="Century Gothic"/>
              </a:rPr>
              <a:t> </a:t>
            </a:r>
            <a:r>
              <a:rPr lang="fr-FR" sz="3200" dirty="0">
                <a:latin typeface="Wingdings"/>
                <a:ea typeface="Wingdings"/>
                <a:cs typeface="Wingdings"/>
              </a:rPr>
              <a:t></a:t>
            </a:r>
            <a:r>
              <a:rPr lang="fr-FR" sz="3200" dirty="0">
                <a:solidFill>
                  <a:srgbClr val="184A7C"/>
                </a:solidFill>
                <a:latin typeface="Century Gothic"/>
                <a:cs typeface="Century Gothic"/>
              </a:rPr>
              <a:t> aussi : compromis </a:t>
            </a:r>
            <a:r>
              <a:rPr lang="fr-FR" sz="3200" b="1" dirty="0" err="1">
                <a:solidFill>
                  <a:srgbClr val="184A7C"/>
                </a:solidFill>
                <a:latin typeface="Century Gothic"/>
                <a:cs typeface="Century Gothic"/>
              </a:rPr>
              <a:t>co</a:t>
            </a:r>
            <a:r>
              <a:rPr lang="fr-FR" sz="3200" dirty="0">
                <a:solidFill>
                  <a:srgbClr val="184A7C"/>
                </a:solidFill>
                <a:latin typeface="Century Gothic"/>
                <a:cs typeface="Century Gothic"/>
              </a:rPr>
              <a:t>/</a:t>
            </a:r>
            <a:r>
              <a:rPr lang="fr-FR" sz="3200" b="1" dirty="0">
                <a:solidFill>
                  <a:srgbClr val="184A7C"/>
                </a:solidFill>
                <a:latin typeface="Century Gothic"/>
                <a:cs typeface="Century Gothic"/>
              </a:rPr>
              <a:t>f</a:t>
            </a:r>
            <a:r>
              <a:rPr lang="fr-FR" sz="3200" b="1" baseline="-25000" dirty="0">
                <a:solidFill>
                  <a:srgbClr val="184A7C"/>
                </a:solidFill>
                <a:latin typeface="Century Gothic"/>
                <a:cs typeface="Century Gothic"/>
              </a:rPr>
              <a:t>i</a:t>
            </a:r>
            <a:r>
              <a:rPr lang="fr-FR" sz="3200" b="1" dirty="0">
                <a:solidFill>
                  <a:srgbClr val="184A7C"/>
                </a:solidFill>
                <a:latin typeface="Century Gothic"/>
                <a:cs typeface="Century Gothic"/>
              </a:rPr>
              <a:t> </a:t>
            </a:r>
            <a:r>
              <a:rPr lang="fr-FR" sz="3200" dirty="0">
                <a:solidFill>
                  <a:srgbClr val="184A7C"/>
                </a:solidFill>
                <a:latin typeface="Century Gothic"/>
                <a:cs typeface="Century Gothic"/>
              </a:rPr>
              <a:t>à trouver</a:t>
            </a:r>
          </a:p>
          <a:p>
            <a:pPr lvl="2" algn="just">
              <a:lnSpc>
                <a:spcPct val="120000"/>
              </a:lnSpc>
              <a:spcAft>
                <a:spcPts val="600"/>
              </a:spcAft>
            </a:pPr>
            <a:r>
              <a:rPr lang="fr-FR" sz="2880" dirty="0">
                <a:solidFill>
                  <a:srgbClr val="184A7C"/>
                </a:solidFill>
                <a:latin typeface="Century Gothic"/>
                <a:cs typeface="Century Gothic"/>
              </a:rPr>
              <a:t>Tester plusieurs valeurs sur une forêt de 20-30 arbres et prendre la valeur de </a:t>
            </a:r>
            <a:r>
              <a:rPr lang="fr-FR" sz="2880" b="1" dirty="0" err="1">
                <a:solidFill>
                  <a:srgbClr val="184A7C"/>
                </a:solidFill>
                <a:latin typeface="Century Gothic"/>
                <a:cs typeface="Century Gothic"/>
              </a:rPr>
              <a:t>mtry</a:t>
            </a:r>
            <a:r>
              <a:rPr lang="fr-FR" sz="2880" b="1" dirty="0">
                <a:solidFill>
                  <a:srgbClr val="184A7C"/>
                </a:solidFill>
                <a:latin typeface="Century Gothic"/>
                <a:cs typeface="Century Gothic"/>
              </a:rPr>
              <a:t> </a:t>
            </a:r>
            <a:r>
              <a:rPr lang="fr-FR" sz="2880" dirty="0">
                <a:solidFill>
                  <a:srgbClr val="184A7C"/>
                </a:solidFill>
                <a:latin typeface="Century Gothic"/>
                <a:cs typeface="Century Gothic"/>
              </a:rPr>
              <a:t>donnant la plus petite valeur de </a:t>
            </a:r>
            <a:r>
              <a:rPr lang="fr-FR" sz="2880" b="1" dirty="0" err="1">
                <a:solidFill>
                  <a:srgbClr val="184A7C"/>
                </a:solidFill>
                <a:latin typeface="Century Gothic"/>
                <a:cs typeface="Century Gothic"/>
              </a:rPr>
              <a:t>ε</a:t>
            </a:r>
            <a:r>
              <a:rPr lang="fr-FR" sz="2880" b="1" baseline="-25000" dirty="0" err="1">
                <a:solidFill>
                  <a:srgbClr val="184A7C"/>
                </a:solidFill>
                <a:latin typeface="Century Gothic"/>
                <a:cs typeface="Century Gothic"/>
              </a:rPr>
              <a:t>f</a:t>
            </a:r>
            <a:r>
              <a:rPr lang="fr-FR" sz="2880" dirty="0">
                <a:solidFill>
                  <a:srgbClr val="184A7C"/>
                </a:solidFill>
                <a:latin typeface="Century Gothic"/>
                <a:cs typeface="Century Gothic"/>
              </a:rPr>
              <a:t>.</a:t>
            </a:r>
          </a:p>
          <a:p>
            <a:pPr lvl="2" algn="just">
              <a:lnSpc>
                <a:spcPct val="120000"/>
              </a:lnSpc>
              <a:spcAft>
                <a:spcPts val="600"/>
              </a:spcAft>
            </a:pPr>
            <a:r>
              <a:rPr lang="fr-CA" sz="2880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D’autres travaux proposent d’essayer avec </a:t>
            </a:r>
            <a:r>
              <a:rPr lang="fr-FR" sz="2880" b="1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√p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fr-FR" sz="3840" dirty="0">
                <a:solidFill>
                  <a:srgbClr val="184A7C"/>
                </a:solidFill>
                <a:latin typeface="Century Gothic"/>
                <a:cs typeface="Century Gothic"/>
              </a:rPr>
              <a:t>Impact du nombre d'arbres </a:t>
            </a:r>
            <a:r>
              <a:rPr lang="fr-FR" sz="3840" b="1" dirty="0">
                <a:solidFill>
                  <a:srgbClr val="184A7C"/>
                </a:solidFill>
                <a:latin typeface="Century Gothic"/>
                <a:cs typeface="Century Gothic"/>
              </a:rPr>
              <a:t>T</a:t>
            </a:r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r>
              <a:rPr lang="fr-FR" sz="3200" dirty="0">
                <a:solidFill>
                  <a:srgbClr val="184A7C"/>
                </a:solidFill>
                <a:latin typeface="Century Gothic"/>
                <a:cs typeface="Century Gothic"/>
              </a:rPr>
              <a:t>On peut augmenter </a:t>
            </a:r>
            <a:r>
              <a:rPr lang="fr-FR" sz="3200" b="1" dirty="0">
                <a:solidFill>
                  <a:srgbClr val="184A7C"/>
                </a:solidFill>
                <a:latin typeface="Century Gothic"/>
                <a:cs typeface="Century Gothic"/>
              </a:rPr>
              <a:t>T</a:t>
            </a:r>
            <a:r>
              <a:rPr lang="fr-FR" sz="3200" dirty="0">
                <a:solidFill>
                  <a:srgbClr val="184A7C"/>
                </a:solidFill>
                <a:latin typeface="Century Gothic"/>
                <a:cs typeface="Century Gothic"/>
              </a:rPr>
              <a:t> sans risque de </a:t>
            </a:r>
            <a:r>
              <a:rPr lang="fr-FR" sz="3200" dirty="0" err="1">
                <a:solidFill>
                  <a:srgbClr val="184A7C"/>
                </a:solidFill>
                <a:latin typeface="Century Gothic"/>
                <a:cs typeface="Century Gothic"/>
              </a:rPr>
              <a:t>surajustement</a:t>
            </a:r>
            <a:r>
              <a:rPr lang="fr-FR" sz="3200" dirty="0">
                <a:solidFill>
                  <a:srgbClr val="184A7C"/>
                </a:solidFill>
                <a:latin typeface="Century Gothic"/>
                <a:cs typeface="Century Gothic"/>
              </a:rPr>
              <a:t> [</a:t>
            </a:r>
            <a:r>
              <a:rPr lang="fr-FR" sz="3200" dirty="0" err="1">
                <a:solidFill>
                  <a:srgbClr val="184A7C"/>
                </a:solidFill>
                <a:latin typeface="Century Gothic"/>
                <a:cs typeface="Century Gothic"/>
              </a:rPr>
              <a:t>Breiman</a:t>
            </a:r>
            <a:r>
              <a:rPr lang="fr-FR" sz="3200" dirty="0">
                <a:solidFill>
                  <a:srgbClr val="184A7C"/>
                </a:solidFill>
                <a:latin typeface="Century Gothic"/>
                <a:cs typeface="Century Gothic"/>
              </a:rPr>
              <a:t>, 2001]. Le taux d’erreur en généralisation </a:t>
            </a:r>
            <a:r>
              <a:rPr lang="fr-FR" sz="3200" b="1" dirty="0">
                <a:solidFill>
                  <a:srgbClr val="184A7C"/>
                </a:solidFill>
                <a:latin typeface="Century Gothic"/>
                <a:cs typeface="Century Gothic"/>
              </a:rPr>
              <a:t>ε</a:t>
            </a:r>
            <a:r>
              <a:rPr lang="fr-FR" sz="3200" b="1" baseline="-25000" dirty="0">
                <a:solidFill>
                  <a:srgbClr val="184A7C"/>
                </a:solidFill>
                <a:latin typeface="Century Gothic"/>
                <a:cs typeface="Century Gothic"/>
              </a:rPr>
              <a:t>F </a:t>
            </a:r>
            <a:r>
              <a:rPr lang="fr-FR" sz="3200" dirty="0">
                <a:solidFill>
                  <a:srgbClr val="184A7C"/>
                </a:solidFill>
                <a:latin typeface="Century Gothic"/>
                <a:cs typeface="Century Gothic"/>
              </a:rPr>
              <a:t>converge vers une valeur limite.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68866" y="211667"/>
            <a:ext cx="7772400" cy="841375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Pour optimiser RF</a:t>
            </a:r>
            <a:endParaRPr lang="fr-CA" sz="2800" b="1" dirty="0">
              <a:solidFill>
                <a:srgbClr val="184A7C"/>
              </a:solidFill>
              <a:latin typeface="Century Gothic"/>
              <a:ea typeface="ヒラギノ角ゴ Pro W3" pitchFamily="-109" charset="-128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1077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51934" y="228600"/>
            <a:ext cx="7772400" cy="6159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CA" sz="4000" b="1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RF: Nombre optimal de variables</a:t>
            </a:r>
            <a:endParaRPr lang="fr-CA" sz="2800" b="1" dirty="0">
              <a:solidFill>
                <a:srgbClr val="184A7C"/>
              </a:solidFill>
              <a:latin typeface="Century Gothic"/>
              <a:ea typeface="ヒラギノ角ゴ Pro W3" pitchFamily="-109" charset="-128"/>
              <a:cs typeface="Century Gothic"/>
            </a:endParaRPr>
          </a:p>
        </p:txBody>
      </p:sp>
      <p:pic>
        <p:nvPicPr>
          <p:cNvPr id="46085" name="Image 7"/>
          <p:cNvPicPr>
            <a:picLocks noChangeAspect="1"/>
          </p:cNvPicPr>
          <p:nvPr/>
        </p:nvPicPr>
        <p:blipFill>
          <a:blip r:embed="rId3"/>
          <a:srcRect b="9172"/>
          <a:stretch>
            <a:fillRect/>
          </a:stretch>
        </p:blipFill>
        <p:spPr bwMode="auto">
          <a:xfrm>
            <a:off x="1206500" y="1511300"/>
            <a:ext cx="6731000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938866" y="55880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fr-FR" b="1" dirty="0">
                <a:solidFill>
                  <a:srgbClr val="184A7C"/>
                </a:solidFill>
                <a:latin typeface="Century Gothic"/>
                <a:cs typeface="Century Gothic"/>
              </a:rPr>
              <a:t>m = 6435, p= 36 , nombre de classes = 6</a:t>
            </a:r>
            <a:endParaRPr lang="fr-FR" dirty="0">
              <a:solidFill>
                <a:srgbClr val="184A7C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8548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4500" y="1252729"/>
            <a:ext cx="8229600" cy="11094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fr-FR" sz="2000" b="1" dirty="0">
                <a:latin typeface="Century Gothic"/>
                <a:cs typeface="Century Gothic"/>
              </a:rPr>
              <a:t>Limite de représentation (biais) : </a:t>
            </a:r>
            <a:r>
              <a:rPr lang="fr-FR" sz="2000" dirty="0">
                <a:latin typeface="Century Gothic"/>
                <a:cs typeface="Century Gothic"/>
              </a:rPr>
              <a:t>lorsque la famille d’hypothèses </a:t>
            </a:r>
            <a:r>
              <a:rPr lang="fr-FR" sz="2000" b="1" dirty="0">
                <a:latin typeface="Century Gothic"/>
                <a:cs typeface="Century Gothic"/>
              </a:rPr>
              <a:t>H</a:t>
            </a:r>
            <a:r>
              <a:rPr lang="fr-FR" sz="2000" dirty="0">
                <a:latin typeface="Century Gothic"/>
                <a:cs typeface="Century Gothic"/>
              </a:rPr>
              <a:t> ne contient pas de bonne approximation de</a:t>
            </a:r>
            <a:r>
              <a:rPr lang="fr-FR" sz="2000" b="1" dirty="0">
                <a:latin typeface="Century Gothic"/>
                <a:cs typeface="Century Gothic"/>
              </a:rPr>
              <a:t> f.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590800" y="5334000"/>
            <a:ext cx="6477000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fr-FR" sz="2000" b="1" dirty="0">
                <a:solidFill>
                  <a:srgbClr val="FF0000"/>
                </a:solidFill>
                <a:latin typeface="Century Gothic"/>
                <a:cs typeface="Century Gothic"/>
              </a:rPr>
              <a:t>Solution : </a:t>
            </a:r>
            <a:r>
              <a:rPr lang="fr-FR" sz="2000" b="1" dirty="0">
                <a:latin typeface="Century Gothic"/>
                <a:cs typeface="Century Gothic"/>
              </a:rPr>
              <a:t>une combinaison peut permettre d’augmenter l’espace des fonctions possibles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2438400"/>
            <a:ext cx="6407150" cy="2815438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279400" y="274638"/>
            <a:ext cx="8521700" cy="562074"/>
          </a:xfrm>
        </p:spPr>
        <p:txBody>
          <a:bodyPr>
            <a:noAutofit/>
          </a:bodyPr>
          <a:lstStyle/>
          <a:p>
            <a:r>
              <a:rPr lang="fr-FR" sz="3200" b="1" dirty="0">
                <a:solidFill>
                  <a:schemeClr val="tx1"/>
                </a:solidFill>
                <a:latin typeface="Century Gothic"/>
                <a:cs typeface="Century Gothic"/>
              </a:rPr>
              <a:t>Limites des méthodes induisant une seule hypothèse (2/2)</a:t>
            </a:r>
          </a:p>
        </p:txBody>
      </p:sp>
    </p:spTree>
    <p:extLst>
      <p:ext uri="{BB962C8B-B14F-4D97-AF65-F5344CB8AC3E}">
        <p14:creationId xmlns:p14="http://schemas.microsoft.com/office/powerpoint/2010/main" val="341528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341438"/>
            <a:ext cx="8713788" cy="4221162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fr-FR" sz="2400" b="1" dirty="0">
                <a:solidFill>
                  <a:srgbClr val="FF0000"/>
                </a:solidFill>
                <a:latin typeface="Century Gothic"/>
                <a:ea typeface="+mn-ea"/>
                <a:cs typeface="Century Gothic"/>
              </a:rPr>
              <a:t>Principe</a:t>
            </a:r>
            <a:r>
              <a:rPr lang="fr-FR" sz="2400" dirty="0">
                <a:solidFill>
                  <a:srgbClr val="FF0000"/>
                </a:solidFill>
                <a:latin typeface="Century Gothic"/>
                <a:ea typeface="+mn-ea"/>
                <a:cs typeface="Century Gothic"/>
              </a:rPr>
              <a:t>: </a:t>
            </a:r>
            <a:r>
              <a:rPr lang="fr-FR" sz="2400" dirty="0">
                <a:solidFill>
                  <a:schemeClr val="tx1"/>
                </a:solidFill>
                <a:latin typeface="Century Gothic"/>
                <a:ea typeface="+mn-ea"/>
                <a:cs typeface="Century Gothic"/>
              </a:rPr>
              <a:t>deux individus proches devraient suivre un cheminement identique dans un arbre de décision.</a:t>
            </a:r>
          </a:p>
          <a:p>
            <a:pPr algn="just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fr-FR" sz="2400" dirty="0">
              <a:solidFill>
                <a:schemeClr val="tx1"/>
              </a:solidFill>
              <a:latin typeface="Century Gothic"/>
              <a:ea typeface="+mn-ea"/>
              <a:cs typeface="Century Gothic"/>
            </a:endParaRPr>
          </a:p>
          <a:p>
            <a:pPr algn="just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fr-FR" sz="2400" dirty="0">
                <a:solidFill>
                  <a:schemeClr val="tx1"/>
                </a:solidFill>
                <a:latin typeface="Century Gothic"/>
                <a:ea typeface="+mn-ea"/>
                <a:cs typeface="Century Gothic"/>
              </a:rPr>
              <a:t>La proximité entre deux individus est calculée par la fraction d'arbres générés dans lesquels ces derniers aboutissent dans une même feuille.</a:t>
            </a:r>
          </a:p>
          <a:p>
            <a:pPr algn="just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fr-FR" sz="2400" dirty="0">
              <a:solidFill>
                <a:schemeClr val="tx1"/>
              </a:solidFill>
              <a:latin typeface="Century Gothic"/>
              <a:ea typeface="+mn-ea"/>
              <a:cs typeface="Century Gothic"/>
            </a:endParaRPr>
          </a:p>
          <a:p>
            <a:pPr algn="just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fr-FR" sz="2400" dirty="0">
                <a:solidFill>
                  <a:schemeClr val="tx1"/>
                </a:solidFill>
                <a:latin typeface="Century Gothic"/>
                <a:ea typeface="+mn-ea"/>
                <a:cs typeface="Century Gothic"/>
              </a:rPr>
              <a:t>Cette mesure peut être utile lors d'une recherche de structure au sein du jeu de données, et ouvre la voie à l'utilisation des </a:t>
            </a:r>
            <a:r>
              <a:rPr lang="fr-FR" sz="2400" b="1" dirty="0">
                <a:solidFill>
                  <a:schemeClr val="tx1"/>
                </a:solidFill>
                <a:latin typeface="Century Gothic"/>
                <a:ea typeface="+mn-ea"/>
                <a:cs typeface="Century Gothic"/>
              </a:rPr>
              <a:t>RF en </a:t>
            </a:r>
            <a:r>
              <a:rPr lang="fr-FR" sz="2400" b="1" dirty="0" err="1">
                <a:solidFill>
                  <a:schemeClr val="tx1"/>
                </a:solidFill>
                <a:latin typeface="Century Gothic"/>
                <a:ea typeface="+mn-ea"/>
                <a:cs typeface="Century Gothic"/>
              </a:rPr>
              <a:t>clustering</a:t>
            </a:r>
            <a:r>
              <a:rPr lang="fr-FR" sz="2400" dirty="0">
                <a:solidFill>
                  <a:schemeClr val="tx1"/>
                </a:solidFill>
                <a:latin typeface="Century Gothic"/>
                <a:ea typeface="+mn-ea"/>
                <a:cs typeface="Century Gothic"/>
              </a:rPr>
              <a:t>.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4000"/>
            <a:ext cx="7772400" cy="615950"/>
          </a:xfrm>
        </p:spPr>
        <p:txBody>
          <a:bodyPr>
            <a:normAutofit/>
          </a:bodyPr>
          <a:lstStyle/>
          <a:p>
            <a:pPr eaLnBrk="1" hangingPunct="1"/>
            <a:r>
              <a:rPr lang="fr-CA" sz="3000" b="1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RF pour le </a:t>
            </a:r>
            <a:r>
              <a:rPr lang="fr-CA" sz="3000" b="1" dirty="0" err="1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clustering</a:t>
            </a:r>
            <a:endParaRPr lang="fr-CA" sz="3000" b="1" dirty="0">
              <a:solidFill>
                <a:srgbClr val="184A7C"/>
              </a:solidFill>
              <a:latin typeface="Century Gothic"/>
              <a:ea typeface="ヒラギノ角ゴ Pro W3" pitchFamily="-109" charset="-128"/>
              <a:cs typeface="Century Gothic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5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341438"/>
            <a:ext cx="8713788" cy="4830762"/>
          </a:xfrm>
        </p:spPr>
        <p:txBody>
          <a:bodyPr rtlCol="0">
            <a:normAutofit fontScale="70000" lnSpcReduction="20000"/>
          </a:bodyPr>
          <a:lstStyle/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fr-FR" sz="2811" b="1" dirty="0">
                <a:solidFill>
                  <a:srgbClr val="FF0000"/>
                </a:solidFill>
                <a:ea typeface="+mn-ea"/>
                <a:cs typeface="+mn-cs"/>
              </a:rPr>
              <a:t>Principe: </a:t>
            </a:r>
            <a:r>
              <a:rPr lang="fr-FR" sz="2811" dirty="0">
                <a:solidFill>
                  <a:schemeClr val="tx1"/>
                </a:solidFill>
                <a:ea typeface="+mn-ea"/>
                <a:cs typeface="+mn-cs"/>
              </a:rPr>
              <a:t>une variable </a:t>
            </a:r>
            <a:r>
              <a:rPr lang="fr-FR" sz="2811" b="1" dirty="0">
                <a:solidFill>
                  <a:srgbClr val="FF0000"/>
                </a:solidFill>
                <a:ea typeface="+mn-ea"/>
                <a:cs typeface="+mn-cs"/>
              </a:rPr>
              <a:t>v</a:t>
            </a:r>
            <a:r>
              <a:rPr lang="fr-FR" sz="2811" dirty="0">
                <a:solidFill>
                  <a:schemeClr val="tx1"/>
                </a:solidFill>
                <a:ea typeface="+mn-ea"/>
                <a:cs typeface="+mn-cs"/>
              </a:rPr>
              <a:t> est importante si la modification de sa valeur pour un individu entraine sa mauvaise classification.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fr-FR" sz="2811" dirty="0">
                <a:solidFill>
                  <a:schemeClr val="tx1"/>
                </a:solidFill>
                <a:ea typeface="+mn-ea"/>
                <a:cs typeface="+mn-cs"/>
              </a:rPr>
              <a:t>A partir des arbres construits, on peut en déduire une hiérarchisation des variables et d’où une possibilité de </a:t>
            </a:r>
            <a:r>
              <a:rPr lang="fr-FR" sz="2811" b="1" dirty="0">
                <a:solidFill>
                  <a:schemeClr val="tx1"/>
                </a:solidFill>
                <a:ea typeface="+mn-ea"/>
                <a:cs typeface="+mn-cs"/>
              </a:rPr>
              <a:t>sélection de variables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fr-FR" sz="2839" dirty="0">
                <a:solidFill>
                  <a:schemeClr val="tx1"/>
                </a:solidFill>
                <a:ea typeface="+mn-ea"/>
                <a:cs typeface="+mn-cs"/>
              </a:rPr>
              <a:t>La méthode consiste à calculer l'augmentation du taux d'erreur </a:t>
            </a:r>
            <a:r>
              <a:rPr lang="fr-FR" sz="2839" b="1" dirty="0" err="1">
                <a:solidFill>
                  <a:schemeClr val="tx1"/>
                </a:solidFill>
                <a:ea typeface="+mn-ea"/>
                <a:cs typeface="+mn-cs"/>
              </a:rPr>
              <a:t>oob</a:t>
            </a:r>
            <a:r>
              <a:rPr lang="fr-FR" sz="2839" b="1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fr-FR" sz="2839" dirty="0">
                <a:solidFill>
                  <a:schemeClr val="tx1"/>
                </a:solidFill>
                <a:ea typeface="+mn-ea"/>
                <a:cs typeface="+mn-cs"/>
              </a:rPr>
              <a:t>lorsque les modalités de la variable étudiée sont permutées aléatoirement sur les données OOB, les autres variables restant inchangées.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fr-CA" sz="2800" dirty="0">
                <a:solidFill>
                  <a:schemeClr val="tx1"/>
                </a:solidFill>
                <a:ea typeface="+mn-ea"/>
                <a:cs typeface="+mn-cs"/>
              </a:rPr>
              <a:t>Pour chaque arbre et pour tous ses individus </a:t>
            </a:r>
            <a:r>
              <a:rPr lang="fr-CA" sz="2800" b="1" dirty="0" err="1">
                <a:solidFill>
                  <a:schemeClr val="tx1"/>
                </a:solidFill>
                <a:ea typeface="+mn-ea"/>
                <a:cs typeface="+mn-cs"/>
              </a:rPr>
              <a:t>oob</a:t>
            </a:r>
            <a:r>
              <a:rPr lang="fr-CA" sz="2800" b="1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fr-CA" sz="2800" dirty="0">
                <a:solidFill>
                  <a:schemeClr val="tx1"/>
                </a:solidFill>
                <a:ea typeface="+mn-ea"/>
                <a:cs typeface="+mn-cs"/>
              </a:rPr>
              <a:t>calculer le nombre de vrai positifs </a:t>
            </a:r>
            <a:r>
              <a:rPr lang="fr-CA" sz="2800" b="1" dirty="0">
                <a:solidFill>
                  <a:srgbClr val="FF0000"/>
                </a:solidFill>
                <a:ea typeface="+mn-ea"/>
                <a:cs typeface="+mn-cs"/>
              </a:rPr>
              <a:t>VP1 </a:t>
            </a:r>
            <a:r>
              <a:rPr lang="fr-CA" sz="2857" dirty="0"/>
              <a:t>(individus bien classés). </a:t>
            </a:r>
            <a:r>
              <a:rPr lang="fr-CA" sz="2800" dirty="0">
                <a:solidFill>
                  <a:schemeClr val="tx1"/>
                </a:solidFill>
                <a:ea typeface="+mn-ea"/>
                <a:cs typeface="+mn-cs"/>
              </a:rPr>
              <a:t>Permuter ensuite aléatoirement les valeurs de la variable </a:t>
            </a:r>
            <a:r>
              <a:rPr lang="fr-CA" sz="2839" b="1" dirty="0">
                <a:solidFill>
                  <a:srgbClr val="FF0000"/>
                </a:solidFill>
                <a:ea typeface="+mn-ea"/>
                <a:cs typeface="+mn-cs"/>
              </a:rPr>
              <a:t>v</a:t>
            </a:r>
            <a:r>
              <a:rPr lang="fr-CA" sz="2800" dirty="0">
                <a:solidFill>
                  <a:schemeClr val="tx1"/>
                </a:solidFill>
                <a:ea typeface="+mn-ea"/>
                <a:cs typeface="+mn-cs"/>
              </a:rPr>
              <a:t> entre tous ces éléments et calculer le nombre de </a:t>
            </a:r>
            <a:r>
              <a:rPr lang="fr-CA" sz="2839" b="1" dirty="0">
                <a:solidFill>
                  <a:srgbClr val="FF0000"/>
                </a:solidFill>
              </a:rPr>
              <a:t>V</a:t>
            </a:r>
            <a:r>
              <a:rPr lang="fr-CA" sz="2839" b="1" dirty="0">
                <a:solidFill>
                  <a:srgbClr val="FF0000"/>
                </a:solidFill>
                <a:ea typeface="+mn-ea"/>
                <a:cs typeface="+mn-cs"/>
              </a:rPr>
              <a:t>P2</a:t>
            </a:r>
            <a:r>
              <a:rPr lang="fr-CA" sz="2800" dirty="0">
                <a:solidFill>
                  <a:schemeClr val="tx1"/>
                </a:solidFill>
                <a:ea typeface="+mn-ea"/>
                <a:cs typeface="+mn-cs"/>
              </a:rPr>
              <a:t>. 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fr-CA" sz="2800" dirty="0">
                <a:solidFill>
                  <a:schemeClr val="tx1"/>
                </a:solidFill>
                <a:ea typeface="+mn-ea"/>
                <a:cs typeface="+mn-cs"/>
              </a:rPr>
              <a:t>La moyenne des écarts </a:t>
            </a:r>
            <a:r>
              <a:rPr lang="fr-CA" sz="2800" b="1" dirty="0">
                <a:solidFill>
                  <a:srgbClr val="FF0000"/>
                </a:solidFill>
                <a:ea typeface="+mn-ea"/>
                <a:cs typeface="+mn-cs"/>
              </a:rPr>
              <a:t>VP1-VP2 </a:t>
            </a:r>
            <a:r>
              <a:rPr lang="fr-CA" sz="2800" dirty="0">
                <a:solidFill>
                  <a:schemeClr val="tx1"/>
                </a:solidFill>
                <a:ea typeface="+mn-ea"/>
                <a:cs typeface="+mn-cs"/>
              </a:rPr>
              <a:t>sur tous les arbres est l’importance de la variable </a:t>
            </a:r>
            <a:r>
              <a:rPr lang="fr-CA" sz="2800" b="1" dirty="0">
                <a:solidFill>
                  <a:srgbClr val="FF0000"/>
                </a:solidFill>
                <a:ea typeface="+mn-ea"/>
                <a:cs typeface="+mn-cs"/>
              </a:rPr>
              <a:t>v</a:t>
            </a:r>
            <a:r>
              <a:rPr lang="fr-CA" sz="2800" dirty="0">
                <a:solidFill>
                  <a:schemeClr val="tx1"/>
                </a:solidFill>
                <a:ea typeface="+mn-ea"/>
                <a:cs typeface="+mn-cs"/>
              </a:rPr>
              <a:t>.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8866" y="304800"/>
            <a:ext cx="7772400" cy="6159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CA" sz="3600" b="1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RF pour la sélection de variables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41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713788" cy="4678362"/>
          </a:xfrm>
        </p:spPr>
        <p:txBody>
          <a:bodyPr rtlCol="0"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fr-FR" sz="2300" dirty="0">
                <a:latin typeface="Century Gothic"/>
                <a:cs typeface="Century Gothic"/>
              </a:rPr>
              <a:t>Faire un premier remplacement de toutes les valeurs manquantes d’une manière inexacte.</a:t>
            </a:r>
          </a:p>
          <a:p>
            <a:pPr algn="just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fr-FR" sz="2300" dirty="0">
                <a:latin typeface="Century Gothic"/>
                <a:cs typeface="Century Gothic"/>
              </a:rPr>
              <a:t>Créer une première forêt aléatoire.</a:t>
            </a:r>
          </a:p>
          <a:p>
            <a:pPr algn="just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fr-FR" sz="2300" dirty="0">
                <a:latin typeface="Century Gothic"/>
                <a:cs typeface="Century Gothic"/>
              </a:rPr>
              <a:t>Calculer les proximités entre les exemples.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fr-FR" sz="2300" dirty="0">
                <a:latin typeface="Century Gothic"/>
                <a:cs typeface="Century Gothic"/>
              </a:rPr>
              <a:t>Pour une variable numérique </a:t>
            </a:r>
            <a:r>
              <a:rPr lang="fr-FR" sz="2300" b="1" dirty="0">
                <a:latin typeface="Century Gothic"/>
                <a:cs typeface="Century Gothic"/>
              </a:rPr>
              <a:t>v</a:t>
            </a:r>
            <a:r>
              <a:rPr lang="fr-FR" sz="2300" dirty="0">
                <a:latin typeface="Century Gothic"/>
                <a:cs typeface="Century Gothic"/>
              </a:rPr>
              <a:t>, l’estimation d’une valeur manquante </a:t>
            </a:r>
            <a:r>
              <a:rPr lang="fr-FR" sz="2300" b="1" dirty="0" err="1">
                <a:latin typeface="Century Gothic"/>
                <a:cs typeface="Century Gothic"/>
              </a:rPr>
              <a:t>x</a:t>
            </a:r>
            <a:r>
              <a:rPr lang="fr-FR" sz="2300" b="1" baseline="-25000" dirty="0" err="1">
                <a:latin typeface="Century Gothic"/>
                <a:cs typeface="Century Gothic"/>
              </a:rPr>
              <a:t>i,v</a:t>
            </a:r>
            <a:r>
              <a:rPr lang="fr-FR" sz="2300" baseline="-25000" dirty="0">
                <a:latin typeface="Century Gothic"/>
                <a:cs typeface="Century Gothic"/>
              </a:rPr>
              <a:t> </a:t>
            </a:r>
            <a:r>
              <a:rPr lang="fr-FR" sz="2300" dirty="0">
                <a:latin typeface="Century Gothic"/>
                <a:cs typeface="Century Gothic"/>
              </a:rPr>
              <a:t>pour un </a:t>
            </a:r>
            <a:r>
              <a:rPr lang="fr-FR" sz="2300" dirty="0" err="1">
                <a:latin typeface="Century Gothic"/>
                <a:cs typeface="Century Gothic"/>
              </a:rPr>
              <a:t>individiu</a:t>
            </a:r>
            <a:r>
              <a:rPr lang="fr-FR" sz="2300" dirty="0">
                <a:latin typeface="Century Gothic"/>
                <a:cs typeface="Century Gothic"/>
              </a:rPr>
              <a:t> </a:t>
            </a:r>
            <a:r>
              <a:rPr lang="fr-FR" sz="2300" b="1" dirty="0">
                <a:latin typeface="Century Gothic"/>
                <a:cs typeface="Century Gothic"/>
              </a:rPr>
              <a:t>x</a:t>
            </a:r>
            <a:r>
              <a:rPr lang="fr-FR" sz="2300" b="1" baseline="-25000" dirty="0">
                <a:latin typeface="Century Gothic"/>
                <a:cs typeface="Century Gothic"/>
              </a:rPr>
              <a:t>i</a:t>
            </a:r>
            <a:r>
              <a:rPr lang="fr-FR" sz="2300" b="1" dirty="0">
                <a:latin typeface="Century Gothic"/>
                <a:cs typeface="Century Gothic"/>
              </a:rPr>
              <a:t> </a:t>
            </a:r>
            <a:r>
              <a:rPr lang="fr-FR" sz="2300" dirty="0">
                <a:latin typeface="Century Gothic"/>
                <a:cs typeface="Century Gothic"/>
              </a:rPr>
              <a:t>est donnée par la moyenne des valeurs de la variable </a:t>
            </a:r>
            <a:r>
              <a:rPr lang="fr-FR" sz="2300" b="1" dirty="0">
                <a:latin typeface="Century Gothic"/>
                <a:cs typeface="Century Gothic"/>
              </a:rPr>
              <a:t>v</a:t>
            </a:r>
            <a:r>
              <a:rPr lang="fr-FR" sz="2300" dirty="0">
                <a:latin typeface="Century Gothic"/>
                <a:cs typeface="Century Gothic"/>
              </a:rPr>
              <a:t> pour le reste des exemples pour lesquels v est non manquante pondérées par leurs proximités avec </a:t>
            </a:r>
            <a:r>
              <a:rPr lang="fr-FR" sz="2300" b="1" dirty="0">
                <a:latin typeface="Century Gothic"/>
                <a:cs typeface="Century Gothic"/>
              </a:rPr>
              <a:t>x</a:t>
            </a:r>
            <a:r>
              <a:rPr lang="fr-FR" sz="2300" b="1" baseline="-25000" dirty="0">
                <a:latin typeface="Century Gothic"/>
                <a:cs typeface="Century Gothic"/>
              </a:rPr>
              <a:t>i</a:t>
            </a:r>
            <a:r>
              <a:rPr lang="fr-FR" sz="2300" dirty="0">
                <a:latin typeface="Century Gothic"/>
                <a:cs typeface="Century Gothic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fr-FR" sz="2300" dirty="0">
                <a:latin typeface="Century Gothic"/>
                <a:cs typeface="Century Gothic"/>
              </a:rPr>
              <a:t>Pour une variable qualitative on utilise la fréquence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fr-FR" sz="2300" dirty="0">
                <a:latin typeface="Century Gothic"/>
                <a:cs typeface="Century Gothic"/>
              </a:rPr>
              <a:t>Refaire le processus 4 à 6 fois en utilisant les nouvelles valeurs trouvées.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0133"/>
            <a:ext cx="8610600" cy="615950"/>
          </a:xfrm>
        </p:spPr>
        <p:txBody>
          <a:bodyPr>
            <a:noAutofit/>
          </a:bodyPr>
          <a:lstStyle/>
          <a:p>
            <a:pPr eaLnBrk="1" hangingPunct="1"/>
            <a:r>
              <a:rPr lang="fr-CA" sz="2800" b="1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RF pour la gestion des valeurs manquantes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6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28775"/>
            <a:ext cx="8640763" cy="460851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fr-FR" sz="2800" dirty="0">
                <a:solidFill>
                  <a:srgbClr val="184A7C"/>
                </a:solidFill>
                <a:latin typeface="Century Gothic"/>
                <a:cs typeface="Century Gothic"/>
              </a:rPr>
              <a:t>Encore une fois très simple à mettre en œuvre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fr-CA" sz="2800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La sélection d’un sous-ensemble de variables explicatives (input) parmi un grand nombre, permet généralement:</a:t>
            </a:r>
          </a:p>
          <a:p>
            <a:pPr lvl="2" algn="just">
              <a:lnSpc>
                <a:spcPct val="110000"/>
              </a:lnSpc>
              <a:spcAft>
                <a:spcPts val="600"/>
              </a:spcAft>
            </a:pPr>
            <a:r>
              <a:rPr lang="fr-CA" sz="2400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réduire de beaucoup les temps de calcul :</a:t>
            </a:r>
            <a:r>
              <a:rPr lang="fr-FR" sz="2400" dirty="0">
                <a:solidFill>
                  <a:srgbClr val="184A7C"/>
                </a:solidFill>
                <a:latin typeface="Century Gothic"/>
                <a:cs typeface="Century Gothic"/>
              </a:rPr>
              <a:t> très fructueuse en grande dimension</a:t>
            </a:r>
            <a:endParaRPr lang="fr-CA" sz="2400" dirty="0">
              <a:solidFill>
                <a:srgbClr val="184A7C"/>
              </a:solidFill>
              <a:latin typeface="Century Gothic"/>
              <a:ea typeface="ヒラギノ角ゴ Pro W3" pitchFamily="-109" charset="-128"/>
              <a:cs typeface="Century Gothic"/>
            </a:endParaRPr>
          </a:p>
          <a:p>
            <a:pPr lvl="2" algn="just" eaLnBrk="1" hangingPunct="1">
              <a:lnSpc>
                <a:spcPct val="110000"/>
              </a:lnSpc>
              <a:spcAft>
                <a:spcPts val="600"/>
              </a:spcAft>
            </a:pPr>
            <a:r>
              <a:rPr lang="fr-CA" sz="2400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d’obtenir une plus grande variété de modèles. </a:t>
            </a:r>
          </a:p>
          <a:p>
            <a:pPr algn="just" eaLnBrk="1" hangingPunct="1">
              <a:lnSpc>
                <a:spcPct val="110000"/>
              </a:lnSpc>
              <a:spcAft>
                <a:spcPts val="600"/>
              </a:spcAft>
            </a:pPr>
            <a:r>
              <a:rPr lang="fr-CA" sz="2800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L’</a:t>
            </a:r>
            <a:r>
              <a:rPr lang="fr-CA" sz="2800" dirty="0" err="1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aggrégation</a:t>
            </a:r>
            <a:r>
              <a:rPr lang="fr-CA" sz="2800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 des valeurs ou classes prédites (</a:t>
            </a:r>
            <a:r>
              <a:rPr lang="fr-CA" sz="2800" b="1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vote majoritaire</a:t>
            </a:r>
            <a:r>
              <a:rPr lang="fr-CA" sz="2800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) par tous les modèles générés devrait alors donner un </a:t>
            </a:r>
            <a:r>
              <a:rPr lang="fr-CA" sz="2800" dirty="0" err="1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classifieur</a:t>
            </a:r>
            <a:r>
              <a:rPr lang="fr-CA" sz="2800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 plus robuste et plus précis.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19666" y="169333"/>
            <a:ext cx="7772400" cy="855663"/>
          </a:xfrm>
        </p:spPr>
        <p:txBody>
          <a:bodyPr/>
          <a:lstStyle/>
          <a:p>
            <a:pPr eaLnBrk="1" hangingPunct="1"/>
            <a:r>
              <a:rPr lang="fr-CA" b="1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Forêts aléatoires : Bilan</a:t>
            </a:r>
            <a:endParaRPr lang="fr-CA" sz="3200" b="1" dirty="0">
              <a:solidFill>
                <a:srgbClr val="184A7C"/>
              </a:solidFill>
              <a:latin typeface="Century Gothic"/>
              <a:ea typeface="ヒラギノ角ゴ Pro W3" pitchFamily="-109" charset="-128"/>
              <a:cs typeface="Century Gothic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>
                <a:solidFill>
                  <a:srgbClr val="184A7C"/>
                </a:solidFill>
              </a:rPr>
              <a:pPr>
                <a:defRPr/>
              </a:pPr>
              <a:t>43</a:t>
            </a:fld>
            <a:endParaRPr lang="fr-FR" dirty="0">
              <a:solidFill>
                <a:srgbClr val="184A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92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481328"/>
            <a:ext cx="8534400" cy="4525963"/>
          </a:xfrm>
        </p:spPr>
        <p:txBody>
          <a:bodyPr>
            <a:normAutofit fontScale="85000" lnSpcReduction="10000"/>
          </a:bodyPr>
          <a:lstStyle/>
          <a:p>
            <a:pPr marL="6350" indent="-6350"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2400" b="1" i="1" u="sng" dirty="0">
                <a:solidFill>
                  <a:schemeClr val="accent1">
                    <a:lumMod val="50000"/>
                  </a:schemeClr>
                </a:solidFill>
                <a:latin typeface="Century Gothic"/>
                <a:cs typeface="Century Gothic"/>
              </a:rPr>
              <a:t>Définition</a:t>
            </a:r>
            <a:r>
              <a:rPr lang="fr-FR" sz="2400" b="1" u="sng" dirty="0">
                <a:solidFill>
                  <a:schemeClr val="accent1">
                    <a:lumMod val="50000"/>
                  </a:schemeClr>
                </a:solidFill>
                <a:latin typeface="Century Gothic"/>
                <a:cs typeface="Century Gothic"/>
              </a:rPr>
              <a:t> </a:t>
            </a:r>
          </a:p>
          <a:p>
            <a:pPr marL="0" indent="0" algn="just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fr-FR" sz="2200" dirty="0">
                <a:solidFill>
                  <a:srgbClr val="184A7C"/>
                </a:solidFill>
                <a:latin typeface="Century Gothic"/>
                <a:cs typeface="Century Gothic"/>
              </a:rPr>
              <a:t>Une méthode ensembliste combine les décisions individuelles de plusieurs hypothèses </a:t>
            </a:r>
            <a:r>
              <a:rPr lang="fr-FR" sz="2200" b="1" dirty="0">
                <a:solidFill>
                  <a:srgbClr val="184A7C"/>
                </a:solidFill>
                <a:latin typeface="Century Gothic"/>
                <a:cs typeface="Century Gothic"/>
              </a:rPr>
              <a:t>h</a:t>
            </a:r>
            <a:r>
              <a:rPr lang="fr-FR" sz="2200" b="1" baseline="-25000" dirty="0" err="1">
                <a:solidFill>
                  <a:srgbClr val="184A7C"/>
                </a:solidFill>
                <a:latin typeface="Century Gothic"/>
                <a:cs typeface="Century Gothic"/>
              </a:rPr>
              <a:t>1</a:t>
            </a:r>
            <a:r>
              <a:rPr lang="fr-FR" sz="2200" b="1" dirty="0">
                <a:solidFill>
                  <a:srgbClr val="184A7C"/>
                </a:solidFill>
                <a:latin typeface="Century Gothic"/>
                <a:cs typeface="Century Gothic"/>
              </a:rPr>
              <a:t> , . . . , </a:t>
            </a:r>
            <a:r>
              <a:rPr lang="fr-FR" sz="2200" b="1" dirty="0" err="1">
                <a:solidFill>
                  <a:srgbClr val="184A7C"/>
                </a:solidFill>
                <a:latin typeface="Century Gothic"/>
                <a:cs typeface="Century Gothic"/>
              </a:rPr>
              <a:t>h</a:t>
            </a:r>
            <a:r>
              <a:rPr lang="fr-FR" sz="2200" b="1" baseline="-25000" dirty="0" err="1">
                <a:solidFill>
                  <a:srgbClr val="184A7C"/>
                </a:solidFill>
                <a:latin typeface="Century Gothic"/>
                <a:cs typeface="Century Gothic"/>
              </a:rPr>
              <a:t>T</a:t>
            </a:r>
            <a:r>
              <a:rPr lang="fr-FR" sz="2200" b="1" dirty="0">
                <a:solidFill>
                  <a:srgbClr val="184A7C"/>
                </a:solidFill>
                <a:latin typeface="Century Gothic"/>
                <a:cs typeface="Century Gothic"/>
              </a:rPr>
              <a:t> </a:t>
            </a:r>
            <a:r>
              <a:rPr lang="fr-FR" sz="2200" dirty="0">
                <a:solidFill>
                  <a:srgbClr val="184A7C"/>
                </a:solidFill>
                <a:latin typeface="Century Gothic"/>
                <a:cs typeface="Century Gothic"/>
              </a:rPr>
              <a:t>pour classer de nouveaux exemples. </a:t>
            </a:r>
          </a:p>
          <a:p>
            <a:pPr marL="0" indent="0" algn="just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fr-FR" sz="1297" dirty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fr-FR" sz="2378" b="1" dirty="0">
                <a:solidFill>
                  <a:srgbClr val="800000"/>
                </a:solidFill>
                <a:latin typeface="Century Gothic"/>
                <a:cs typeface="Century Gothic"/>
              </a:rPr>
              <a:t>Principe essentiel : l’union fait la force </a:t>
            </a:r>
          </a:p>
          <a:p>
            <a:pPr marL="0" indent="0" algn="just"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fr-FR" sz="2162" b="1" dirty="0">
                <a:latin typeface="Century Gothic"/>
                <a:cs typeface="Century Gothic"/>
              </a:rPr>
              <a:t>Réunir un «comité d’experts» chacun peut se tromper, mais en combinant les avis, on a plus de chance d’avoir la bonne prédiction !!!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fr-FR" sz="2378" b="1" dirty="0">
                <a:solidFill>
                  <a:srgbClr val="800000"/>
                </a:solidFill>
                <a:latin typeface="Century Gothic"/>
                <a:cs typeface="Century Gothic"/>
              </a:rPr>
              <a:t>Conditions pour qu’une méthode ensembliste soit efficace : 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fr-CA" sz="2000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Les </a:t>
            </a:r>
            <a:r>
              <a:rPr lang="fr-FR" sz="2000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hypothèses construites ont un </a:t>
            </a:r>
            <a:r>
              <a:rPr lang="fr-FR" sz="2000" b="1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taux de succès meilleur que l’aléatoire </a:t>
            </a:r>
            <a:r>
              <a:rPr lang="fr-FR" sz="2000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(erreur&lt;0.5 dans le cas de deux classes équilibrées).</a:t>
            </a:r>
          </a:p>
          <a:p>
            <a:pPr algn="just"/>
            <a:r>
              <a:rPr lang="fr-FR" sz="2000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Les hypothèses présentent une certaine diversité. 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b="1" dirty="0">
                <a:solidFill>
                  <a:schemeClr val="tx1"/>
                </a:solidFill>
                <a:latin typeface="Century Gothic"/>
                <a:cs typeface="Century Gothic"/>
              </a:rPr>
              <a:t>Méthodes ensemblistes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89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50" indent="-6350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2400" b="1" i="1" u="sng" dirty="0">
                <a:solidFill>
                  <a:schemeClr val="accent1">
                    <a:lumMod val="50000"/>
                  </a:schemeClr>
                </a:solidFill>
                <a:latin typeface="Century Gothic"/>
                <a:cs typeface="Century Gothic"/>
              </a:rPr>
              <a:t>Justification théorique</a:t>
            </a:r>
            <a:endParaRPr lang="fr-FR" sz="2400" b="1" u="sng" dirty="0">
              <a:solidFill>
                <a:schemeClr val="accent1">
                  <a:lumMod val="50000"/>
                </a:schemeClr>
              </a:solidFill>
              <a:latin typeface="Century Gothic"/>
              <a:cs typeface="Century Gothic"/>
            </a:endParaRPr>
          </a:p>
          <a:p>
            <a:pPr algn="just"/>
            <a:r>
              <a:rPr lang="fr-CA" sz="2000" dirty="0">
                <a:solidFill>
                  <a:srgbClr val="184A7C"/>
                </a:solidFill>
                <a:latin typeface="Century Gothic"/>
                <a:ea typeface="ヒラギノ角ゴ Pro W3" pitchFamily="-109" charset="-128"/>
                <a:cs typeface="Century Gothic"/>
              </a:rPr>
              <a:t>Supposons</a:t>
            </a:r>
            <a:r>
              <a:rPr lang="fr-FR" sz="2000" dirty="0">
                <a:solidFill>
                  <a:srgbClr val="184A7C"/>
                </a:solidFill>
                <a:latin typeface="Century Gothic"/>
                <a:cs typeface="Century Gothic"/>
              </a:rPr>
              <a:t> </a:t>
            </a:r>
            <a:r>
              <a:rPr lang="fr-FR" sz="2000" b="1" dirty="0">
                <a:solidFill>
                  <a:srgbClr val="184A7C"/>
                </a:solidFill>
                <a:latin typeface="Century Gothic"/>
                <a:cs typeface="Century Gothic"/>
              </a:rPr>
              <a:t>T </a:t>
            </a:r>
            <a:r>
              <a:rPr lang="fr-FR" sz="2000" b="1" dirty="0" err="1">
                <a:solidFill>
                  <a:srgbClr val="184A7C"/>
                </a:solidFill>
                <a:latin typeface="Century Gothic"/>
                <a:cs typeface="Century Gothic"/>
              </a:rPr>
              <a:t>classifieurs</a:t>
            </a:r>
            <a:r>
              <a:rPr lang="fr-FR" sz="2000" b="1" dirty="0">
                <a:solidFill>
                  <a:srgbClr val="184A7C"/>
                </a:solidFill>
                <a:latin typeface="Century Gothic"/>
                <a:cs typeface="Century Gothic"/>
              </a:rPr>
              <a:t> </a:t>
            </a:r>
            <a:r>
              <a:rPr lang="fr-FR" sz="2000" b="1" i="1" u="sng" dirty="0">
                <a:solidFill>
                  <a:srgbClr val="184A7C"/>
                </a:solidFill>
                <a:latin typeface="Century Gothic"/>
                <a:cs typeface="Century Gothic"/>
              </a:rPr>
              <a:t>indépendants</a:t>
            </a:r>
            <a:r>
              <a:rPr lang="fr-FR" sz="2000" dirty="0">
                <a:solidFill>
                  <a:srgbClr val="184A7C"/>
                </a:solidFill>
                <a:latin typeface="Century Gothic"/>
                <a:cs typeface="Century Gothic"/>
              </a:rPr>
              <a:t> faisant chacun une erreur </a:t>
            </a:r>
            <a:r>
              <a:rPr lang="fr-FR" sz="2000" dirty="0" err="1">
                <a:solidFill>
                  <a:srgbClr val="184A7C"/>
                </a:solidFill>
                <a:latin typeface="Century Gothic"/>
                <a:cs typeface="Century Gothic"/>
              </a:rPr>
              <a:t>E</a:t>
            </a:r>
            <a:r>
              <a:rPr lang="fr-FR" sz="2000" baseline="-25000" dirty="0" err="1">
                <a:solidFill>
                  <a:srgbClr val="184A7C"/>
                </a:solidFill>
                <a:latin typeface="Century Gothic"/>
                <a:cs typeface="Century Gothic"/>
              </a:rPr>
              <a:t>gen</a:t>
            </a:r>
            <a:r>
              <a:rPr lang="fr-FR" sz="2000" baseline="-25000" dirty="0">
                <a:solidFill>
                  <a:srgbClr val="184A7C"/>
                </a:solidFill>
                <a:latin typeface="Century Gothic"/>
                <a:cs typeface="Century Gothic"/>
              </a:rPr>
              <a:t> </a:t>
            </a:r>
            <a:r>
              <a:rPr lang="fr-FR" sz="2000" b="1" dirty="0">
                <a:solidFill>
                  <a:srgbClr val="184A7C"/>
                </a:solidFill>
                <a:latin typeface="Century Gothic"/>
                <a:cs typeface="Century Gothic"/>
              </a:rPr>
              <a:t>= </a:t>
            </a:r>
            <a:r>
              <a:rPr lang="fr-FR" sz="2000" b="1" dirty="0" err="1">
                <a:solidFill>
                  <a:srgbClr val="184A7C"/>
                </a:solidFill>
                <a:latin typeface="Century Gothic"/>
                <a:cs typeface="Century Gothic"/>
              </a:rPr>
              <a:t>ε</a:t>
            </a:r>
            <a:r>
              <a:rPr lang="fr-FR" sz="2000" b="1" dirty="0">
                <a:solidFill>
                  <a:srgbClr val="184A7C"/>
                </a:solidFill>
                <a:latin typeface="Century Gothic"/>
                <a:cs typeface="Century Gothic"/>
              </a:rPr>
              <a:t>.</a:t>
            </a:r>
          </a:p>
          <a:p>
            <a:pPr algn="just"/>
            <a:r>
              <a:rPr lang="fr-FR" sz="2000" dirty="0">
                <a:solidFill>
                  <a:srgbClr val="184A7C"/>
                </a:solidFill>
                <a:latin typeface="Century Gothic"/>
                <a:cs typeface="Century Gothic"/>
              </a:rPr>
              <a:t>Si on décide «</a:t>
            </a:r>
            <a:r>
              <a:rPr lang="fr-FR" sz="2000" b="1" dirty="0">
                <a:solidFill>
                  <a:srgbClr val="184A7C"/>
                </a:solidFill>
                <a:latin typeface="Century Gothic"/>
                <a:cs typeface="Century Gothic"/>
              </a:rPr>
              <a:t>à la majorité</a:t>
            </a:r>
            <a:r>
              <a:rPr lang="fr-FR" sz="2000" dirty="0">
                <a:solidFill>
                  <a:srgbClr val="184A7C"/>
                </a:solidFill>
                <a:latin typeface="Century Gothic"/>
                <a:cs typeface="Century Gothic"/>
              </a:rPr>
              <a:t>», alors on se trompe si et seulement si plus de la moitié du «</a:t>
            </a:r>
            <a:r>
              <a:rPr lang="fr-FR" sz="2000" b="1" dirty="0">
                <a:solidFill>
                  <a:srgbClr val="184A7C"/>
                </a:solidFill>
                <a:latin typeface="Century Gothic"/>
                <a:cs typeface="Century Gothic"/>
              </a:rPr>
              <a:t>comité</a:t>
            </a:r>
            <a:r>
              <a:rPr lang="fr-FR" sz="2000" dirty="0">
                <a:solidFill>
                  <a:srgbClr val="184A7C"/>
                </a:solidFill>
                <a:latin typeface="Century Gothic"/>
                <a:cs typeface="Century Gothic"/>
              </a:rPr>
              <a:t>» se trompe</a:t>
            </a:r>
            <a:endParaRPr lang="fr-FR" sz="2000" dirty="0">
              <a:solidFill>
                <a:srgbClr val="184A7C"/>
              </a:solidFill>
              <a:latin typeface="Century Gothic"/>
              <a:ea typeface="ヒラギノ角ゴ Pro W3" pitchFamily="-109" charset="-128"/>
              <a:cs typeface="Century Gothic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b="1" dirty="0">
                <a:solidFill>
                  <a:schemeClr val="tx1"/>
                </a:solidFill>
                <a:latin typeface="Century Gothic"/>
                <a:cs typeface="Century Gothic"/>
              </a:rPr>
              <a:t>Méthodes ensemblistes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3124200" cy="23749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452966"/>
            <a:ext cx="4038600" cy="814234"/>
          </a:xfrm>
          <a:prstGeom prst="rect">
            <a:avLst/>
          </a:prstGeom>
        </p:spPr>
      </p:pic>
      <p:sp>
        <p:nvSpPr>
          <p:cNvPr id="10" name="Flèche droite à entaille 9"/>
          <p:cNvSpPr/>
          <p:nvPr/>
        </p:nvSpPr>
        <p:spPr>
          <a:xfrm>
            <a:off x="4038600" y="3733800"/>
            <a:ext cx="457200" cy="22860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796" y="4584700"/>
            <a:ext cx="5292703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9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pPr marL="6350" indent="-6350"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2400" b="1" i="1" u="sng" dirty="0">
                <a:solidFill>
                  <a:schemeClr val="accent1">
                    <a:lumMod val="50000"/>
                  </a:schemeClr>
                </a:solidFill>
                <a:latin typeface="Century Gothic"/>
                <a:cs typeface="Century Gothic"/>
              </a:rPr>
              <a:t>Méthodes ensemblistes hétérogènes : </a:t>
            </a:r>
          </a:p>
          <a:p>
            <a:pPr algn="just"/>
            <a:r>
              <a:rPr lang="fr-FR" sz="2400" dirty="0">
                <a:latin typeface="Century Gothic"/>
                <a:cs typeface="Century Gothic"/>
              </a:rPr>
              <a:t>combinent un ensemble d’hypothèses </a:t>
            </a:r>
            <a:r>
              <a:rPr lang="fr-FR" sz="2400" b="1" dirty="0">
                <a:solidFill>
                  <a:srgbClr val="12252C"/>
                </a:solidFill>
                <a:latin typeface="Century Gothic"/>
                <a:cs typeface="Century Gothic"/>
              </a:rPr>
              <a:t>h</a:t>
            </a:r>
            <a:r>
              <a:rPr lang="fr-FR" sz="2400" b="1" baseline="-25000" dirty="0">
                <a:solidFill>
                  <a:srgbClr val="12252C"/>
                </a:solidFill>
                <a:latin typeface="Century Gothic"/>
                <a:cs typeface="Century Gothic"/>
              </a:rPr>
              <a:t>1</a:t>
            </a:r>
            <a:r>
              <a:rPr lang="fr-FR" sz="2400" b="1" dirty="0">
                <a:solidFill>
                  <a:srgbClr val="12252C"/>
                </a:solidFill>
                <a:latin typeface="Century Gothic"/>
                <a:cs typeface="Century Gothic"/>
              </a:rPr>
              <a:t> , . . . , </a:t>
            </a:r>
            <a:r>
              <a:rPr lang="fr-FR" sz="2400" b="1" dirty="0" err="1">
                <a:solidFill>
                  <a:srgbClr val="12252C"/>
                </a:solidFill>
                <a:latin typeface="Century Gothic"/>
                <a:cs typeface="Century Gothic"/>
              </a:rPr>
              <a:t>h</a:t>
            </a:r>
            <a:r>
              <a:rPr lang="fr-FR" sz="2400" b="1" baseline="-25000" dirty="0" err="1">
                <a:solidFill>
                  <a:srgbClr val="12252C"/>
                </a:solidFill>
                <a:latin typeface="Century Gothic"/>
                <a:cs typeface="Century Gothic"/>
              </a:rPr>
              <a:t>T</a:t>
            </a:r>
            <a:r>
              <a:rPr lang="fr-FR" sz="2400" b="1" dirty="0">
                <a:solidFill>
                  <a:srgbClr val="12252C"/>
                </a:solidFill>
                <a:latin typeface="Century Gothic"/>
                <a:cs typeface="Century Gothic"/>
              </a:rPr>
              <a:t> </a:t>
            </a:r>
            <a:r>
              <a:rPr lang="fr-FR" sz="2400" dirty="0">
                <a:latin typeface="Century Gothic"/>
                <a:cs typeface="Century Gothic"/>
              </a:rPr>
              <a:t>produites par:</a:t>
            </a:r>
          </a:p>
          <a:p>
            <a:pPr algn="just"/>
            <a:endParaRPr lang="fr-FR" sz="2400" dirty="0">
              <a:latin typeface="Century Gothic"/>
              <a:cs typeface="Century Gothic"/>
            </a:endParaRPr>
          </a:p>
          <a:p>
            <a:pPr lvl="1" algn="just"/>
            <a:r>
              <a:rPr lang="fr-FR" sz="2400" dirty="0">
                <a:latin typeface="Century Gothic"/>
                <a:cs typeface="Century Gothic"/>
              </a:rPr>
              <a:t>Des algorithmes différents </a:t>
            </a:r>
            <a:r>
              <a:rPr lang="fr-FR" sz="2400" b="1" dirty="0">
                <a:solidFill>
                  <a:srgbClr val="12252C"/>
                </a:solidFill>
                <a:latin typeface="Century Gothic"/>
                <a:cs typeface="Century Gothic"/>
              </a:rPr>
              <a:t>L</a:t>
            </a:r>
            <a:r>
              <a:rPr lang="fr-FR" sz="2400" b="1" baseline="-25000" dirty="0">
                <a:solidFill>
                  <a:srgbClr val="12252C"/>
                </a:solidFill>
                <a:latin typeface="Century Gothic"/>
                <a:cs typeface="Century Gothic"/>
              </a:rPr>
              <a:t>1</a:t>
            </a:r>
            <a:r>
              <a:rPr lang="fr-FR" sz="2400" b="1" dirty="0">
                <a:solidFill>
                  <a:srgbClr val="12252C"/>
                </a:solidFill>
                <a:latin typeface="Century Gothic"/>
                <a:cs typeface="Century Gothic"/>
              </a:rPr>
              <a:t> , . . . , L</a:t>
            </a:r>
            <a:r>
              <a:rPr lang="fr-FR" sz="2400" b="1" baseline="-25000" dirty="0">
                <a:solidFill>
                  <a:srgbClr val="12252C"/>
                </a:solidFill>
                <a:latin typeface="Century Gothic"/>
                <a:cs typeface="Century Gothic"/>
              </a:rPr>
              <a:t>T</a:t>
            </a:r>
            <a:r>
              <a:rPr lang="fr-FR" sz="2400" b="1" dirty="0">
                <a:solidFill>
                  <a:srgbClr val="12252C"/>
                </a:solidFill>
                <a:latin typeface="Century Gothic"/>
                <a:cs typeface="Century Gothic"/>
              </a:rPr>
              <a:t> </a:t>
            </a:r>
            <a:r>
              <a:rPr lang="fr-FR" sz="2400" dirty="0">
                <a:latin typeface="Century Gothic"/>
                <a:cs typeface="Century Gothic"/>
              </a:rPr>
              <a:t>sur une même distribution </a:t>
            </a:r>
            <a:r>
              <a:rPr lang="fr-FR" sz="2400" b="1" dirty="0">
                <a:latin typeface="Century Gothic"/>
                <a:cs typeface="Century Gothic"/>
              </a:rPr>
              <a:t>D</a:t>
            </a:r>
            <a:r>
              <a:rPr lang="fr-FR" sz="2400" dirty="0">
                <a:latin typeface="Century Gothic"/>
                <a:cs typeface="Century Gothic"/>
              </a:rPr>
              <a:t> des exemples d’apprentissage </a:t>
            </a:r>
            <a:r>
              <a:rPr lang="fr-FR" sz="2400" b="1" dirty="0">
                <a:latin typeface="Century Gothic"/>
                <a:cs typeface="Century Gothic"/>
              </a:rPr>
              <a:t>A</a:t>
            </a:r>
            <a:r>
              <a:rPr lang="fr-FR" sz="2400" dirty="0">
                <a:latin typeface="Century Gothic"/>
                <a:cs typeface="Century Gothic"/>
              </a:rPr>
              <a:t>.</a:t>
            </a:r>
          </a:p>
          <a:p>
            <a:pPr lvl="1" algn="just"/>
            <a:endParaRPr lang="fr-FR" sz="2000" dirty="0">
              <a:latin typeface="Century Gothic"/>
              <a:cs typeface="Century Gothic"/>
            </a:endParaRPr>
          </a:p>
          <a:p>
            <a:pPr lvl="1" algn="just"/>
            <a:r>
              <a:rPr lang="fr-FR" sz="2400" dirty="0">
                <a:latin typeface="Century Gothic"/>
                <a:cs typeface="Century Gothic"/>
              </a:rPr>
              <a:t>Même algorithmes mais avec des paramètres et/ou initialisations différent(e)s.</a:t>
            </a:r>
            <a:endParaRPr lang="fr-FR" sz="2400" b="1" dirty="0">
              <a:latin typeface="Century Gothic"/>
              <a:cs typeface="Century Gothic"/>
            </a:endParaRPr>
          </a:p>
          <a:p>
            <a:pPr marL="6350" indent="-6350" algn="just">
              <a:spcBef>
                <a:spcPts val="1200"/>
              </a:spcBef>
              <a:spcAft>
                <a:spcPts val="600"/>
              </a:spcAft>
              <a:buNone/>
            </a:pPr>
            <a:endParaRPr lang="fr-FR" sz="2000" dirty="0">
              <a:solidFill>
                <a:srgbClr val="12252C"/>
              </a:solidFill>
              <a:latin typeface="Century Gothic"/>
              <a:ea typeface="ヒラギノ角ゴ Pro W3" pitchFamily="-109" charset="-128"/>
              <a:cs typeface="Century Gothic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b="1" dirty="0">
                <a:solidFill>
                  <a:schemeClr val="tx1"/>
                </a:solidFill>
                <a:latin typeface="Century Gothic"/>
                <a:cs typeface="Century Gothic"/>
              </a:rPr>
              <a:t>Comment produire les </a:t>
            </a:r>
            <a:r>
              <a:rPr lang="fr-FR" sz="2800" b="1" dirty="0" err="1">
                <a:solidFill>
                  <a:schemeClr val="tx1"/>
                </a:solidFill>
                <a:latin typeface="Century Gothic"/>
                <a:cs typeface="Century Gothic"/>
              </a:rPr>
              <a:t>classifieurs</a:t>
            </a:r>
            <a:r>
              <a:rPr lang="fr-FR" sz="2800" b="1" dirty="0">
                <a:solidFill>
                  <a:schemeClr val="tx1"/>
                </a:solidFill>
                <a:latin typeface="Century Gothic"/>
                <a:cs typeface="Century Gothic"/>
              </a:rPr>
              <a:t> à combiner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205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pPr marL="6350" indent="-6350"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2400" b="1" i="1" u="sng" dirty="0">
                <a:solidFill>
                  <a:schemeClr val="accent1">
                    <a:lumMod val="50000"/>
                  </a:schemeClr>
                </a:solidFill>
                <a:latin typeface="Century Gothic"/>
                <a:cs typeface="Century Gothic"/>
              </a:rPr>
              <a:t>Méthodes ensemblistes homogènes : </a:t>
            </a:r>
          </a:p>
          <a:p>
            <a:pPr algn="just"/>
            <a:r>
              <a:rPr lang="fr-FR" sz="2400" dirty="0">
                <a:latin typeface="Century Gothic"/>
                <a:cs typeface="Century Gothic"/>
              </a:rPr>
              <a:t>combinent un ensemble d’hypothèses </a:t>
            </a:r>
            <a:r>
              <a:rPr lang="fr-FR" sz="2400" b="1" dirty="0">
                <a:solidFill>
                  <a:srgbClr val="12252C"/>
                </a:solidFill>
                <a:latin typeface="Century Gothic"/>
                <a:cs typeface="Century Gothic"/>
              </a:rPr>
              <a:t>h</a:t>
            </a:r>
            <a:r>
              <a:rPr lang="fr-FR" sz="2400" b="1" baseline="-25000" dirty="0">
                <a:solidFill>
                  <a:srgbClr val="12252C"/>
                </a:solidFill>
                <a:latin typeface="Century Gothic"/>
                <a:cs typeface="Century Gothic"/>
              </a:rPr>
              <a:t>1</a:t>
            </a:r>
            <a:r>
              <a:rPr lang="fr-FR" sz="2400" b="1" dirty="0">
                <a:solidFill>
                  <a:srgbClr val="12252C"/>
                </a:solidFill>
                <a:latin typeface="Century Gothic"/>
                <a:cs typeface="Century Gothic"/>
              </a:rPr>
              <a:t> , . . . , </a:t>
            </a:r>
            <a:r>
              <a:rPr lang="fr-FR" sz="2400" b="1" dirty="0" err="1">
                <a:solidFill>
                  <a:srgbClr val="12252C"/>
                </a:solidFill>
                <a:latin typeface="Century Gothic"/>
                <a:cs typeface="Century Gothic"/>
              </a:rPr>
              <a:t>h</a:t>
            </a:r>
            <a:r>
              <a:rPr lang="fr-FR" sz="2400" b="1" baseline="-25000" dirty="0" err="1">
                <a:solidFill>
                  <a:srgbClr val="12252C"/>
                </a:solidFill>
                <a:latin typeface="Century Gothic"/>
                <a:cs typeface="Century Gothic"/>
              </a:rPr>
              <a:t>T</a:t>
            </a:r>
            <a:r>
              <a:rPr lang="fr-FR" sz="2400" b="1" dirty="0">
                <a:solidFill>
                  <a:srgbClr val="12252C"/>
                </a:solidFill>
                <a:latin typeface="Century Gothic"/>
                <a:cs typeface="Century Gothic"/>
              </a:rPr>
              <a:t> </a:t>
            </a:r>
            <a:r>
              <a:rPr lang="fr-FR" sz="2400" dirty="0">
                <a:latin typeface="Century Gothic"/>
                <a:cs typeface="Century Gothic"/>
              </a:rPr>
              <a:t>produites par un même algorithme d’apprentissage </a:t>
            </a:r>
            <a:r>
              <a:rPr lang="fr-FR" sz="2400" b="1" dirty="0">
                <a:latin typeface="Century Gothic"/>
                <a:cs typeface="Century Gothic"/>
              </a:rPr>
              <a:t>L</a:t>
            </a:r>
            <a:r>
              <a:rPr lang="fr-FR" sz="2400" dirty="0">
                <a:latin typeface="Century Gothic"/>
                <a:cs typeface="Century Gothic"/>
              </a:rPr>
              <a:t>. </a:t>
            </a:r>
          </a:p>
          <a:p>
            <a:pPr algn="just"/>
            <a:endParaRPr lang="fr-FR" sz="2400" b="1" dirty="0">
              <a:latin typeface="Century Gothic"/>
              <a:cs typeface="Century Gothic"/>
            </a:endParaRPr>
          </a:p>
          <a:p>
            <a:pPr algn="just"/>
            <a:r>
              <a:rPr lang="fr-FR" sz="2400" b="1" dirty="0">
                <a:latin typeface="Century Gothic"/>
                <a:cs typeface="Century Gothic"/>
              </a:rPr>
              <a:t>Idée : </a:t>
            </a:r>
            <a:r>
              <a:rPr lang="fr-FR" sz="2400" dirty="0">
                <a:latin typeface="Century Gothic"/>
                <a:cs typeface="Century Gothic"/>
              </a:rPr>
              <a:t>faire varier l’ensemble d’apprentissage </a:t>
            </a:r>
            <a:r>
              <a:rPr lang="fr-FR" sz="2400" b="1" dirty="0">
                <a:latin typeface="Century Gothic"/>
                <a:cs typeface="Century Gothic"/>
              </a:rPr>
              <a:t>A</a:t>
            </a:r>
            <a:r>
              <a:rPr lang="fr-FR" sz="2400" dirty="0">
                <a:latin typeface="Century Gothic"/>
                <a:cs typeface="Century Gothic"/>
              </a:rPr>
              <a:t>. La diversité des hypothèses s’opère en modifiant la distribution de probabilité </a:t>
            </a:r>
            <a:r>
              <a:rPr lang="fr-FR" sz="2400" b="1" dirty="0" err="1">
                <a:latin typeface="Century Gothic"/>
                <a:cs typeface="Century Gothic"/>
              </a:rPr>
              <a:t>D</a:t>
            </a:r>
            <a:r>
              <a:rPr lang="fr-FR" sz="2400" b="1" baseline="-25000" dirty="0" err="1">
                <a:latin typeface="Century Gothic"/>
                <a:cs typeface="Century Gothic"/>
              </a:rPr>
              <a:t>t</a:t>
            </a:r>
            <a:r>
              <a:rPr lang="fr-FR" sz="2400" dirty="0">
                <a:latin typeface="Century Gothic"/>
                <a:cs typeface="Century Gothic"/>
              </a:rPr>
              <a:t> des exemples utilisés pour construire </a:t>
            </a:r>
            <a:r>
              <a:rPr lang="fr-FR" sz="2400" b="1" dirty="0">
                <a:solidFill>
                  <a:srgbClr val="12252C"/>
                </a:solidFill>
                <a:latin typeface="Century Gothic"/>
                <a:cs typeface="Century Gothic"/>
              </a:rPr>
              <a:t>h</a:t>
            </a:r>
            <a:r>
              <a:rPr lang="fr-FR" sz="2400" b="1" baseline="-25000" dirty="0">
                <a:solidFill>
                  <a:srgbClr val="12252C"/>
                </a:solidFill>
                <a:latin typeface="Century Gothic"/>
                <a:cs typeface="Century Gothic"/>
              </a:rPr>
              <a:t>t</a:t>
            </a:r>
            <a:r>
              <a:rPr lang="fr-FR" sz="2400" b="1" dirty="0">
                <a:solidFill>
                  <a:srgbClr val="12252C"/>
                </a:solidFill>
                <a:latin typeface="Century Gothic"/>
                <a:cs typeface="Century Gothic"/>
              </a:rPr>
              <a:t> </a:t>
            </a:r>
            <a:r>
              <a:rPr lang="fr-FR" sz="2400" dirty="0">
                <a:latin typeface="Century Gothic"/>
                <a:cs typeface="Century Gothic"/>
              </a:rPr>
              <a:t>.</a:t>
            </a:r>
          </a:p>
          <a:p>
            <a:pPr marL="6350" indent="-6350" algn="just">
              <a:spcBef>
                <a:spcPts val="1200"/>
              </a:spcBef>
              <a:spcAft>
                <a:spcPts val="600"/>
              </a:spcAft>
              <a:buNone/>
            </a:pPr>
            <a:endParaRPr lang="fr-FR" sz="2000" dirty="0">
              <a:solidFill>
                <a:srgbClr val="12252C"/>
              </a:solidFill>
              <a:latin typeface="Century Gothic"/>
              <a:ea typeface="ヒラギノ角ゴ Pro W3" pitchFamily="-109" charset="-128"/>
              <a:cs typeface="Century Gothic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b="1" dirty="0">
                <a:solidFill>
                  <a:schemeClr val="tx1"/>
                </a:solidFill>
                <a:latin typeface="Century Gothic"/>
                <a:cs typeface="Century Gothic"/>
              </a:rPr>
              <a:t>Comment produire les </a:t>
            </a:r>
            <a:r>
              <a:rPr lang="fr-FR" sz="2800" b="1" dirty="0" err="1">
                <a:solidFill>
                  <a:schemeClr val="tx1"/>
                </a:solidFill>
                <a:latin typeface="Century Gothic"/>
                <a:cs typeface="Century Gothic"/>
              </a:rPr>
              <a:t>classifieurs</a:t>
            </a:r>
            <a:r>
              <a:rPr lang="fr-FR" sz="2800" b="1" dirty="0">
                <a:solidFill>
                  <a:schemeClr val="tx1"/>
                </a:solidFill>
                <a:latin typeface="Century Gothic"/>
                <a:cs typeface="Century Gothic"/>
              </a:rPr>
              <a:t> à combiner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45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b="1" dirty="0">
                <a:solidFill>
                  <a:schemeClr val="tx1"/>
                </a:solidFill>
                <a:latin typeface="Century Gothic"/>
                <a:cs typeface="Century Gothic"/>
              </a:rPr>
              <a:t>Méthodes ensemblistes homogènes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60425-2FAA-F641-8619-D78B0826BA12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488"/>
          <a:stretch>
            <a:fillRect/>
          </a:stretch>
        </p:blipFill>
        <p:spPr>
          <a:xfrm>
            <a:off x="127000" y="1663700"/>
            <a:ext cx="8763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3342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LIRIS_2014">
  <a:themeElements>
    <a:clrScheme name="LIRIS 2014">
      <a:dk1>
        <a:srgbClr val="184A7C"/>
      </a:dk1>
      <a:lt1>
        <a:sysClr val="window" lastClr="FFFFFF"/>
      </a:lt1>
      <a:dk2>
        <a:srgbClr val="727CA1"/>
      </a:dk2>
      <a:lt2>
        <a:srgbClr val="EEECE1"/>
      </a:lt2>
      <a:accent1>
        <a:srgbClr val="B5397D"/>
      </a:accent1>
      <a:accent2>
        <a:srgbClr val="B8B90C"/>
      </a:accent2>
      <a:accent3>
        <a:srgbClr val="9571AB"/>
      </a:accent3>
      <a:accent4>
        <a:srgbClr val="A0C7E7"/>
      </a:accent4>
      <a:accent5>
        <a:srgbClr val="368AD2"/>
      </a:accent5>
      <a:accent6>
        <a:srgbClr val="FF8D40"/>
      </a:accent6>
      <a:hlink>
        <a:srgbClr val="B539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LIRIS_2014.potx" id="{965192A2-2557-4688-9812-8B143CC40D6E}" vid="{18E7A908-CD14-4657-84B3-2D461FBE0DB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17699</TotalTime>
  <Words>2742</Words>
  <Application>Microsoft Macintosh PowerPoint</Application>
  <PresentationFormat>Affichage à l'écran (4:3)</PresentationFormat>
  <Paragraphs>273</Paragraphs>
  <Slides>43</Slides>
  <Notes>14</Notes>
  <HiddenSlides>0</HiddenSlides>
  <MMClips>0</MMClips>
  <ScaleCrop>false</ScaleCrop>
  <HeadingPairs>
    <vt:vector size="8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43</vt:i4>
      </vt:variant>
    </vt:vector>
  </HeadingPairs>
  <TitlesOfParts>
    <vt:vector size="56" baseType="lpstr">
      <vt:lpstr>ＭＳ Ｐゴシック</vt:lpstr>
      <vt:lpstr>ヒラギノ角ゴ Pro W3</vt:lpstr>
      <vt:lpstr>Arial</vt:lpstr>
      <vt:lpstr>Calibri</vt:lpstr>
      <vt:lpstr>Century Gothic</vt:lpstr>
      <vt:lpstr>Symbol</vt:lpstr>
      <vt:lpstr>Wingdings</vt:lpstr>
      <vt:lpstr>Wingdings 2</vt:lpstr>
      <vt:lpstr>Wingdings 3</vt:lpstr>
      <vt:lpstr>Zapf Dingbats</vt:lpstr>
      <vt:lpstr>theme_LIRIS_2014</vt:lpstr>
      <vt:lpstr>Equation</vt:lpstr>
      <vt:lpstr>Équation</vt:lpstr>
      <vt:lpstr>Méthodes ensemblistes</vt:lpstr>
      <vt:lpstr>Apprentissage supervisé</vt:lpstr>
      <vt:lpstr>Limites des méthodes induisant une seule hypothèse (1/2)</vt:lpstr>
      <vt:lpstr>Limites des méthodes induisant une seule hypothèse (2/2)</vt:lpstr>
      <vt:lpstr>Méthodes ensemblistes</vt:lpstr>
      <vt:lpstr>Méthodes ensemblistes</vt:lpstr>
      <vt:lpstr>Comment produire les classifieurs à combiner</vt:lpstr>
      <vt:lpstr>Comment produire les classifieurs à combiner</vt:lpstr>
      <vt:lpstr>Méthodes ensemblistes homogènes</vt:lpstr>
      <vt:lpstr>Méthodes ensemblistes homogènes</vt:lpstr>
      <vt:lpstr>Boosting : Prédiction de courses hippiques</vt:lpstr>
      <vt:lpstr>Comment gagner aux courses ?</vt:lpstr>
      <vt:lpstr>Comment gagner aux courses ?</vt:lpstr>
      <vt:lpstr>Idée</vt:lpstr>
      <vt:lpstr>Questions</vt:lpstr>
      <vt:lpstr>Le boosting (dopage) </vt:lpstr>
      <vt:lpstr>Adaboost [Freund &amp; Schapire 1996] </vt:lpstr>
      <vt:lpstr>Adaboost : vue formelle</vt:lpstr>
      <vt:lpstr>Exemple Illustratif</vt:lpstr>
      <vt:lpstr>Etape 1</vt:lpstr>
      <vt:lpstr>Etape 2</vt:lpstr>
      <vt:lpstr>Etape 3</vt:lpstr>
      <vt:lpstr>Hypothèse finale</vt:lpstr>
      <vt:lpstr>Adaboost </vt:lpstr>
      <vt:lpstr>Boosting: Bilan</vt:lpstr>
      <vt:lpstr>Rappel : Comment produire les classifieurs à combiner</vt:lpstr>
      <vt:lpstr>Bagging : Bootstrap aggregation [Breiman,96] </vt:lpstr>
      <vt:lpstr>Principe du Bagging      </vt:lpstr>
      <vt:lpstr>Schéma du Bagging      </vt:lpstr>
      <vt:lpstr>C4.5 sans et avec bagging</vt:lpstr>
      <vt:lpstr>Bagging : Bilan</vt:lpstr>
      <vt:lpstr>Les forêts aléatoires [Breiman,2001]</vt:lpstr>
      <vt:lpstr>Les forêts aléatoires [Breiman,2001]</vt:lpstr>
      <vt:lpstr>Les forêts aléatoires [Breiman,2001]</vt:lpstr>
      <vt:lpstr>Les forêts aléatoires : Algorithme</vt:lpstr>
      <vt:lpstr>Les forêts aléatoires : Points forts</vt:lpstr>
      <vt:lpstr>Estimation de l’erreur en généralisation</vt:lpstr>
      <vt:lpstr>Pour optimiser RF</vt:lpstr>
      <vt:lpstr>RF: Nombre optimal de variables</vt:lpstr>
      <vt:lpstr>RF pour le clustering</vt:lpstr>
      <vt:lpstr>RF pour la sélection de variables</vt:lpstr>
      <vt:lpstr>RF pour la gestion des valeurs manquantes</vt:lpstr>
      <vt:lpstr>Forêts aléatoires : Bilan</vt:lpstr>
    </vt:vector>
  </TitlesOfParts>
  <Company>LIRIS-UCB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des équipes LIRIS</dc:title>
  <dc:creator>Florence Denis</dc:creator>
  <cp:lastModifiedBy>Microsoft Office User</cp:lastModifiedBy>
  <cp:revision>1309</cp:revision>
  <cp:lastPrinted>2018-12-04T15:33:01Z</cp:lastPrinted>
  <dcterms:created xsi:type="dcterms:W3CDTF">2009-02-19T09:59:02Z</dcterms:created>
  <dcterms:modified xsi:type="dcterms:W3CDTF">2021-02-04T09:48:07Z</dcterms:modified>
</cp:coreProperties>
</file>