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95" r:id="rId1"/>
  </p:sldMasterIdLst>
  <p:notesMasterIdLst>
    <p:notesMasterId r:id="rId11"/>
  </p:notesMasterIdLst>
  <p:handoutMasterIdLst>
    <p:handoutMasterId r:id="rId12"/>
  </p:handoutMasterIdLst>
  <p:sldIdLst>
    <p:sldId id="256" r:id="rId2"/>
    <p:sldId id="380" r:id="rId3"/>
    <p:sldId id="385" r:id="rId4"/>
    <p:sldId id="279" r:id="rId5"/>
    <p:sldId id="381" r:id="rId6"/>
    <p:sldId id="378" r:id="rId7"/>
    <p:sldId id="382" r:id="rId8"/>
    <p:sldId id="383" r:id="rId9"/>
    <p:sldId id="384" r:id="rId10"/>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381">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il Narassiguin" initials="AN [4]"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9D3F2"/>
    <a:srgbClr val="F9DDF8"/>
    <a:srgbClr val="F7CFF4"/>
    <a:srgbClr val="F9FFDD"/>
    <a:srgbClr val="F1FFAB"/>
    <a:srgbClr val="FFFF8F"/>
    <a:srgbClr val="F1FDF5"/>
    <a:srgbClr val="DDF9DF"/>
    <a:srgbClr val="87F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69" autoAdjust="0"/>
    <p:restoredTop sz="98563" autoAdjust="0"/>
  </p:normalViewPr>
  <p:slideViewPr>
    <p:cSldViewPr snapToGrid="0">
      <p:cViewPr>
        <p:scale>
          <a:sx n="71" d="100"/>
          <a:sy n="71" d="100"/>
        </p:scale>
        <p:origin x="784" y="32"/>
      </p:cViewPr>
      <p:guideLst>
        <p:guide orient="horz" pos="2160"/>
        <p:guide pos="2381"/>
      </p:guideLst>
    </p:cSldViewPr>
  </p:slideViewPr>
  <p:outlineViewPr>
    <p:cViewPr>
      <p:scale>
        <a:sx n="33" d="100"/>
        <a:sy n="33" d="100"/>
      </p:scale>
      <p:origin x="0" y="4704"/>
    </p:cViewPr>
  </p:outlineViewPr>
  <p:notesTextViewPr>
    <p:cViewPr>
      <p:scale>
        <a:sx n="3" d="2"/>
        <a:sy n="3" d="2"/>
      </p:scale>
      <p:origin x="0" y="0"/>
    </p:cViewPr>
  </p:notesTextViewPr>
  <p:sorterViewPr>
    <p:cViewPr>
      <p:scale>
        <a:sx n="33" d="100"/>
        <a:sy n="33" d="100"/>
      </p:scale>
      <p:origin x="0" y="0"/>
    </p:cViewPr>
  </p:sorterViewPr>
  <p:notesViewPr>
    <p:cSldViewPr snapToGrid="0">
      <p:cViewPr varScale="1">
        <p:scale>
          <a:sx n="59" d="100"/>
          <a:sy n="59" d="100"/>
        </p:scale>
        <p:origin x="-2515" y="-72"/>
      </p:cViewPr>
      <p:guideLst>
        <p:guide orient="horz" pos="3126"/>
        <p:guide pos="214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44813"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t" anchorCtr="0" compatLnSpc="1">
            <a:prstTxWarp prst="textNoShape">
              <a:avLst/>
            </a:prstTxWarp>
          </a:bodyPr>
          <a:lstStyle>
            <a:lvl1pPr defTabSz="917575" eaLnBrk="0" hangingPunct="0">
              <a:defRPr sz="1200"/>
            </a:lvl1pPr>
          </a:lstStyle>
          <a:p>
            <a:endParaRPr lang="en-US"/>
          </a:p>
        </p:txBody>
      </p:sp>
      <p:sp>
        <p:nvSpPr>
          <p:cNvPr id="195587" name="Rectangle 3"/>
          <p:cNvSpPr>
            <a:spLocks noGrp="1" noChangeArrowheads="1"/>
          </p:cNvSpPr>
          <p:nvPr>
            <p:ph type="dt" sz="quarter" idx="1"/>
          </p:nvPr>
        </p:nvSpPr>
        <p:spPr bwMode="auto">
          <a:xfrm>
            <a:off x="3851275" y="0"/>
            <a:ext cx="2944813"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806" tIns="45903" rIns="91806" bIns="45903" numCol="1" anchor="t" anchorCtr="0" compatLnSpc="1">
            <a:prstTxWarp prst="textNoShape">
              <a:avLst/>
            </a:prstTxWarp>
          </a:bodyPr>
          <a:lstStyle>
            <a:lvl1pPr algn="r" defTabSz="917575" eaLnBrk="0" hangingPunct="0">
              <a:defRPr sz="1200"/>
            </a:lvl1pPr>
          </a:lstStyle>
          <a:p>
            <a:fld id="{10D3AB84-27DA-D844-A206-84FCFC032775}" type="datetimeFigureOut">
              <a:rPr lang="en-US"/>
              <a:pPr/>
              <a:t>3/10/22</a:t>
            </a:fld>
            <a:endParaRPr lang="en-US"/>
          </a:p>
        </p:txBody>
      </p:sp>
      <p:sp>
        <p:nvSpPr>
          <p:cNvPr id="195588" name="Rectangle 4"/>
          <p:cNvSpPr>
            <a:spLocks noGrp="1" noChangeArrowheads="1"/>
          </p:cNvSpPr>
          <p:nvPr>
            <p:ph type="ftr" sz="quarter" idx="2"/>
          </p:nvPr>
        </p:nvSpPr>
        <p:spPr bwMode="auto">
          <a:xfrm>
            <a:off x="0" y="9428163"/>
            <a:ext cx="2944813"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b" anchorCtr="0" compatLnSpc="1">
            <a:prstTxWarp prst="textNoShape">
              <a:avLst/>
            </a:prstTxWarp>
          </a:bodyPr>
          <a:lstStyle>
            <a:lvl1pPr defTabSz="917575" eaLnBrk="0" hangingPunct="0">
              <a:defRPr sz="1200"/>
            </a:lvl1pPr>
          </a:lstStyle>
          <a:p>
            <a:endParaRPr lang="en-US"/>
          </a:p>
        </p:txBody>
      </p:sp>
      <p:sp>
        <p:nvSpPr>
          <p:cNvPr id="195589" name="Rectangle 5"/>
          <p:cNvSpPr>
            <a:spLocks noGrp="1" noChangeArrowheads="1"/>
          </p:cNvSpPr>
          <p:nvPr>
            <p:ph type="sldNum" sz="quarter" idx="3"/>
          </p:nvPr>
        </p:nvSpPr>
        <p:spPr bwMode="auto">
          <a:xfrm>
            <a:off x="3851275" y="9428163"/>
            <a:ext cx="2944813"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806" tIns="45903" rIns="91806" bIns="45903" numCol="1" anchor="b" anchorCtr="0" compatLnSpc="1">
            <a:prstTxWarp prst="textNoShape">
              <a:avLst/>
            </a:prstTxWarp>
          </a:bodyPr>
          <a:lstStyle>
            <a:lvl1pPr algn="r" defTabSz="917575" eaLnBrk="0" hangingPunct="0">
              <a:defRPr sz="1200"/>
            </a:lvl1pPr>
          </a:lstStyle>
          <a:p>
            <a:fld id="{81BB47F6-D4B8-EE43-89B0-7730F1B2D9E0}" type="slidenum">
              <a:rPr lang="en-US"/>
              <a:pPr/>
              <a:t>‹N°›</a:t>
            </a:fld>
            <a:endParaRPr lang="en-US"/>
          </a:p>
        </p:txBody>
      </p:sp>
    </p:spTree>
    <p:extLst>
      <p:ext uri="{BB962C8B-B14F-4D97-AF65-F5344CB8AC3E}">
        <p14:creationId xmlns:p14="http://schemas.microsoft.com/office/powerpoint/2010/main" val="1016589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bwMode="auto">
          <a:xfrm>
            <a:off x="0" y="0"/>
            <a:ext cx="2944813"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t" anchorCtr="0" compatLnSpc="1">
            <a:prstTxWarp prst="textNoShape">
              <a:avLst/>
            </a:prstTxWarp>
          </a:bodyPr>
          <a:lstStyle>
            <a:lvl1pPr defTabSz="917575">
              <a:defRPr sz="1200">
                <a:latin typeface="Calibri" charset="0"/>
              </a:defRPr>
            </a:lvl1pPr>
          </a:lstStyle>
          <a:p>
            <a:endParaRPr lang="en-US"/>
          </a:p>
        </p:txBody>
      </p:sp>
      <p:sp>
        <p:nvSpPr>
          <p:cNvPr id="3" name="Espace réservé de la date 2"/>
          <p:cNvSpPr>
            <a:spLocks noGrp="1"/>
          </p:cNvSpPr>
          <p:nvPr>
            <p:ph type="dt" idx="1"/>
          </p:nvPr>
        </p:nvSpPr>
        <p:spPr bwMode="auto">
          <a:xfrm>
            <a:off x="3851275" y="0"/>
            <a:ext cx="2944813"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t" anchorCtr="0" compatLnSpc="1">
            <a:prstTxWarp prst="textNoShape">
              <a:avLst/>
            </a:prstTxWarp>
          </a:bodyPr>
          <a:lstStyle>
            <a:lvl1pPr algn="r" defTabSz="917575">
              <a:defRPr sz="1200">
                <a:latin typeface="Calibri" charset="0"/>
              </a:defRPr>
            </a:lvl1pPr>
          </a:lstStyle>
          <a:p>
            <a:fld id="{7E8B41C0-9E19-9346-A8C9-302AD041D31B}" type="datetimeFigureOut">
              <a:rPr lang="fr-FR"/>
              <a:pPr/>
              <a:t>10/03/2022</a:t>
            </a:fld>
            <a:endParaRPr lang="fr-FR"/>
          </a:p>
        </p:txBody>
      </p:sp>
      <p:sp>
        <p:nvSpPr>
          <p:cNvPr id="4" name="Espace réservé de l'image des diapositives 3"/>
          <p:cNvSpPr>
            <a:spLocks noGrp="1" noRot="1" noChangeAspect="1"/>
          </p:cNvSpPr>
          <p:nvPr>
            <p:ph type="sldImg" idx="2"/>
          </p:nvPr>
        </p:nvSpPr>
        <p:spPr>
          <a:xfrm>
            <a:off x="915988" y="744538"/>
            <a:ext cx="4964112"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bwMode="auto">
          <a:xfrm>
            <a:off x="679450" y="4716463"/>
            <a:ext cx="5438775" cy="446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bwMode="auto">
          <a:xfrm>
            <a:off x="0" y="9428163"/>
            <a:ext cx="2944813"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b" anchorCtr="0" compatLnSpc="1">
            <a:prstTxWarp prst="textNoShape">
              <a:avLst/>
            </a:prstTxWarp>
          </a:bodyPr>
          <a:lstStyle>
            <a:lvl1pPr defTabSz="917575">
              <a:defRPr sz="1200">
                <a:latin typeface="Calibri" charset="0"/>
              </a:defRPr>
            </a:lvl1pPr>
          </a:lstStyle>
          <a:p>
            <a:endParaRPr lang="en-US"/>
          </a:p>
        </p:txBody>
      </p:sp>
      <p:sp>
        <p:nvSpPr>
          <p:cNvPr id="7" name="Espace réservé du numéro de diapositive 6"/>
          <p:cNvSpPr>
            <a:spLocks noGrp="1"/>
          </p:cNvSpPr>
          <p:nvPr>
            <p:ph type="sldNum" sz="quarter" idx="5"/>
          </p:nvPr>
        </p:nvSpPr>
        <p:spPr bwMode="auto">
          <a:xfrm>
            <a:off x="3851275" y="9428163"/>
            <a:ext cx="2944813"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806" tIns="45903" rIns="91806" bIns="45903" numCol="1" anchor="b" anchorCtr="0" compatLnSpc="1">
            <a:prstTxWarp prst="textNoShape">
              <a:avLst/>
            </a:prstTxWarp>
          </a:bodyPr>
          <a:lstStyle>
            <a:lvl1pPr algn="r" defTabSz="917575">
              <a:defRPr sz="1200">
                <a:latin typeface="Calibri" charset="0"/>
              </a:defRPr>
            </a:lvl1pPr>
          </a:lstStyle>
          <a:p>
            <a:fld id="{1EF5C487-2576-AE4C-9752-4BFD26C30C7A}" type="slidenum">
              <a:rPr lang="fr-FR"/>
              <a:pPr/>
              <a:t>‹N°›</a:t>
            </a:fld>
            <a:endParaRPr lang="fr-FR"/>
          </a:p>
        </p:txBody>
      </p:sp>
    </p:spTree>
    <p:extLst>
      <p:ext uri="{BB962C8B-B14F-4D97-AF65-F5344CB8AC3E}">
        <p14:creationId xmlns:p14="http://schemas.microsoft.com/office/powerpoint/2010/main" val="662049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3</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6</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7</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8</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9</a:t>
            </a:fld>
            <a:endParaRPr lang="en-US"/>
          </a:p>
        </p:txBody>
      </p:sp>
    </p:spTree>
    <p:extLst>
      <p:ext uri="{BB962C8B-B14F-4D97-AF65-F5344CB8AC3E}">
        <p14:creationId xmlns:p14="http://schemas.microsoft.com/office/powerpoint/2010/main" val="1172222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13" name="Image 12"/>
          <p:cNvPicPr>
            <a:picLocks noChangeAspect="1"/>
          </p:cNvPicPr>
          <p:nvPr userDrawn="1"/>
        </p:nvPicPr>
        <p:blipFill rotWithShape="1">
          <a:blip r:embed="rId2">
            <a:extLst>
              <a:ext uri="{28A0092B-C50C-407E-A947-70E740481C1C}">
                <a14:useLocalDpi xmlns:a14="http://schemas.microsoft.com/office/drawing/2010/main" val="0"/>
              </a:ext>
            </a:extLst>
          </a:blip>
          <a:srcRect t="2894" b="288"/>
          <a:stretch/>
        </p:blipFill>
        <p:spPr>
          <a:xfrm>
            <a:off x="-33282" y="-9000"/>
            <a:ext cx="9210564" cy="6876000"/>
          </a:xfrm>
          <a:prstGeom prst="rect">
            <a:avLst/>
          </a:prstGeom>
        </p:spPr>
      </p:pic>
      <p:sp>
        <p:nvSpPr>
          <p:cNvPr id="9" name="Rectangle 8"/>
          <p:cNvSpPr/>
          <p:nvPr/>
        </p:nvSpPr>
        <p:spPr>
          <a:xfrm>
            <a:off x="0" y="2564904"/>
            <a:ext cx="9144000" cy="147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0" y="2780928"/>
            <a:ext cx="9144000" cy="1008112"/>
          </a:xfrm>
          <a:solidFill>
            <a:schemeClr val="bg1"/>
          </a:solidFill>
        </p:spPr>
        <p:txBody>
          <a:bodyPr>
            <a:normAutofit/>
          </a:bodyPr>
          <a:lstStyle>
            <a:lvl1pPr>
              <a:defRPr sz="3600">
                <a:solidFill>
                  <a:srgbClr val="184A7C"/>
                </a:solidFill>
                <a:latin typeface="+mj-lt"/>
                <a:cs typeface="Arial" pitchFamily="34" charset="0"/>
              </a:defRPr>
            </a:lvl1pPr>
          </a:lstStyle>
          <a:p>
            <a:r>
              <a:rPr lang="fr-FR"/>
              <a:t>Click to edit Master title style</a:t>
            </a:r>
            <a:endParaRPr lang="fr-FR" dirty="0"/>
          </a:p>
        </p:txBody>
      </p:sp>
      <p:sp>
        <p:nvSpPr>
          <p:cNvPr id="8" name="Rectangle 7"/>
          <p:cNvSpPr/>
          <p:nvPr/>
        </p:nvSpPr>
        <p:spPr>
          <a:xfrm>
            <a:off x="1886" y="2564904"/>
            <a:ext cx="4504250" cy="144016"/>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0" name="Rectangle 9"/>
          <p:cNvSpPr/>
          <p:nvPr/>
        </p:nvSpPr>
        <p:spPr>
          <a:xfrm>
            <a:off x="4639750" y="3890913"/>
            <a:ext cx="4504250" cy="144016"/>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5936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Click to edit Master title style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Espace réservé de la date 4"/>
          <p:cNvSpPr>
            <a:spLocks noGrp="1"/>
          </p:cNvSpPr>
          <p:nvPr>
            <p:ph type="dt" sz="half" idx="10"/>
          </p:nvPr>
        </p:nvSpPr>
        <p:spPr/>
        <p:txBody>
          <a:bodyPr/>
          <a:lstStyle/>
          <a:p>
            <a:fld id="{708EC655-D5B5-41BA-9484-E785189FB307}" type="datetimeFigureOut">
              <a:rPr lang="fr-FR" smtClean="0"/>
              <a:t>10/03/2022</a:t>
            </a:fld>
            <a:endParaRPr lang="fr-FR"/>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4712DCF7-DDD2-4E8A-8155-144D99CB012F}" type="slidenum">
              <a:rPr lang="fr-FR" smtClean="0"/>
              <a:pPr/>
              <a:t>‹N°›</a:t>
            </a:fld>
            <a:endParaRPr lang="fr-FR"/>
          </a:p>
        </p:txBody>
      </p:sp>
    </p:spTree>
    <p:extLst>
      <p:ext uri="{BB962C8B-B14F-4D97-AF65-F5344CB8AC3E}">
        <p14:creationId xmlns:p14="http://schemas.microsoft.com/office/powerpoint/2010/main" val="3740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1"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a:t>Click to edit Master title style</a:t>
            </a:r>
          </a:p>
        </p:txBody>
      </p:sp>
      <p:sp>
        <p:nvSpPr>
          <p:cNvPr id="3" name="Espace réservé du texte vertical 2"/>
          <p:cNvSpPr>
            <a:spLocks noGrp="1"/>
          </p:cNvSpPr>
          <p:nvPr>
            <p:ph type="body" orient="vert" idx="1"/>
          </p:nvPr>
        </p:nvSpPr>
        <p:spPr/>
        <p:txBody>
          <a:bodyPr vert="eaVert"/>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e la date 3"/>
          <p:cNvSpPr>
            <a:spLocks noGrp="1"/>
          </p:cNvSpPr>
          <p:nvPr>
            <p:ph type="dt" sz="half" idx="10"/>
          </p:nvPr>
        </p:nvSpPr>
        <p:spPr/>
        <p:txBody>
          <a:bodyPr/>
          <a:lstStyle/>
          <a:p>
            <a:fld id="{708EC655-D5B5-41BA-9484-E785189FB307}" type="datetimeFigureOut">
              <a:rPr lang="fr-FR" smtClean="0"/>
              <a:t>10/03/2022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7664A356-5FC5-4016-A49F-FBDBD9DCAC68}" type="slidenum">
              <a:rPr lang="fr-FR" smtClean="0"/>
              <a:pPr/>
              <a:t>‹N°›</a:t>
            </a:fld>
            <a:endParaRPr lang="fr-FR"/>
          </a:p>
        </p:txBody>
      </p:sp>
    </p:spTree>
    <p:extLst>
      <p:ext uri="{BB962C8B-B14F-4D97-AF65-F5344CB8AC3E}">
        <p14:creationId xmlns:p14="http://schemas.microsoft.com/office/powerpoint/2010/main" val="141013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Click to edit Master title style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e la date 3"/>
          <p:cNvSpPr>
            <a:spLocks noGrp="1"/>
          </p:cNvSpPr>
          <p:nvPr>
            <p:ph type="dt" sz="half" idx="10"/>
          </p:nvPr>
        </p:nvSpPr>
        <p:spPr/>
        <p:txBody>
          <a:bodyPr/>
          <a:lstStyle/>
          <a:p>
            <a:fld id="{708EC655-D5B5-41BA-9484-E785189FB307}" type="datetimeFigureOut">
              <a:rPr lang="fr-FR" smtClean="0"/>
              <a:t>10/03/2022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C8A8010A-E946-449D-A24D-4546B4E0DFE8}" type="slidenum">
              <a:rPr lang="fr-FR" smtClean="0"/>
              <a:pPr/>
              <a:t>‹N°›</a:t>
            </a:fld>
            <a:endParaRPr lang="fr-FR"/>
          </a:p>
        </p:txBody>
      </p:sp>
    </p:spTree>
    <p:extLst>
      <p:ext uri="{BB962C8B-B14F-4D97-AF65-F5344CB8AC3E}">
        <p14:creationId xmlns:p14="http://schemas.microsoft.com/office/powerpoint/2010/main" val="331217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74638"/>
            <a:ext cx="8229600" cy="562074"/>
          </a:xfrm>
        </p:spPr>
        <p:txBody>
          <a:bodyPr>
            <a:normAutofit/>
          </a:bodyPr>
          <a:lstStyle>
            <a:lvl1pPr>
              <a:defRPr sz="3600" b="0">
                <a:solidFill>
                  <a:schemeClr val="tx1"/>
                </a:solidFill>
              </a:defRPr>
            </a:lvl1pPr>
          </a:lstStyle>
          <a:p>
            <a:r>
              <a:rPr lang="fr-FR"/>
              <a:t>Click to edit Master title style</a:t>
            </a:r>
            <a:endParaRPr lang="fr-FR" dirty="0"/>
          </a:p>
        </p:txBody>
      </p:sp>
      <p:sp>
        <p:nvSpPr>
          <p:cNvPr id="3" name="Espace réservé du contenu 2"/>
          <p:cNvSpPr>
            <a:spLocks noGrp="1"/>
          </p:cNvSpPr>
          <p:nvPr>
            <p:ph idx="1"/>
          </p:nvPr>
        </p:nvSpPr>
        <p:spPr>
          <a:xfrm>
            <a:off x="448516" y="1268760"/>
            <a:ext cx="8229600" cy="4896544"/>
          </a:xfrm>
        </p:spPr>
        <p:txBody>
          <a:bodyPr/>
          <a:lstStyle>
            <a:lvl1pPr marL="342900" indent="-342900">
              <a:buFontTx/>
              <a:buBlip>
                <a:blip r:embed="rId2"/>
              </a:buBlip>
              <a:defRPr sz="2800">
                <a:solidFill>
                  <a:schemeClr val="tx1"/>
                </a:solidFill>
              </a:defRPr>
            </a:lvl1pPr>
            <a:lvl2pPr marL="533400" indent="-285750">
              <a:buFontTx/>
              <a:buBlip>
                <a:blip r:embed="rId3"/>
              </a:buBlip>
              <a:defRPr sz="2600">
                <a:solidFill>
                  <a:schemeClr val="tx1"/>
                </a:solidFill>
              </a:defRPr>
            </a:lvl2pPr>
            <a:lvl3pPr marL="717550" indent="-266700">
              <a:buFontTx/>
              <a:buBlip>
                <a:blip r:embed="rId4"/>
              </a:buBlip>
              <a:defRPr>
                <a:solidFill>
                  <a:schemeClr val="tx1"/>
                </a:solidFill>
              </a:defRPr>
            </a:lvl3pPr>
            <a:lvl4pPr marL="987425" indent="-228600">
              <a:buFontTx/>
              <a:buBlip>
                <a:blip r:embed="rId5"/>
              </a:buBlip>
              <a:defRPr>
                <a:solidFill>
                  <a:schemeClr val="tx1"/>
                </a:solidFill>
              </a:defRPr>
            </a:lvl4pPr>
            <a:lvl5pPr marL="1246188" indent="-228600">
              <a:buFontTx/>
              <a:buBlip>
                <a:blip r:embed="rId6"/>
              </a:buBlip>
              <a:defRPr>
                <a:solidFill>
                  <a:schemeClr val="tx1"/>
                </a:solidFill>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1B2081C2-6B42-489A-B82A-A5256D871A54}" type="slidenum">
              <a:rPr lang="fr-FR" smtClean="0"/>
              <a:pPr/>
              <a:t>‹N°›</a:t>
            </a:fld>
            <a:endParaRPr lang="fr-FR"/>
          </a:p>
        </p:txBody>
      </p:sp>
      <p:sp>
        <p:nvSpPr>
          <p:cNvPr id="10" name="Rectangle 9"/>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2051" name="Picture 3" descr="D:\flore\communication\logos\Liris\logo_liris.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4939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p:nvPr/>
        </p:nvSpPr>
        <p:spPr>
          <a:xfrm>
            <a:off x="-14245" y="4365104"/>
            <a:ext cx="9144000" cy="147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2359" y="4365104"/>
            <a:ext cx="4504250" cy="144016"/>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1" name="Rectangle 10"/>
          <p:cNvSpPr/>
          <p:nvPr/>
        </p:nvSpPr>
        <p:spPr>
          <a:xfrm>
            <a:off x="4625505" y="5691113"/>
            <a:ext cx="4504250" cy="144016"/>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22313" y="4406900"/>
            <a:ext cx="7772400" cy="1362075"/>
          </a:xfrm>
        </p:spPr>
        <p:txBody>
          <a:bodyPr anchor="ctr" anchorCtr="0">
            <a:normAutofit/>
          </a:bodyPr>
          <a:lstStyle>
            <a:lvl1pPr algn="l">
              <a:defRPr sz="3600" b="0" cap="none">
                <a:latin typeface="+mn-lt"/>
              </a:defRPr>
            </a:lvl1pPr>
          </a:lstStyle>
          <a:p>
            <a:r>
              <a:rPr lang="fr-FR"/>
              <a:t>Click to edit Master title style</a:t>
            </a:r>
            <a:endParaRPr lang="fr-FR" dirty="0"/>
          </a:p>
        </p:txBody>
      </p:sp>
      <p:sp>
        <p:nvSpPr>
          <p:cNvPr id="3" name="Espace réservé du texte 2"/>
          <p:cNvSpPr>
            <a:spLocks noGrp="1"/>
          </p:cNvSpPr>
          <p:nvPr>
            <p:ph type="body" idx="1"/>
          </p:nvPr>
        </p:nvSpPr>
        <p:spPr>
          <a:xfrm>
            <a:off x="722313" y="2906713"/>
            <a:ext cx="7772400" cy="145839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Click to edit Master text styles</a:t>
            </a:r>
          </a:p>
        </p:txBody>
      </p:sp>
      <p:sp>
        <p:nvSpPr>
          <p:cNvPr id="4" name="Espace réservé de la date 3"/>
          <p:cNvSpPr>
            <a:spLocks noGrp="1"/>
          </p:cNvSpPr>
          <p:nvPr>
            <p:ph type="dt" sz="half" idx="10"/>
          </p:nvPr>
        </p:nvSpPr>
        <p:spPr/>
        <p:txBody>
          <a:bodyPr/>
          <a:lstStyle/>
          <a:p>
            <a:fld id="{708EC655-D5B5-41BA-9484-E785189FB307}" type="datetimeFigureOut">
              <a:rPr lang="fr-FR" smtClean="0"/>
              <a:t>10/03/2022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0F4EF318-3BF4-4CF9-8DAF-95B8DE47CFF4}" type="slidenum">
              <a:rPr lang="fr-FR" smtClean="0"/>
              <a:pPr/>
              <a:t>‹N°›</a:t>
            </a:fld>
            <a:endParaRPr lang="fr-FR"/>
          </a:p>
        </p:txBody>
      </p:sp>
      <p:pic>
        <p:nvPicPr>
          <p:cNvPr id="7"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2571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Rectangle 13"/>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1"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re 1"/>
          <p:cNvSpPr>
            <a:spLocks noGrp="1"/>
          </p:cNvSpPr>
          <p:nvPr>
            <p:ph type="title"/>
          </p:nvPr>
        </p:nvSpPr>
        <p:spPr>
          <a:xfrm>
            <a:off x="457200" y="274638"/>
            <a:ext cx="8229600" cy="561600"/>
          </a:xfrm>
        </p:spPr>
        <p:txBody>
          <a:bodyPr/>
          <a:lstStyle/>
          <a:p>
            <a:r>
              <a:rPr lang="fr-FR"/>
              <a:t>Click to edit Master title style</a:t>
            </a:r>
            <a:endParaRPr lang="fr-FR" dirty="0"/>
          </a:p>
        </p:txBody>
      </p:sp>
      <p:sp>
        <p:nvSpPr>
          <p:cNvPr id="3" name="Espace réservé du contenu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3D6278B3-9574-4A64-99DA-179DE2B7B1AD}" type="slidenum">
              <a:rPr lang="fr-FR" smtClean="0"/>
              <a:pPr/>
              <a:t>‹N°›</a:t>
            </a:fld>
            <a:endParaRPr lang="fr-FR"/>
          </a:p>
        </p:txBody>
      </p:sp>
    </p:spTree>
    <p:extLst>
      <p:ext uri="{BB962C8B-B14F-4D97-AF65-F5344CB8AC3E}">
        <p14:creationId xmlns:p14="http://schemas.microsoft.com/office/powerpoint/2010/main" val="414705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4"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re 1"/>
          <p:cNvSpPr>
            <a:spLocks noGrp="1"/>
          </p:cNvSpPr>
          <p:nvPr>
            <p:ph type="title"/>
          </p:nvPr>
        </p:nvSpPr>
        <p:spPr/>
        <p:txBody>
          <a:bodyPr/>
          <a:lstStyle>
            <a:lvl1pPr>
              <a:defRPr/>
            </a:lvl1pPr>
          </a:lstStyle>
          <a:p>
            <a:r>
              <a:rPr lang="fr-FR"/>
              <a:t>Click to edit Master title style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7" name="Espace réservé de la date 6"/>
          <p:cNvSpPr>
            <a:spLocks noGrp="1"/>
          </p:cNvSpPr>
          <p:nvPr>
            <p:ph type="dt" sz="half" idx="10"/>
          </p:nvPr>
        </p:nvSpPr>
        <p:spPr/>
        <p:txBody>
          <a:bodyPr/>
          <a:lstStyle/>
          <a:p>
            <a:fld id="{708EC655-D5B5-41BA-9484-E785189FB307}" type="datetimeFigureOut">
              <a:rPr lang="fr-FR" smtClean="0"/>
              <a:t>10/03/2022</a:t>
            </a:fld>
            <a:endParaRPr lang="fr-FR"/>
          </a:p>
        </p:txBody>
      </p:sp>
      <p:sp>
        <p:nvSpPr>
          <p:cNvPr id="8" name="Espace réservé du pied de page 7"/>
          <p:cNvSpPr>
            <a:spLocks noGrp="1"/>
          </p:cNvSpPr>
          <p:nvPr>
            <p:ph type="ftr" sz="quarter" idx="11"/>
          </p:nvPr>
        </p:nvSpPr>
        <p:spPr/>
        <p:txBody>
          <a:bodyPr/>
          <a:lstStyle/>
          <a:p>
            <a:r>
              <a:rPr lang="fr-FR"/>
              <a:t>Visite de la direction INSA – 11/07/2012</a:t>
            </a:r>
          </a:p>
        </p:txBody>
      </p:sp>
      <p:sp>
        <p:nvSpPr>
          <p:cNvPr id="9" name="Espace réservé du numéro de diapositive 8"/>
          <p:cNvSpPr>
            <a:spLocks noGrp="1"/>
          </p:cNvSpPr>
          <p:nvPr>
            <p:ph type="sldNum" sz="quarter" idx="12"/>
          </p:nvPr>
        </p:nvSpPr>
        <p:spPr/>
        <p:txBody>
          <a:bodyPr/>
          <a:lstStyle/>
          <a:p>
            <a:fld id="{43DFFD3B-8FDC-4E4A-A53F-0F4EEB54DA17}" type="slidenum">
              <a:rPr lang="fr-FR" smtClean="0"/>
              <a:pPr/>
              <a:t>‹N°›</a:t>
            </a:fld>
            <a:endParaRPr lang="fr-FR"/>
          </a:p>
        </p:txBody>
      </p:sp>
    </p:spTree>
    <p:extLst>
      <p:ext uri="{BB962C8B-B14F-4D97-AF65-F5344CB8AC3E}">
        <p14:creationId xmlns:p14="http://schemas.microsoft.com/office/powerpoint/2010/main" val="217620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Rectangle 5"/>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0"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a:t>Click to edit Master title style</a:t>
            </a:r>
          </a:p>
        </p:txBody>
      </p:sp>
      <p:sp>
        <p:nvSpPr>
          <p:cNvPr id="3" name="Espace réservé de la date 2"/>
          <p:cNvSpPr>
            <a:spLocks noGrp="1"/>
          </p:cNvSpPr>
          <p:nvPr>
            <p:ph type="dt" sz="half" idx="10"/>
          </p:nvPr>
        </p:nvSpPr>
        <p:spPr/>
        <p:txBody>
          <a:bodyPr/>
          <a:lstStyle/>
          <a:p>
            <a:fld id="{708EC655-D5B5-41BA-9484-E785189FB307}" type="datetimeFigureOut">
              <a:rPr lang="fr-FR" smtClean="0"/>
              <a:t>10/03/2022</a:t>
            </a:fld>
            <a:endParaRPr lang="fr-FR"/>
          </a:p>
        </p:txBody>
      </p:sp>
      <p:sp>
        <p:nvSpPr>
          <p:cNvPr id="4" name="Espace réservé du pied de page 3"/>
          <p:cNvSpPr>
            <a:spLocks noGrp="1"/>
          </p:cNvSpPr>
          <p:nvPr>
            <p:ph type="ftr" sz="quarter" idx="11"/>
          </p:nvPr>
        </p:nvSpPr>
        <p:spPr/>
        <p:txBody>
          <a:bodyPr/>
          <a:lstStyle/>
          <a:p>
            <a:r>
              <a:rPr lang="fr-FR"/>
              <a:t>Lieu de la présentation - 17/11/2003</a:t>
            </a:r>
          </a:p>
        </p:txBody>
      </p:sp>
      <p:sp>
        <p:nvSpPr>
          <p:cNvPr id="5" name="Espace réservé du numéro de diapositive 4"/>
          <p:cNvSpPr>
            <a:spLocks noGrp="1"/>
          </p:cNvSpPr>
          <p:nvPr>
            <p:ph type="sldNum" sz="quarter" idx="12"/>
          </p:nvPr>
        </p:nvSpPr>
        <p:spPr/>
        <p:txBody>
          <a:bodyPr/>
          <a:lstStyle/>
          <a:p>
            <a:fld id="{4B5D7511-29DC-41AA-B8D0-22F62F18B892}" type="slidenum">
              <a:rPr lang="fr-FR" smtClean="0"/>
              <a:pPr/>
              <a:t>‹N°›</a:t>
            </a:fld>
            <a:endParaRPr lang="fr-FR"/>
          </a:p>
        </p:txBody>
      </p:sp>
    </p:spTree>
    <p:extLst>
      <p:ext uri="{BB962C8B-B14F-4D97-AF65-F5344CB8AC3E}">
        <p14:creationId xmlns:p14="http://schemas.microsoft.com/office/powerpoint/2010/main" val="26758021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9"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Espace réservé de la date 1"/>
          <p:cNvSpPr>
            <a:spLocks noGrp="1"/>
          </p:cNvSpPr>
          <p:nvPr>
            <p:ph type="dt" sz="half" idx="10"/>
          </p:nvPr>
        </p:nvSpPr>
        <p:spPr/>
        <p:txBody>
          <a:bodyPr/>
          <a:lstStyle/>
          <a:p>
            <a:fld id="{708EC655-D5B5-41BA-9484-E785189FB307}" type="datetimeFigureOut">
              <a:rPr lang="fr-FR" smtClean="0"/>
              <a:t>10/03/2022</a:t>
            </a:fld>
            <a:endParaRPr lang="fr-FR"/>
          </a:p>
        </p:txBody>
      </p:sp>
      <p:sp>
        <p:nvSpPr>
          <p:cNvPr id="3" name="Espace réservé du pied de page 2"/>
          <p:cNvSpPr>
            <a:spLocks noGrp="1"/>
          </p:cNvSpPr>
          <p:nvPr>
            <p:ph type="ftr" sz="quarter" idx="11"/>
          </p:nvPr>
        </p:nvSpPr>
        <p:spPr/>
        <p:txBody>
          <a:bodyPr/>
          <a:lstStyle/>
          <a:p>
            <a:r>
              <a:rPr lang="fr-FR"/>
              <a:t>Visite de la direction INSA – 11/07/2012</a:t>
            </a:r>
          </a:p>
        </p:txBody>
      </p:sp>
      <p:sp>
        <p:nvSpPr>
          <p:cNvPr id="4" name="Espace réservé du numéro de diapositive 3"/>
          <p:cNvSpPr>
            <a:spLocks noGrp="1"/>
          </p:cNvSpPr>
          <p:nvPr>
            <p:ph type="sldNum" sz="quarter" idx="12"/>
          </p:nvPr>
        </p:nvSpPr>
        <p:spPr/>
        <p:txBody>
          <a:bodyPr/>
          <a:lstStyle/>
          <a:p>
            <a:fld id="{7E430743-DBD8-4E75-84FA-57A66CE5EAD4}" type="slidenum">
              <a:rPr lang="fr-FR" smtClean="0"/>
              <a:pPr/>
              <a:t>‹N°›</a:t>
            </a:fld>
            <a:endParaRPr lang="fr-FR"/>
          </a:p>
        </p:txBody>
      </p:sp>
    </p:spTree>
    <p:extLst>
      <p:ext uri="{BB962C8B-B14F-4D97-AF65-F5344CB8AC3E}">
        <p14:creationId xmlns:p14="http://schemas.microsoft.com/office/powerpoint/2010/main" val="43867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0267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Click to edit Master title style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Espace réservé de la date 4"/>
          <p:cNvSpPr>
            <a:spLocks noGrp="1"/>
          </p:cNvSpPr>
          <p:nvPr>
            <p:ph type="dt" sz="half" idx="10"/>
          </p:nvPr>
        </p:nvSpPr>
        <p:spPr/>
        <p:txBody>
          <a:bodyPr/>
          <a:lstStyle/>
          <a:p>
            <a:fld id="{708EC655-D5B5-41BA-9484-E785189FB307}" type="datetimeFigureOut">
              <a:rPr lang="fr-FR" smtClean="0"/>
              <a:t>10/03/2022</a:t>
            </a:fld>
            <a:endParaRPr lang="fr-FR"/>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F36D378A-59BF-4340-9990-2AC4F21A1535}" type="slidenum">
              <a:rPr lang="fr-FR" smtClean="0"/>
              <a:pPr/>
              <a:t>‹N°›</a:t>
            </a:fld>
            <a:endParaRPr lang="fr-FR"/>
          </a:p>
        </p:txBody>
      </p:sp>
    </p:spTree>
    <p:extLst>
      <p:ext uri="{BB962C8B-B14F-4D97-AF65-F5344CB8AC3E}">
        <p14:creationId xmlns:p14="http://schemas.microsoft.com/office/powerpoint/2010/main" val="240980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Imag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87" y="0"/>
            <a:ext cx="9131825" cy="6858000"/>
          </a:xfrm>
          <a:prstGeom prst="rect">
            <a:avLst/>
          </a:prstGeom>
        </p:spPr>
      </p:pic>
      <p:sp>
        <p:nvSpPr>
          <p:cNvPr id="3" name="Espace réservé du texte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Espace réservé du titre 1"/>
          <p:cNvSpPr>
            <a:spLocks noGrp="1"/>
          </p:cNvSpPr>
          <p:nvPr>
            <p:ph type="title"/>
          </p:nvPr>
        </p:nvSpPr>
        <p:spPr>
          <a:xfrm>
            <a:off x="457200" y="274638"/>
            <a:ext cx="8229600" cy="561600"/>
          </a:xfrm>
          <a:prstGeom prst="rect">
            <a:avLst/>
          </a:prstGeom>
        </p:spPr>
        <p:txBody>
          <a:bodyPr vert="horz" lIns="91440" tIns="45720" rIns="91440" bIns="45720" rtlCol="0" anchor="ctr">
            <a:normAutofit/>
          </a:bodyPr>
          <a:lstStyle/>
          <a:p>
            <a:r>
              <a:rPr lang="fr-FR" dirty="0"/>
              <a:t>Modifiez le style du titre</a:t>
            </a:r>
          </a:p>
        </p:txBody>
      </p:sp>
      <p:sp>
        <p:nvSpPr>
          <p:cNvPr id="4" name="Espace réservé de la date 3"/>
          <p:cNvSpPr>
            <a:spLocks noGrp="1"/>
          </p:cNvSpPr>
          <p:nvPr>
            <p:ph type="dt" sz="half" idx="2"/>
          </p:nvPr>
        </p:nvSpPr>
        <p:spPr>
          <a:xfrm>
            <a:off x="1763688" y="6356350"/>
            <a:ext cx="1188000" cy="365125"/>
          </a:xfrm>
          <a:prstGeom prst="rect">
            <a:avLst/>
          </a:prstGeom>
        </p:spPr>
        <p:txBody>
          <a:bodyPr vert="horz" lIns="91440" tIns="45720" rIns="91440" bIns="45720" rtlCol="0" anchor="ctr"/>
          <a:lstStyle>
            <a:lvl1pPr algn="l">
              <a:defRPr sz="1200">
                <a:solidFill>
                  <a:schemeClr val="tx1"/>
                </a:solidFill>
              </a:defRPr>
            </a:lvl1pPr>
          </a:lstStyle>
          <a:p>
            <a:fld id="{708EC655-D5B5-41BA-9484-E785189FB307}" type="datetimeFigureOut">
              <a:rPr lang="fr-FR" smtClean="0"/>
              <a:pPr/>
              <a:t>10/03/2022</a:t>
            </a:fld>
            <a:endParaRPr lang="fr-FR" dirty="0"/>
          </a:p>
        </p:txBody>
      </p:sp>
      <p:sp>
        <p:nvSpPr>
          <p:cNvPr id="6" name="Espace réservé du numéro de diapositive 5"/>
          <p:cNvSpPr>
            <a:spLocks noGrp="1"/>
          </p:cNvSpPr>
          <p:nvPr>
            <p:ph type="sldNum" sz="quarter" idx="4"/>
          </p:nvPr>
        </p:nvSpPr>
        <p:spPr>
          <a:xfrm>
            <a:off x="7498800" y="6356350"/>
            <a:ext cx="1188000" cy="365125"/>
          </a:xfrm>
          <a:prstGeom prst="rect">
            <a:avLst/>
          </a:prstGeom>
        </p:spPr>
        <p:txBody>
          <a:bodyPr vert="horz" lIns="91440" tIns="45720" rIns="91440" bIns="45720" rtlCol="0" anchor="ctr"/>
          <a:lstStyle>
            <a:lvl1pPr algn="r">
              <a:defRPr sz="1400">
                <a:solidFill>
                  <a:schemeClr val="tx1"/>
                </a:solidFill>
              </a:defRPr>
            </a:lvl1pPr>
          </a:lstStyle>
          <a:p>
            <a:fld id="{4B5D7511-29DC-41AA-B8D0-22F62F18B892}" type="slidenum">
              <a:rPr lang="fr-FR" smtClean="0"/>
              <a:pPr/>
              <a:t>‹N°›</a:t>
            </a:fld>
            <a:endParaRPr lang="fr-FR"/>
          </a:p>
        </p:txBody>
      </p:sp>
      <p:sp>
        <p:nvSpPr>
          <p:cNvPr id="5" name="Espace réservé du pied de page 4"/>
          <p:cNvSpPr>
            <a:spLocks noGrp="1"/>
          </p:cNvSpPr>
          <p:nvPr>
            <p:ph type="ftr" sz="quarter" idx="3"/>
          </p:nvPr>
        </p:nvSpPr>
        <p:spPr>
          <a:xfrm>
            <a:off x="3277208" y="6356350"/>
            <a:ext cx="3896072" cy="365125"/>
          </a:xfrm>
          <a:prstGeom prst="rect">
            <a:avLst/>
          </a:prstGeom>
        </p:spPr>
        <p:txBody>
          <a:bodyPr vert="horz" lIns="91440" tIns="45720" rIns="91440" bIns="45720" rtlCol="0" anchor="ctr"/>
          <a:lstStyle>
            <a:lvl1pPr algn="ctr">
              <a:defRPr sz="1200">
                <a:solidFill>
                  <a:schemeClr val="tx1"/>
                </a:solidFill>
              </a:defRPr>
            </a:lvl1pPr>
          </a:lstStyle>
          <a:p>
            <a:r>
              <a:rPr lang="fr-FR"/>
              <a:t>Lieu de la présentation - 17/11/2003</a:t>
            </a:r>
          </a:p>
        </p:txBody>
      </p:sp>
    </p:spTree>
    <p:extLst>
      <p:ext uri="{BB962C8B-B14F-4D97-AF65-F5344CB8AC3E}">
        <p14:creationId xmlns:p14="http://schemas.microsoft.com/office/powerpoint/2010/main" val="1063738585"/>
      </p:ext>
    </p:extLst>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 id="2147485507"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5"/>
        </a:buBlip>
        <a:defRPr sz="2600" b="1" kern="1200">
          <a:solidFill>
            <a:schemeClr val="tx1"/>
          </a:solidFill>
          <a:latin typeface="+mn-lt"/>
          <a:ea typeface="+mn-ea"/>
          <a:cs typeface="+mn-cs"/>
        </a:defRPr>
      </a:lvl1pPr>
      <a:lvl2pPr marL="533400" indent="-285750" algn="l" defTabSz="914400" rtl="0" eaLnBrk="1" latinLnBrk="0" hangingPunct="1">
        <a:spcBef>
          <a:spcPct val="20000"/>
        </a:spcBef>
        <a:buFontTx/>
        <a:buBlip>
          <a:blip r:embed="rId16"/>
        </a:buBlip>
        <a:defRPr sz="2600" kern="1200">
          <a:solidFill>
            <a:schemeClr val="tx1"/>
          </a:solidFill>
          <a:latin typeface="+mn-lt"/>
          <a:ea typeface="+mn-ea"/>
          <a:cs typeface="+mn-cs"/>
        </a:defRPr>
      </a:lvl2pPr>
      <a:lvl3pPr marL="717550" indent="-266700" algn="l" defTabSz="914400" rtl="0" eaLnBrk="1" latinLnBrk="0" hangingPunct="1">
        <a:spcBef>
          <a:spcPct val="20000"/>
        </a:spcBef>
        <a:buFontTx/>
        <a:buBlip>
          <a:blip r:embed="rId17"/>
        </a:buBlip>
        <a:defRPr sz="2400" kern="1200">
          <a:solidFill>
            <a:schemeClr val="tx1"/>
          </a:solidFill>
          <a:latin typeface="+mn-lt"/>
          <a:ea typeface="+mn-ea"/>
          <a:cs typeface="+mn-cs"/>
        </a:defRPr>
      </a:lvl3pPr>
      <a:lvl4pPr marL="987425" indent="-228600" algn="l" defTabSz="914400" rtl="0" eaLnBrk="1" latinLnBrk="0" hangingPunct="1">
        <a:spcBef>
          <a:spcPct val="20000"/>
        </a:spcBef>
        <a:buFontTx/>
        <a:buBlip>
          <a:blip r:embed="rId18"/>
        </a:buBlip>
        <a:defRPr sz="2000" i="1" kern="1200">
          <a:solidFill>
            <a:schemeClr val="tx1"/>
          </a:solidFill>
          <a:latin typeface="+mn-lt"/>
          <a:ea typeface="+mn-ea"/>
          <a:cs typeface="+mn-cs"/>
        </a:defRPr>
      </a:lvl4pPr>
      <a:lvl5pPr marL="1246188" indent="-228600" algn="l" defTabSz="914400" rtl="0" eaLnBrk="1" latinLnBrk="0" hangingPunct="1">
        <a:spcBef>
          <a:spcPct val="20000"/>
        </a:spcBef>
        <a:buFontTx/>
        <a:buBlip>
          <a:blip r:embed="rId1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r>
              <a:rPr lang="fr-FR" b="1" dirty="0">
                <a:latin typeface="Century Gothic"/>
                <a:cs typeface="Century Gothic"/>
              </a:rPr>
              <a:t>Détection d’anomalies</a:t>
            </a:r>
            <a:endParaRPr lang="fr-FR" sz="3100" b="1" dirty="0">
              <a:latin typeface="Century Gothic"/>
              <a:cs typeface="Century Gothic"/>
            </a:endParaRPr>
          </a:p>
        </p:txBody>
      </p:sp>
      <p:sp>
        <p:nvSpPr>
          <p:cNvPr id="2" name="TextBox 1"/>
          <p:cNvSpPr txBox="1"/>
          <p:nvPr/>
        </p:nvSpPr>
        <p:spPr>
          <a:xfrm>
            <a:off x="-1384300" y="5791200"/>
            <a:ext cx="184666" cy="369332"/>
          </a:xfrm>
          <a:prstGeom prst="rect">
            <a:avLst/>
          </a:prstGeom>
          <a:noFill/>
        </p:spPr>
        <p:txBody>
          <a:bodyPr wrap="none" rtlCol="0">
            <a:spAutoFit/>
          </a:bodyPr>
          <a:lstStyle/>
          <a:p>
            <a:endParaRPr lang="en-US" dirty="0"/>
          </a:p>
        </p:txBody>
      </p:sp>
      <p:sp>
        <p:nvSpPr>
          <p:cNvPr id="3" name="Rectangle 2"/>
          <p:cNvSpPr/>
          <p:nvPr/>
        </p:nvSpPr>
        <p:spPr>
          <a:xfrm>
            <a:off x="6515100" y="4046835"/>
            <a:ext cx="2590800" cy="400110"/>
          </a:xfrm>
          <a:prstGeom prst="rect">
            <a:avLst/>
          </a:prstGeom>
        </p:spPr>
        <p:txBody>
          <a:bodyPr wrap="square">
            <a:spAutoFit/>
          </a:bodyPr>
          <a:lstStyle/>
          <a:p>
            <a:pPr algn="r"/>
            <a:r>
              <a:rPr lang="fr-FR" sz="2000" b="1" dirty="0">
                <a:latin typeface="Century Gothic"/>
                <a:cs typeface="Century Gothic"/>
              </a:rPr>
              <a:t>Haytham </a:t>
            </a:r>
            <a:r>
              <a:rPr lang="fr-FR" sz="2000" b="1" dirty="0" err="1">
                <a:latin typeface="Century Gothic"/>
                <a:cs typeface="Century Gothic"/>
              </a:rPr>
              <a:t>Elghazel</a:t>
            </a:r>
            <a:endParaRPr lang="en-US" sz="2000" dirty="0"/>
          </a:p>
        </p:txBody>
      </p:sp>
      <p:sp>
        <p:nvSpPr>
          <p:cNvPr id="6" name="Rectangle 5"/>
          <p:cNvSpPr/>
          <p:nvPr/>
        </p:nvSpPr>
        <p:spPr>
          <a:xfrm>
            <a:off x="2159000" y="4770735"/>
            <a:ext cx="4241800" cy="338554"/>
          </a:xfrm>
          <a:prstGeom prst="rect">
            <a:avLst/>
          </a:prstGeom>
        </p:spPr>
        <p:txBody>
          <a:bodyPr wrap="square">
            <a:spAutoFit/>
          </a:bodyPr>
          <a:lstStyle/>
          <a:p>
            <a:pPr algn="r"/>
            <a:r>
              <a:rPr lang="fr-FR" sz="1600" b="1" i="1" dirty="0">
                <a:latin typeface="Century Gothic"/>
                <a:cs typeface="Century Gothic"/>
              </a:rPr>
              <a:t>Pôle Data Science, Equipe DM2L</a:t>
            </a:r>
            <a:endParaRPr lang="en-US" sz="1600" b="1" i="1" dirty="0"/>
          </a:p>
        </p:txBody>
      </p:sp>
    </p:spTree>
    <p:extLst>
      <p:ext uri="{BB962C8B-B14F-4D97-AF65-F5344CB8AC3E}">
        <p14:creationId xmlns:p14="http://schemas.microsoft.com/office/powerpoint/2010/main" val="183453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a:latin typeface="Century Gothic"/>
                <a:cs typeface="Century Gothic"/>
              </a:rPr>
              <a:t>Détection d’anomalies</a:t>
            </a:r>
            <a:endParaRPr lang="fr-FR" sz="4000" dirty="0">
              <a:latin typeface="Century Gothic"/>
              <a:cs typeface="Century Gothic"/>
            </a:endParaRPr>
          </a:p>
        </p:txBody>
      </p:sp>
      <p:sp>
        <p:nvSpPr>
          <p:cNvPr id="3" name="Content Placeholder 2"/>
          <p:cNvSpPr>
            <a:spLocks noGrp="1"/>
          </p:cNvSpPr>
          <p:nvPr>
            <p:ph idx="1"/>
          </p:nvPr>
        </p:nvSpPr>
        <p:spPr>
          <a:xfrm>
            <a:off x="448516" y="1294160"/>
            <a:ext cx="7946184" cy="4896544"/>
          </a:xfrm>
        </p:spPr>
        <p:txBody>
          <a:bodyPr>
            <a:noAutofit/>
          </a:bodyPr>
          <a:lstStyle/>
          <a:p>
            <a:pPr marL="0" indent="0" algn="just">
              <a:spcBef>
                <a:spcPts val="0"/>
              </a:spcBef>
              <a:spcAft>
                <a:spcPts val="1000"/>
              </a:spcAft>
              <a:buNone/>
            </a:pPr>
            <a:r>
              <a:rPr lang="fr-FR" altLang="zh-TW" sz="2000" dirty="0">
                <a:latin typeface="Century Gothic"/>
                <a:ea typeface="微軟正黑體" charset="0"/>
                <a:cs typeface="Century Gothic"/>
              </a:rPr>
              <a:t>Identifier les instances ayant un comportement non conforme</a:t>
            </a: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r>
              <a:rPr lang="fr-FR" sz="2000" dirty="0">
                <a:solidFill>
                  <a:srgbClr val="800000"/>
                </a:solidFill>
                <a:latin typeface="Century Gothic"/>
                <a:cs typeface="Century Gothic"/>
              </a:rPr>
              <a:t>Applications : </a:t>
            </a:r>
            <a:r>
              <a:rPr lang="fr-FR" sz="2000" b="0" dirty="0">
                <a:solidFill>
                  <a:srgbClr val="000000"/>
                </a:solidFill>
                <a:latin typeface="Century Gothic"/>
                <a:cs typeface="Century Gothic"/>
              </a:rPr>
              <a:t>Network intrusions, fraude de carte de crédit, surveillance, assurance</a:t>
            </a:r>
          </a:p>
          <a:p>
            <a:pPr marL="0" indent="0" algn="just">
              <a:spcBef>
                <a:spcPts val="0"/>
              </a:spcBef>
              <a:spcAft>
                <a:spcPts val="1000"/>
              </a:spcAft>
              <a:buNone/>
            </a:pPr>
            <a:r>
              <a:rPr lang="fr-FR" altLang="zh-TW" sz="2000" dirty="0">
                <a:latin typeface="Century Gothic"/>
                <a:ea typeface="微軟正黑體" charset="0"/>
                <a:cs typeface="Century Gothic"/>
              </a:rPr>
              <a:t> </a:t>
            </a:r>
          </a:p>
        </p:txBody>
      </p:sp>
      <p:sp>
        <p:nvSpPr>
          <p:cNvPr id="4" name="Slide Number Placeholder 3"/>
          <p:cNvSpPr>
            <a:spLocks noGrp="1"/>
          </p:cNvSpPr>
          <p:nvPr>
            <p:ph type="sldNum" sz="quarter" idx="12"/>
          </p:nvPr>
        </p:nvSpPr>
        <p:spPr/>
        <p:txBody>
          <a:bodyPr/>
          <a:lstStyle/>
          <a:p>
            <a:fld id="{1B2081C2-6B42-489A-B82A-A5256D871A54}" type="slidenum">
              <a:rPr lang="fr-FR" smtClean="0">
                <a:latin typeface="Century Gothic"/>
                <a:cs typeface="Century Gothic"/>
              </a:rPr>
              <a:pPr/>
              <a:t>2</a:t>
            </a:fld>
            <a:endParaRPr lang="fr-FR" dirty="0">
              <a:latin typeface="Century Gothic"/>
              <a:cs typeface="Century Gothic"/>
            </a:endParaRPr>
          </a:p>
        </p:txBody>
      </p:sp>
      <p:sp>
        <p:nvSpPr>
          <p:cNvPr id="5" name="TextBox 4"/>
          <p:cNvSpPr txBox="1"/>
          <p:nvPr/>
        </p:nvSpPr>
        <p:spPr>
          <a:xfrm>
            <a:off x="2425700" y="6832600"/>
            <a:ext cx="184666" cy="369332"/>
          </a:xfrm>
          <a:prstGeom prst="rect">
            <a:avLst/>
          </a:prstGeom>
          <a:noFill/>
        </p:spPr>
        <p:txBody>
          <a:bodyPr wrap="none" rtlCol="0">
            <a:spAutoFit/>
          </a:bodyPr>
          <a:lstStyle/>
          <a:p>
            <a:endParaRPr lang="en-US"/>
          </a:p>
        </p:txBody>
      </p:sp>
      <p:pic>
        <p:nvPicPr>
          <p:cNvPr id="6" name="Picture 5" descr="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300" y="2207610"/>
            <a:ext cx="3467100" cy="3227990"/>
          </a:xfrm>
          <a:prstGeom prst="rect">
            <a:avLst/>
          </a:prstGeom>
        </p:spPr>
      </p:pic>
    </p:spTree>
    <p:extLst>
      <p:ext uri="{BB962C8B-B14F-4D97-AF65-F5344CB8AC3E}">
        <p14:creationId xmlns:p14="http://schemas.microsoft.com/office/powerpoint/2010/main" val="19328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Détection d’anomalies</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3</a:t>
            </a:fld>
            <a:endParaRPr lang="en-US" dirty="0">
              <a:latin typeface="Century Gothic"/>
              <a:cs typeface="Century Gothic"/>
            </a:endParaRPr>
          </a:p>
        </p:txBody>
      </p:sp>
      <p:sp>
        <p:nvSpPr>
          <p:cNvPr id="6"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 sz="2400" b="0" dirty="0">
                <a:latin typeface="Century Gothic"/>
                <a:ea typeface="微軟正黑體" charset="0"/>
                <a:cs typeface="Century Gothic"/>
              </a:rPr>
              <a:t>Supprimer ou modifier les observations atypiques à un modèle sans justification serait totalement contraire à l’</a:t>
            </a:r>
            <a:r>
              <a:rPr lang="fr" sz="2400" b="0" dirty="0" err="1">
                <a:latin typeface="Century Gothic"/>
                <a:ea typeface="微軟正黑體" charset="0"/>
                <a:cs typeface="Century Gothic"/>
              </a:rPr>
              <a:t>éthique</a:t>
            </a:r>
            <a:r>
              <a:rPr lang="fr" sz="2400" b="0" dirty="0">
                <a:latin typeface="Century Gothic"/>
                <a:ea typeface="微軟正黑體" charset="0"/>
                <a:cs typeface="Century Gothic"/>
              </a:rPr>
              <a:t>. </a:t>
            </a:r>
          </a:p>
          <a:p>
            <a:pPr algn="just">
              <a:spcBef>
                <a:spcPts val="0"/>
              </a:spcBef>
              <a:spcAft>
                <a:spcPts val="1000"/>
              </a:spcAft>
            </a:pPr>
            <a:r>
              <a:rPr lang="fr" sz="2400" b="0" dirty="0">
                <a:latin typeface="Century Gothic"/>
                <a:ea typeface="微軟正黑體" charset="0"/>
                <a:cs typeface="Century Gothic"/>
              </a:rPr>
              <a:t>L’objectif est avant tout de les identifier car ce sont celles, les plus susceptibles d’être la conséquence d’une erreur (à confirmer) de mesure, de libellé, ou encore une anomalie, défaillance ou tentative de fraude, d’intrusion, selon le contexte. </a:t>
            </a:r>
          </a:p>
          <a:p>
            <a:pPr algn="just">
              <a:spcBef>
                <a:spcPts val="0"/>
              </a:spcBef>
              <a:spcAft>
                <a:spcPts val="1000"/>
              </a:spcAft>
            </a:pPr>
            <a:endParaRPr lang="fr" altLang="zh-TW" b="0" dirty="0">
              <a:latin typeface="Century Gothic"/>
              <a:ea typeface="微軟正黑體" charset="0"/>
              <a:cs typeface="Century Gothic"/>
            </a:endParaRPr>
          </a:p>
        </p:txBody>
      </p:sp>
    </p:spTree>
    <p:extLst>
      <p:ext uri="{BB962C8B-B14F-4D97-AF65-F5344CB8AC3E}">
        <p14:creationId xmlns:p14="http://schemas.microsoft.com/office/powerpoint/2010/main" val="361248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a:latin typeface="Century Gothic"/>
                <a:cs typeface="Century Gothic"/>
              </a:rPr>
              <a:t>Plusieurs approches</a:t>
            </a:r>
            <a:endParaRPr lang="fr-FR" sz="4000" dirty="0">
              <a:latin typeface="Century Gothic"/>
              <a:cs typeface="Century Gothic"/>
            </a:endParaRPr>
          </a:p>
        </p:txBody>
      </p:sp>
      <p:sp>
        <p:nvSpPr>
          <p:cNvPr id="3"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FR" altLang="zh-TW" sz="2000" dirty="0">
                <a:latin typeface="Century Gothic"/>
                <a:ea typeface="微軟正黑體" charset="0"/>
                <a:cs typeface="Century Gothic"/>
              </a:rPr>
              <a:t>Approches supervisées</a:t>
            </a:r>
          </a:p>
          <a:p>
            <a:pPr lvl="1" algn="just">
              <a:spcBef>
                <a:spcPts val="0"/>
              </a:spcBef>
              <a:spcAft>
                <a:spcPts val="1000"/>
              </a:spcAft>
            </a:pPr>
            <a:r>
              <a:rPr lang="fr-FR" sz="1800" dirty="0">
                <a:latin typeface="Century Gothic"/>
                <a:ea typeface="微軟正黑體" charset="0"/>
                <a:cs typeface="Century Gothic"/>
              </a:rPr>
              <a:t>Des labels à la fois pour les instances normales et anomalies</a:t>
            </a:r>
          </a:p>
          <a:p>
            <a:pPr lvl="1" algn="just">
              <a:spcBef>
                <a:spcPts val="0"/>
              </a:spcBef>
              <a:spcAft>
                <a:spcPts val="1000"/>
              </a:spcAft>
            </a:pPr>
            <a:r>
              <a:rPr lang="fr-FR" sz="1800" dirty="0">
                <a:latin typeface="Century Gothic"/>
                <a:ea typeface="微軟正黑體" charset="0"/>
                <a:cs typeface="Century Gothic"/>
              </a:rPr>
              <a:t>Les anomalies appartiennent à la classe rare</a:t>
            </a:r>
          </a:p>
          <a:p>
            <a:pPr lvl="1" algn="just">
              <a:spcBef>
                <a:spcPts val="0"/>
              </a:spcBef>
              <a:spcAft>
                <a:spcPts val="1000"/>
              </a:spcAft>
            </a:pPr>
            <a:r>
              <a:rPr lang="fr-FR" sz="1800" dirty="0">
                <a:latin typeface="Century Gothic"/>
                <a:ea typeface="微軟正黑體" charset="0"/>
                <a:cs typeface="Century Gothic"/>
              </a:rPr>
              <a:t>Données déséquilibrées</a:t>
            </a:r>
          </a:p>
          <a:p>
            <a:pPr marL="247650" lvl="1" indent="0" algn="just">
              <a:spcBef>
                <a:spcPts val="0"/>
              </a:spcBef>
              <a:spcAft>
                <a:spcPts val="1000"/>
              </a:spcAft>
              <a:buNone/>
            </a:pPr>
            <a:endParaRPr lang="fr-FR" sz="1800" dirty="0">
              <a:latin typeface="Century Gothic"/>
              <a:ea typeface="微軟正黑體" charset="0"/>
              <a:cs typeface="Century Gothic"/>
            </a:endParaRPr>
          </a:p>
          <a:p>
            <a:pPr algn="just">
              <a:spcBef>
                <a:spcPts val="0"/>
              </a:spcBef>
              <a:spcAft>
                <a:spcPts val="1000"/>
              </a:spcAft>
            </a:pPr>
            <a:r>
              <a:rPr lang="fr-FR" sz="2000" dirty="0">
                <a:latin typeface="Century Gothic"/>
                <a:ea typeface="微軟正黑體" charset="0"/>
                <a:cs typeface="Century Gothic"/>
              </a:rPr>
              <a:t> </a:t>
            </a:r>
            <a:r>
              <a:rPr lang="fr-FR" altLang="zh-TW" sz="2000" dirty="0">
                <a:latin typeface="Century Gothic"/>
                <a:ea typeface="微軟正黑體" charset="0"/>
                <a:cs typeface="Century Gothic"/>
              </a:rPr>
              <a:t>Approches non supervisées</a:t>
            </a:r>
          </a:p>
          <a:p>
            <a:pPr lvl="1" algn="just">
              <a:spcBef>
                <a:spcPts val="0"/>
              </a:spcBef>
              <a:spcAft>
                <a:spcPts val="1000"/>
              </a:spcAft>
            </a:pPr>
            <a:r>
              <a:rPr lang="fr-FR" sz="1800" dirty="0">
                <a:latin typeface="Century Gothic"/>
                <a:ea typeface="微軟正黑體" charset="0"/>
                <a:cs typeface="Century Gothic"/>
              </a:rPr>
              <a:t>Pas de labels fournis</a:t>
            </a:r>
          </a:p>
          <a:p>
            <a:pPr lvl="1" algn="just">
              <a:spcBef>
                <a:spcPts val="0"/>
              </a:spcBef>
              <a:spcAft>
                <a:spcPts val="1000"/>
              </a:spcAft>
            </a:pPr>
            <a:r>
              <a:rPr lang="fr-FR" sz="1800" dirty="0">
                <a:latin typeface="Century Gothic"/>
                <a:ea typeface="微軟正黑體" charset="0"/>
                <a:cs typeface="Century Gothic"/>
              </a:rPr>
              <a:t>Base d’apprentissage = données normales + anomalies</a:t>
            </a:r>
          </a:p>
          <a:p>
            <a:pPr lvl="1" algn="just">
              <a:spcBef>
                <a:spcPts val="0"/>
              </a:spcBef>
              <a:spcAft>
                <a:spcPts val="1000"/>
              </a:spcAft>
            </a:pPr>
            <a:r>
              <a:rPr lang="fr-FR" sz="1800" dirty="0">
                <a:latin typeface="Century Gothic"/>
                <a:ea typeface="微軟正黑體" charset="0"/>
                <a:cs typeface="Century Gothic"/>
              </a:rPr>
              <a:t>Les anomalies sont très rares</a:t>
            </a:r>
            <a:endParaRPr lang="fr" altLang="zh-TW" sz="1800" dirty="0">
              <a:latin typeface="Century Gothic"/>
              <a:ea typeface="微軟正黑體" charset="0"/>
              <a:cs typeface="Century Gothic"/>
            </a:endParaRPr>
          </a:p>
          <a:p>
            <a:pPr algn="just">
              <a:spcBef>
                <a:spcPts val="0"/>
              </a:spcBef>
              <a:spcAft>
                <a:spcPts val="1000"/>
              </a:spcAft>
            </a:pPr>
            <a:endParaRPr lang="fr" altLang="zh-TW" sz="2200" dirty="0">
              <a:latin typeface="Century Gothic"/>
              <a:ea typeface="微軟正黑體" charset="0"/>
              <a:cs typeface="Century Gothic"/>
            </a:endParaRPr>
          </a:p>
        </p:txBody>
      </p:sp>
      <p:sp>
        <p:nvSpPr>
          <p:cNvPr id="4" name="Slide Number Placeholder 3"/>
          <p:cNvSpPr>
            <a:spLocks noGrp="1"/>
          </p:cNvSpPr>
          <p:nvPr>
            <p:ph type="sldNum" sz="quarter" idx="12"/>
          </p:nvPr>
        </p:nvSpPr>
        <p:spPr/>
        <p:txBody>
          <a:bodyPr/>
          <a:lstStyle/>
          <a:p>
            <a:fld id="{1B2081C2-6B42-489A-B82A-A5256D871A54}" type="slidenum">
              <a:rPr lang="fr-FR" smtClean="0">
                <a:latin typeface="Century Gothic"/>
                <a:cs typeface="Century Gothic"/>
              </a:rPr>
              <a:pPr/>
              <a:t>4</a:t>
            </a:fld>
            <a:endParaRPr lang="fr-FR" dirty="0">
              <a:latin typeface="Century Gothic"/>
              <a:cs typeface="Century Gothic"/>
            </a:endParaRPr>
          </a:p>
        </p:txBody>
      </p:sp>
      <p:sp>
        <p:nvSpPr>
          <p:cNvPr id="5" name="TextBox 4"/>
          <p:cNvSpPr txBox="1"/>
          <p:nvPr/>
        </p:nvSpPr>
        <p:spPr>
          <a:xfrm>
            <a:off x="2425700" y="68326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4662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a:latin typeface="Century Gothic"/>
                <a:cs typeface="Century Gothic"/>
              </a:rPr>
              <a:t>Approches non supervisées</a:t>
            </a:r>
            <a:endParaRPr lang="fr-FR" sz="4000" dirty="0">
              <a:latin typeface="Century Gothic"/>
              <a:cs typeface="Century Gothic"/>
            </a:endParaRPr>
          </a:p>
        </p:txBody>
      </p:sp>
      <p:sp>
        <p:nvSpPr>
          <p:cNvPr id="3"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FR" altLang="zh-TW" sz="2000" dirty="0">
                <a:latin typeface="Century Gothic"/>
                <a:ea typeface="微軟正黑體" charset="0"/>
                <a:cs typeface="Century Gothic"/>
              </a:rPr>
              <a:t>Approches basées sur le voisinage</a:t>
            </a:r>
          </a:p>
          <a:p>
            <a:pPr lvl="1" algn="just">
              <a:spcBef>
                <a:spcPts val="0"/>
              </a:spcBef>
              <a:spcAft>
                <a:spcPts val="1000"/>
              </a:spcAft>
            </a:pPr>
            <a:r>
              <a:rPr lang="fr-FR" sz="1800" dirty="0">
                <a:latin typeface="Century Gothic"/>
                <a:ea typeface="微軟正黑體" charset="0"/>
                <a:cs typeface="Century Gothic"/>
              </a:rPr>
              <a:t>L’anomalie ou l’isolement d’une observation est apprécié par la proximité des points de son voisinage </a:t>
            </a:r>
          </a:p>
          <a:p>
            <a:pPr algn="just">
              <a:spcBef>
                <a:spcPts val="0"/>
              </a:spcBef>
              <a:spcAft>
                <a:spcPts val="1000"/>
              </a:spcAft>
            </a:pPr>
            <a:r>
              <a:rPr lang="fr-FR" sz="2000" dirty="0">
                <a:latin typeface="Century Gothic"/>
                <a:ea typeface="微軟正黑體" charset="0"/>
                <a:cs typeface="Century Gothic"/>
              </a:rPr>
              <a:t>Isolation </a:t>
            </a:r>
            <a:r>
              <a:rPr lang="fr-FR" sz="2000" dirty="0" err="1">
                <a:latin typeface="Century Gothic"/>
                <a:ea typeface="微軟正黑體" charset="0"/>
                <a:cs typeface="Century Gothic"/>
              </a:rPr>
              <a:t>forest</a:t>
            </a:r>
            <a:endParaRPr lang="fr-FR" altLang="zh-TW" sz="2000" dirty="0">
              <a:latin typeface="Century Gothic"/>
              <a:ea typeface="微軟正黑體" charset="0"/>
              <a:cs typeface="Century Gothic"/>
            </a:endParaRPr>
          </a:p>
          <a:p>
            <a:pPr algn="just">
              <a:spcBef>
                <a:spcPts val="0"/>
              </a:spcBef>
              <a:spcAft>
                <a:spcPts val="1000"/>
              </a:spcAft>
            </a:pPr>
            <a:endParaRPr lang="fr" altLang="zh-TW" sz="2200" dirty="0">
              <a:latin typeface="Century Gothic"/>
              <a:ea typeface="微軟正黑體" charset="0"/>
              <a:cs typeface="Century Gothic"/>
            </a:endParaRPr>
          </a:p>
        </p:txBody>
      </p:sp>
      <p:sp>
        <p:nvSpPr>
          <p:cNvPr id="4" name="Slide Number Placeholder 3"/>
          <p:cNvSpPr>
            <a:spLocks noGrp="1"/>
          </p:cNvSpPr>
          <p:nvPr>
            <p:ph type="sldNum" sz="quarter" idx="12"/>
          </p:nvPr>
        </p:nvSpPr>
        <p:spPr/>
        <p:txBody>
          <a:bodyPr/>
          <a:lstStyle/>
          <a:p>
            <a:fld id="{1B2081C2-6B42-489A-B82A-A5256D871A54}" type="slidenum">
              <a:rPr lang="fr-FR" smtClean="0">
                <a:latin typeface="Century Gothic"/>
                <a:cs typeface="Century Gothic"/>
              </a:rPr>
              <a:pPr/>
              <a:t>5</a:t>
            </a:fld>
            <a:endParaRPr lang="fr-FR" dirty="0">
              <a:latin typeface="Century Gothic"/>
              <a:cs typeface="Century Gothic"/>
            </a:endParaRPr>
          </a:p>
        </p:txBody>
      </p:sp>
      <p:sp>
        <p:nvSpPr>
          <p:cNvPr id="5" name="TextBox 4"/>
          <p:cNvSpPr txBox="1"/>
          <p:nvPr/>
        </p:nvSpPr>
        <p:spPr>
          <a:xfrm>
            <a:off x="2425700" y="68326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7014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6</a:t>
            </a:fld>
            <a:endParaRPr lang="en-US" dirty="0">
              <a:latin typeface="Century Gothic"/>
              <a:cs typeface="Century Gothic"/>
            </a:endParaRPr>
          </a:p>
        </p:txBody>
      </p:sp>
      <p:sp>
        <p:nvSpPr>
          <p:cNvPr id="5" name="Folded Corner 4"/>
          <p:cNvSpPr/>
          <p:nvPr/>
        </p:nvSpPr>
        <p:spPr>
          <a:xfrm>
            <a:off x="1473682" y="1518695"/>
            <a:ext cx="6184418" cy="790322"/>
          </a:xfrm>
          <a:prstGeom prst="foldedCorner">
            <a:avLst/>
          </a:prstGeo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r>
              <a:rPr lang="fr-FR" b="1" dirty="0">
                <a:solidFill>
                  <a:srgbClr val="184A7C"/>
                </a:solidFill>
                <a:effectLst>
                  <a:outerShdw blurRad="38100" dist="38100" dir="2700000" algn="tl">
                    <a:srgbClr val="000000">
                      <a:alpha val="43137"/>
                    </a:srgbClr>
                  </a:outerShdw>
                </a:effectLst>
                <a:latin typeface="Century Gothic"/>
                <a:cs typeface="Century Gothic"/>
              </a:rPr>
              <a:t>Principe : </a:t>
            </a:r>
            <a:r>
              <a:rPr lang="fr-FR" dirty="0">
                <a:solidFill>
                  <a:srgbClr val="184A7C"/>
                </a:solidFill>
                <a:latin typeface="Century Gothic"/>
                <a:cs typeface="Century Gothic"/>
              </a:rPr>
              <a:t>Les anomalies sont rares et différentes. Elles sont donc susceptibles au mécanisme d’isolation</a:t>
            </a:r>
          </a:p>
        </p:txBody>
      </p:sp>
      <p:pic>
        <p:nvPicPr>
          <p:cNvPr id="8" name="Picture 7" descr="O59d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438400"/>
            <a:ext cx="6629400" cy="3552313"/>
          </a:xfrm>
          <a:prstGeom prst="rect">
            <a:avLst/>
          </a:prstGeom>
        </p:spPr>
      </p:pic>
    </p:spTree>
    <p:extLst>
      <p:ext uri="{BB962C8B-B14F-4D97-AF65-F5344CB8AC3E}">
        <p14:creationId xmlns:p14="http://schemas.microsoft.com/office/powerpoint/2010/main" val="3850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4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7</a:t>
            </a:fld>
            <a:endParaRPr lang="en-US" dirty="0">
              <a:latin typeface="Century Gothic"/>
              <a:cs typeface="Century Gothic"/>
            </a:endParaRPr>
          </a:p>
        </p:txBody>
      </p:sp>
      <p:pic>
        <p:nvPicPr>
          <p:cNvPr id="17" name="Picture 16" descr="c6ay01574c-f1_hi-re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94" y="2641600"/>
            <a:ext cx="8401205" cy="3160086"/>
          </a:xfrm>
          <a:prstGeom prst="rect">
            <a:avLst/>
          </a:prstGeom>
        </p:spPr>
      </p:pic>
      <p:sp>
        <p:nvSpPr>
          <p:cNvPr id="5" name="Folded Corner 4"/>
          <p:cNvSpPr/>
          <p:nvPr/>
        </p:nvSpPr>
        <p:spPr>
          <a:xfrm>
            <a:off x="1473682" y="1518695"/>
            <a:ext cx="6184418" cy="790322"/>
          </a:xfrm>
          <a:prstGeom prst="foldedCorner">
            <a:avLst/>
          </a:prstGeo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r>
              <a:rPr lang="fr-FR" b="1" dirty="0">
                <a:solidFill>
                  <a:srgbClr val="184A7C"/>
                </a:solidFill>
                <a:effectLst>
                  <a:outerShdw blurRad="38100" dist="38100" dir="2700000" algn="tl">
                    <a:srgbClr val="000000">
                      <a:alpha val="43137"/>
                    </a:srgbClr>
                  </a:outerShdw>
                </a:effectLst>
                <a:latin typeface="Century Gothic"/>
                <a:cs typeface="Century Gothic"/>
              </a:rPr>
              <a:t>Principe : </a:t>
            </a:r>
            <a:r>
              <a:rPr lang="fr-FR" dirty="0">
                <a:solidFill>
                  <a:srgbClr val="184A7C"/>
                </a:solidFill>
                <a:latin typeface="Century Gothic"/>
                <a:cs typeface="Century Gothic"/>
              </a:rPr>
              <a:t>Les anomalies sont rares et différentes. Elles sont donc susceptibles au mécanisme d’isolation</a:t>
            </a:r>
          </a:p>
        </p:txBody>
      </p:sp>
    </p:spTree>
    <p:extLst>
      <p:ext uri="{BB962C8B-B14F-4D97-AF65-F5344CB8AC3E}">
        <p14:creationId xmlns:p14="http://schemas.microsoft.com/office/powerpoint/2010/main" val="244959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8</a:t>
            </a:fld>
            <a:endParaRPr lang="en-US" dirty="0">
              <a:latin typeface="Century Gothic"/>
              <a:cs typeface="Century Gothic"/>
            </a:endParaRPr>
          </a:p>
        </p:txBody>
      </p:sp>
      <p:sp>
        <p:nvSpPr>
          <p:cNvPr id="6"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 sz="1800" dirty="0">
                <a:latin typeface="Century Gothic"/>
                <a:ea typeface="微軟正黑體" charset="0"/>
                <a:cs typeface="Century Gothic"/>
              </a:rPr>
              <a:t>Le principe repose sur la construction d’un ensemble d’arbres complètement aléatoires : </a:t>
            </a:r>
            <a:r>
              <a:rPr lang="fr" sz="1800" i="1" dirty="0">
                <a:solidFill>
                  <a:srgbClr val="800000"/>
                </a:solidFill>
                <a:latin typeface="Century Gothic"/>
                <a:ea typeface="微軟正黑體" charset="0"/>
                <a:cs typeface="Century Gothic"/>
              </a:rPr>
              <a:t>isolation tree</a:t>
            </a:r>
            <a:r>
              <a:rPr lang="fr" sz="1800" dirty="0">
                <a:latin typeface="Century Gothic"/>
                <a:ea typeface="微軟正黑體" charset="0"/>
                <a:cs typeface="Century Gothic"/>
              </a:rPr>
              <a:t>.</a:t>
            </a:r>
          </a:p>
          <a:p>
            <a:pPr algn="just">
              <a:spcBef>
                <a:spcPts val="0"/>
              </a:spcBef>
              <a:spcAft>
                <a:spcPts val="1000"/>
              </a:spcAft>
            </a:pPr>
            <a:r>
              <a:rPr lang="fr-FR" sz="1800" dirty="0">
                <a:latin typeface="Century Gothic"/>
                <a:ea typeface="微軟正黑體" charset="0"/>
                <a:cs typeface="Century Gothic"/>
              </a:rPr>
              <a:t>Chaque arbre est construit sur un échantillon aléatoire des instances</a:t>
            </a:r>
          </a:p>
          <a:p>
            <a:pPr algn="just">
              <a:spcBef>
                <a:spcPts val="0"/>
              </a:spcBef>
              <a:spcAft>
                <a:spcPts val="1000"/>
              </a:spcAft>
            </a:pPr>
            <a:r>
              <a:rPr lang="fr" sz="1800" dirty="0">
                <a:latin typeface="Century Gothic"/>
                <a:ea typeface="微軟正黑體" charset="0"/>
                <a:cs typeface="Century Gothic"/>
              </a:rPr>
              <a:t>Division opérée dans chaque nœud via un tirage aléatoire d’une variable et </a:t>
            </a:r>
          </a:p>
          <a:p>
            <a:pPr lvl="1" algn="just">
              <a:spcBef>
                <a:spcPts val="0"/>
              </a:spcBef>
              <a:spcAft>
                <a:spcPts val="1000"/>
              </a:spcAft>
            </a:pPr>
            <a:r>
              <a:rPr lang="fr" sz="1600" dirty="0">
                <a:latin typeface="Century Gothic"/>
                <a:ea typeface="微軟正黑體" charset="0"/>
                <a:cs typeface="Century Gothic"/>
              </a:rPr>
              <a:t>un seuil aléatoire pour une variable quantitative</a:t>
            </a:r>
          </a:p>
          <a:p>
            <a:pPr lvl="1" algn="just">
              <a:spcBef>
                <a:spcPts val="0"/>
              </a:spcBef>
              <a:spcAft>
                <a:spcPts val="1000"/>
              </a:spcAft>
            </a:pPr>
            <a:r>
              <a:rPr lang="fr" sz="1600" dirty="0">
                <a:latin typeface="Century Gothic"/>
                <a:ea typeface="微軟正黑體" charset="0"/>
                <a:cs typeface="Century Gothic"/>
              </a:rPr>
              <a:t>une répartition aléatoire des modalités en deux groupes pour une variable qualitative</a:t>
            </a:r>
          </a:p>
          <a:p>
            <a:pPr lvl="1" algn="just">
              <a:spcBef>
                <a:spcPts val="0"/>
              </a:spcBef>
              <a:spcAft>
                <a:spcPts val="1000"/>
              </a:spcAft>
            </a:pPr>
            <a:r>
              <a:rPr lang="fr" sz="1600" dirty="0">
                <a:latin typeface="Century Gothic"/>
                <a:ea typeface="微軟正黑體" charset="0"/>
                <a:cs typeface="Century Gothic"/>
              </a:rPr>
              <a:t>La construction de l’arbre jusqu’à l’obtention d’une observation par feuille. </a:t>
            </a:r>
          </a:p>
          <a:p>
            <a:pPr algn="just">
              <a:spcBef>
                <a:spcPts val="0"/>
              </a:spcBef>
              <a:spcAft>
                <a:spcPts val="1000"/>
              </a:spcAft>
            </a:pPr>
            <a:r>
              <a:rPr lang="fr" sz="1800" dirty="0">
                <a:latin typeface="Century Gothic"/>
                <a:ea typeface="微軟正黑體" charset="0"/>
                <a:cs typeface="Century Gothic"/>
              </a:rPr>
              <a:t>Le score de l’isolement ou de l’anomalie d’une observation est obtenue par la </a:t>
            </a:r>
            <a:r>
              <a:rPr lang="fr" sz="1800" i="1" dirty="0">
                <a:solidFill>
                  <a:srgbClr val="800000"/>
                </a:solidFill>
                <a:latin typeface="Century Gothic"/>
                <a:ea typeface="微軟正黑體" charset="0"/>
                <a:cs typeface="Century Gothic"/>
              </a:rPr>
              <a:t>longueur du chemin atteignant cette observation</a:t>
            </a:r>
            <a:r>
              <a:rPr lang="fr" sz="1800" dirty="0">
                <a:latin typeface="Century Gothic"/>
                <a:ea typeface="微軟正黑體" charset="0"/>
                <a:cs typeface="Century Gothic"/>
              </a:rPr>
              <a:t>. Plus celui-ci est court, plus l’observation est considérée isolée ou atypique.</a:t>
            </a:r>
          </a:p>
          <a:p>
            <a:pPr algn="just">
              <a:spcBef>
                <a:spcPts val="0"/>
              </a:spcBef>
              <a:spcAft>
                <a:spcPts val="1000"/>
              </a:spcAft>
            </a:pPr>
            <a:endParaRPr lang="fr" altLang="zh-TW" sz="2000" dirty="0">
              <a:latin typeface="Century Gothic"/>
              <a:ea typeface="微軟正黑體" charset="0"/>
              <a:cs typeface="Century Gothic"/>
            </a:endParaRPr>
          </a:p>
        </p:txBody>
      </p:sp>
    </p:spTree>
    <p:extLst>
      <p:ext uri="{BB962C8B-B14F-4D97-AF65-F5344CB8AC3E}">
        <p14:creationId xmlns:p14="http://schemas.microsoft.com/office/powerpoint/2010/main" val="142889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9</a:t>
            </a:fld>
            <a:endParaRPr lang="en-US" dirty="0">
              <a:latin typeface="Century Gothic"/>
              <a:cs typeface="Century Gothic"/>
            </a:endParaRPr>
          </a:p>
        </p:txBody>
      </p:sp>
      <p:pic>
        <p:nvPicPr>
          <p:cNvPr id="3" name="Picture 2" descr="2-Figure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334849"/>
            <a:ext cx="6629400" cy="4697650"/>
          </a:xfrm>
          <a:prstGeom prst="rect">
            <a:avLst/>
          </a:prstGeom>
        </p:spPr>
      </p:pic>
      <p:sp>
        <p:nvSpPr>
          <p:cNvPr id="7" name="Content Placeholder 2"/>
          <p:cNvSpPr>
            <a:spLocks noGrp="1"/>
          </p:cNvSpPr>
          <p:nvPr>
            <p:ph idx="1"/>
          </p:nvPr>
        </p:nvSpPr>
        <p:spPr>
          <a:xfrm>
            <a:off x="7353300" y="3187700"/>
            <a:ext cx="1701800" cy="1054100"/>
          </a:xfrm>
        </p:spPr>
        <p:txBody>
          <a:bodyPr>
            <a:noAutofit/>
          </a:bodyPr>
          <a:lstStyle/>
          <a:p>
            <a:pPr marL="0" indent="0" algn="ctr">
              <a:spcBef>
                <a:spcPts val="0"/>
              </a:spcBef>
              <a:spcAft>
                <a:spcPts val="1000"/>
              </a:spcAft>
              <a:buNone/>
            </a:pPr>
            <a:r>
              <a:rPr lang="fr-FR" altLang="zh-TW" sz="1600" dirty="0">
                <a:latin typeface="Century Gothic"/>
                <a:ea typeface="微軟正黑體" charset="0"/>
                <a:cs typeface="Century Gothic"/>
              </a:rPr>
              <a:t>Convergence rapide</a:t>
            </a:r>
          </a:p>
        </p:txBody>
      </p:sp>
    </p:spTree>
    <p:extLst>
      <p:ext uri="{BB962C8B-B14F-4D97-AF65-F5344CB8AC3E}">
        <p14:creationId xmlns:p14="http://schemas.microsoft.com/office/powerpoint/2010/main" val="3334731621"/>
      </p:ext>
    </p:extLst>
  </p:cSld>
  <p:clrMapOvr>
    <a:masterClrMapping/>
  </p:clrMapOvr>
</p:sld>
</file>

<file path=ppt/theme/theme1.xml><?xml version="1.0" encoding="utf-8"?>
<a:theme xmlns:a="http://schemas.openxmlformats.org/drawingml/2006/main" name="theme_LIRIS_2014">
  <a:themeElements>
    <a:clrScheme name="LIRIS 2014">
      <a:dk1>
        <a:srgbClr val="184A7C"/>
      </a:dk1>
      <a:lt1>
        <a:sysClr val="window" lastClr="FFFFFF"/>
      </a:lt1>
      <a:dk2>
        <a:srgbClr val="727CA1"/>
      </a:dk2>
      <a:lt2>
        <a:srgbClr val="EEECE1"/>
      </a:lt2>
      <a:accent1>
        <a:srgbClr val="B5397D"/>
      </a:accent1>
      <a:accent2>
        <a:srgbClr val="B8B90C"/>
      </a:accent2>
      <a:accent3>
        <a:srgbClr val="9571AB"/>
      </a:accent3>
      <a:accent4>
        <a:srgbClr val="A0C7E7"/>
      </a:accent4>
      <a:accent5>
        <a:srgbClr val="368AD2"/>
      </a:accent5>
      <a:accent6>
        <a:srgbClr val="FF8D40"/>
      </a:accent6>
      <a:hlink>
        <a:srgbClr val="B5397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LIRIS_2014.potx" id="{965192A2-2557-4688-9812-8B143CC40D6E}" vid="{18E7A908-CD14-4657-84B3-2D461FBE0DB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16960</TotalTime>
  <Words>1125</Words>
  <Application>Microsoft Macintosh PowerPoint</Application>
  <PresentationFormat>Affichage à l'écran (4:3)</PresentationFormat>
  <Paragraphs>110</Paragraphs>
  <Slides>9</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微軟正黑體</vt:lpstr>
      <vt:lpstr>ＭＳ Ｐゴシック</vt:lpstr>
      <vt:lpstr>Arial</vt:lpstr>
      <vt:lpstr>Calibri</vt:lpstr>
      <vt:lpstr>Century Gothic</vt:lpstr>
      <vt:lpstr>theme_LIRIS_2014</vt:lpstr>
      <vt:lpstr>Détection d’anomalies</vt:lpstr>
      <vt:lpstr>Détection d’anomalies</vt:lpstr>
      <vt:lpstr>Détection d’anomalies</vt:lpstr>
      <vt:lpstr>Plusieurs approches</vt:lpstr>
      <vt:lpstr>Approches non supervisées</vt:lpstr>
      <vt:lpstr>Isolation Forest</vt:lpstr>
      <vt:lpstr>Isolation Forest</vt:lpstr>
      <vt:lpstr>Isolation Forest</vt:lpstr>
      <vt:lpstr>Isolation Forest</vt:lpstr>
    </vt:vector>
  </TitlesOfParts>
  <Company>LIRIS-UCB</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équipes LIRIS</dc:title>
  <dc:creator>Florence Denis</dc:creator>
  <cp:lastModifiedBy>Haytham EL GHAZEL</cp:lastModifiedBy>
  <cp:revision>1297</cp:revision>
  <cp:lastPrinted>2013-10-21T06:39:05Z</cp:lastPrinted>
  <dcterms:created xsi:type="dcterms:W3CDTF">2009-02-19T09:59:02Z</dcterms:created>
  <dcterms:modified xsi:type="dcterms:W3CDTF">2022-03-10T09:47:00Z</dcterms:modified>
</cp:coreProperties>
</file>