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U9YVFUOSykGAfhKHvQK9FfBf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67d5967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d867d5967d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b549ab9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dcb549ab9f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f2982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dcf29820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cb549ab9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dcb549ab9f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b549ab9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dcb549ab9f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d9f810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dcd9f8108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97e1cc1a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d897e1cc1a_9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87100" y="2749500"/>
            <a:ext cx="11017800" cy="1359000"/>
          </a:xfrm>
          <a:prstGeom prst="rect">
            <a:avLst/>
          </a:prstGeom>
          <a:solidFill>
            <a:srgbClr val="CCD3EA">
              <a:alpha val="8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-FR" sz="36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Projet Systèmes Informatiques</a:t>
            </a:r>
            <a:endParaRPr b="1" sz="36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-FR" sz="36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Du compilateur vers le microprocesseur</a:t>
            </a:r>
            <a:endParaRPr b="1" sz="36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897200" y="4992100"/>
            <a:ext cx="3707700" cy="420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Thomas </a:t>
            </a:r>
            <a:r>
              <a:rPr b="1" i="0" lang="fr-FR" sz="1700" u="none" cap="none" strike="noStrike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Ballotin</a:t>
            </a:r>
            <a:r>
              <a:rPr b="0" i="0" lang="fr-FR" sz="1700" u="none" cap="none" strike="noStrike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fr-FR" sz="17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fr-FR" sz="1700" u="none" cap="none" strike="noStrike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Terani </a:t>
            </a:r>
            <a:r>
              <a:rPr b="1" i="0" lang="fr-FR" sz="1700" u="none" cap="none" strike="noStrike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Luque</a:t>
            </a:r>
            <a:endParaRPr b="1" i="0" sz="1700" u="none" cap="none" strike="noStrik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10325" y="6296000"/>
            <a:ext cx="1425300" cy="47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-FR" sz="19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2020-2021</a:t>
            </a:r>
            <a:endParaRPr b="1" i="0" sz="19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551" y="4039575"/>
            <a:ext cx="3126900" cy="31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67d5967d_1_3"/>
          <p:cNvSpPr txBox="1"/>
          <p:nvPr/>
        </p:nvSpPr>
        <p:spPr>
          <a:xfrm>
            <a:off x="768300" y="841850"/>
            <a:ext cx="1065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-FR" sz="2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Développement d’un compilateur</a:t>
            </a:r>
            <a:endParaRPr b="1" i="1" sz="1700" u="none" cap="none" strike="noStrike">
              <a:solidFill>
                <a:srgbClr val="1F3864"/>
              </a:solidFill>
              <a:highlight>
                <a:srgbClr val="C9DA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d867d5967d_1_3"/>
          <p:cNvSpPr txBox="1"/>
          <p:nvPr/>
        </p:nvSpPr>
        <p:spPr>
          <a:xfrm>
            <a:off x="0" y="182492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TDS.h</a:t>
            </a:r>
            <a:endParaRPr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d867d5967d_1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" name="Google Shape;95;gd867d5967d_1_3"/>
          <p:cNvSpPr txBox="1"/>
          <p:nvPr/>
        </p:nvSpPr>
        <p:spPr>
          <a:xfrm>
            <a:off x="485775" y="62722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d867d5967d_1_3"/>
          <p:cNvSpPr txBox="1"/>
          <p:nvPr/>
        </p:nvSpPr>
        <p:spPr>
          <a:xfrm>
            <a:off x="0" y="136217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Table des symboles - Programmes 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gd867d5967d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50" y="2906587"/>
            <a:ext cx="7742279" cy="2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dcb549ab9f_0_106"/>
          <p:cNvPicPr preferRelativeResize="0"/>
          <p:nvPr/>
        </p:nvPicPr>
        <p:blipFill rotWithShape="1">
          <a:blip r:embed="rId4">
            <a:alphaModFix/>
          </a:blip>
          <a:srcRect b="0" l="537" r="0" t="0"/>
          <a:stretch/>
        </p:blipFill>
        <p:spPr>
          <a:xfrm>
            <a:off x="1572487" y="1719050"/>
            <a:ext cx="8917774" cy="43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cb549ab9f_0_106"/>
          <p:cNvSpPr txBox="1"/>
          <p:nvPr/>
        </p:nvSpPr>
        <p:spPr>
          <a:xfrm>
            <a:off x="768300" y="841850"/>
            <a:ext cx="1065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-FR" sz="2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Développement d’un compilateur</a:t>
            </a:r>
            <a:endParaRPr b="1" i="1" sz="1700" u="none" cap="none" strike="noStrike">
              <a:solidFill>
                <a:srgbClr val="1F3864"/>
              </a:solidFill>
              <a:highlight>
                <a:srgbClr val="C9DA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dcb549ab9f_0_106"/>
          <p:cNvSpPr txBox="1"/>
          <p:nvPr/>
        </p:nvSpPr>
        <p:spPr>
          <a:xfrm>
            <a:off x="793550" y="1824925"/>
            <a:ext cx="9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dcb549ab9f_0_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6" name="Google Shape;106;gdcb549ab9f_0_106"/>
          <p:cNvSpPr txBox="1"/>
          <p:nvPr/>
        </p:nvSpPr>
        <p:spPr>
          <a:xfrm>
            <a:off x="485775" y="62722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dcb549ab9f_0_106"/>
          <p:cNvSpPr txBox="1"/>
          <p:nvPr/>
        </p:nvSpPr>
        <p:spPr>
          <a:xfrm>
            <a:off x="0" y="136217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YACC - </a:t>
            </a:r>
            <a:r>
              <a:rPr i="1" lang="fr-FR" sz="2400"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et </a:t>
            </a:r>
            <a:r>
              <a:rPr i="1" lang="fr-FR" sz="2400">
                <a:latin typeface="Montserrat"/>
                <a:ea typeface="Montserrat"/>
                <a:cs typeface="Montserrat"/>
                <a:sym typeface="Montserrat"/>
              </a:rPr>
              <a:t>While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gdcb549ab9f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475" y="6076988"/>
            <a:ext cx="5629626" cy="7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cb549ab9f_0_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8525" y="3108213"/>
            <a:ext cx="42291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2982005_0_0"/>
          <p:cNvSpPr txBox="1"/>
          <p:nvPr/>
        </p:nvSpPr>
        <p:spPr>
          <a:xfrm>
            <a:off x="768300" y="841850"/>
            <a:ext cx="1065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-FR" sz="2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Développement d’un compilateur</a:t>
            </a:r>
            <a:endParaRPr b="1" i="1" sz="1700" u="none" cap="none" strike="noStrike">
              <a:solidFill>
                <a:srgbClr val="1F3864"/>
              </a:solidFill>
              <a:highlight>
                <a:srgbClr val="C9DA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dcf2982005_0_0"/>
          <p:cNvSpPr txBox="1"/>
          <p:nvPr/>
        </p:nvSpPr>
        <p:spPr>
          <a:xfrm>
            <a:off x="793550" y="1824925"/>
            <a:ext cx="9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dcf2982005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7" name="Google Shape;117;gdcf2982005_0_0"/>
          <p:cNvSpPr txBox="1"/>
          <p:nvPr/>
        </p:nvSpPr>
        <p:spPr>
          <a:xfrm>
            <a:off x="485775" y="62722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dcf2982005_0_0"/>
          <p:cNvSpPr txBox="1"/>
          <p:nvPr/>
        </p:nvSpPr>
        <p:spPr>
          <a:xfrm>
            <a:off x="0" y="1362175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YACC - </a:t>
            </a:r>
            <a:r>
              <a:rPr i="1" lang="fr-FR" sz="2400"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et </a:t>
            </a:r>
            <a:r>
              <a:rPr i="1" lang="fr-FR" sz="2400">
                <a:latin typeface="Montserrat"/>
                <a:ea typeface="Montserrat"/>
                <a:cs typeface="Montserrat"/>
                <a:sym typeface="Montserrat"/>
              </a:rPr>
              <a:t>While</a:t>
            </a:r>
            <a:endParaRPr i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dcf298200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850" y="1461000"/>
            <a:ext cx="2835800" cy="52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dcf2982005_0_0"/>
          <p:cNvSpPr txBox="1"/>
          <p:nvPr/>
        </p:nvSpPr>
        <p:spPr>
          <a:xfrm>
            <a:off x="4994025" y="2225113"/>
            <a:ext cx="27432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AFC 1 5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AFC 2 10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AFC 3 5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AFC 249 2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MUL 249 1 249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ADD 249 249 2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COP 0 249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AFC 249 5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ADD 249 0 249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248 2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MUL 248 249 248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COP 1 248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249 5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MUL 249 1 249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COP 0 249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dcf2982005_0_0"/>
          <p:cNvSpPr txBox="1"/>
          <p:nvPr/>
        </p:nvSpPr>
        <p:spPr>
          <a:xfrm>
            <a:off x="8011475" y="1824925"/>
            <a:ext cx="8053500" cy="5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AFC 249 1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248 2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INF 247 249 248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JMF 247 23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5 0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246 5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COP 0 246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249 12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COP 0 249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249 6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SUP 248 0 249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JMF 248 32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AFC 247 1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29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SOU 247 0 247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COP 0 247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31 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JMP 26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fr-FR" sz="13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PRI 3</a:t>
            </a:r>
            <a:endParaRPr sz="13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b549ab9f_0_93"/>
          <p:cNvSpPr txBox="1"/>
          <p:nvPr/>
        </p:nvSpPr>
        <p:spPr>
          <a:xfrm>
            <a:off x="0" y="84185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Conception d’un microprocesseur</a:t>
            </a:r>
            <a:endParaRPr b="1" sz="2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dcb549ab9f_0_93"/>
          <p:cNvSpPr txBox="1"/>
          <p:nvPr/>
        </p:nvSpPr>
        <p:spPr>
          <a:xfrm>
            <a:off x="793550" y="1824925"/>
            <a:ext cx="9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dcb549ab9f_0_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9" name="Google Shape;129;gdcb549ab9f_0_93"/>
          <p:cNvSpPr txBox="1"/>
          <p:nvPr/>
        </p:nvSpPr>
        <p:spPr>
          <a:xfrm>
            <a:off x="485775" y="62722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dcb549ab9f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00" y="1431625"/>
            <a:ext cx="7419827" cy="41736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dcb549ab9f_0_93"/>
          <p:cNvSpPr txBox="1"/>
          <p:nvPr/>
        </p:nvSpPr>
        <p:spPr>
          <a:xfrm>
            <a:off x="715600" y="2778750"/>
            <a:ext cx="2902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le compteur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le processeur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la mémoire d’instruction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le banc de registre</a:t>
            </a:r>
            <a:endParaRPr sz="14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la mémoire de donnée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dcb549ab9f_0_93"/>
          <p:cNvSpPr txBox="1"/>
          <p:nvPr/>
        </p:nvSpPr>
        <p:spPr>
          <a:xfrm>
            <a:off x="715600" y="2048800"/>
            <a:ext cx="27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Contient des instructions synchrones ou </a:t>
            </a:r>
            <a:r>
              <a:rPr b="1" lang="fr-FR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CLK'EVENT</a:t>
            </a:r>
            <a:endParaRPr b="1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b549ab9f_0_86"/>
          <p:cNvSpPr txBox="1"/>
          <p:nvPr/>
        </p:nvSpPr>
        <p:spPr>
          <a:xfrm>
            <a:off x="-100" y="2904800"/>
            <a:ext cx="1219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-FR" sz="3300">
                <a:solidFill>
                  <a:srgbClr val="1F3864"/>
                </a:solidFill>
                <a:highlight>
                  <a:srgbClr val="CCD3EA"/>
                </a:highlight>
                <a:latin typeface="Montserrat"/>
                <a:ea typeface="Montserrat"/>
                <a:cs typeface="Montserrat"/>
                <a:sym typeface="Montserrat"/>
              </a:rPr>
              <a:t>Problèmes rencontrés</a:t>
            </a:r>
            <a:endParaRPr b="1" i="1" sz="3300">
              <a:solidFill>
                <a:srgbClr val="1F3864"/>
              </a:solidFill>
              <a:highlight>
                <a:srgbClr val="CCD3E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dcb549ab9f_0_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9" name="Google Shape;139;gdcb549ab9f_0_86"/>
          <p:cNvSpPr txBox="1"/>
          <p:nvPr/>
        </p:nvSpPr>
        <p:spPr>
          <a:xfrm>
            <a:off x="485775" y="62722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d9f81083_0_17"/>
          <p:cNvSpPr txBox="1"/>
          <p:nvPr/>
        </p:nvSpPr>
        <p:spPr>
          <a:xfrm>
            <a:off x="-100" y="2904800"/>
            <a:ext cx="1219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-FR" sz="3300">
                <a:solidFill>
                  <a:srgbClr val="1F3864"/>
                </a:solidFill>
                <a:highlight>
                  <a:srgbClr val="CCD3EA"/>
                </a:highlight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1" sz="3300">
              <a:solidFill>
                <a:srgbClr val="1F3864"/>
              </a:solidFill>
              <a:highlight>
                <a:srgbClr val="CCD3E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dcd9f81083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6" name="Google Shape;146;gdcd9f81083_0_17"/>
          <p:cNvSpPr txBox="1"/>
          <p:nvPr/>
        </p:nvSpPr>
        <p:spPr>
          <a:xfrm>
            <a:off x="485775" y="62722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97e1cc1a_9_3"/>
          <p:cNvSpPr txBox="1"/>
          <p:nvPr/>
        </p:nvSpPr>
        <p:spPr>
          <a:xfrm>
            <a:off x="-100" y="2904800"/>
            <a:ext cx="1219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-FR" sz="3300">
                <a:solidFill>
                  <a:srgbClr val="1F3864"/>
                </a:solidFill>
                <a:highlight>
                  <a:srgbClr val="CCD3EA"/>
                </a:highlight>
                <a:latin typeface="Montserrat"/>
                <a:ea typeface="Montserrat"/>
                <a:cs typeface="Montserrat"/>
                <a:sym typeface="Montserrat"/>
              </a:rPr>
              <a:t>Merci de votre attention !</a:t>
            </a:r>
            <a:endParaRPr b="1" i="1" sz="3300">
              <a:solidFill>
                <a:srgbClr val="1F3864"/>
              </a:solidFill>
              <a:highlight>
                <a:srgbClr val="CCD3E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d897e1cc1a_9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2018-12-19T14:53:25Z</dcterms:created>
  <dc:creator>Yohan Simard</dc:creator>
</cp:coreProperties>
</file>