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6858000" cx="9906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04838" y="882650"/>
            <a:ext cx="6280150" cy="4349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49003" y="5513077"/>
            <a:ext cx="5993599" cy="5221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1" y="0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40680" y="0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603250" y="882650"/>
            <a:ext cx="6284913" cy="4351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749003" y="5513076"/>
            <a:ext cx="5995172" cy="5223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10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1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p11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1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 txBox="1"/>
          <p:nvPr/>
        </p:nvSpPr>
        <p:spPr>
          <a:xfrm>
            <a:off x="3884755" y="8685364"/>
            <a:ext cx="2971443" cy="45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2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2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4472C4"/>
          </a:solidFill>
          <a:ln cap="flat" cmpd="sng" w="25400">
            <a:solidFill>
              <a:srgbClr val="2F528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2:notes"/>
          <p:cNvSpPr txBox="1"/>
          <p:nvPr>
            <p:ph idx="1" type="body"/>
          </p:nvPr>
        </p:nvSpPr>
        <p:spPr>
          <a:xfrm>
            <a:off x="0" y="0"/>
            <a:ext cx="1078" cy="1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975" lIns="90000" spcFirstLastPara="1" rIns="90000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:notes"/>
          <p:cNvSpPr/>
          <p:nvPr/>
        </p:nvSpPr>
        <p:spPr>
          <a:xfrm>
            <a:off x="0" y="0"/>
            <a:ext cx="1078" cy="143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3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p13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3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14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1" name="Google Shape;331;p14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15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4" name="Google Shape;344;p15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5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6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p16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6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3" name="Google Shape;373;p17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7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18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0" name="Google Shape;390;p18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19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5" name="Google Shape;405;p19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/>
        </p:nvSpPr>
        <p:spPr>
          <a:xfrm>
            <a:off x="3884755" y="8685364"/>
            <a:ext cx="2971443" cy="45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4472C4"/>
          </a:solidFill>
          <a:ln cap="flat" cmpd="sng" w="25400">
            <a:solidFill>
              <a:srgbClr val="2F528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0" y="0"/>
            <a:ext cx="1078" cy="1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975" lIns="90000" spcFirstLastPara="1" rIns="90000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/>
        </p:nvSpPr>
        <p:spPr>
          <a:xfrm>
            <a:off x="0" y="0"/>
            <a:ext cx="1078" cy="143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0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20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0" name="Google Shape;420;p20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0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21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7" name="Google Shape;437;p21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1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22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0" name="Google Shape;450;p22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2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3:notes"/>
          <p:cNvSpPr txBox="1"/>
          <p:nvPr/>
        </p:nvSpPr>
        <p:spPr>
          <a:xfrm>
            <a:off x="3884755" y="8685364"/>
            <a:ext cx="2971443" cy="45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23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23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4472C4"/>
          </a:solidFill>
          <a:ln cap="flat" cmpd="sng" w="25400">
            <a:solidFill>
              <a:srgbClr val="2F528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23:notes"/>
          <p:cNvSpPr txBox="1"/>
          <p:nvPr>
            <p:ph idx="1" type="body"/>
          </p:nvPr>
        </p:nvSpPr>
        <p:spPr>
          <a:xfrm>
            <a:off x="0" y="0"/>
            <a:ext cx="1078" cy="1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975" lIns="90000" spcFirstLastPara="1" rIns="90000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3:notes"/>
          <p:cNvSpPr/>
          <p:nvPr/>
        </p:nvSpPr>
        <p:spPr>
          <a:xfrm>
            <a:off x="0" y="0"/>
            <a:ext cx="1078" cy="143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4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24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2" name="Google Shape;482;p24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4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5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25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7" name="Google Shape;497;p25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5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6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26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2" name="Google Shape;512;p26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27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5" name="Google Shape;525;p27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7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8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28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0" name="Google Shape;540;p28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8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9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29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5" name="Google Shape;555;p29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9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30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9" name="Google Shape;569;p30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0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1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31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2" name="Google Shape;582;p31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1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32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5" name="Google Shape;595;p32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2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3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33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1" name="Google Shape;611;p33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3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4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34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5" name="Google Shape;625;p34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4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5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35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9" name="Google Shape;639;p35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5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6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36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4" name="Google Shape;654;p36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6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7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Google Shape;666;p37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7" name="Google Shape;667;p37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7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8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38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1" name="Google Shape;681;p38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8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9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39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5" name="Google Shape;695;p39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9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0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p40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8" name="Google Shape;708;p40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0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1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6" name="Google Shape;736;p41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7" name="Google Shape;737;p41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1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2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Google Shape;751;p42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2" name="Google Shape;752;p42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2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3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4" name="Google Shape;764;p43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5" name="Google Shape;765;p43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43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4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9" name="Google Shape;779;p44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0" name="Google Shape;780;p44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4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5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4" name="Google Shape;794;p45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5" name="Google Shape;795;p45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45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6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6" name="Google Shape;816;p46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7" name="Google Shape;817;p46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46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7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0" name="Google Shape;830;p47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1" name="Google Shape;831;p47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47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8:notes"/>
          <p:cNvSpPr txBox="1"/>
          <p:nvPr/>
        </p:nvSpPr>
        <p:spPr>
          <a:xfrm>
            <a:off x="3884755" y="8685364"/>
            <a:ext cx="2971443" cy="45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1" name="Google Shape;851;p48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2" name="Google Shape;852;p48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4472C4"/>
          </a:solidFill>
          <a:ln cap="flat" cmpd="sng" w="25400">
            <a:solidFill>
              <a:srgbClr val="2F528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3" name="Google Shape;853;p48:notes"/>
          <p:cNvSpPr txBox="1"/>
          <p:nvPr>
            <p:ph idx="1" type="body"/>
          </p:nvPr>
        </p:nvSpPr>
        <p:spPr>
          <a:xfrm>
            <a:off x="0" y="0"/>
            <a:ext cx="1078" cy="1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975" lIns="90000" spcFirstLastPara="1" rIns="90000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8:notes"/>
          <p:cNvSpPr/>
          <p:nvPr/>
        </p:nvSpPr>
        <p:spPr>
          <a:xfrm>
            <a:off x="0" y="0"/>
            <a:ext cx="1078" cy="143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9:notes"/>
          <p:cNvSpPr txBox="1"/>
          <p:nvPr/>
        </p:nvSpPr>
        <p:spPr>
          <a:xfrm>
            <a:off x="3884755" y="8685364"/>
            <a:ext cx="2971443" cy="45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7" name="Google Shape;867;p49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8" name="Google Shape;868;p49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4472C4"/>
          </a:solidFill>
          <a:ln cap="flat" cmpd="sng" w="25400">
            <a:solidFill>
              <a:srgbClr val="2F528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9" name="Google Shape;869;p49:notes"/>
          <p:cNvSpPr txBox="1"/>
          <p:nvPr>
            <p:ph idx="1" type="body"/>
          </p:nvPr>
        </p:nvSpPr>
        <p:spPr>
          <a:xfrm>
            <a:off x="0" y="0"/>
            <a:ext cx="1078" cy="1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975" lIns="90000" spcFirstLastPara="1" rIns="90000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9:notes"/>
          <p:cNvSpPr/>
          <p:nvPr/>
        </p:nvSpPr>
        <p:spPr>
          <a:xfrm>
            <a:off x="0" y="0"/>
            <a:ext cx="1078" cy="143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5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/>
        </p:nvSpPr>
        <p:spPr>
          <a:xfrm>
            <a:off x="3884755" y="8685364"/>
            <a:ext cx="2971443" cy="45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7:notes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7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4472C4"/>
          </a:solidFill>
          <a:ln cap="flat" cmpd="sng" w="25400">
            <a:solidFill>
              <a:srgbClr val="2F528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0" y="0"/>
            <a:ext cx="1078" cy="1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4975" lIns="90000" spcFirstLastPara="1" rIns="90000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/>
        </p:nvSpPr>
        <p:spPr>
          <a:xfrm>
            <a:off x="0" y="0"/>
            <a:ext cx="1078" cy="143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8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/>
          <p:nvPr>
            <p:ph idx="12" type="sldNum"/>
          </p:nvPr>
        </p:nvSpPr>
        <p:spPr>
          <a:xfrm>
            <a:off x="4240680" y="11026151"/>
            <a:ext cx="3250925" cy="579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it-IT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9:notes"/>
          <p:cNvSpPr/>
          <p:nvPr>
            <p:ph idx="2" type="sldImg"/>
          </p:nvPr>
        </p:nvSpPr>
        <p:spPr>
          <a:xfrm>
            <a:off x="981075" y="1241425"/>
            <a:ext cx="48355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:notes"/>
          <p:cNvSpPr txBox="1"/>
          <p:nvPr/>
        </p:nvSpPr>
        <p:spPr>
          <a:xfrm>
            <a:off x="0" y="0"/>
            <a:ext cx="1574" cy="1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it-IT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81038" y="365125"/>
            <a:ext cx="854233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81038" y="1825625"/>
            <a:ext cx="8542337" cy="434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681038" y="365125"/>
            <a:ext cx="854233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 rot="5400000">
            <a:off x="2777331" y="-270669"/>
            <a:ext cx="4349750" cy="854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 rot="5400000">
            <a:off x="5250656" y="2202657"/>
            <a:ext cx="5810250" cy="213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903288" y="142875"/>
            <a:ext cx="5810250" cy="625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zato">
  <p:cSld name="Layout personalizzat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742950" y="1122363"/>
            <a:ext cx="8418513" cy="2386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/>
          <a:lstStyle>
            <a:lvl1pPr lv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7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742950" y="1122363"/>
            <a:ext cx="8418513" cy="2386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95300" y="1604963"/>
            <a:ext cx="89138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19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742950" y="1122363"/>
            <a:ext cx="8418513" cy="2386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95300" y="1604963"/>
            <a:ext cx="43799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5027613" y="1604963"/>
            <a:ext cx="43815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2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3" type="body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2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1"/>
          <p:cNvSpPr txBox="1"/>
          <p:nvPr>
            <p:ph idx="4" type="body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zato">
  <p:cSld name="Layout personalizzat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42950" y="1122363"/>
            <a:ext cx="8418513" cy="238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742950" y="1122363"/>
            <a:ext cx="8418513" cy="2386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7" name="Google Shape;127;p23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>
            <p:ph idx="2" type="pic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/>
          <a:lstStyle>
            <a:lvl1pPr lvl="0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4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742950" y="1122363"/>
            <a:ext cx="8418513" cy="2386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 rot="5400000">
            <a:off x="2690019" y="-589756"/>
            <a:ext cx="4524375" cy="8913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 rot="5400000">
            <a:off x="5791994" y="2512219"/>
            <a:ext cx="5006975" cy="2227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 rot="5400000">
            <a:off x="1258887" y="358775"/>
            <a:ext cx="5006975" cy="6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681038" y="365125"/>
            <a:ext cx="854233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681038" y="1825625"/>
            <a:ext cx="4194175" cy="434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5027613" y="1825625"/>
            <a:ext cx="4195762" cy="434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3" type="body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4" type="body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681038" y="365125"/>
            <a:ext cx="854233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1038" y="365125"/>
            <a:ext cx="854233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1038" y="1825625"/>
            <a:ext cx="8542337" cy="434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742950" y="1122363"/>
            <a:ext cx="8418513" cy="2386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681038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4"/>
          <p:cNvSpPr txBox="1"/>
          <p:nvPr/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996113" y="6356350"/>
            <a:ext cx="2227262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495300" y="1604963"/>
            <a:ext cx="89138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/>
          <a:lstStyle>
            <a:lvl1pPr indent="-228600" lvl="0" marL="457200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2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2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2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17.png"/><Relationship Id="rId7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34.png"/><Relationship Id="rId7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33.png"/><Relationship Id="rId7" Type="http://schemas.openxmlformats.org/officeDocument/2006/relationships/image" Target="../media/image26.png"/><Relationship Id="rId8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38.png"/><Relationship Id="rId7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3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3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42.png"/><Relationship Id="rId7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31.png"/><Relationship Id="rId5" Type="http://schemas.openxmlformats.org/officeDocument/2006/relationships/image" Target="../media/image5.png"/><Relationship Id="rId6" Type="http://schemas.openxmlformats.org/officeDocument/2006/relationships/image" Target="../media/image45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87424"/>
            <a:ext cx="9909175" cy="6196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9913" y="5441950"/>
            <a:ext cx="283210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/>
          <p:nvPr/>
        </p:nvSpPr>
        <p:spPr>
          <a:xfrm>
            <a:off x="94456" y="379553"/>
            <a:ext cx="9720262" cy="64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 CODING - FINAL PROJECT</a:t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3728864" y="4295508"/>
            <a:ext cx="2657648" cy="444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26th July 2018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1938" y="5311775"/>
            <a:ext cx="1576387" cy="157638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632520" y="3380306"/>
            <a:ext cx="3432373" cy="829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Author: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Lorenzo Gasparollo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416496" y="1154605"/>
            <a:ext cx="8564121" cy="3175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ALGORITHMS FOR ENCODING AND DECODING </a:t>
            </a:r>
            <a:endParaRPr/>
          </a:p>
          <a:p>
            <a:pPr indent="0" lvl="0" marL="0" marR="0" rtl="0" algn="ctr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None/>
            </a:pPr>
            <a:r>
              <a:rPr b="1" i="0" lang="it-IT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CD-QUALITY AUDIO SIGNALS BY MEANS</a:t>
            </a:r>
            <a:endParaRPr/>
          </a:p>
          <a:p>
            <a:pPr indent="0" lvl="0" marL="0" marR="0" rtl="0" algn="ctr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None/>
            </a:pPr>
            <a:r>
              <a:rPr b="1" i="0" lang="it-IT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DPCM TECHNIQUE AND  GOLOMB PROCEDURE.</a:t>
            </a:r>
            <a:r>
              <a:rPr b="0" i="0" lang="it-IT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92000"/>
              </a:lnSpc>
              <a:spcBef>
                <a:spcPts val="1425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6386512" y="3312292"/>
            <a:ext cx="3432373" cy="829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Professor: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Giancarlo Calvagno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6"/>
          <p:cNvSpPr/>
          <p:nvPr/>
        </p:nvSpPr>
        <p:spPr>
          <a:xfrm>
            <a:off x="279400" y="227013"/>
            <a:ext cx="5177656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Golomb</a:t>
            </a: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technique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6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3872880" y="3284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1396380" y="1624538"/>
            <a:ext cx="708501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Golomb coding is a </a:t>
            </a:r>
            <a:r>
              <a:rPr b="1" lang="it-IT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lossless data compression 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method, generally used for encoding natural numbers.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1396380" y="2806527"/>
            <a:ext cx="78771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Golomb coding uses a tunable parameter </a:t>
            </a:r>
            <a:r>
              <a:rPr i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divide an input value </a:t>
            </a:r>
            <a:r>
              <a:rPr i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 two parts: </a:t>
            </a:r>
            <a:r>
              <a:rPr i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result of a division by </a:t>
            </a:r>
            <a:r>
              <a:rPr i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i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remainder.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The quotient is sent in unary coding, followed by the remainder 	 in truncated binary encoding.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279400" y="227013"/>
            <a:ext cx="5177656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it-I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Golomb encoding</a:t>
            </a: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Pseudo code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7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it-IT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7" name="Google Shape;297;p37"/>
          <p:cNvSpPr txBox="1"/>
          <p:nvPr/>
        </p:nvSpPr>
        <p:spPr>
          <a:xfrm>
            <a:off x="3872880" y="3284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122" y="1700808"/>
            <a:ext cx="8923755" cy="345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1" y="5821921"/>
            <a:ext cx="9143643" cy="77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1" y="263878"/>
            <a:ext cx="9143643" cy="88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1518" y="282961"/>
            <a:ext cx="1857594" cy="840598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8"/>
          <p:cNvSpPr/>
          <p:nvPr/>
        </p:nvSpPr>
        <p:spPr>
          <a:xfrm>
            <a:off x="638761" y="473404"/>
            <a:ext cx="3740755" cy="44891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1400" lIns="83150" spcFirstLastPara="1" rIns="83150" wrap="square" tIns="4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des matière</a:t>
            </a: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7241881" y="6073921"/>
            <a:ext cx="2128677" cy="26928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4975" lIns="90000" spcFirstLastPara="1" rIns="90000" wrap="square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3955802" y="3296155"/>
            <a:ext cx="181831" cy="3563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765477" y="1651680"/>
            <a:ext cx="6247802" cy="165014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-159568" y="0"/>
            <a:ext cx="10585176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C001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2100" lIns="84225" spcFirstLastPara="1" rIns="84225" wrap="square" tIns="42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510425" y="2708233"/>
            <a:ext cx="8972275" cy="70513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1400" lIns="83150" spcFirstLastPara="1" rIns="83150" wrap="square" tIns="4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342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 ON THE ASSIGNMENT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9"/>
          <p:cNvSpPr/>
          <p:nvPr/>
        </p:nvSpPr>
        <p:spPr>
          <a:xfrm>
            <a:off x="279400" y="227013"/>
            <a:ext cx="4052888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it-I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9"/>
          <p:cNvSpPr txBox="1"/>
          <p:nvPr/>
        </p:nvSpPr>
        <p:spPr>
          <a:xfrm>
            <a:off x="1352600" y="1622991"/>
            <a:ext cx="6984776" cy="32624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uses 2 techniques: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lossy (DPCM)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loss-less (Golomb coding).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consider: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DPCM </a:t>
            </a:r>
            <a:r>
              <a:rPr b="1" lang="it-IT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(C1)</a:t>
            </a: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DPCM with a basic version of the forward adapted predictor </a:t>
            </a:r>
            <a:r>
              <a:rPr b="1" lang="it-IT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(C2).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3872880" y="3284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0"/>
          <p:cNvSpPr/>
          <p:nvPr/>
        </p:nvSpPr>
        <p:spPr>
          <a:xfrm>
            <a:off x="279400" y="227013"/>
            <a:ext cx="4052888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it-I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DPCM (C1)</a:t>
            </a:r>
            <a:endParaRPr/>
          </a:p>
        </p:txBody>
      </p:sp>
      <p:sp>
        <p:nvSpPr>
          <p:cNvPr id="338" name="Google Shape;338;p40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0"/>
          <p:cNvSpPr txBox="1"/>
          <p:nvPr/>
        </p:nvSpPr>
        <p:spPr>
          <a:xfrm>
            <a:off x="3872880" y="3284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4312" y="1556792"/>
            <a:ext cx="8337376" cy="2696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1"/>
          <p:cNvSpPr/>
          <p:nvPr/>
        </p:nvSpPr>
        <p:spPr>
          <a:xfrm>
            <a:off x="279400" y="227013"/>
            <a:ext cx="4052888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it-I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DPCM (C1)</a:t>
            </a:r>
            <a:endParaRPr/>
          </a:p>
        </p:txBody>
      </p:sp>
      <p:sp>
        <p:nvSpPr>
          <p:cNvPr id="351" name="Google Shape;351;p41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1"/>
          <p:cNvSpPr txBox="1"/>
          <p:nvPr/>
        </p:nvSpPr>
        <p:spPr>
          <a:xfrm>
            <a:off x="3872880" y="3284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4312" y="1556792"/>
            <a:ext cx="8337376" cy="269663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1"/>
          <p:cNvSpPr txBox="1"/>
          <p:nvPr/>
        </p:nvSpPr>
        <p:spPr>
          <a:xfrm>
            <a:off x="2432720" y="4833667"/>
            <a:ext cx="60155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specify the quantizer and predictor properties!</a:t>
            </a:r>
            <a:endParaRPr/>
          </a:p>
        </p:txBody>
      </p:sp>
      <p:sp>
        <p:nvSpPr>
          <p:cNvPr id="355" name="Google Shape;355;p41"/>
          <p:cNvSpPr/>
          <p:nvPr/>
        </p:nvSpPr>
        <p:spPr>
          <a:xfrm>
            <a:off x="1408644" y="4782860"/>
            <a:ext cx="1008112" cy="55486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2"/>
          <p:cNvSpPr/>
          <p:nvPr/>
        </p:nvSpPr>
        <p:spPr>
          <a:xfrm>
            <a:off x="279400" y="227013"/>
            <a:ext cx="560970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it-I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Analysis: quantizer - 1</a:t>
            </a:r>
            <a:endParaRPr/>
          </a:p>
        </p:txBody>
      </p:sp>
      <p:sp>
        <p:nvSpPr>
          <p:cNvPr id="366" name="Google Shape;366;p42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2"/>
          <p:cNvSpPr txBox="1"/>
          <p:nvPr/>
        </p:nvSpPr>
        <p:spPr>
          <a:xfrm>
            <a:off x="1342880" y="1000284"/>
            <a:ext cx="7426543" cy="39703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consider a </a:t>
            </a:r>
            <a:r>
              <a:rPr b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scalar</a:t>
            </a: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uniform</a:t>
            </a: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adaptive quantizer</a:t>
            </a: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i.e., a quantizer in which: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each input sample is quantized individually.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step size  is constant.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quantizer does not adapt itself to the input statics over time.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practice, the step size it is chosen: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DPCM system 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2"/>
          <p:cNvSpPr txBox="1"/>
          <p:nvPr/>
        </p:nvSpPr>
        <p:spPr>
          <a:xfrm>
            <a:off x="3872880" y="3284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34576" y="4359177"/>
            <a:ext cx="6628544" cy="83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3"/>
          <p:cNvSpPr/>
          <p:nvPr/>
        </p:nvSpPr>
        <p:spPr>
          <a:xfrm>
            <a:off x="279400" y="227013"/>
            <a:ext cx="560970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it-I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Analysis: predictor - 1</a:t>
            </a:r>
            <a:endParaRPr/>
          </a:p>
        </p:txBody>
      </p:sp>
      <p:sp>
        <p:nvSpPr>
          <p:cNvPr id="380" name="Google Shape;380;p43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3"/>
          <p:cNvSpPr txBox="1"/>
          <p:nvPr/>
        </p:nvSpPr>
        <p:spPr>
          <a:xfrm>
            <a:off x="1352600" y="1576825"/>
            <a:ext cx="6624736" cy="32008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consider a Optimal Linear Predictor of order </a:t>
            </a:r>
            <a:r>
              <a:rPr i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stationary, zero mean, discrete, time random process: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3"/>
          <p:cNvSpPr txBox="1"/>
          <p:nvPr/>
        </p:nvSpPr>
        <p:spPr>
          <a:xfrm>
            <a:off x="3872880" y="3284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10577" y="2434224"/>
            <a:ext cx="2508782" cy="1056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23953" y="2743922"/>
            <a:ext cx="1417443" cy="419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22377" y="3790193"/>
            <a:ext cx="8415348" cy="2088072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/>
        </p:nvSpPr>
        <p:spPr>
          <a:xfrm>
            <a:off x="6197263" y="2810156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4"/>
          <p:cNvSpPr/>
          <p:nvPr/>
        </p:nvSpPr>
        <p:spPr>
          <a:xfrm>
            <a:off x="279400" y="227013"/>
            <a:ext cx="560970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it-I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Analysis: predictor - 2</a:t>
            </a:r>
            <a:endParaRPr/>
          </a:p>
        </p:txBody>
      </p:sp>
      <p:sp>
        <p:nvSpPr>
          <p:cNvPr id="397" name="Google Shape;397;p44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4"/>
          <p:cNvSpPr txBox="1"/>
          <p:nvPr/>
        </p:nvSpPr>
        <p:spPr>
          <a:xfrm>
            <a:off x="1352600" y="1576825"/>
            <a:ext cx="7920880" cy="39703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practice it is not possible to know a-priori the the distribution of the source and so the autocorrelation values.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Given M data points, autocorrelation can be estimated as: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It is crucial normalize the input signal, by subtracting this latter by its mean </a:t>
            </a:r>
            <a:r>
              <a:rPr i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can be estimated before the encoding procedure.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4"/>
          <p:cNvSpPr txBox="1"/>
          <p:nvPr/>
        </p:nvSpPr>
        <p:spPr>
          <a:xfrm>
            <a:off x="3872880" y="3284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65440" y="2365666"/>
            <a:ext cx="3137562" cy="39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80708" y="3471658"/>
            <a:ext cx="4809141" cy="947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6424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5"/>
          <p:cNvSpPr/>
          <p:nvPr/>
        </p:nvSpPr>
        <p:spPr>
          <a:xfrm>
            <a:off x="279400" y="227013"/>
            <a:ext cx="560970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it-I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Analysis: Golomb encoder - 1</a:t>
            </a:r>
            <a:endParaRPr/>
          </a:p>
        </p:txBody>
      </p:sp>
      <p:sp>
        <p:nvSpPr>
          <p:cNvPr id="412" name="Google Shape;412;p45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1064568" y="1576825"/>
            <a:ext cx="8424936" cy="32008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 </a:t>
            </a: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assumed to be distributed as a two side geometric distribution. Golomb encoding can be used also for negative integers by mapping values as: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r.v. </a:t>
            </a:r>
            <a:r>
              <a:rPr i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~ G(p) </a:t>
            </a: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5"/>
          <p:cNvSpPr txBox="1"/>
          <p:nvPr/>
        </p:nvSpPr>
        <p:spPr>
          <a:xfrm>
            <a:off x="3872880" y="3284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9964" y="2469332"/>
            <a:ext cx="3471188" cy="1016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0160" y="4624763"/>
            <a:ext cx="8049344" cy="577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1" y="5821921"/>
            <a:ext cx="9143643" cy="77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1" y="263878"/>
            <a:ext cx="9143643" cy="88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1518" y="282961"/>
            <a:ext cx="1857594" cy="84059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/>
          <p:nvPr/>
        </p:nvSpPr>
        <p:spPr>
          <a:xfrm>
            <a:off x="638761" y="473404"/>
            <a:ext cx="3740755" cy="44891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1400" lIns="83150" spcFirstLastPara="1" rIns="83150" wrap="square" tIns="4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des matière</a:t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7241881" y="6073921"/>
            <a:ext cx="2128677" cy="26928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4975" lIns="90000" spcFirstLastPara="1" rIns="90000" wrap="square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3955802" y="3296155"/>
            <a:ext cx="181831" cy="3563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765477" y="1651680"/>
            <a:ext cx="6247802" cy="165014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6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6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6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6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6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0" y="0"/>
            <a:ext cx="9906000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C001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2100" lIns="84225" spcFirstLastPara="1" rIns="84225" wrap="square" tIns="42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-1311696" y="78284"/>
            <a:ext cx="10750655" cy="663566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1400" lIns="83150" spcFirstLastPara="1" rIns="83150" wrap="square" tIns="41400">
            <a:noAutofit/>
          </a:bodyPr>
          <a:lstStyle/>
          <a:p>
            <a:pPr indent="-196850" lvl="2" marL="1314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2" marL="1314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2" marL="1314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b="0" i="0" lang="it-IT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Motivation.</a:t>
            </a:r>
            <a:endParaRPr/>
          </a:p>
          <a:p>
            <a:pPr indent="-51435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b="0" i="0" lang="it-IT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 notions.</a:t>
            </a:r>
            <a:endParaRPr/>
          </a:p>
          <a:p>
            <a:pPr indent="-51435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b="0" i="0" lang="it-IT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 on the assignment.</a:t>
            </a:r>
            <a:endParaRPr/>
          </a:p>
          <a:p>
            <a:pPr indent="-51435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b="0" i="0" lang="it-IT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Simulations and results.</a:t>
            </a:r>
            <a:endParaRPr/>
          </a:p>
          <a:p>
            <a:pPr indent="-51435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AutoNum type="arabicPeriod"/>
            </a:pPr>
            <a:r>
              <a:rPr b="0" i="0" lang="it-IT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0" y="-8475"/>
            <a:ext cx="10065568" cy="9223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971044" y="182142"/>
            <a:ext cx="80467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3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0" i="0" sz="36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6424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6"/>
          <p:cNvSpPr/>
          <p:nvPr/>
        </p:nvSpPr>
        <p:spPr>
          <a:xfrm>
            <a:off x="279400" y="227013"/>
            <a:ext cx="560970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it-I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Analysis: Golomb encoder - 2</a:t>
            </a:r>
            <a:endParaRPr/>
          </a:p>
        </p:txBody>
      </p:sp>
      <p:sp>
        <p:nvSpPr>
          <p:cNvPr id="427" name="Google Shape;427;p46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6"/>
          <p:cNvSpPr txBox="1"/>
          <p:nvPr/>
        </p:nvSpPr>
        <p:spPr>
          <a:xfrm>
            <a:off x="3872880" y="3284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6856" y="3079405"/>
            <a:ext cx="3906515" cy="85302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 txBox="1"/>
          <p:nvPr/>
        </p:nvSpPr>
        <p:spPr>
          <a:xfrm>
            <a:off x="992560" y="2638247"/>
            <a:ext cx="29163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pick the estimate:</a:t>
            </a:r>
            <a:endParaRPr/>
          </a:p>
        </p:txBody>
      </p:sp>
      <p:sp>
        <p:nvSpPr>
          <p:cNvPr id="431" name="Google Shape;431;p46"/>
          <p:cNvSpPr txBox="1"/>
          <p:nvPr/>
        </p:nvSpPr>
        <p:spPr>
          <a:xfrm>
            <a:off x="1139953" y="4228089"/>
            <a:ext cx="31807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typical choice of m is:</a:t>
            </a:r>
            <a:endParaRPr/>
          </a:p>
        </p:txBody>
      </p:sp>
      <p:pic>
        <p:nvPicPr>
          <p:cNvPr id="432" name="Google Shape;432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88120" y="4722839"/>
            <a:ext cx="3778737" cy="95780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6"/>
          <p:cNvSpPr txBox="1"/>
          <p:nvPr/>
        </p:nvSpPr>
        <p:spPr>
          <a:xfrm>
            <a:off x="992560" y="1382995"/>
            <a:ext cx="9085372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call </a:t>
            </a:r>
            <a:r>
              <a:rPr i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dn*  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positive version of </a:t>
            </a:r>
            <a:r>
              <a:rPr i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 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the previous map, assumed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to be distributed according to a geometric r.v. G(p) of parameter p.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7"/>
          <p:cNvSpPr/>
          <p:nvPr/>
        </p:nvSpPr>
        <p:spPr>
          <a:xfrm>
            <a:off x="279400" y="227013"/>
            <a:ext cx="4052888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it-I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DPCM (C2)</a:t>
            </a:r>
            <a:endParaRPr/>
          </a:p>
        </p:txBody>
      </p:sp>
      <p:sp>
        <p:nvSpPr>
          <p:cNvPr id="444" name="Google Shape;444;p47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7"/>
          <p:cNvSpPr txBox="1"/>
          <p:nvPr/>
        </p:nvSpPr>
        <p:spPr>
          <a:xfrm>
            <a:off x="3872880" y="3284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4052" y="1770952"/>
            <a:ext cx="9177895" cy="348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8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8"/>
          <p:cNvSpPr txBox="1"/>
          <p:nvPr/>
        </p:nvSpPr>
        <p:spPr>
          <a:xfrm>
            <a:off x="1218624" y="1364299"/>
            <a:ext cx="7694815" cy="126188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it-IT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it-IT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</a:t>
            </a: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source may be </a:t>
            </a:r>
            <a:r>
              <a:rPr b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locally stationary </a:t>
            </a: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any significant length of the output but its the statistics may vary considerably. In this situation, it is better to adapt the predictor to match the local statistics.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8"/>
          <p:cNvSpPr txBox="1"/>
          <p:nvPr/>
        </p:nvSpPr>
        <p:spPr>
          <a:xfrm>
            <a:off x="3872880" y="3284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8"/>
          <p:cNvSpPr/>
          <p:nvPr/>
        </p:nvSpPr>
        <p:spPr>
          <a:xfrm>
            <a:off x="1252696" y="3202909"/>
            <a:ext cx="7282461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adaptive prediction</a:t>
            </a: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input is divided into segments or blocks.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8"/>
          <p:cNvSpPr/>
          <p:nvPr/>
        </p:nvSpPr>
        <p:spPr>
          <a:xfrm>
            <a:off x="1352599" y="4573289"/>
            <a:ext cx="83851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apply the same rationale as the previous analysis just by considering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i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input source of the DPCM </a:t>
            </a:r>
            <a:r>
              <a:rPr b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(C1).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2640" y="4866619"/>
            <a:ext cx="365722" cy="35300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8"/>
          <p:cNvSpPr/>
          <p:nvPr/>
        </p:nvSpPr>
        <p:spPr>
          <a:xfrm>
            <a:off x="344488" y="213030"/>
            <a:ext cx="4052888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it-I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DPCM (C2)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1" y="5821921"/>
            <a:ext cx="9143643" cy="77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1" y="263878"/>
            <a:ext cx="9143643" cy="88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1518" y="282961"/>
            <a:ext cx="1857594" cy="840598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9"/>
          <p:cNvSpPr/>
          <p:nvPr/>
        </p:nvSpPr>
        <p:spPr>
          <a:xfrm>
            <a:off x="638761" y="473404"/>
            <a:ext cx="3740755" cy="44891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1400" lIns="83150" spcFirstLastPara="1" rIns="83150" wrap="square" tIns="4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des matière</a:t>
            </a:r>
            <a:endParaRPr/>
          </a:p>
        </p:txBody>
      </p:sp>
      <p:sp>
        <p:nvSpPr>
          <p:cNvPr id="474" name="Google Shape;474;p49"/>
          <p:cNvSpPr/>
          <p:nvPr/>
        </p:nvSpPr>
        <p:spPr>
          <a:xfrm>
            <a:off x="7241881" y="6073921"/>
            <a:ext cx="2128677" cy="26928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4975" lIns="90000" spcFirstLastPara="1" rIns="90000" wrap="square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9"/>
          <p:cNvSpPr/>
          <p:nvPr/>
        </p:nvSpPr>
        <p:spPr>
          <a:xfrm>
            <a:off x="3955802" y="3296155"/>
            <a:ext cx="181831" cy="3563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9"/>
          <p:cNvSpPr/>
          <p:nvPr/>
        </p:nvSpPr>
        <p:spPr>
          <a:xfrm>
            <a:off x="765477" y="1651680"/>
            <a:ext cx="6247802" cy="165014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9"/>
          <p:cNvSpPr/>
          <p:nvPr/>
        </p:nvSpPr>
        <p:spPr>
          <a:xfrm>
            <a:off x="-159568" y="0"/>
            <a:ext cx="10585176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C001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2100" lIns="84225" spcFirstLastPara="1" rIns="84225" wrap="square" tIns="42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9"/>
          <p:cNvSpPr/>
          <p:nvPr/>
        </p:nvSpPr>
        <p:spPr>
          <a:xfrm>
            <a:off x="510425" y="2708233"/>
            <a:ext cx="8972275" cy="70513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1400" lIns="83150" spcFirstLastPara="1" rIns="83150" wrap="square" tIns="4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342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SIMULATIONS AND RESULTS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0"/>
          <p:cNvSpPr/>
          <p:nvPr/>
        </p:nvSpPr>
        <p:spPr>
          <a:xfrm>
            <a:off x="279400" y="227013"/>
            <a:ext cx="4052888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it-I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Simulations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0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50"/>
          <p:cNvSpPr txBox="1"/>
          <p:nvPr/>
        </p:nvSpPr>
        <p:spPr>
          <a:xfrm>
            <a:off x="3872880" y="3284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0"/>
          <p:cNvSpPr/>
          <p:nvPr/>
        </p:nvSpPr>
        <p:spPr>
          <a:xfrm>
            <a:off x="1136576" y="1544609"/>
            <a:ext cx="7057528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Simulations will take into account different degrees of freedom which can be summarized 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 of scheme: </a:t>
            </a: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(C1) 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(C2)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predictor order </a:t>
            </a: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(N)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quantization bits </a:t>
            </a: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Genre of music.</a:t>
            </a:r>
            <a:endParaRPr/>
          </a:p>
        </p:txBody>
      </p:sp>
      <p:sp>
        <p:nvSpPr>
          <p:cNvPr id="492" name="Google Shape;492;p50"/>
          <p:cNvSpPr/>
          <p:nvPr/>
        </p:nvSpPr>
        <p:spPr>
          <a:xfrm>
            <a:off x="1488745" y="5411067"/>
            <a:ext cx="4953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*For DPCM (C1) and DPCM (C2) it has been set the window size of 200ms and 30000 ms, respectively.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0"/>
          <p:cNvSpPr/>
          <p:nvPr/>
        </p:nvSpPr>
        <p:spPr>
          <a:xfrm>
            <a:off x="1234088" y="4002576"/>
            <a:ext cx="65161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will be presented results obtained with a simple PCM and with the ones obtained by DPCM (C1) and (C2).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1"/>
          <p:cNvSpPr/>
          <p:nvPr/>
        </p:nvSpPr>
        <p:spPr>
          <a:xfrm>
            <a:off x="279400" y="227013"/>
            <a:ext cx="4052888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Paganini: Caprice No 5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1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51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1"/>
          <p:cNvSpPr/>
          <p:nvPr/>
        </p:nvSpPr>
        <p:spPr>
          <a:xfrm>
            <a:off x="848544" y="1610077"/>
            <a:ext cx="4953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seconds considered: 30s.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frequency: 44100 Hz.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Google Shape;507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9968" y="2780928"/>
            <a:ext cx="2072913" cy="2072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34207" y="1625180"/>
            <a:ext cx="4416491" cy="331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2"/>
          <p:cNvSpPr/>
          <p:nvPr/>
        </p:nvSpPr>
        <p:spPr>
          <a:xfrm>
            <a:off x="279400" y="227013"/>
            <a:ext cx="560970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PCM vs DPCM (C1) - SNRs 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2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52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224" y="1087988"/>
            <a:ext cx="9748776" cy="475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53"/>
          <p:cNvSpPr/>
          <p:nvPr/>
        </p:nvSpPr>
        <p:spPr>
          <a:xfrm>
            <a:off x="279400" y="227013"/>
            <a:ext cx="560970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PCM vs DPCM (C1) - SNRs 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3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53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4" name="Google Shape;534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224" y="1087988"/>
            <a:ext cx="9748776" cy="4752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5" name="Google Shape;535;p53"/>
          <p:cNvCxnSpPr/>
          <p:nvPr/>
        </p:nvCxnSpPr>
        <p:spPr>
          <a:xfrm>
            <a:off x="2576736" y="4149080"/>
            <a:ext cx="158417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6" name="Google Shape;536;p53"/>
          <p:cNvSpPr txBox="1"/>
          <p:nvPr/>
        </p:nvSpPr>
        <p:spPr>
          <a:xfrm>
            <a:off x="3440832" y="3855220"/>
            <a:ext cx="11054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 3 bit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4"/>
          <p:cNvSpPr/>
          <p:nvPr/>
        </p:nvSpPr>
        <p:spPr>
          <a:xfrm>
            <a:off x="279400" y="227013"/>
            <a:ext cx="560970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PCM vs DPCM (C1) - SNRs 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54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54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224" y="1087988"/>
            <a:ext cx="9748776" cy="4752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0" name="Google Shape;550;p54"/>
          <p:cNvCxnSpPr/>
          <p:nvPr/>
        </p:nvCxnSpPr>
        <p:spPr>
          <a:xfrm>
            <a:off x="1424608" y="4221088"/>
            <a:ext cx="259228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1" name="Google Shape;551;p54"/>
          <p:cNvSpPr txBox="1"/>
          <p:nvPr/>
        </p:nvSpPr>
        <p:spPr>
          <a:xfrm>
            <a:off x="3440832" y="3855220"/>
            <a:ext cx="11054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 6 bit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55"/>
          <p:cNvSpPr/>
          <p:nvPr/>
        </p:nvSpPr>
        <p:spPr>
          <a:xfrm>
            <a:off x="279400" y="227013"/>
            <a:ext cx="596974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PCM vs DPCM (C1) – Rate/Distortion 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5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5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4" name="Google Shape;564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8544" y="1336108"/>
            <a:ext cx="5581046" cy="4185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37176" y="3789040"/>
            <a:ext cx="2819644" cy="1249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/>
          <p:nvPr/>
        </p:nvSpPr>
        <p:spPr>
          <a:xfrm>
            <a:off x="279400" y="227013"/>
            <a:ext cx="4052888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it-I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1280592" y="2539058"/>
            <a:ext cx="6506150" cy="95410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using a </a:t>
            </a:r>
            <a:r>
              <a:rPr b="0" i="1" lang="it-IT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diffential coding scheme </a:t>
            </a:r>
            <a:r>
              <a:rPr b="0" i="0" lang="it-IT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compression of an </a:t>
            </a:r>
            <a:r>
              <a:rPr b="0" i="1" lang="it-IT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 track</a:t>
            </a:r>
            <a:r>
              <a:rPr b="0" i="0" lang="it-IT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3872880" y="3284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01247" y="4077072"/>
            <a:ext cx="552493" cy="1090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6"/>
          <p:cNvSpPr/>
          <p:nvPr/>
        </p:nvSpPr>
        <p:spPr>
          <a:xfrm>
            <a:off x="279400" y="227013"/>
            <a:ext cx="596974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PCM vs DPCM (C2) – SNR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6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6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8" name="Google Shape;578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2520" y="1346193"/>
            <a:ext cx="8408268" cy="4099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7"/>
          <p:cNvSpPr/>
          <p:nvPr/>
        </p:nvSpPr>
        <p:spPr>
          <a:xfrm>
            <a:off x="279400" y="227013"/>
            <a:ext cx="596974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PCM vs DPCM (C2) – SNR 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57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57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1" name="Google Shape;591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7731" y="1587064"/>
            <a:ext cx="7759467" cy="3782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8"/>
          <p:cNvSpPr/>
          <p:nvPr/>
        </p:nvSpPr>
        <p:spPr>
          <a:xfrm>
            <a:off x="279400" y="227013"/>
            <a:ext cx="596974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PCM vs DPCM (C2) – SNR 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8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8"/>
          <p:cNvSpPr txBox="1"/>
          <p:nvPr/>
        </p:nvSpPr>
        <p:spPr>
          <a:xfrm>
            <a:off x="5817096" y="3124462"/>
            <a:ext cx="3816424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t-IT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DPCM (C2), N = 4 </a:t>
            </a:r>
            <a:r>
              <a:rPr lang="it-IT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 = 3)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58"/>
          <p:cNvSpPr txBox="1"/>
          <p:nvPr/>
        </p:nvSpPr>
        <p:spPr>
          <a:xfrm>
            <a:off x="2596913" y="1914660"/>
            <a:ext cx="494282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that difference sounds?</a:t>
            </a:r>
            <a:endParaRPr/>
          </a:p>
        </p:txBody>
      </p:sp>
      <p:sp>
        <p:nvSpPr>
          <p:cNvPr id="605" name="Google Shape;605;p58"/>
          <p:cNvSpPr txBox="1"/>
          <p:nvPr/>
        </p:nvSpPr>
        <p:spPr>
          <a:xfrm>
            <a:off x="1612719" y="3099257"/>
            <a:ext cx="169469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PCM </a:t>
            </a:r>
            <a:r>
              <a:rPr lang="it-IT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 = 3)</a:t>
            </a:r>
            <a:endParaRPr/>
          </a:p>
        </p:txBody>
      </p:sp>
      <p:pic>
        <p:nvPicPr>
          <p:cNvPr id="606" name="Google Shape;606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25208" y="3913560"/>
            <a:ext cx="1360586" cy="1360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56657" y="3913559"/>
            <a:ext cx="1440160" cy="144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9"/>
          <p:cNvSpPr/>
          <p:nvPr/>
        </p:nvSpPr>
        <p:spPr>
          <a:xfrm>
            <a:off x="279400" y="227013"/>
            <a:ext cx="596974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DPCM (C2) – Rate/Distortion 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59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59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0" name="Google Shape;620;p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8544" y="1489527"/>
            <a:ext cx="5157536" cy="38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27484" y="3680269"/>
            <a:ext cx="1958510" cy="12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60"/>
          <p:cNvSpPr/>
          <p:nvPr/>
        </p:nvSpPr>
        <p:spPr>
          <a:xfrm>
            <a:off x="279400" y="227013"/>
            <a:ext cx="560970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Paganini: caprice No 5 – Results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60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60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4" name="Google Shape;634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6411" y="1026816"/>
            <a:ext cx="7109252" cy="4375682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0"/>
          <p:cNvSpPr txBox="1"/>
          <p:nvPr/>
        </p:nvSpPr>
        <p:spPr>
          <a:xfrm flipH="1">
            <a:off x="1208584" y="5572954"/>
            <a:ext cx="6968364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DPCM (C2) outperform DPCM (C1) in terms of prediction gain.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61"/>
          <p:cNvSpPr/>
          <p:nvPr/>
        </p:nvSpPr>
        <p:spPr>
          <a:xfrm>
            <a:off x="279400" y="227013"/>
            <a:ext cx="4052888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Adult Jazz: Am Gone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1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61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61"/>
          <p:cNvSpPr/>
          <p:nvPr/>
        </p:nvSpPr>
        <p:spPr>
          <a:xfrm>
            <a:off x="848544" y="1610077"/>
            <a:ext cx="4953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seconds considered: 30s.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frequency: 44100 Hz.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9" name="Google Shape;649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0992" y="1610077"/>
            <a:ext cx="4738642" cy="3553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45633" y="2852936"/>
            <a:ext cx="1453542" cy="1453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62"/>
          <p:cNvSpPr/>
          <p:nvPr/>
        </p:nvSpPr>
        <p:spPr>
          <a:xfrm>
            <a:off x="279400" y="227013"/>
            <a:ext cx="596974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PCM vs DPCM (C2) – SNR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62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62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3" name="Google Shape;663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807" y="1149518"/>
            <a:ext cx="9351722" cy="455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63"/>
          <p:cNvSpPr/>
          <p:nvPr/>
        </p:nvSpPr>
        <p:spPr>
          <a:xfrm>
            <a:off x="279400" y="227013"/>
            <a:ext cx="596974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PCM vs DPCM (C2) – SNR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63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63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807" y="1149518"/>
            <a:ext cx="9351722" cy="4558964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63"/>
          <p:cNvSpPr/>
          <p:nvPr/>
        </p:nvSpPr>
        <p:spPr>
          <a:xfrm>
            <a:off x="3584848" y="3671887"/>
            <a:ext cx="504056" cy="7652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64"/>
          <p:cNvSpPr/>
          <p:nvPr/>
        </p:nvSpPr>
        <p:spPr>
          <a:xfrm>
            <a:off x="279400" y="227013"/>
            <a:ext cx="596974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DPCM (C2) – Rate/Distortion 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64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64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0" name="Google Shape;690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1514" y="1809819"/>
            <a:ext cx="4965515" cy="37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09110" y="3861048"/>
            <a:ext cx="2034716" cy="122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65"/>
          <p:cNvSpPr/>
          <p:nvPr/>
        </p:nvSpPr>
        <p:spPr>
          <a:xfrm>
            <a:off x="279400" y="227013"/>
            <a:ext cx="596974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Adult Jazz: Am Gone – Results 1 </a:t>
            </a:r>
            <a:endParaRPr/>
          </a:p>
        </p:txBody>
      </p:sp>
      <p:sp>
        <p:nvSpPr>
          <p:cNvPr id="702" name="Google Shape;702;p65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65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4" name="Google Shape;704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4568" y="1545328"/>
            <a:ext cx="7401272" cy="376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/>
          <p:nvPr/>
        </p:nvSpPr>
        <p:spPr>
          <a:xfrm>
            <a:off x="279400" y="227013"/>
            <a:ext cx="4313560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it-I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Differential coding scheme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1327170" y="1567592"/>
            <a:ext cx="6506150" cy="32316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t-IT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exploit the </a:t>
            </a:r>
            <a:r>
              <a:rPr lang="it-IT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of source’s samples </a:t>
            </a:r>
            <a:r>
              <a:rPr lang="it-IT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to </a:t>
            </a:r>
            <a:r>
              <a:rPr lang="it-IT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</a:t>
            </a:r>
            <a:r>
              <a:rPr lang="it-IT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each sample based on its past. 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t-IT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encode and transmit the </a:t>
            </a:r>
            <a:r>
              <a:rPr lang="it-IT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differences</a:t>
            </a:r>
            <a:r>
              <a:rPr lang="it-IT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the prediction and the sample value.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3872880" y="3284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" name="Google Shape;71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/>
          <p:nvPr/>
        </p:nvSpPr>
        <p:spPr>
          <a:xfrm>
            <a:off x="279400" y="227013"/>
            <a:ext cx="596974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 Gone vs Caprice No 5</a:t>
            </a:r>
            <a:endParaRPr/>
          </a:p>
        </p:txBody>
      </p:sp>
      <p:sp>
        <p:nvSpPr>
          <p:cNvPr id="715" name="Google Shape;715;p66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66"/>
          <p:cNvSpPr txBox="1"/>
          <p:nvPr/>
        </p:nvSpPr>
        <p:spPr>
          <a:xfrm>
            <a:off x="3878115" y="3490351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66"/>
          <p:cNvSpPr txBox="1"/>
          <p:nvPr/>
        </p:nvSpPr>
        <p:spPr>
          <a:xfrm>
            <a:off x="6239070" y="1069824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Gone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66"/>
          <p:cNvSpPr txBox="1"/>
          <p:nvPr/>
        </p:nvSpPr>
        <p:spPr>
          <a:xfrm>
            <a:off x="2369026" y="982777"/>
            <a:ext cx="15311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Caprice No 5</a:t>
            </a:r>
            <a:endParaRPr/>
          </a:p>
        </p:txBody>
      </p:sp>
      <p:pic>
        <p:nvPicPr>
          <p:cNvPr id="719" name="Google Shape;719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91501" y="1396317"/>
            <a:ext cx="5234263" cy="2551703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66"/>
          <p:cNvSpPr/>
          <p:nvPr/>
        </p:nvSpPr>
        <p:spPr>
          <a:xfrm>
            <a:off x="6521783" y="2822359"/>
            <a:ext cx="218463" cy="358439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1" name="Google Shape;721;p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21332" y="1439547"/>
            <a:ext cx="5240956" cy="2554966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66"/>
          <p:cNvSpPr/>
          <p:nvPr/>
        </p:nvSpPr>
        <p:spPr>
          <a:xfrm>
            <a:off x="1784648" y="2765527"/>
            <a:ext cx="255922" cy="46915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66"/>
          <p:cNvSpPr txBox="1"/>
          <p:nvPr/>
        </p:nvSpPr>
        <p:spPr>
          <a:xfrm>
            <a:off x="993191" y="4980713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DPCM (C2), N = 1:</a:t>
            </a:r>
            <a:endParaRPr/>
          </a:p>
        </p:txBody>
      </p:sp>
      <p:sp>
        <p:nvSpPr>
          <p:cNvPr id="724" name="Google Shape;724;p66"/>
          <p:cNvSpPr txBox="1"/>
          <p:nvPr/>
        </p:nvSpPr>
        <p:spPr>
          <a:xfrm>
            <a:off x="1000459" y="4674109"/>
            <a:ext cx="784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PCM:</a:t>
            </a:r>
            <a:endParaRPr/>
          </a:p>
        </p:txBody>
      </p:sp>
      <p:sp>
        <p:nvSpPr>
          <p:cNvPr id="725" name="Google Shape;725;p66"/>
          <p:cNvSpPr txBox="1"/>
          <p:nvPr/>
        </p:nvSpPr>
        <p:spPr>
          <a:xfrm>
            <a:off x="5462617" y="4936264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DPCM (C2), N = 1:</a:t>
            </a:r>
            <a:endParaRPr/>
          </a:p>
        </p:txBody>
      </p:sp>
      <p:sp>
        <p:nvSpPr>
          <p:cNvPr id="726" name="Google Shape;726;p66"/>
          <p:cNvSpPr txBox="1"/>
          <p:nvPr/>
        </p:nvSpPr>
        <p:spPr>
          <a:xfrm>
            <a:off x="5469885" y="4629660"/>
            <a:ext cx="784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PCM:</a:t>
            </a:r>
            <a:endParaRPr/>
          </a:p>
        </p:txBody>
      </p:sp>
      <p:sp>
        <p:nvSpPr>
          <p:cNvPr id="727" name="Google Shape;727;p66"/>
          <p:cNvSpPr txBox="1"/>
          <p:nvPr/>
        </p:nvSpPr>
        <p:spPr>
          <a:xfrm>
            <a:off x="4291033" y="4046054"/>
            <a:ext cx="1210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B = 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8" name="Google Shape;728;p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76427" y="4602062"/>
            <a:ext cx="272922" cy="272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07073" y="5032675"/>
            <a:ext cx="272922" cy="272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32043" y="4592730"/>
            <a:ext cx="317301" cy="31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44673" y="4962688"/>
            <a:ext cx="316483" cy="316483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6"/>
          <p:cNvSpPr txBox="1"/>
          <p:nvPr/>
        </p:nvSpPr>
        <p:spPr>
          <a:xfrm>
            <a:off x="5462617" y="4936265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DPCM (C2), N = 1:</a:t>
            </a:r>
            <a:endParaRPr/>
          </a:p>
        </p:txBody>
      </p:sp>
      <p:sp>
        <p:nvSpPr>
          <p:cNvPr id="733" name="Google Shape;733;p66"/>
          <p:cNvSpPr txBox="1"/>
          <p:nvPr/>
        </p:nvSpPr>
        <p:spPr>
          <a:xfrm>
            <a:off x="5469885" y="4629661"/>
            <a:ext cx="784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PCM: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74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67"/>
          <p:cNvSpPr/>
          <p:nvPr/>
        </p:nvSpPr>
        <p:spPr>
          <a:xfrm>
            <a:off x="279400" y="227013"/>
            <a:ext cx="4052888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Radiohead: identikit.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67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67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67"/>
          <p:cNvSpPr/>
          <p:nvPr/>
        </p:nvSpPr>
        <p:spPr>
          <a:xfrm>
            <a:off x="848544" y="1610077"/>
            <a:ext cx="4953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seconds considered: 30s.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Sampling frequency: 44100 Hz.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7" name="Google Shape;747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6595" y="1815340"/>
            <a:ext cx="4743835" cy="355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19897" y="3034549"/>
            <a:ext cx="1601651" cy="160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68"/>
          <p:cNvSpPr/>
          <p:nvPr/>
        </p:nvSpPr>
        <p:spPr>
          <a:xfrm>
            <a:off x="279400" y="227013"/>
            <a:ext cx="596974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PCM vs DPCM (C2) – SNR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68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68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1" name="Google Shape;761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105980"/>
            <a:ext cx="99060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Google Shape;76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69"/>
          <p:cNvSpPr/>
          <p:nvPr/>
        </p:nvSpPr>
        <p:spPr>
          <a:xfrm>
            <a:off x="279400" y="227013"/>
            <a:ext cx="596974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PCM vs DPCM (C2) – SNR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69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69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4" name="Google Shape;774;p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105980"/>
            <a:ext cx="9906000" cy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69"/>
          <p:cNvSpPr/>
          <p:nvPr/>
        </p:nvSpPr>
        <p:spPr>
          <a:xfrm>
            <a:off x="920552" y="4005064"/>
            <a:ext cx="576064" cy="1746956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69"/>
          <p:cNvSpPr txBox="1"/>
          <p:nvPr/>
        </p:nvSpPr>
        <p:spPr>
          <a:xfrm>
            <a:off x="909440" y="5750489"/>
            <a:ext cx="11258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 30 dB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" name="Google Shape;78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70"/>
          <p:cNvSpPr/>
          <p:nvPr/>
        </p:nvSpPr>
        <p:spPr>
          <a:xfrm>
            <a:off x="279400" y="227013"/>
            <a:ext cx="596974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PCM vs DPCM (C2) – SNR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70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70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9" name="Google Shape;789;p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105980"/>
            <a:ext cx="9906000" cy="482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0" name="Google Shape;790;p70"/>
          <p:cNvCxnSpPr/>
          <p:nvPr/>
        </p:nvCxnSpPr>
        <p:spPr>
          <a:xfrm flipH="1" rot="10800000">
            <a:off x="1280592" y="4149080"/>
            <a:ext cx="3024336" cy="72008"/>
          </a:xfrm>
          <a:prstGeom prst="straightConnector1">
            <a:avLst/>
          </a:prstGeom>
          <a:solidFill>
            <a:srgbClr val="00B8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1" name="Google Shape;791;p70"/>
          <p:cNvSpPr txBox="1"/>
          <p:nvPr/>
        </p:nvSpPr>
        <p:spPr>
          <a:xfrm>
            <a:off x="2792760" y="4228316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 5 bit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" name="Google Shape;798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71"/>
          <p:cNvSpPr/>
          <p:nvPr/>
        </p:nvSpPr>
        <p:spPr>
          <a:xfrm>
            <a:off x="279400" y="227013"/>
            <a:ext cx="596974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PCM vs DPCM (C2) – SNR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71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71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4" name="Google Shape;804;p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8464" y="1400343"/>
            <a:ext cx="5409751" cy="40573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5" name="Google Shape;805;p71"/>
          <p:cNvCxnSpPr/>
          <p:nvPr/>
        </p:nvCxnSpPr>
        <p:spPr>
          <a:xfrm>
            <a:off x="848544" y="4149080"/>
            <a:ext cx="1008112" cy="0"/>
          </a:xfrm>
          <a:prstGeom prst="straightConnector1">
            <a:avLst/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6" name="Google Shape;806;p71"/>
          <p:cNvCxnSpPr/>
          <p:nvPr/>
        </p:nvCxnSpPr>
        <p:spPr>
          <a:xfrm rot="10800000">
            <a:off x="1857460" y="4005064"/>
            <a:ext cx="0" cy="144016"/>
          </a:xfrm>
          <a:prstGeom prst="straightConnector1">
            <a:avLst/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7" name="Google Shape;807;p71"/>
          <p:cNvSpPr txBox="1"/>
          <p:nvPr/>
        </p:nvSpPr>
        <p:spPr>
          <a:xfrm>
            <a:off x="920552" y="2524254"/>
            <a:ext cx="1204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 0 [dB/B]</a:t>
            </a:r>
            <a:endParaRPr/>
          </a:p>
        </p:txBody>
      </p:sp>
      <p:sp>
        <p:nvSpPr>
          <p:cNvPr id="808" name="Google Shape;808;p71"/>
          <p:cNvSpPr txBox="1"/>
          <p:nvPr/>
        </p:nvSpPr>
        <p:spPr>
          <a:xfrm>
            <a:off x="750314" y="3635731"/>
            <a:ext cx="1396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 0,2 [dB/B]</a:t>
            </a:r>
            <a:endParaRPr/>
          </a:p>
        </p:txBody>
      </p:sp>
      <p:sp>
        <p:nvSpPr>
          <p:cNvPr id="809" name="Google Shape;809;p71"/>
          <p:cNvSpPr txBox="1"/>
          <p:nvPr/>
        </p:nvSpPr>
        <p:spPr>
          <a:xfrm>
            <a:off x="5721784" y="3544534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DPCM (C2), N = 4:</a:t>
            </a:r>
            <a:endParaRPr/>
          </a:p>
        </p:txBody>
      </p:sp>
      <p:sp>
        <p:nvSpPr>
          <p:cNvPr id="810" name="Google Shape;810;p71"/>
          <p:cNvSpPr txBox="1"/>
          <p:nvPr/>
        </p:nvSpPr>
        <p:spPr>
          <a:xfrm>
            <a:off x="5724820" y="2380810"/>
            <a:ext cx="784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PCM:</a:t>
            </a:r>
            <a:endParaRPr/>
          </a:p>
        </p:txBody>
      </p:sp>
      <p:sp>
        <p:nvSpPr>
          <p:cNvPr id="811" name="Google Shape;811;p71"/>
          <p:cNvSpPr txBox="1"/>
          <p:nvPr/>
        </p:nvSpPr>
        <p:spPr>
          <a:xfrm>
            <a:off x="5724422" y="1648943"/>
            <a:ext cx="16547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B = 2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2" name="Google Shape;812;p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35488" y="2300431"/>
            <a:ext cx="487363" cy="48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79169" y="4165773"/>
            <a:ext cx="487363" cy="48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72"/>
          <p:cNvSpPr/>
          <p:nvPr/>
        </p:nvSpPr>
        <p:spPr>
          <a:xfrm>
            <a:off x="279400" y="227013"/>
            <a:ext cx="596974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DPCM (C2) – Rate/Distortion  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72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72"/>
          <p:cNvSpPr txBox="1"/>
          <p:nvPr/>
        </p:nvSpPr>
        <p:spPr>
          <a:xfrm>
            <a:off x="3780515" y="3284982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6" name="Google Shape;826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225" y="1182688"/>
            <a:ext cx="5946518" cy="445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63349" y="3687489"/>
            <a:ext cx="2095682" cy="1287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Google Shape;83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73"/>
          <p:cNvSpPr/>
          <p:nvPr/>
        </p:nvSpPr>
        <p:spPr>
          <a:xfrm>
            <a:off x="279400" y="227013"/>
            <a:ext cx="596974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 Gone vs Caprice No 5 vs Identikit</a:t>
            </a:r>
            <a:endParaRPr/>
          </a:p>
        </p:txBody>
      </p:sp>
      <p:sp>
        <p:nvSpPr>
          <p:cNvPr id="838" name="Google Shape;838;p73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73"/>
          <p:cNvSpPr txBox="1"/>
          <p:nvPr/>
        </p:nvSpPr>
        <p:spPr>
          <a:xfrm>
            <a:off x="3878115" y="3490351"/>
            <a:ext cx="92366" cy="38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0" name="Google Shape;840;p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64271" y="1867399"/>
            <a:ext cx="2613755" cy="1960315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73"/>
          <p:cNvSpPr txBox="1"/>
          <p:nvPr/>
        </p:nvSpPr>
        <p:spPr>
          <a:xfrm>
            <a:off x="4088904" y="1207244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Gone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2" name="Google Shape;842;p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5728" y="1865909"/>
            <a:ext cx="2615740" cy="196180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73"/>
          <p:cNvSpPr txBox="1"/>
          <p:nvPr/>
        </p:nvSpPr>
        <p:spPr>
          <a:xfrm>
            <a:off x="560512" y="1158673"/>
            <a:ext cx="15311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Caprice No 5</a:t>
            </a:r>
            <a:endParaRPr/>
          </a:p>
        </p:txBody>
      </p:sp>
      <p:pic>
        <p:nvPicPr>
          <p:cNvPr id="844" name="Google Shape;844;p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25798" y="1841426"/>
            <a:ext cx="2613754" cy="1960316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73"/>
          <p:cNvSpPr txBox="1"/>
          <p:nvPr/>
        </p:nvSpPr>
        <p:spPr>
          <a:xfrm>
            <a:off x="6853029" y="1189506"/>
            <a:ext cx="1050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Identikit</a:t>
            </a:r>
            <a:endParaRPr/>
          </a:p>
        </p:txBody>
      </p:sp>
      <p:pic>
        <p:nvPicPr>
          <p:cNvPr id="846" name="Google Shape;846;p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6536" y="4389419"/>
            <a:ext cx="1958510" cy="12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7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51192" y="4404196"/>
            <a:ext cx="2034716" cy="122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7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02054" y="4404196"/>
            <a:ext cx="2095682" cy="1287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6" name="Google Shape;85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1" y="5821921"/>
            <a:ext cx="9143643" cy="77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1" y="263878"/>
            <a:ext cx="9143643" cy="88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1518" y="282961"/>
            <a:ext cx="1857594" cy="840598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74"/>
          <p:cNvSpPr/>
          <p:nvPr/>
        </p:nvSpPr>
        <p:spPr>
          <a:xfrm>
            <a:off x="638761" y="473404"/>
            <a:ext cx="3740755" cy="44891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1400" lIns="83150" spcFirstLastPara="1" rIns="83150" wrap="square" tIns="4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des matière</a:t>
            </a:r>
            <a:endParaRPr/>
          </a:p>
        </p:txBody>
      </p:sp>
      <p:sp>
        <p:nvSpPr>
          <p:cNvPr id="860" name="Google Shape;860;p74"/>
          <p:cNvSpPr/>
          <p:nvPr/>
        </p:nvSpPr>
        <p:spPr>
          <a:xfrm>
            <a:off x="7241881" y="6073921"/>
            <a:ext cx="2128677" cy="26928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4975" lIns="90000" spcFirstLastPara="1" rIns="90000" wrap="square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74"/>
          <p:cNvSpPr/>
          <p:nvPr/>
        </p:nvSpPr>
        <p:spPr>
          <a:xfrm>
            <a:off x="3955802" y="3296155"/>
            <a:ext cx="181831" cy="3563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74"/>
          <p:cNvSpPr/>
          <p:nvPr/>
        </p:nvSpPr>
        <p:spPr>
          <a:xfrm>
            <a:off x="765477" y="1651680"/>
            <a:ext cx="6247802" cy="165014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74"/>
          <p:cNvSpPr/>
          <p:nvPr/>
        </p:nvSpPr>
        <p:spPr>
          <a:xfrm>
            <a:off x="-159568" y="0"/>
            <a:ext cx="10585176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C001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2100" lIns="84225" spcFirstLastPara="1" rIns="84225" wrap="square" tIns="42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510425" y="2708233"/>
            <a:ext cx="8972275" cy="70513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1400" lIns="83150" spcFirstLastPara="1" rIns="83150" wrap="square" tIns="4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342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Google Shape;87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1" y="5821921"/>
            <a:ext cx="9143643" cy="77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1" y="263878"/>
            <a:ext cx="9143643" cy="88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1518" y="282961"/>
            <a:ext cx="1857594" cy="840598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75"/>
          <p:cNvSpPr/>
          <p:nvPr/>
        </p:nvSpPr>
        <p:spPr>
          <a:xfrm>
            <a:off x="638761" y="473404"/>
            <a:ext cx="3740755" cy="44891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1400" lIns="83150" spcFirstLastPara="1" rIns="83150" wrap="square" tIns="4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des matière</a:t>
            </a: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7241881" y="6073921"/>
            <a:ext cx="2128677" cy="26928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4975" lIns="90000" spcFirstLastPara="1" rIns="90000" wrap="square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75"/>
          <p:cNvSpPr/>
          <p:nvPr/>
        </p:nvSpPr>
        <p:spPr>
          <a:xfrm>
            <a:off x="3955802" y="3296155"/>
            <a:ext cx="181831" cy="3563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75"/>
          <p:cNvSpPr/>
          <p:nvPr/>
        </p:nvSpPr>
        <p:spPr>
          <a:xfrm>
            <a:off x="765477" y="1651680"/>
            <a:ext cx="6247802" cy="165014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75"/>
          <p:cNvSpPr/>
          <p:nvPr/>
        </p:nvSpPr>
        <p:spPr>
          <a:xfrm>
            <a:off x="-159568" y="0"/>
            <a:ext cx="10585176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C001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2100" lIns="84225" spcFirstLastPara="1" rIns="84225" wrap="square" tIns="42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75"/>
          <p:cNvSpPr/>
          <p:nvPr/>
        </p:nvSpPr>
        <p:spPr>
          <a:xfrm>
            <a:off x="510425" y="2708233"/>
            <a:ext cx="8972275" cy="70513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1400" lIns="83150" spcFirstLastPara="1" rIns="83150" wrap="square" tIns="4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342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THANKS FOR THE ATTENTION!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/>
          <p:nvPr/>
        </p:nvSpPr>
        <p:spPr>
          <a:xfrm>
            <a:off x="279400" y="227013"/>
            <a:ext cx="4313560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lang="it-IT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it-I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udio track – a perpective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1339885" y="1746682"/>
            <a:ext cx="6506150" cy="25545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acoustic</a:t>
            </a:r>
            <a:r>
              <a:rPr lang="it-IT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"</a:t>
            </a:r>
            <a:r>
              <a:rPr i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resonance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generated by the sounds leads to some sort of the "</a:t>
            </a:r>
            <a:r>
              <a:rPr i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redundancy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(The sound repeats itself).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→This, in accordance to our intuition, implies also a repetition from a </a:t>
            </a:r>
            <a:r>
              <a:rPr b="1" lang="it-IT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numerical point of view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3872880" y="3284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279400" y="227013"/>
            <a:ext cx="4052888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it-I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Motivation: answer 	</a:t>
            </a:r>
            <a:endParaRPr/>
          </a:p>
        </p:txBody>
      </p:sp>
      <p:sp>
        <p:nvSpPr>
          <p:cNvPr id="226" name="Google Shape;226;p32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3872880" y="3284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1424608" y="3469650"/>
            <a:ext cx="6506150" cy="10156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resonance and thus the relative redundancy, e.g. </a:t>
            </a: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correlation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can be conveniently exploited to increase the coding efficiency.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1294046" y="1642871"/>
            <a:ext cx="6506150" cy="95410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using a </a:t>
            </a:r>
            <a:r>
              <a:rPr i="1" lang="it-IT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diffential coding scheme </a:t>
            </a:r>
            <a:r>
              <a:rPr lang="it-IT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compression of an </a:t>
            </a:r>
            <a:r>
              <a:rPr i="1" lang="it-IT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 track</a:t>
            </a:r>
            <a:r>
              <a:rPr lang="it-IT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1" y="5821921"/>
            <a:ext cx="9143643" cy="77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1" y="263878"/>
            <a:ext cx="9143643" cy="88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1518" y="282961"/>
            <a:ext cx="1857594" cy="84059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/>
          <p:nvPr/>
        </p:nvSpPr>
        <p:spPr>
          <a:xfrm>
            <a:off x="638761" y="473404"/>
            <a:ext cx="3740755" cy="44891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1400" lIns="83150" spcFirstLastPara="1" rIns="83150" wrap="square" tIns="4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des matière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7241881" y="6073921"/>
            <a:ext cx="2128677" cy="26928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4975" lIns="90000" spcFirstLastPara="1" rIns="90000" wrap="square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3955802" y="3296155"/>
            <a:ext cx="181831" cy="3563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3"/>
          <p:cNvSpPr/>
          <p:nvPr/>
        </p:nvSpPr>
        <p:spPr>
          <a:xfrm>
            <a:off x="765477" y="1651680"/>
            <a:ext cx="6247802" cy="165014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4975" lIns="90000" spcFirstLastPara="1" rIns="90000" wrap="square" tIns="44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6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3"/>
          <p:cNvSpPr/>
          <p:nvPr/>
        </p:nvSpPr>
        <p:spPr>
          <a:xfrm>
            <a:off x="-159568" y="0"/>
            <a:ext cx="10585176" cy="6858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C001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2100" lIns="84225" spcFirstLastPara="1" rIns="84225" wrap="square" tIns="42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510425" y="2708233"/>
            <a:ext cx="8972275" cy="70513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1400" lIns="83150" spcFirstLastPara="1" rIns="83150" wrap="square" tIns="4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342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BASIC NOTIONS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/>
          <p:nvPr/>
        </p:nvSpPr>
        <p:spPr>
          <a:xfrm>
            <a:off x="279400" y="227013"/>
            <a:ext cx="4052888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it-I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DPCM scheme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1424608" y="1772816"/>
            <a:ext cx="6506150" cy="27084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it-IT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differential pulse code modulation </a:t>
            </a:r>
            <a:r>
              <a:rPr lang="it-IT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(DPCM) 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is a differential encoding system.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DPCM system consists of the </a:t>
            </a:r>
            <a:r>
              <a:rPr b="1" lang="it-IT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predictor</a:t>
            </a: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b="1" lang="it-IT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quantizer</a:t>
            </a: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it can be, open or closed loop.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focus on the second one, as it will be treated throughout the report.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3872880" y="3284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21388"/>
            <a:ext cx="9906000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37763"/>
            <a:ext cx="990600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4775" y="20638"/>
            <a:ext cx="2012950" cy="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/>
          <p:nvPr/>
        </p:nvSpPr>
        <p:spPr>
          <a:xfrm>
            <a:off x="279400" y="227013"/>
            <a:ext cx="5969744" cy="49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</a:pPr>
            <a:r>
              <a:rPr b="0" i="0" lang="it-I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DPCM CLOSED LOOP SCHEME</a:t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7432675" y="6294438"/>
            <a:ext cx="2306638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3872880" y="328498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8584" y="1798178"/>
            <a:ext cx="8077900" cy="3261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