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29" r:id="rId1"/>
  </p:sldMasterIdLst>
  <p:notesMasterIdLst>
    <p:notesMasterId r:id="rId13"/>
  </p:notesMasterIdLst>
  <p:handoutMasterIdLst>
    <p:handoutMasterId r:id="rId14"/>
  </p:handoutMasterIdLst>
  <p:sldIdLst>
    <p:sldId id="282" r:id="rId2"/>
    <p:sldId id="427" r:id="rId3"/>
    <p:sldId id="428" r:id="rId4"/>
    <p:sldId id="437" r:id="rId5"/>
    <p:sldId id="393" r:id="rId6"/>
    <p:sldId id="439" r:id="rId7"/>
    <p:sldId id="438" r:id="rId8"/>
    <p:sldId id="406" r:id="rId9"/>
    <p:sldId id="440" r:id="rId10"/>
    <p:sldId id="411" r:id="rId11"/>
    <p:sldId id="405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99">
          <p15:clr>
            <a:srgbClr val="A4A3A4"/>
          </p15:clr>
        </p15:guide>
        <p15:guide id="2" pos="298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ine Cristina Nascimento Ferreira" initials="ACNF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B6F8B"/>
    <a:srgbClr val="5C3831"/>
    <a:srgbClr val="EAE8EC"/>
    <a:srgbClr val="EDEAF0"/>
    <a:srgbClr val="D9D9D9"/>
    <a:srgbClr val="E9A13F"/>
    <a:srgbClr val="BE456E"/>
    <a:srgbClr val="639AF7"/>
    <a:srgbClr val="8064A2"/>
    <a:srgbClr val="C43A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8230C5E-0839-619E-75E1-02986BDD2850}" v="4" dt="2022-10-17T21:37:12.371"/>
    <p1510:client id="{AED084C0-FC59-4E83-9728-D77BB2F21D88}" v="2" dt="2022-10-17T20:50:23.46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12C8C85-51F0-491E-9774-3900AFEF0FD7}" styleName="Estilo Claro 2 - Ênfase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Estilo Médio 2 - Ênfas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Estilo Médio 4 - Ênfas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Estilo Médio 4 - Ênfase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6E25E649-3F16-4E02-A733-19D2CDBF48F0}" styleName="Estilo Médio 3 - Ênfase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9631B5-78F2-41C9-869B-9F39066F8104}" styleName="Estilo Médio 3 - Ênfase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36" autoAdjust="0"/>
    <p:restoredTop sz="92012" autoAdjust="0"/>
  </p:normalViewPr>
  <p:slideViewPr>
    <p:cSldViewPr snapToGrid="0" snapToObjects="1">
      <p:cViewPr varScale="1">
        <p:scale>
          <a:sx n="75" d="100"/>
          <a:sy n="75" d="100"/>
        </p:scale>
        <p:origin x="1134" y="78"/>
      </p:cViewPr>
      <p:guideLst>
        <p:guide orient="horz" pos="299"/>
        <p:guide pos="29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yago Almeida" userId="S::thyago.almeida@rj.senac.br::f1f42824-1440-48b6-af41-4f80fea30969" providerId="AD" clId="Web-{AED084C0-FC59-4E83-9728-D77BB2F21D88}"/>
    <pc:docChg chg="delSld modSld">
      <pc:chgData name="Thyago Almeida" userId="S::thyago.almeida@rj.senac.br::f1f42824-1440-48b6-af41-4f80fea30969" providerId="AD" clId="Web-{AED084C0-FC59-4E83-9728-D77BB2F21D88}" dt="2022-10-17T20:50:23.467" v="1"/>
      <pc:docMkLst>
        <pc:docMk/>
      </pc:docMkLst>
      <pc:sldChg chg="del">
        <pc:chgData name="Thyago Almeida" userId="S::thyago.almeida@rj.senac.br::f1f42824-1440-48b6-af41-4f80fea30969" providerId="AD" clId="Web-{AED084C0-FC59-4E83-9728-D77BB2F21D88}" dt="2022-10-17T20:50:23.467" v="1"/>
        <pc:sldMkLst>
          <pc:docMk/>
          <pc:sldMk cId="2508567294" sldId="436"/>
        </pc:sldMkLst>
      </pc:sldChg>
      <pc:sldChg chg="delSp">
        <pc:chgData name="Thyago Almeida" userId="S::thyago.almeida@rj.senac.br::f1f42824-1440-48b6-af41-4f80fea30969" providerId="AD" clId="Web-{AED084C0-FC59-4E83-9728-D77BB2F21D88}" dt="2022-10-17T20:50:18.310" v="0"/>
        <pc:sldMkLst>
          <pc:docMk/>
          <pc:sldMk cId="2451851832" sldId="437"/>
        </pc:sldMkLst>
        <pc:picChg chg="del">
          <ac:chgData name="Thyago Almeida" userId="S::thyago.almeida@rj.senac.br::f1f42824-1440-48b6-af41-4f80fea30969" providerId="AD" clId="Web-{AED084C0-FC59-4E83-9728-D77BB2F21D88}" dt="2022-10-17T20:50:18.310" v="0"/>
          <ac:picMkLst>
            <pc:docMk/>
            <pc:sldMk cId="2451851832" sldId="437"/>
            <ac:picMk id="17" creationId="{00000000-0000-0000-0000-000000000000}"/>
          </ac:picMkLst>
        </pc:picChg>
      </pc:sldChg>
    </pc:docChg>
  </pc:docChgLst>
  <pc:docChgLst>
    <pc:chgData name="Thyago Almeida" userId="S::thyago.almeida@rj.senac.br::f1f42824-1440-48b6-af41-4f80fea30969" providerId="AD" clId="Web-{A8230C5E-0839-619E-75E1-02986BDD2850}"/>
    <pc:docChg chg="modSld">
      <pc:chgData name="Thyago Almeida" userId="S::thyago.almeida@rj.senac.br::f1f42824-1440-48b6-af41-4f80fea30969" providerId="AD" clId="Web-{A8230C5E-0839-619E-75E1-02986BDD2850}" dt="2022-10-17T21:37:12.371" v="3" actId="1076"/>
      <pc:docMkLst>
        <pc:docMk/>
      </pc:docMkLst>
      <pc:sldChg chg="modSp">
        <pc:chgData name="Thyago Almeida" userId="S::thyago.almeida@rj.senac.br::f1f42824-1440-48b6-af41-4f80fea30969" providerId="AD" clId="Web-{A8230C5E-0839-619E-75E1-02986BDD2850}" dt="2022-10-17T21:37:12.371" v="3" actId="1076"/>
        <pc:sldMkLst>
          <pc:docMk/>
          <pc:sldMk cId="2451851832" sldId="437"/>
        </pc:sldMkLst>
        <pc:picChg chg="mod">
          <ac:chgData name="Thyago Almeida" userId="S::thyago.almeida@rj.senac.br::f1f42824-1440-48b6-af41-4f80fea30969" providerId="AD" clId="Web-{A8230C5E-0839-619E-75E1-02986BDD2850}" dt="2022-10-17T21:37:10.027" v="2" actId="1076"/>
          <ac:picMkLst>
            <pc:docMk/>
            <pc:sldMk cId="2451851832" sldId="437"/>
            <ac:picMk id="10" creationId="{00000000-0000-0000-0000-000000000000}"/>
          </ac:picMkLst>
        </pc:picChg>
        <pc:picChg chg="mod">
          <ac:chgData name="Thyago Almeida" userId="S::thyago.almeida@rj.senac.br::f1f42824-1440-48b6-af41-4f80fea30969" providerId="AD" clId="Web-{A8230C5E-0839-619E-75E1-02986BDD2850}" dt="2022-10-17T21:37:12.371" v="3" actId="1076"/>
          <ac:picMkLst>
            <pc:docMk/>
            <pc:sldMk cId="2451851832" sldId="437"/>
            <ac:picMk id="18" creationId="{00000000-0000-0000-0000-000000000000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7498A6-A023-304A-B89F-CFAEF706FFF9}" type="datetime1">
              <a:rPr lang="en-US" smtClean="0"/>
              <a:t>10/17/2022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46A7F2-9C54-A248-AAE5-E1D7E8A2DD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38927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DF0661-29F8-7C42-99C9-D54BC9340228}" type="datetime1">
              <a:rPr lang="en-US" smtClean="0"/>
              <a:t>10/17/2022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01D882-9FF2-1648-B97A-A6861F64487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71842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01D882-9FF2-1648-B97A-A6861F64487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4223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01D882-9FF2-1648-B97A-A6861F64487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0998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01D882-9FF2-1648-B97A-A6861F64487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9201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01D882-9FF2-1648-B97A-A6861F64487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0103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01D882-9FF2-1648-B97A-A6861F64487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0194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corr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0610" y="-4792"/>
            <a:ext cx="9373024" cy="6934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038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duas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840EFF43-605C-44FF-B3B2-596D96CA3A8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332" y="-9331"/>
            <a:ext cx="9218645" cy="7010534"/>
          </a:xfrm>
          <a:prstGeom prst="rect">
            <a:avLst/>
          </a:prstGeom>
        </p:spPr>
      </p:pic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7927154D-72C8-41A1-9FB7-790A55D884B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52854" y="3343152"/>
            <a:ext cx="7781192" cy="163329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x-none" dirty="0"/>
              <a:t>Título do Slide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769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ópicos duas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6"/>
          <a:stretch/>
        </p:blipFill>
        <p:spPr>
          <a:xfrm>
            <a:off x="-1" y="-12032"/>
            <a:ext cx="9144001" cy="1686857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831" y="604729"/>
            <a:ext cx="951299" cy="558031"/>
          </a:xfrm>
          <a:prstGeom prst="rect">
            <a:avLst/>
          </a:prstGeom>
        </p:spPr>
      </p:pic>
      <p:sp>
        <p:nvSpPr>
          <p:cNvPr id="6" name="Título 1"/>
          <p:cNvSpPr txBox="1">
            <a:spLocks/>
          </p:cNvSpPr>
          <p:nvPr userDrawn="1"/>
        </p:nvSpPr>
        <p:spPr>
          <a:xfrm>
            <a:off x="614994" y="3531090"/>
            <a:ext cx="7468221" cy="5715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endParaRPr lang="pt-BR" sz="18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" name="Título 1"/>
          <p:cNvSpPr txBox="1">
            <a:spLocks/>
          </p:cNvSpPr>
          <p:nvPr userDrawn="1"/>
        </p:nvSpPr>
        <p:spPr>
          <a:xfrm>
            <a:off x="446856" y="123102"/>
            <a:ext cx="8229600" cy="5715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b="1" i="0" u="none" strike="noStrike" kern="1200" cap="none" spc="100" normalizeH="0" noProof="0" dirty="0">
                <a:ln>
                  <a:noFill/>
                </a:ln>
                <a:solidFill>
                  <a:srgbClr val="5C383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NOME DO CURSO</a:t>
            </a:r>
          </a:p>
        </p:txBody>
      </p:sp>
      <p:sp>
        <p:nvSpPr>
          <p:cNvPr id="8" name="Título 1"/>
          <p:cNvSpPr txBox="1">
            <a:spLocks/>
          </p:cNvSpPr>
          <p:nvPr userDrawn="1"/>
        </p:nvSpPr>
        <p:spPr>
          <a:xfrm>
            <a:off x="446856" y="572050"/>
            <a:ext cx="7429552" cy="4086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1" i="0" u="none" strike="noStrike" kern="1200" cap="none" spc="100" normalizeH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Nome da Unidade</a:t>
            </a:r>
          </a:p>
        </p:txBody>
      </p:sp>
    </p:spTree>
    <p:extLst>
      <p:ext uri="{BB962C8B-B14F-4D97-AF65-F5344CB8AC3E}">
        <p14:creationId xmlns:p14="http://schemas.microsoft.com/office/powerpoint/2010/main" val="1534816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ópicos duas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 txBox="1">
            <a:spLocks/>
          </p:cNvSpPr>
          <p:nvPr userDrawn="1"/>
        </p:nvSpPr>
        <p:spPr>
          <a:xfrm>
            <a:off x="614994" y="3531090"/>
            <a:ext cx="7468221" cy="5715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endParaRPr lang="pt-BR" sz="1800" b="1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2" name="Imagem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57" t="23031" r="2115" b="14113"/>
          <a:stretch/>
        </p:blipFill>
        <p:spPr>
          <a:xfrm>
            <a:off x="-71251" y="0"/>
            <a:ext cx="929514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841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802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dirty="0"/>
              <a:t>Título do Slide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23732"/>
            <a:ext cx="8229600" cy="49024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dirty="0"/>
              <a:t>Tópico nível 1</a:t>
            </a:r>
          </a:p>
          <a:p>
            <a:pPr lvl="1"/>
            <a:r>
              <a:rPr lang="x-none" dirty="0"/>
              <a:t>Tópico nível 2</a:t>
            </a:r>
          </a:p>
          <a:p>
            <a:pPr lvl="2"/>
            <a:r>
              <a:rPr lang="x-none" dirty="0"/>
              <a:t>Tópico nível 3</a:t>
            </a:r>
          </a:p>
          <a:p>
            <a:pPr lvl="3"/>
            <a:r>
              <a:rPr lang="x-none" dirty="0"/>
              <a:t>Tópico nível 4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Inserir Rodapé (caso necessário)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C0BE50-9580-1644-ABBA-0190CD2B65B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139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42" r:id="rId2"/>
    <p:sldLayoutId id="2147483744" r:id="rId3"/>
    <p:sldLayoutId id="2147483745" r:id="rId4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2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Helvetica Neue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Helvetica Neu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Helvetica Neu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Helvetica Neu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Helvetica Neue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573696-1954-4E9B-84EF-D136E6547CD2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Técnico em Informática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0209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76" b="18663"/>
          <a:stretch/>
        </p:blipFill>
        <p:spPr bwMode="auto">
          <a:xfrm>
            <a:off x="0" y="2020186"/>
            <a:ext cx="9144000" cy="4837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tângulo 1"/>
          <p:cNvSpPr/>
          <p:nvPr/>
        </p:nvSpPr>
        <p:spPr>
          <a:xfrm>
            <a:off x="126583" y="2757890"/>
            <a:ext cx="886956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Site da documentação Oficial: https://angular.io/</a:t>
            </a:r>
          </a:p>
          <a:p>
            <a:pPr algn="just">
              <a:defRPr/>
            </a:pP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just">
              <a:defRPr/>
            </a:pP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Criando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nossa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primeira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aplicação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  <a:p>
            <a:pPr algn="just">
              <a:defRPr/>
            </a:pP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just">
              <a:defRPr/>
            </a:pP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just">
              <a:defRPr/>
            </a:pP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just">
              <a:defRPr/>
            </a:pP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just">
              <a:defRPr/>
            </a:pP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just">
              <a:defRPr/>
            </a:pP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Iniciando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projeto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 </a:t>
            </a:r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539552" y="1772816"/>
            <a:ext cx="8229600" cy="42862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R="0" lvl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600" b="1" i="0" u="none" strike="noStrike" kern="1200" cap="none" spc="0" normalizeH="0" baseline="0" noProof="0" dirty="0">
                <a:ln>
                  <a:noFill/>
                </a:ln>
                <a:solidFill>
                  <a:srgbClr val="5C383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Instalação das ferramentas</a:t>
            </a:r>
          </a:p>
        </p:txBody>
      </p:sp>
      <p:grpSp>
        <p:nvGrpSpPr>
          <p:cNvPr id="15" name="Grupo 14"/>
          <p:cNvGrpSpPr/>
          <p:nvPr/>
        </p:nvGrpSpPr>
        <p:grpSpPr>
          <a:xfrm>
            <a:off x="473075" y="126103"/>
            <a:ext cx="8229600" cy="763913"/>
            <a:chOff x="473075" y="126103"/>
            <a:chExt cx="8229600" cy="763913"/>
          </a:xfrm>
        </p:grpSpPr>
        <p:sp>
          <p:nvSpPr>
            <p:cNvPr id="16" name="Retângulo 15"/>
            <p:cNvSpPr/>
            <p:nvPr/>
          </p:nvSpPr>
          <p:spPr>
            <a:xfrm>
              <a:off x="473075" y="268224"/>
              <a:ext cx="6037453" cy="62179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Título 1"/>
            <p:cNvSpPr txBox="1">
              <a:spLocks/>
            </p:cNvSpPr>
            <p:nvPr/>
          </p:nvSpPr>
          <p:spPr>
            <a:xfrm>
              <a:off x="473075" y="126103"/>
              <a:ext cx="8229600" cy="428628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/>
            <a:p>
              <a:pPr marR="0" lvl="0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5C3831"/>
                  </a:solidFill>
                  <a:effectLst/>
                  <a:uLnTx/>
                  <a:uFillTx/>
                  <a:latin typeface="Arial" pitchFamily="34" charset="0"/>
                  <a:ea typeface="+mj-ea"/>
                  <a:cs typeface="Arial" pitchFamily="34" charset="0"/>
                </a:rPr>
                <a:t>TÉCNICO EM INFORMÁTICA</a:t>
              </a:r>
            </a:p>
          </p:txBody>
        </p:sp>
      </p:grpSp>
      <p:sp>
        <p:nvSpPr>
          <p:cNvPr id="19" name="Título 1"/>
          <p:cNvSpPr txBox="1">
            <a:spLocks/>
          </p:cNvSpPr>
          <p:nvPr/>
        </p:nvSpPr>
        <p:spPr>
          <a:xfrm>
            <a:off x="473075" y="474663"/>
            <a:ext cx="8229599" cy="363262"/>
          </a:xfrm>
          <a:prstGeom prst="rect">
            <a:avLst/>
          </a:prstGeom>
        </p:spPr>
        <p:txBody>
          <a:bodyPr anchor="t" anchorCtr="0">
            <a:noAutofit/>
          </a:bodyPr>
          <a:lstStyle/>
          <a:p>
            <a:r>
              <a:rPr lang="pt-BR" sz="1600" b="1" dirty="0">
                <a:solidFill>
                  <a:srgbClr val="7B6F8B"/>
                </a:solidFill>
              </a:rPr>
              <a:t>UC: Linguagem de script para Web</a:t>
            </a:r>
          </a:p>
        </p:txBody>
      </p:sp>
      <p:pic>
        <p:nvPicPr>
          <p:cNvPr id="1026" name="Picture 2" descr="Ficheiro:Angular full color logo.svg – Wikipédia, a enciclopédia livr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642597"/>
            <a:ext cx="1584793" cy="15847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9164" y="3965094"/>
            <a:ext cx="6810375" cy="6477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49164" y="5499609"/>
            <a:ext cx="6800850" cy="8001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290948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52" b="7984"/>
          <a:stretch/>
        </p:blipFill>
        <p:spPr bwMode="auto">
          <a:xfrm>
            <a:off x="0" y="1672389"/>
            <a:ext cx="9144000" cy="5189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tângulo 5"/>
          <p:cNvSpPr/>
          <p:nvPr/>
        </p:nvSpPr>
        <p:spPr>
          <a:xfrm>
            <a:off x="1741321" y="4358838"/>
            <a:ext cx="5874667" cy="59134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6600" dirty="0">
                <a:solidFill>
                  <a:srgbClr val="5C3831"/>
                </a:solidFill>
              </a:rPr>
              <a:t>Até a próxima!</a:t>
            </a:r>
          </a:p>
        </p:txBody>
      </p:sp>
    </p:spTree>
    <p:extLst>
      <p:ext uri="{BB962C8B-B14F-4D97-AF65-F5344CB8AC3E}">
        <p14:creationId xmlns:p14="http://schemas.microsoft.com/office/powerpoint/2010/main" val="944352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560832" y="3573016"/>
            <a:ext cx="8583168" cy="5715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defTabSz="914400">
              <a:spcBef>
                <a:spcPct val="0"/>
              </a:spcBef>
              <a:defRPr/>
            </a:pPr>
            <a:r>
              <a:rPr lang="pt-BR" sz="3600" b="1" spc="100" dirty="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rPr>
              <a:t>UC: Linguagem de Script para Web</a:t>
            </a:r>
            <a:endParaRPr kumimoji="0" lang="pt-BR" sz="3600" b="1" i="0" u="none" strike="noStrike" kern="1200" cap="none" spc="100" normalizeH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3661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 txBox="1">
            <a:spLocks/>
          </p:cNvSpPr>
          <p:nvPr/>
        </p:nvSpPr>
        <p:spPr>
          <a:xfrm>
            <a:off x="1043608" y="3645024"/>
            <a:ext cx="7776864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sz="3600" b="1" dirty="0">
                <a:solidFill>
                  <a:srgbClr val="5C3831"/>
                </a:solidFill>
                <a:latin typeface="Arial" pitchFamily="34" charset="0"/>
                <a:cs typeface="Arial" pitchFamily="34" charset="0"/>
              </a:rPr>
              <a:t>Ambiente de desenvolvimento</a:t>
            </a:r>
          </a:p>
        </p:txBody>
      </p:sp>
    </p:spTree>
    <p:extLst>
      <p:ext uri="{BB962C8B-B14F-4D97-AF65-F5344CB8AC3E}">
        <p14:creationId xmlns:p14="http://schemas.microsoft.com/office/powerpoint/2010/main" val="504328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0" y="3141566"/>
            <a:ext cx="9155126" cy="2160240"/>
          </a:xfrm>
          <a:prstGeom prst="rect">
            <a:avLst/>
          </a:prstGeom>
          <a:solidFill>
            <a:srgbClr val="5C3831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7B6F8B"/>
              </a:solidFill>
            </a:endParaRPr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539552" y="1772816"/>
            <a:ext cx="8229600" cy="42862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R="0" lvl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600" b="0" i="0" u="none" strike="noStrike" kern="1200" cap="none" spc="0" normalizeH="0" baseline="0" noProof="0" dirty="0">
                <a:ln>
                  <a:noFill/>
                </a:ln>
                <a:solidFill>
                  <a:srgbClr val="5C383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Ferramentas Necessárias</a:t>
            </a:r>
          </a:p>
        </p:txBody>
      </p:sp>
      <p:grpSp>
        <p:nvGrpSpPr>
          <p:cNvPr id="11" name="Grupo 10"/>
          <p:cNvGrpSpPr/>
          <p:nvPr/>
        </p:nvGrpSpPr>
        <p:grpSpPr>
          <a:xfrm>
            <a:off x="473075" y="126103"/>
            <a:ext cx="8229600" cy="763913"/>
            <a:chOff x="473075" y="126103"/>
            <a:chExt cx="8229600" cy="763913"/>
          </a:xfrm>
        </p:grpSpPr>
        <p:sp>
          <p:nvSpPr>
            <p:cNvPr id="12" name="Retângulo 11"/>
            <p:cNvSpPr/>
            <p:nvPr/>
          </p:nvSpPr>
          <p:spPr>
            <a:xfrm>
              <a:off x="473075" y="268224"/>
              <a:ext cx="6037453" cy="62179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Título 1"/>
            <p:cNvSpPr txBox="1">
              <a:spLocks/>
            </p:cNvSpPr>
            <p:nvPr/>
          </p:nvSpPr>
          <p:spPr>
            <a:xfrm>
              <a:off x="473075" y="126103"/>
              <a:ext cx="8229600" cy="428628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/>
            <a:p>
              <a:pPr marR="0" lvl="0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5C3831"/>
                  </a:solidFill>
                  <a:effectLst/>
                  <a:uLnTx/>
                  <a:uFillTx/>
                  <a:latin typeface="Arial" pitchFamily="34" charset="0"/>
                  <a:ea typeface="+mj-ea"/>
                  <a:cs typeface="Arial" pitchFamily="34" charset="0"/>
                </a:rPr>
                <a:t>TÉCNICO EM INFORMÁTICA</a:t>
              </a:r>
            </a:p>
          </p:txBody>
        </p:sp>
        <p:sp>
          <p:nvSpPr>
            <p:cNvPr id="14" name="Título 1"/>
            <p:cNvSpPr txBox="1">
              <a:spLocks/>
            </p:cNvSpPr>
            <p:nvPr/>
          </p:nvSpPr>
          <p:spPr>
            <a:xfrm>
              <a:off x="473075" y="474663"/>
              <a:ext cx="8229599" cy="363262"/>
            </a:xfrm>
            <a:prstGeom prst="rect">
              <a:avLst/>
            </a:prstGeom>
          </p:spPr>
          <p:txBody>
            <a:bodyPr anchor="t" anchorCtr="0">
              <a:noAutofit/>
            </a:bodyPr>
            <a:lstStyle/>
            <a:p>
              <a:r>
                <a:rPr lang="pt-BR" sz="1600" b="1" dirty="0">
                  <a:solidFill>
                    <a:srgbClr val="7B6F8B"/>
                  </a:solidFill>
                </a:rPr>
                <a:t>UC: Linguagem de script para Web</a:t>
              </a:r>
            </a:p>
          </p:txBody>
        </p:sp>
      </p:grpSp>
      <p:pic>
        <p:nvPicPr>
          <p:cNvPr id="10" name="Picture 8" descr="Resultado de imagem para node js 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0896" y="3327999"/>
            <a:ext cx="3132137" cy="15652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2" descr="Resultado de imagem para vscode log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14461" y="3194228"/>
            <a:ext cx="3652837" cy="18256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1851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tângulo 17"/>
          <p:cNvSpPr/>
          <p:nvPr/>
        </p:nvSpPr>
        <p:spPr>
          <a:xfrm>
            <a:off x="4030618" y="2645665"/>
            <a:ext cx="4910601" cy="3554316"/>
          </a:xfrm>
          <a:prstGeom prst="rect">
            <a:avLst/>
          </a:prstGeom>
          <a:solidFill>
            <a:srgbClr val="E5E87C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8" name="Grupo 7"/>
          <p:cNvGrpSpPr/>
          <p:nvPr/>
        </p:nvGrpSpPr>
        <p:grpSpPr>
          <a:xfrm>
            <a:off x="473075" y="126103"/>
            <a:ext cx="8229600" cy="763913"/>
            <a:chOff x="473075" y="126103"/>
            <a:chExt cx="8229600" cy="763913"/>
          </a:xfrm>
        </p:grpSpPr>
        <p:sp>
          <p:nvSpPr>
            <p:cNvPr id="9" name="Retângulo 8"/>
            <p:cNvSpPr/>
            <p:nvPr/>
          </p:nvSpPr>
          <p:spPr>
            <a:xfrm>
              <a:off x="473075" y="268224"/>
              <a:ext cx="6037453" cy="62179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Título 1"/>
            <p:cNvSpPr txBox="1">
              <a:spLocks/>
            </p:cNvSpPr>
            <p:nvPr/>
          </p:nvSpPr>
          <p:spPr>
            <a:xfrm>
              <a:off x="473075" y="126103"/>
              <a:ext cx="8229600" cy="428628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/>
            <a:p>
              <a:pPr marR="0" lvl="0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5C3831"/>
                  </a:solidFill>
                  <a:effectLst/>
                  <a:uLnTx/>
                  <a:uFillTx/>
                  <a:latin typeface="Arial" pitchFamily="34" charset="0"/>
                  <a:ea typeface="+mj-ea"/>
                  <a:cs typeface="Arial" pitchFamily="34" charset="0"/>
                </a:rPr>
                <a:t>TÉCNICO EM INFORMÁTICA</a:t>
              </a:r>
            </a:p>
          </p:txBody>
        </p:sp>
      </p:grpSp>
      <p:pic>
        <p:nvPicPr>
          <p:cNvPr id="19" name="Imagem 18" descr="ICONE_LEMBRET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170618" y="2017521"/>
            <a:ext cx="864000" cy="861078"/>
          </a:xfrm>
          <a:prstGeom prst="rect">
            <a:avLst/>
          </a:prstGeom>
        </p:spPr>
      </p:pic>
      <p:pic>
        <p:nvPicPr>
          <p:cNvPr id="13" name="Picture 8" descr="Resultado de imagem para node js logo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11188" y="3183261"/>
            <a:ext cx="3132137" cy="15668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tângulo 2"/>
          <p:cNvSpPr/>
          <p:nvPr/>
        </p:nvSpPr>
        <p:spPr>
          <a:xfrm>
            <a:off x="4030618" y="3183261"/>
            <a:ext cx="4572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defRPr/>
            </a:pP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Node.js</a:t>
            </a:r>
            <a:r>
              <a:rPr lang="pt-BR" dirty="0"/>
              <a:t> é um interpretador de </a:t>
            </a:r>
            <a:r>
              <a:rPr lang="pt-BR" dirty="0" err="1"/>
              <a:t>JavaScript</a:t>
            </a:r>
            <a:r>
              <a:rPr lang="pt-BR" dirty="0"/>
              <a:t> assíncrono com código aberto orientado a eventos, criado por Ryan Dahl em 2009, focado em migrar a programação do </a:t>
            </a:r>
            <a:r>
              <a:rPr lang="pt-BR" dirty="0" err="1"/>
              <a:t>Javascript</a:t>
            </a:r>
            <a:r>
              <a:rPr lang="pt-BR" dirty="0"/>
              <a:t> cliente (</a:t>
            </a:r>
            <a:r>
              <a:rPr lang="pt-BR" dirty="0" err="1"/>
              <a:t>frontend</a:t>
            </a:r>
            <a:r>
              <a:rPr lang="pt-BR" dirty="0"/>
              <a:t>) para os servidores, criando aplicações de alta escalabilidade (como um servidor web), manipulando milhares de conexões/eventos simultâneas em tempo real numa única máquina física.</a:t>
            </a: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473075" y="474663"/>
            <a:ext cx="8229599" cy="363262"/>
          </a:xfrm>
          <a:prstGeom prst="rect">
            <a:avLst/>
          </a:prstGeom>
        </p:spPr>
        <p:txBody>
          <a:bodyPr anchor="t" anchorCtr="0">
            <a:noAutofit/>
          </a:bodyPr>
          <a:lstStyle/>
          <a:p>
            <a:r>
              <a:rPr lang="pt-BR" sz="1600" b="1" dirty="0">
                <a:solidFill>
                  <a:srgbClr val="7B6F8B"/>
                </a:solidFill>
              </a:rPr>
              <a:t>UC: Linguagem de script para Web</a:t>
            </a:r>
          </a:p>
        </p:txBody>
      </p:sp>
    </p:spTree>
    <p:extLst>
      <p:ext uri="{BB962C8B-B14F-4D97-AF65-F5344CB8AC3E}">
        <p14:creationId xmlns:p14="http://schemas.microsoft.com/office/powerpoint/2010/main" val="449128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473075" y="2393279"/>
            <a:ext cx="4823848" cy="3744416"/>
          </a:xfrm>
          <a:prstGeom prst="rect">
            <a:avLst/>
          </a:prstGeom>
          <a:solidFill>
            <a:srgbClr val="A3C4D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729107" y="3234435"/>
            <a:ext cx="437004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pt-BR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O Visual Studio </a:t>
            </a:r>
            <a:r>
              <a:rPr lang="pt-BR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Code</a:t>
            </a:r>
            <a:r>
              <a:rPr lang="pt-BR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é um editor de código-fonte leve, porém poderoso, que roda na sua área de trabalho e está disponível para Windows, </a:t>
            </a:r>
            <a:r>
              <a:rPr lang="pt-B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macOS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e Linux. Ele vem com suporte interno para </a:t>
            </a:r>
            <a:r>
              <a:rPr lang="pt-B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JavaScript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pt-B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TypeScript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e Node.js e possui um rico ecossistema de extensões para outras linguagens (como C ++, C #, Java, Python, PHP)</a:t>
            </a:r>
          </a:p>
        </p:txBody>
      </p:sp>
      <p:pic>
        <p:nvPicPr>
          <p:cNvPr id="6" name="Imagem 5" descr="ICONE_SAIBA_MAI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17799" y="2033239"/>
            <a:ext cx="734400" cy="734400"/>
          </a:xfrm>
          <a:prstGeom prst="rect">
            <a:avLst/>
          </a:prstGeom>
        </p:spPr>
      </p:pic>
      <p:grpSp>
        <p:nvGrpSpPr>
          <p:cNvPr id="7" name="Grupo 6"/>
          <p:cNvGrpSpPr/>
          <p:nvPr/>
        </p:nvGrpSpPr>
        <p:grpSpPr>
          <a:xfrm>
            <a:off x="473075" y="126103"/>
            <a:ext cx="8229600" cy="763913"/>
            <a:chOff x="473075" y="126103"/>
            <a:chExt cx="8229600" cy="763913"/>
          </a:xfrm>
        </p:grpSpPr>
        <p:sp>
          <p:nvSpPr>
            <p:cNvPr id="8" name="Retângulo 7"/>
            <p:cNvSpPr/>
            <p:nvPr/>
          </p:nvSpPr>
          <p:spPr>
            <a:xfrm>
              <a:off x="473075" y="268224"/>
              <a:ext cx="6037453" cy="62179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Título 1"/>
            <p:cNvSpPr txBox="1">
              <a:spLocks/>
            </p:cNvSpPr>
            <p:nvPr/>
          </p:nvSpPr>
          <p:spPr>
            <a:xfrm>
              <a:off x="473075" y="126103"/>
              <a:ext cx="8229600" cy="428628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/>
            <a:p>
              <a:pPr marR="0" lvl="0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5C3831"/>
                  </a:solidFill>
                  <a:effectLst/>
                  <a:uLnTx/>
                  <a:uFillTx/>
                  <a:latin typeface="Arial" pitchFamily="34" charset="0"/>
                  <a:ea typeface="+mj-ea"/>
                  <a:cs typeface="Arial" pitchFamily="34" charset="0"/>
                </a:rPr>
                <a:t>TÉCNICO EM INFORMÁTICA</a:t>
              </a:r>
            </a:p>
          </p:txBody>
        </p:sp>
      </p:grpSp>
      <p:pic>
        <p:nvPicPr>
          <p:cNvPr id="12" name="Picture 12" descr="Resultado de imagem para vscode log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55187" y="3234435"/>
            <a:ext cx="3652837" cy="18272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ítulo 1"/>
          <p:cNvSpPr txBox="1">
            <a:spLocks/>
          </p:cNvSpPr>
          <p:nvPr/>
        </p:nvSpPr>
        <p:spPr>
          <a:xfrm>
            <a:off x="473075" y="474663"/>
            <a:ext cx="8229599" cy="363262"/>
          </a:xfrm>
          <a:prstGeom prst="rect">
            <a:avLst/>
          </a:prstGeom>
        </p:spPr>
        <p:txBody>
          <a:bodyPr anchor="t" anchorCtr="0">
            <a:noAutofit/>
          </a:bodyPr>
          <a:lstStyle/>
          <a:p>
            <a:r>
              <a:rPr lang="pt-BR" sz="1600" b="1" dirty="0">
                <a:solidFill>
                  <a:srgbClr val="7B6F8B"/>
                </a:solidFill>
              </a:rPr>
              <a:t>UC: Linguagem de script para Web</a:t>
            </a:r>
          </a:p>
        </p:txBody>
      </p:sp>
    </p:spTree>
    <p:extLst>
      <p:ext uri="{BB962C8B-B14F-4D97-AF65-F5344CB8AC3E}">
        <p14:creationId xmlns:p14="http://schemas.microsoft.com/office/powerpoint/2010/main" val="39567415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596" y="1961933"/>
            <a:ext cx="8766808" cy="4133446"/>
          </a:xfrm>
          <a:prstGeom prst="rect">
            <a:avLst/>
          </a:prstGeom>
        </p:spPr>
      </p:pic>
      <p:sp>
        <p:nvSpPr>
          <p:cNvPr id="2" name="Retângulo 1"/>
          <p:cNvSpPr/>
          <p:nvPr/>
        </p:nvSpPr>
        <p:spPr>
          <a:xfrm>
            <a:off x="3749675" y="2363263"/>
            <a:ext cx="5205729" cy="1665393"/>
          </a:xfrm>
          <a:prstGeom prst="rect">
            <a:avLst/>
          </a:prstGeom>
          <a:solidFill>
            <a:srgbClr val="5C3831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80000" rIns="252000" bIns="180000" rtlCol="0" anchor="ctr"/>
          <a:lstStyle/>
          <a:p>
            <a:pPr marL="188595" marR="5080">
              <a:lnSpc>
                <a:spcPct val="100000"/>
              </a:lnSpc>
              <a:spcBef>
                <a:spcPts val="2260"/>
              </a:spcBef>
              <a:spcAft>
                <a:spcPts val="1200"/>
              </a:spcAft>
              <a:buClr>
                <a:srgbClr val="5C3831"/>
              </a:buClr>
              <a:tabLst>
                <a:tab pos="631825" algn="l"/>
              </a:tabLst>
            </a:pPr>
            <a:endParaRPr lang="pt-B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539552" y="1772816"/>
            <a:ext cx="8229600" cy="42862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R="0" lvl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600" b="1" i="0" u="none" strike="noStrike" kern="1200" cap="none" spc="0" normalizeH="0" baseline="0" noProof="0" dirty="0">
                <a:ln>
                  <a:noFill/>
                </a:ln>
                <a:solidFill>
                  <a:srgbClr val="5C383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Instalação</a:t>
            </a:r>
            <a:r>
              <a:rPr kumimoji="0" lang="pt-BR" sz="2600" b="1" i="0" u="none" strike="noStrike" kern="1200" cap="none" spc="0" normalizeH="0" noProof="0" dirty="0">
                <a:ln>
                  <a:noFill/>
                </a:ln>
                <a:solidFill>
                  <a:srgbClr val="5C383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das ferramentas</a:t>
            </a:r>
            <a:endParaRPr kumimoji="0" lang="pt-BR" sz="2600" b="1" i="0" u="none" strike="noStrike" kern="1200" cap="none" spc="0" normalizeH="0" baseline="0" noProof="0" dirty="0">
              <a:ln>
                <a:noFill/>
              </a:ln>
              <a:solidFill>
                <a:srgbClr val="5C383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grpSp>
        <p:nvGrpSpPr>
          <p:cNvPr id="6" name="Grupo 5"/>
          <p:cNvGrpSpPr/>
          <p:nvPr/>
        </p:nvGrpSpPr>
        <p:grpSpPr>
          <a:xfrm>
            <a:off x="473075" y="126103"/>
            <a:ext cx="8229600" cy="763913"/>
            <a:chOff x="473075" y="126103"/>
            <a:chExt cx="8229600" cy="763913"/>
          </a:xfrm>
        </p:grpSpPr>
        <p:sp>
          <p:nvSpPr>
            <p:cNvPr id="7" name="Retângulo 6"/>
            <p:cNvSpPr/>
            <p:nvPr/>
          </p:nvSpPr>
          <p:spPr>
            <a:xfrm>
              <a:off x="473075" y="268224"/>
              <a:ext cx="6037453" cy="62179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Título 1"/>
            <p:cNvSpPr txBox="1">
              <a:spLocks/>
            </p:cNvSpPr>
            <p:nvPr/>
          </p:nvSpPr>
          <p:spPr>
            <a:xfrm>
              <a:off x="473075" y="126103"/>
              <a:ext cx="8229600" cy="428628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/>
            <a:p>
              <a:pPr marR="0" lvl="0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5C3831"/>
                  </a:solidFill>
                  <a:effectLst/>
                  <a:uLnTx/>
                  <a:uFillTx/>
                  <a:latin typeface="Arial" pitchFamily="34" charset="0"/>
                  <a:ea typeface="+mj-ea"/>
                  <a:cs typeface="Arial" pitchFamily="34" charset="0"/>
                </a:rPr>
                <a:t>TÉCNICO EM INFORMÁTICA</a:t>
              </a:r>
            </a:p>
          </p:txBody>
        </p:sp>
      </p:grpSp>
      <p:pic>
        <p:nvPicPr>
          <p:cNvPr id="11" name="Picture 12" descr="Resultado de imagem para vscode log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7188" y="4585079"/>
            <a:ext cx="3652837" cy="18272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tângulo 11"/>
          <p:cNvSpPr/>
          <p:nvPr/>
        </p:nvSpPr>
        <p:spPr>
          <a:xfrm>
            <a:off x="3749675" y="4665989"/>
            <a:ext cx="5205729" cy="1665393"/>
          </a:xfrm>
          <a:prstGeom prst="rect">
            <a:avLst/>
          </a:prstGeom>
          <a:solidFill>
            <a:srgbClr val="5C3831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80000" rIns="252000" bIns="180000" rtlCol="0" anchor="ctr"/>
          <a:lstStyle/>
          <a:p>
            <a:pPr marL="188595" marR="5080">
              <a:lnSpc>
                <a:spcPct val="100000"/>
              </a:lnSpc>
              <a:spcBef>
                <a:spcPts val="2260"/>
              </a:spcBef>
              <a:spcAft>
                <a:spcPts val="1200"/>
              </a:spcAft>
              <a:buClr>
                <a:srgbClr val="5C3831"/>
              </a:buClr>
              <a:tabLst>
                <a:tab pos="631825" algn="l"/>
              </a:tabLst>
            </a:pPr>
            <a:endParaRPr lang="pt-B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ítulo 1"/>
          <p:cNvSpPr txBox="1">
            <a:spLocks/>
          </p:cNvSpPr>
          <p:nvPr/>
        </p:nvSpPr>
        <p:spPr>
          <a:xfrm>
            <a:off x="473075" y="474663"/>
            <a:ext cx="8229599" cy="363262"/>
          </a:xfrm>
          <a:prstGeom prst="rect">
            <a:avLst/>
          </a:prstGeom>
        </p:spPr>
        <p:txBody>
          <a:bodyPr anchor="t" anchorCtr="0">
            <a:noAutofit/>
          </a:bodyPr>
          <a:lstStyle/>
          <a:p>
            <a:r>
              <a:rPr lang="pt-BR" sz="1600" b="1" dirty="0">
                <a:solidFill>
                  <a:srgbClr val="7B6F8B"/>
                </a:solidFill>
              </a:rPr>
              <a:t>UC: Linguagem de script para Web</a:t>
            </a:r>
          </a:p>
        </p:txBody>
      </p:sp>
    </p:spTree>
    <p:extLst>
      <p:ext uri="{BB962C8B-B14F-4D97-AF65-F5344CB8AC3E}">
        <p14:creationId xmlns:p14="http://schemas.microsoft.com/office/powerpoint/2010/main" val="24399879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Grupo de profissionais financeiros, anÃ¡lise de mercados foto royalty-free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2" name="CaixaDeTexto 11"/>
          <p:cNvSpPr txBox="1"/>
          <p:nvPr/>
        </p:nvSpPr>
        <p:spPr>
          <a:xfrm>
            <a:off x="637674" y="3807278"/>
            <a:ext cx="8065000" cy="1893916"/>
          </a:xfrm>
          <a:prstGeom prst="rect">
            <a:avLst/>
          </a:prstGeom>
          <a:solidFill>
            <a:srgbClr val="5C3831">
              <a:alpha val="16000"/>
            </a:srgbClr>
          </a:solidFill>
        </p:spPr>
        <p:txBody>
          <a:bodyPr wrap="square" lIns="324000" tIns="252000" rIns="288000" bIns="252000" rtlCol="0">
            <a:spAutoFit/>
          </a:bodyPr>
          <a:lstStyle/>
          <a:p>
            <a:r>
              <a:rPr lang="pt-BR" b="1" dirty="0"/>
              <a:t>Configuração </a:t>
            </a:r>
            <a:r>
              <a:rPr lang="pt-BR" b="1" dirty="0" err="1"/>
              <a:t>vscode</a:t>
            </a:r>
            <a:r>
              <a:rPr lang="pt-BR" b="1" dirty="0"/>
              <a:t>:</a:t>
            </a:r>
          </a:p>
          <a:p>
            <a:endParaRPr lang="pt-BR" dirty="0"/>
          </a:p>
          <a:p>
            <a:r>
              <a:rPr lang="pt-BR" dirty="0"/>
              <a:t>Acessar o site: https://marketplace.visualstudio.com/VSCode e pesquisar por </a:t>
            </a:r>
            <a:r>
              <a:rPr lang="pt-BR" dirty="0" err="1"/>
              <a:t>Ionic</a:t>
            </a:r>
            <a:r>
              <a:rPr lang="pt-BR" dirty="0"/>
              <a:t> </a:t>
            </a:r>
            <a:r>
              <a:rPr lang="pt-BR" dirty="0" err="1"/>
              <a:t>Extension</a:t>
            </a:r>
            <a:r>
              <a:rPr lang="pt-BR" dirty="0"/>
              <a:t> Pack clicar em </a:t>
            </a:r>
            <a:r>
              <a:rPr lang="pt-BR" dirty="0" err="1"/>
              <a:t>install</a:t>
            </a:r>
            <a:r>
              <a:rPr lang="pt-BR" dirty="0"/>
              <a:t> para efetuar a instalação do pack.</a:t>
            </a:r>
          </a:p>
        </p:txBody>
      </p:sp>
      <p:pic>
        <p:nvPicPr>
          <p:cNvPr id="7" name="Picture 12" descr="Resultado de imagem para vscode log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46375" y="1644780"/>
            <a:ext cx="3651250" cy="18272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upo 9"/>
          <p:cNvGrpSpPr/>
          <p:nvPr/>
        </p:nvGrpSpPr>
        <p:grpSpPr>
          <a:xfrm>
            <a:off x="473075" y="126103"/>
            <a:ext cx="8229600" cy="763913"/>
            <a:chOff x="473075" y="126103"/>
            <a:chExt cx="8229600" cy="763913"/>
          </a:xfrm>
        </p:grpSpPr>
        <p:sp>
          <p:nvSpPr>
            <p:cNvPr id="11" name="Retângulo 10"/>
            <p:cNvSpPr/>
            <p:nvPr/>
          </p:nvSpPr>
          <p:spPr>
            <a:xfrm>
              <a:off x="473075" y="268224"/>
              <a:ext cx="6037453" cy="62179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Título 1"/>
            <p:cNvSpPr txBox="1">
              <a:spLocks/>
            </p:cNvSpPr>
            <p:nvPr/>
          </p:nvSpPr>
          <p:spPr>
            <a:xfrm>
              <a:off x="473075" y="126103"/>
              <a:ext cx="8229600" cy="428628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/>
            <a:p>
              <a:pPr marR="0" lvl="0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5C3831"/>
                  </a:solidFill>
                  <a:effectLst/>
                  <a:uLnTx/>
                  <a:uFillTx/>
                  <a:latin typeface="Arial" pitchFamily="34" charset="0"/>
                  <a:ea typeface="+mj-ea"/>
                  <a:cs typeface="Arial" pitchFamily="34" charset="0"/>
                </a:rPr>
                <a:t>TÉCNICO EM INFORMÁTICA</a:t>
              </a:r>
            </a:p>
          </p:txBody>
        </p:sp>
      </p:grpSp>
      <p:sp>
        <p:nvSpPr>
          <p:cNvPr id="9" name="Título 1"/>
          <p:cNvSpPr txBox="1">
            <a:spLocks/>
          </p:cNvSpPr>
          <p:nvPr/>
        </p:nvSpPr>
        <p:spPr>
          <a:xfrm>
            <a:off x="473075" y="474663"/>
            <a:ext cx="8229599" cy="363262"/>
          </a:xfrm>
          <a:prstGeom prst="rect">
            <a:avLst/>
          </a:prstGeom>
        </p:spPr>
        <p:txBody>
          <a:bodyPr anchor="t" anchorCtr="0">
            <a:noAutofit/>
          </a:bodyPr>
          <a:lstStyle/>
          <a:p>
            <a:r>
              <a:rPr lang="pt-BR" sz="1600" b="1" dirty="0">
                <a:solidFill>
                  <a:srgbClr val="7B6F8B"/>
                </a:solidFill>
              </a:rPr>
              <a:t>UC: Linguagem de script para Web</a:t>
            </a:r>
          </a:p>
        </p:txBody>
      </p:sp>
    </p:spTree>
    <p:extLst>
      <p:ext uri="{BB962C8B-B14F-4D97-AF65-F5344CB8AC3E}">
        <p14:creationId xmlns:p14="http://schemas.microsoft.com/office/powerpoint/2010/main" val="8815411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76" b="18663"/>
          <a:stretch/>
        </p:blipFill>
        <p:spPr bwMode="auto">
          <a:xfrm>
            <a:off x="0" y="2020186"/>
            <a:ext cx="9144000" cy="4837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tângulo 1"/>
          <p:cNvSpPr/>
          <p:nvPr/>
        </p:nvSpPr>
        <p:spPr>
          <a:xfrm>
            <a:off x="153090" y="3694289"/>
            <a:ext cx="886956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Site da documentação Oficial: https://angular.io/</a:t>
            </a:r>
          </a:p>
          <a:p>
            <a:pPr algn="just">
              <a:defRPr/>
            </a:pP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just">
              <a:defRPr/>
            </a:pP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Instalação do Angular:</a:t>
            </a:r>
          </a:p>
          <a:p>
            <a:pPr algn="just">
              <a:defRPr/>
            </a:pP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just">
              <a:defRPr/>
            </a:pP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just">
              <a:defRPr/>
            </a:pP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just">
              <a:defRPr/>
            </a:pP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just">
              <a:defRPr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539552" y="1772816"/>
            <a:ext cx="8229600" cy="42862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R="0" lvl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600" b="1" i="0" u="none" strike="noStrike" kern="1200" cap="none" spc="0" normalizeH="0" baseline="0" noProof="0" dirty="0">
                <a:ln>
                  <a:noFill/>
                </a:ln>
                <a:solidFill>
                  <a:srgbClr val="5C383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Instalação das ferramentas</a:t>
            </a:r>
          </a:p>
        </p:txBody>
      </p:sp>
      <p:grpSp>
        <p:nvGrpSpPr>
          <p:cNvPr id="15" name="Grupo 14"/>
          <p:cNvGrpSpPr/>
          <p:nvPr/>
        </p:nvGrpSpPr>
        <p:grpSpPr>
          <a:xfrm>
            <a:off x="473075" y="126103"/>
            <a:ext cx="8229600" cy="763913"/>
            <a:chOff x="473075" y="126103"/>
            <a:chExt cx="8229600" cy="763913"/>
          </a:xfrm>
        </p:grpSpPr>
        <p:sp>
          <p:nvSpPr>
            <p:cNvPr id="16" name="Retângulo 15"/>
            <p:cNvSpPr/>
            <p:nvPr/>
          </p:nvSpPr>
          <p:spPr>
            <a:xfrm>
              <a:off x="473075" y="268224"/>
              <a:ext cx="6037453" cy="62179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Título 1"/>
            <p:cNvSpPr txBox="1">
              <a:spLocks/>
            </p:cNvSpPr>
            <p:nvPr/>
          </p:nvSpPr>
          <p:spPr>
            <a:xfrm>
              <a:off x="473075" y="126103"/>
              <a:ext cx="8229600" cy="428628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/>
            <a:p>
              <a:pPr marR="0" lvl="0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5C3831"/>
                  </a:solidFill>
                  <a:effectLst/>
                  <a:uLnTx/>
                  <a:uFillTx/>
                  <a:latin typeface="Arial" pitchFamily="34" charset="0"/>
                  <a:ea typeface="+mj-ea"/>
                  <a:cs typeface="Arial" pitchFamily="34" charset="0"/>
                </a:rPr>
                <a:t>TÉCNICO EM INFORMÁTICA</a:t>
              </a:r>
            </a:p>
          </p:txBody>
        </p:sp>
      </p:grpSp>
      <p:sp>
        <p:nvSpPr>
          <p:cNvPr id="19" name="Título 1"/>
          <p:cNvSpPr txBox="1">
            <a:spLocks/>
          </p:cNvSpPr>
          <p:nvPr/>
        </p:nvSpPr>
        <p:spPr>
          <a:xfrm>
            <a:off x="473075" y="474663"/>
            <a:ext cx="8229599" cy="363262"/>
          </a:xfrm>
          <a:prstGeom prst="rect">
            <a:avLst/>
          </a:prstGeom>
        </p:spPr>
        <p:txBody>
          <a:bodyPr anchor="t" anchorCtr="0">
            <a:noAutofit/>
          </a:bodyPr>
          <a:lstStyle/>
          <a:p>
            <a:r>
              <a:rPr lang="pt-BR" sz="1600" b="1" dirty="0">
                <a:solidFill>
                  <a:srgbClr val="7B6F8B"/>
                </a:solidFill>
              </a:rPr>
              <a:t>UC: Linguagem de script para Web</a:t>
            </a:r>
          </a:p>
        </p:txBody>
      </p:sp>
      <p:pic>
        <p:nvPicPr>
          <p:cNvPr id="1026" name="Picture 2" descr="Ficheiro:Angular full color logo.svg – Wikipédia, a enciclopédia livr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642597"/>
            <a:ext cx="1584793" cy="15847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7424" y="4984971"/>
            <a:ext cx="7200900" cy="6572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294259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Personalizada 1">
      <a:dk1>
        <a:sysClr val="windowText" lastClr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</TotalTime>
  <Words>170</Words>
  <Application>Microsoft Office PowerPoint</Application>
  <PresentationFormat>Apresentação na tela (4:3)</PresentationFormat>
  <Paragraphs>54</Paragraphs>
  <Slides>11</Slides>
  <Notes>5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2" baseType="lpstr">
      <vt:lpstr>Office Theme</vt:lpstr>
      <vt:lpstr>Técnico em Informática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Sesc Rio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Larissa Arantes</dc:creator>
  <cp:lastModifiedBy>Thyago Almeida</cp:lastModifiedBy>
  <cp:revision>538</cp:revision>
  <dcterms:created xsi:type="dcterms:W3CDTF">2014-09-25T20:14:36Z</dcterms:created>
  <dcterms:modified xsi:type="dcterms:W3CDTF">2022-10-17T21:37:14Z</dcterms:modified>
</cp:coreProperties>
</file>