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Fira Sans Extra Condense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484D8E-F2BA-41DF-972E-364133D1FA24}">
  <a:tblStyle styleId="{85484D8E-F2BA-41DF-972E-364133D1FA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999352f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999352f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cc4309db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cc4309db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c4309db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c4309db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999352fa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999352fa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999352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999352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999352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999352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c4309db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c4309db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cc4309db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cc4309db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c999352f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c999352f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999352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c999352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99935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99935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c999352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c999352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999352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999352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c999352f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c999352f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99935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99935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0ee51c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0ee51c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999352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999352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0ee51c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0ee51c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99935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99935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c999352f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c999352f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999352f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999352f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e implementação no EK6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Factor Apps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 startAt="10"/>
            </a:pPr>
            <a:r>
              <a:rPr lang="pt-BR"/>
              <a:t>Dev/prod semelhantes;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Ambientes devem estar o mais similares possível.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 startAt="10"/>
            </a:pPr>
            <a:r>
              <a:rPr lang="pt-BR"/>
              <a:t>Logs;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não deve gerenciar logs, apenas escrevê-los na saída padrão</a:t>
            </a:r>
            <a:r>
              <a:rPr lang="pt-BR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 startAt="10"/>
            </a:pPr>
            <a:r>
              <a:rPr lang="pt-BR"/>
              <a:t>Processos de administrador;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Tarefas de administração em processos pontuais.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Gerenciamento de </a:t>
            </a:r>
            <a:r>
              <a:rPr lang="pt-BR"/>
              <a:t>containers</a:t>
            </a:r>
            <a:r>
              <a:rPr lang="pt-BR"/>
              <a:t> - </a:t>
            </a:r>
            <a:r>
              <a:rPr lang="pt-BR"/>
              <a:t>Docker, </a:t>
            </a:r>
            <a:r>
              <a:rPr lang="pt-BR"/>
              <a:t>Kubernets, Red Hat Openshift;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Captura de logs - Splunk, Jaeger;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Saúde do ambiente - AppDynamics;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Capturar métricas - Prometheus;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Exibição de métricas - Grafana.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- EK6 no PaaS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Propósito do EK6</a:t>
            </a:r>
            <a:r>
              <a:rPr lang="pt-BR"/>
              <a:t>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EK6 no IaaS;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API de Enriquecimento de Poderes;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Migração para PaaS;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Provisionamento de ambiente;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Configurações.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Propósito do EK6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EK6 no IaaS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de Enriquecimento de Poderes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de Enriquecimento de Poderes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Desenho aqui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de Enriquecimento de Poderes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de Enriquecimento de Poderes - Volume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Migração para PaaS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- PaaS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Modelos de Cloud;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Microsserviços;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12 Fatores;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Provisão de ambiente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Configuração no Pipepper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Modelos de serviço de cloud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414988" y="11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{85484D8E-F2BA-41DF-972E-364133D1FA24}</a:tableStyleId>
              </a:tblPr>
              <a:tblGrid>
                <a:gridCol w="2104675"/>
                <a:gridCol w="2104675"/>
                <a:gridCol w="2104675"/>
              </a:tblGrid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IaaS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PaaS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SaaS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Aplicações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Aplicações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Aplicações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Dados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Dados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Dados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Runtime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Runtime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Runtime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Middleware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Middleware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Middleware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Sistema Operacional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Sistema Operacional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Sistema Operacional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Virtualização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Virtualização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Virtualização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Servidores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Servidores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Servidores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Armazenamento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Armazenamento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Armazenamento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2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Rede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Rede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Rede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5"/>
          <p:cNvSpPr/>
          <p:nvPr/>
        </p:nvSpPr>
        <p:spPr>
          <a:xfrm>
            <a:off x="5729480" y="4897880"/>
            <a:ext cx="162900" cy="1629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892455" y="4803800"/>
            <a:ext cx="2099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Provisionado pelo serviço</a:t>
            </a:r>
            <a:endParaRPr sz="1200"/>
          </a:p>
        </p:txBody>
      </p:sp>
      <p:sp>
        <p:nvSpPr>
          <p:cNvPr id="70" name="Google Shape;70;p15"/>
          <p:cNvSpPr txBox="1"/>
          <p:nvPr/>
        </p:nvSpPr>
        <p:spPr>
          <a:xfrm>
            <a:off x="3687025" y="4803800"/>
            <a:ext cx="1868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Gerenciado pelo usuário</a:t>
            </a:r>
            <a:endParaRPr sz="1200"/>
          </a:p>
        </p:txBody>
      </p:sp>
      <p:sp>
        <p:nvSpPr>
          <p:cNvPr id="71" name="Google Shape;71;p15"/>
          <p:cNvSpPr/>
          <p:nvPr/>
        </p:nvSpPr>
        <p:spPr>
          <a:xfrm>
            <a:off x="3548605" y="4888190"/>
            <a:ext cx="162900" cy="16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Modelos de serviço de cloud</a:t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3546166" y="1282825"/>
            <a:ext cx="3404489" cy="1475265"/>
            <a:chOff x="4089338" y="859545"/>
            <a:chExt cx="2711660" cy="1175042"/>
          </a:xfrm>
        </p:grpSpPr>
        <p:grpSp>
          <p:nvGrpSpPr>
            <p:cNvPr id="78" name="Google Shape;78;p16"/>
            <p:cNvGrpSpPr/>
            <p:nvPr/>
          </p:nvGrpSpPr>
          <p:grpSpPr>
            <a:xfrm>
              <a:off x="4703688" y="895738"/>
              <a:ext cx="905200" cy="357200"/>
              <a:chOff x="4703688" y="895738"/>
              <a:chExt cx="905200" cy="3572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4703688" y="1062113"/>
                <a:ext cx="548325" cy="184275"/>
              </a:xfrm>
              <a:custGeom>
                <a:rect b="b" l="l" r="r" t="t"/>
                <a:pathLst>
                  <a:path extrusionOk="0" h="7371" w="21933">
                    <a:moveTo>
                      <a:pt x="7883" y="1"/>
                    </a:moveTo>
                    <a:lnTo>
                      <a:pt x="1" y="6692"/>
                    </a:lnTo>
                    <a:lnTo>
                      <a:pt x="584" y="7371"/>
                    </a:lnTo>
                    <a:lnTo>
                      <a:pt x="8216" y="894"/>
                    </a:lnTo>
                    <a:lnTo>
                      <a:pt x="21932" y="894"/>
                    </a:lnTo>
                    <a:lnTo>
                      <a:pt x="21932" y="1"/>
                    </a:ln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251688" y="895738"/>
                <a:ext cx="357200" cy="357200"/>
              </a:xfrm>
              <a:custGeom>
                <a:rect b="b" l="l" r="r" t="t"/>
                <a:pathLst>
                  <a:path extrusionOk="0" h="14288" w="14288">
                    <a:moveTo>
                      <a:pt x="7144" y="0"/>
                    </a:moveTo>
                    <a:cubicBezTo>
                      <a:pt x="3191" y="0"/>
                      <a:pt x="0" y="3203"/>
                      <a:pt x="0" y="7144"/>
                    </a:cubicBezTo>
                    <a:cubicBezTo>
                      <a:pt x="0" y="11085"/>
                      <a:pt x="3191" y="14288"/>
                      <a:pt x="7144" y="14288"/>
                    </a:cubicBezTo>
                    <a:cubicBezTo>
                      <a:pt x="11085" y="14288"/>
                      <a:pt x="14288" y="11085"/>
                      <a:pt x="14288" y="7144"/>
                    </a:cubicBezTo>
                    <a:cubicBezTo>
                      <a:pt x="14288" y="3203"/>
                      <a:pt x="11085" y="0"/>
                      <a:pt x="7144" y="0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1" name="Google Shape;81;p16"/>
            <p:cNvSpPr/>
            <p:nvPr/>
          </p:nvSpPr>
          <p:spPr>
            <a:xfrm>
              <a:off x="4089338" y="1040688"/>
              <a:ext cx="1030800" cy="892700"/>
            </a:xfrm>
            <a:custGeom>
              <a:rect b="b" l="l" r="r" t="t"/>
              <a:pathLst>
                <a:path extrusionOk="0" h="35708" w="41232">
                  <a:moveTo>
                    <a:pt x="20622" y="0"/>
                  </a:moveTo>
                  <a:lnTo>
                    <a:pt x="0" y="35707"/>
                  </a:lnTo>
                  <a:lnTo>
                    <a:pt x="41232" y="35707"/>
                  </a:lnTo>
                  <a:lnTo>
                    <a:pt x="2062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SaaS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089338" y="1933363"/>
              <a:ext cx="1028125" cy="101225"/>
            </a:xfrm>
            <a:custGeom>
              <a:rect b="b" l="l" r="r" t="t"/>
              <a:pathLst>
                <a:path extrusionOk="0" h="4049" w="41125">
                  <a:moveTo>
                    <a:pt x="0" y="0"/>
                  </a:moveTo>
                  <a:lnTo>
                    <a:pt x="3870" y="4048"/>
                  </a:lnTo>
                  <a:lnTo>
                    <a:pt x="41124" y="4048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5772898" y="859545"/>
              <a:ext cx="1028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434343"/>
                  </a:solidFill>
                </a:rPr>
                <a:t>Platform as a Service</a:t>
              </a:r>
              <a:endParaRPr sz="2000">
                <a:solidFill>
                  <a:srgbClr val="434343"/>
                </a:solidFill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364212" y="2553428"/>
            <a:ext cx="5041931" cy="1311971"/>
            <a:chOff x="1554925" y="1871575"/>
            <a:chExt cx="4015875" cy="1044979"/>
          </a:xfrm>
        </p:grpSpPr>
        <p:grpSp>
          <p:nvGrpSpPr>
            <p:cNvPr id="85" name="Google Shape;85;p16"/>
            <p:cNvGrpSpPr/>
            <p:nvPr/>
          </p:nvGrpSpPr>
          <p:grpSpPr>
            <a:xfrm>
              <a:off x="3101113" y="1907763"/>
              <a:ext cx="904900" cy="357200"/>
              <a:chOff x="3101113" y="1907763"/>
              <a:chExt cx="904900" cy="357200"/>
            </a:xfrm>
          </p:grpSpPr>
          <p:sp>
            <p:nvSpPr>
              <p:cNvPr id="86" name="Google Shape;86;p16"/>
              <p:cNvSpPr/>
              <p:nvPr/>
            </p:nvSpPr>
            <p:spPr>
              <a:xfrm>
                <a:off x="3457713" y="2076813"/>
                <a:ext cx="548300" cy="184575"/>
              </a:xfrm>
              <a:custGeom>
                <a:rect b="b" l="l" r="r" t="t"/>
                <a:pathLst>
                  <a:path extrusionOk="0" h="7383" w="21932">
                    <a:moveTo>
                      <a:pt x="0" y="1"/>
                    </a:moveTo>
                    <a:lnTo>
                      <a:pt x="0" y="894"/>
                    </a:lnTo>
                    <a:lnTo>
                      <a:pt x="13716" y="894"/>
                    </a:lnTo>
                    <a:lnTo>
                      <a:pt x="21348" y="7383"/>
                    </a:lnTo>
                    <a:lnTo>
                      <a:pt x="21932" y="6704"/>
                    </a:lnTo>
                    <a:lnTo>
                      <a:pt x="14050" y="1"/>
                    </a:ln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3101113" y="1907763"/>
                <a:ext cx="357200" cy="357200"/>
              </a:xfrm>
              <a:custGeom>
                <a:rect b="b" l="l" r="r" t="t"/>
                <a:pathLst>
                  <a:path extrusionOk="0" h="14288" w="14288">
                    <a:moveTo>
                      <a:pt x="7144" y="0"/>
                    </a:moveTo>
                    <a:cubicBezTo>
                      <a:pt x="3191" y="0"/>
                      <a:pt x="1" y="3203"/>
                      <a:pt x="1" y="7144"/>
                    </a:cubicBezTo>
                    <a:cubicBezTo>
                      <a:pt x="1" y="11085"/>
                      <a:pt x="3191" y="14288"/>
                      <a:pt x="7144" y="14288"/>
                    </a:cubicBezTo>
                    <a:cubicBezTo>
                      <a:pt x="11085" y="14288"/>
                      <a:pt x="14288" y="11085"/>
                      <a:pt x="14288" y="7144"/>
                    </a:cubicBezTo>
                    <a:cubicBezTo>
                      <a:pt x="14288" y="3203"/>
                      <a:pt x="11085" y="0"/>
                      <a:pt x="7144" y="0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8" name="Google Shape;88;p16"/>
            <p:cNvSpPr/>
            <p:nvPr/>
          </p:nvSpPr>
          <p:spPr>
            <a:xfrm>
              <a:off x="3638700" y="2815025"/>
              <a:ext cx="1932100" cy="101529"/>
            </a:xfrm>
            <a:custGeom>
              <a:rect b="b" l="l" r="r" t="t"/>
              <a:pathLst>
                <a:path extrusionOk="0" h="4049" w="77284">
                  <a:moveTo>
                    <a:pt x="0" y="0"/>
                  </a:moveTo>
                  <a:lnTo>
                    <a:pt x="7275" y="4049"/>
                  </a:lnTo>
                  <a:lnTo>
                    <a:pt x="77284" y="4049"/>
                  </a:lnTo>
                  <a:lnTo>
                    <a:pt x="70021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638688" y="2034563"/>
              <a:ext cx="1932100" cy="780475"/>
            </a:xfrm>
            <a:custGeom>
              <a:rect b="b" l="l" r="r" t="t"/>
              <a:pathLst>
                <a:path extrusionOk="0" h="31219" w="77284">
                  <a:moveTo>
                    <a:pt x="18026" y="0"/>
                  </a:moveTo>
                  <a:lnTo>
                    <a:pt x="0" y="31218"/>
                  </a:lnTo>
                  <a:lnTo>
                    <a:pt x="77284" y="31218"/>
                  </a:lnTo>
                  <a:lnTo>
                    <a:pt x="5925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PaaS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554925" y="1871575"/>
              <a:ext cx="1393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434343"/>
                  </a:solidFill>
                </a:rPr>
                <a:t>Platform as a Service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2414961" y="3716775"/>
            <a:ext cx="5629239" cy="1255515"/>
            <a:chOff x="3188338" y="2798175"/>
            <a:chExt cx="4483663" cy="1000012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5620488" y="2834363"/>
              <a:ext cx="903700" cy="357200"/>
              <a:chOff x="5620488" y="2834363"/>
              <a:chExt cx="903700" cy="357200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5620488" y="3003138"/>
                <a:ext cx="548300" cy="184550"/>
              </a:xfrm>
              <a:custGeom>
                <a:rect b="b" l="l" r="r" t="t"/>
                <a:pathLst>
                  <a:path extrusionOk="0" h="7382" w="21932">
                    <a:moveTo>
                      <a:pt x="7882" y="0"/>
                    </a:moveTo>
                    <a:lnTo>
                      <a:pt x="0" y="6691"/>
                    </a:lnTo>
                    <a:lnTo>
                      <a:pt x="583" y="7382"/>
                    </a:lnTo>
                    <a:lnTo>
                      <a:pt x="8215" y="893"/>
                    </a:lnTo>
                    <a:lnTo>
                      <a:pt x="21931" y="893"/>
                    </a:lnTo>
                    <a:lnTo>
                      <a:pt x="21931" y="0"/>
                    </a:ln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6166963" y="2834363"/>
                <a:ext cx="357225" cy="357200"/>
              </a:xfrm>
              <a:custGeom>
                <a:rect b="b" l="l" r="r" t="t"/>
                <a:pathLst>
                  <a:path extrusionOk="0" h="14288" w="14289">
                    <a:moveTo>
                      <a:pt x="7145" y="0"/>
                    </a:moveTo>
                    <a:cubicBezTo>
                      <a:pt x="3192" y="0"/>
                      <a:pt x="1" y="3191"/>
                      <a:pt x="1" y="7144"/>
                    </a:cubicBezTo>
                    <a:cubicBezTo>
                      <a:pt x="1" y="11085"/>
                      <a:pt x="3192" y="14288"/>
                      <a:pt x="7145" y="14288"/>
                    </a:cubicBezTo>
                    <a:cubicBezTo>
                      <a:pt x="11086" y="14288"/>
                      <a:pt x="14288" y="11085"/>
                      <a:pt x="14288" y="7144"/>
                    </a:cubicBezTo>
                    <a:cubicBezTo>
                      <a:pt x="14288" y="3191"/>
                      <a:pt x="11086" y="0"/>
                      <a:pt x="7145" y="0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>
            <a:xfrm>
              <a:off x="3188338" y="2916213"/>
              <a:ext cx="2833100" cy="780475"/>
            </a:xfrm>
            <a:custGeom>
              <a:rect b="b" l="l" r="r" t="t"/>
              <a:pathLst>
                <a:path extrusionOk="0" h="31219" w="113324">
                  <a:moveTo>
                    <a:pt x="18014" y="1"/>
                  </a:moveTo>
                  <a:lnTo>
                    <a:pt x="0" y="31219"/>
                  </a:lnTo>
                  <a:lnTo>
                    <a:pt x="113324" y="31219"/>
                  </a:lnTo>
                  <a:lnTo>
                    <a:pt x="9529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IaaS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188338" y="3696663"/>
              <a:ext cx="2833100" cy="101525"/>
            </a:xfrm>
            <a:custGeom>
              <a:rect b="b" l="l" r="r" t="t"/>
              <a:pathLst>
                <a:path extrusionOk="0" h="4061" w="113324">
                  <a:moveTo>
                    <a:pt x="0" y="1"/>
                  </a:moveTo>
                  <a:lnTo>
                    <a:pt x="4120" y="4061"/>
                  </a:lnTo>
                  <a:lnTo>
                    <a:pt x="113324" y="4061"/>
                  </a:lnTo>
                  <a:lnTo>
                    <a:pt x="109204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6676600" y="2798175"/>
              <a:ext cx="995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434343"/>
                  </a:solidFill>
                </a:rPr>
                <a:t>Platform as a Service</a:t>
              </a:r>
              <a:endParaRPr sz="2000">
                <a:solidFill>
                  <a:srgbClr val="434343"/>
                </a:solidFill>
              </a:endParaRPr>
            </a:p>
          </p:txBody>
        </p:sp>
      </p:grpSp>
      <p:cxnSp>
        <p:nvCxnSpPr>
          <p:cNvPr id="98" name="Google Shape;98;p16"/>
          <p:cNvCxnSpPr/>
          <p:nvPr/>
        </p:nvCxnSpPr>
        <p:spPr>
          <a:xfrm rot="10800000">
            <a:off x="688675" y="1396525"/>
            <a:ext cx="0" cy="3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8464275" y="1282825"/>
            <a:ext cx="0" cy="3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 rot="5400000">
            <a:off x="8007600" y="2808775"/>
            <a:ext cx="1376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 rot="-5400000">
            <a:off x="-175525" y="2808775"/>
            <a:ext cx="1233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Simplicidade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PaaS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 na nuvem;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Foco no desenvolvimento;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Alta disponibilidade;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Altamente escalável;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Torna possível a implementação</a:t>
            </a:r>
            <a:r>
              <a:rPr lang="pt-BR"/>
              <a:t> </a:t>
            </a:r>
            <a:r>
              <a:rPr lang="pt-BR"/>
              <a:t>de microsserviços.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microsserviços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Modularidade</a:t>
            </a:r>
            <a:r>
              <a:rPr lang="pt-BR"/>
              <a:t>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Ideal para times com muitos desenvolvedores;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Escalabilidade</a:t>
            </a:r>
            <a:r>
              <a:rPr lang="pt-BR"/>
              <a:t>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Facilita modernização;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Factor Apps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pt-BR"/>
              <a:t>Base de Código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Sistema de controle de versões (VCS), como o Git, Subversion, CVS, RTC, etc.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pt-BR"/>
              <a:t>Dependências;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Declarar e isolar bibliotecas em um sistema de pacotes, como o Maven.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/>
            </a:pPr>
            <a:r>
              <a:rPr lang="pt-BR"/>
              <a:t>Configurações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Armazenamento de variáveis no ambiente.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Factor Apps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pt-BR"/>
              <a:t>Serviços de apoio;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deve estar preparada para se conectar a banco de dados, sistemas de mensageria (Kafka, MQ) e outros serviços sem alteração de código.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pt-BR"/>
              <a:t>Construa, lance, execute;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Alterações no código-fonte lançadas no VCS disparam, constroem e lançam a aplicação no ambiente, seguindo a esteira de CD (Countinuous Delivery).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pt-BR"/>
              <a:t>Processos;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não armazenam estado.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 Factor Apps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 startAt="7"/>
            </a:pPr>
            <a:r>
              <a:rPr lang="pt-BR"/>
              <a:t>Vínculo de porta;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pode ser disponibilizada como serviço de apoio para outra aplicação.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 startAt="7"/>
            </a:pPr>
            <a:r>
              <a:rPr lang="pt-BR"/>
              <a:t>Concorrência;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Aplicação deve ser autocontida de maneira que possa escalar com a certeza de que os recursos não serão compartilhados.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romanUcPeriod" startAt="7"/>
            </a:pPr>
            <a:r>
              <a:rPr lang="pt-BR"/>
              <a:t>Descartabilidade;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Minimizar o tempo de inicialização da aplicação e prepará-la para que possa ser desligada a qualquer momento.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