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DAE3F3"/>
    <a:srgbClr val="357EAF"/>
    <a:srgbClr val="7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52" autoAdjust="0"/>
    <p:restoredTop sz="83434" autoAdjust="0"/>
  </p:normalViewPr>
  <p:slideViewPr>
    <p:cSldViewPr snapToGrid="0">
      <p:cViewPr varScale="1">
        <p:scale>
          <a:sx n="83" d="100"/>
          <a:sy n="83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D7CD1-D63E-4DDE-B596-92717F8AA37A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EDBB2-20E2-4669-AF69-8C5EE48208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D78-4451-4541-A6CC-9C0C97549B9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359F-2683-450B-8FF6-0966C55A04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D78-4451-4541-A6CC-9C0C97549B9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359F-2683-450B-8FF6-0966C55A04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D78-4451-4541-A6CC-9C0C97549B9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359F-2683-450B-8FF6-0966C55A04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7006"/>
            <a:ext cx="10515600" cy="7668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0923"/>
            <a:ext cx="10515600" cy="49760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D78-4451-4541-A6CC-9C0C97549B9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359F-2683-450B-8FF6-0966C55A04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Rectangle 19"/>
          <p:cNvSpPr>
            <a:spLocks noChangeArrowheads="1"/>
          </p:cNvSpPr>
          <p:nvPr userDrawn="1"/>
        </p:nvSpPr>
        <p:spPr bwMode="auto">
          <a:xfrm>
            <a:off x="672636" y="1038456"/>
            <a:ext cx="10448841" cy="4571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pic>
        <p:nvPicPr>
          <p:cNvPr id="31" name="Picture 20" descr="hust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357" y="271885"/>
            <a:ext cx="852886" cy="62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D78-4451-4541-A6CC-9C0C97549B9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359F-2683-450B-8FF6-0966C55A04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D78-4451-4541-A6CC-9C0C97549B9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359F-2683-450B-8FF6-0966C55A04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D78-4451-4541-A6CC-9C0C97549B9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359F-2683-450B-8FF6-0966C55A04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D78-4451-4541-A6CC-9C0C97549B9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359F-2683-450B-8FF6-0966C55A04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D78-4451-4541-A6CC-9C0C97549B9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359F-2683-450B-8FF6-0966C55A04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D78-4451-4541-A6CC-9C0C97549B9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359F-2683-450B-8FF6-0966C55A04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7D78-4451-4541-A6CC-9C0C97549B9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359F-2683-450B-8FF6-0966C55A04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87D78-4451-4541-A6CC-9C0C97549B9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F359F-2683-450B-8FF6-0966C55A04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GNN</a:t>
            </a:r>
            <a:r>
              <a:rPr lang="zh-CN" altLang="en-US" dirty="0"/>
              <a:t>应用：处理网络拓扑的拓扑信息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0785"/>
            <a:ext cx="9432472" cy="5217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相关文献</a:t>
            </a:r>
            <a:r>
              <a:rPr lang="zh-CN" altLang="en-US" sz="2400" dirty="0"/>
              <a:t>：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Combining Deep Reinforcement Learning With Graph Neural Networks for Optimal VNF Placement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解决的问题：在支持</a:t>
            </a:r>
            <a:r>
              <a:rPr lang="en-US" altLang="zh-CN" sz="2000" dirty="0"/>
              <a:t>SDN(</a:t>
            </a:r>
            <a:r>
              <a:rPr lang="zh-CN" altLang="en-US" sz="2000" dirty="0"/>
              <a:t>软件定义网络</a:t>
            </a:r>
            <a:r>
              <a:rPr lang="en-US" altLang="zh-CN" sz="2000" dirty="0"/>
              <a:t>)</a:t>
            </a:r>
            <a:r>
              <a:rPr lang="zh-CN" altLang="en-US" sz="2000" dirty="0"/>
              <a:t>的网络上，寻找一个部署成本最低的</a:t>
            </a:r>
            <a:r>
              <a:rPr lang="en-US" altLang="zh-CN" sz="2000" dirty="0"/>
              <a:t>VNF(</a:t>
            </a:r>
            <a:r>
              <a:rPr lang="zh-CN" altLang="en-US" sz="2000" dirty="0"/>
              <a:t>虚拟网络功能</a:t>
            </a:r>
            <a:r>
              <a:rPr lang="en-US" altLang="zh-CN" sz="2000" dirty="0"/>
              <a:t>)</a:t>
            </a:r>
            <a:r>
              <a:rPr lang="zh-CN" altLang="en-US" sz="2000" dirty="0"/>
              <a:t>布局策略。</a:t>
            </a:r>
            <a:endParaRPr lang="en-US" altLang="zh-CN" sz="2000" dirty="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方法：</a:t>
            </a:r>
            <a:r>
              <a:rPr lang="en-US" altLang="zh-CN" sz="2000" dirty="0">
                <a:solidFill>
                  <a:schemeClr val="tx1"/>
                </a:solidFill>
              </a:rPr>
              <a:t>RL+GNN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RL</a:t>
            </a:r>
            <a:r>
              <a:rPr lang="zh-CN" altLang="en-US" sz="1600" dirty="0"/>
              <a:t>用于生成布局策略。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GNN</a:t>
            </a:r>
            <a:r>
              <a:rPr lang="zh-CN" altLang="en-US" sz="1600" dirty="0">
                <a:solidFill>
                  <a:schemeClr val="tx1"/>
                </a:solidFill>
              </a:rPr>
              <a:t>作为</a:t>
            </a:r>
            <a:r>
              <a:rPr lang="en-US" altLang="zh-CN" sz="1600" dirty="0">
                <a:solidFill>
                  <a:schemeClr val="tx1"/>
                </a:solidFill>
              </a:rPr>
              <a:t>RL</a:t>
            </a:r>
            <a:r>
              <a:rPr lang="zh-CN" altLang="en-US" sz="1600" dirty="0">
                <a:solidFill>
                  <a:schemeClr val="tx1"/>
                </a:solidFill>
              </a:rPr>
              <a:t>的神经网络，用于处理网络拓扑信息。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484" y="3297757"/>
            <a:ext cx="4163981" cy="289179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H="1" flipV="1">
            <a:off x="5927271" y="5559879"/>
            <a:ext cx="857250" cy="146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35235" y="5190547"/>
            <a:ext cx="159203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节点</a:t>
            </a:r>
            <a:r>
              <a:rPr lang="en-US" altLang="zh-CN" dirty="0"/>
              <a:t>v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sz="1200" dirty="0"/>
              <a:t>处理能力、存储能力、</a:t>
            </a:r>
            <a:endParaRPr lang="en-US" altLang="zh-CN" sz="1200" dirty="0"/>
          </a:p>
          <a:p>
            <a:r>
              <a:rPr lang="zh-CN" altLang="en-US" sz="1200" dirty="0"/>
              <a:t>时延等</a:t>
            </a: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7396843" y="5929211"/>
            <a:ext cx="106136" cy="2603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31428" y="6189552"/>
            <a:ext cx="2212522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边</a:t>
            </a:r>
            <a:r>
              <a:rPr lang="en-US" altLang="zh-CN" dirty="0"/>
              <a:t>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sz="1200" dirty="0"/>
              <a:t>带宽、时延等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GNN</a:t>
            </a:r>
            <a:r>
              <a:rPr lang="zh-CN" altLang="en-US" dirty="0"/>
              <a:t>应用：处理网络拓扑的拓扑信息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00923"/>
            <a:ext cx="10390403" cy="4976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状态：节点属性</a:t>
            </a:r>
            <a:r>
              <a:rPr lang="en-US" altLang="zh-CN" sz="2000" dirty="0"/>
              <a:t>(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每个网络节点上的处理资源利用率和存储空间利用率</a:t>
            </a:r>
            <a:r>
              <a:rPr lang="en-US" altLang="zh-CN" sz="2000" dirty="0"/>
              <a:t>)</a:t>
            </a:r>
            <a:r>
              <a:rPr lang="zh-CN" altLang="en-US" sz="2000" dirty="0"/>
              <a:t>和边属性</a:t>
            </a:r>
            <a:r>
              <a:rPr lang="en-US" altLang="zh-CN" sz="2000" dirty="0"/>
              <a:t>(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每个网络链路上的带宽利用率和延迟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动作：是否使用该网络节点放置</a:t>
            </a:r>
            <a:r>
              <a:rPr lang="en-US" altLang="zh-CN" sz="2000" dirty="0"/>
              <a:t>VNF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奖励：奖励函数：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GNN</a:t>
            </a:r>
            <a:r>
              <a:rPr lang="zh-CN" altLang="en-US" sz="2000" dirty="0"/>
              <a:t>的应用总结：利用网络中节点与边的关系，将节点与边的信息作为状态输入</a:t>
            </a:r>
            <a:r>
              <a:rPr lang="en-US" altLang="zh-CN" sz="2000" dirty="0"/>
              <a:t>RL</a:t>
            </a:r>
            <a:r>
              <a:rPr lang="zh-CN" altLang="en-US" sz="2000" dirty="0"/>
              <a:t>。对于网络这类适合用图表示的数据结构可以利用</a:t>
            </a:r>
            <a:r>
              <a:rPr lang="en-US" altLang="zh-CN" sz="2000" dirty="0"/>
              <a:t>GNN</a:t>
            </a:r>
            <a:r>
              <a:rPr lang="zh-CN" altLang="en-US" sz="2000" dirty="0"/>
              <a:t>利用节点信息做分类、预测以及调度、部署等工作。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284" y="2912762"/>
            <a:ext cx="5925431" cy="6542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GNN</a:t>
            </a:r>
            <a:r>
              <a:rPr lang="zh-CN" altLang="en-US" dirty="0"/>
              <a:t>应用：</a:t>
            </a:r>
            <a:r>
              <a:rPr lang="en-US" altLang="zh-CN" dirty="0"/>
              <a:t>AMP-GNN</a:t>
            </a:r>
            <a:r>
              <a:rPr lang="zh-CN" altLang="en-US" dirty="0"/>
              <a:t>在</a:t>
            </a:r>
            <a:r>
              <a:rPr lang="en-US" altLang="zh-CN" dirty="0"/>
              <a:t>MIMO</a:t>
            </a:r>
            <a:r>
              <a:rPr lang="zh-CN" altLang="en-US" dirty="0"/>
              <a:t>检测中的应用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00922"/>
                <a:ext cx="10390403" cy="527112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概述：文章提出一种低复杂度图神经网络增强近似消息传递算法，即</a:t>
                </a:r>
                <a:r>
                  <a:rPr lang="en-US" altLang="zh-CN" sz="2000" dirty="0"/>
                  <a:t>AMP-GNN</a:t>
                </a:r>
                <a:r>
                  <a:rPr lang="zh-CN" altLang="en-US" sz="2000" dirty="0"/>
                  <a:t>算法。该算法用于</a:t>
                </a:r>
                <a:r>
                  <a:rPr lang="en-US" altLang="zh-CN" sz="2000" dirty="0"/>
                  <a:t>MIMO</a:t>
                </a:r>
                <a:r>
                  <a:rPr lang="zh-CN" altLang="en-US" sz="2000" dirty="0"/>
                  <a:t>检测，旨在</a:t>
                </a:r>
                <a:r>
                  <a:rPr lang="en-US" altLang="zh-CN" sz="2000" dirty="0"/>
                  <a:t>5G</a:t>
                </a:r>
                <a:r>
                  <a:rPr lang="zh-CN" altLang="en-US" sz="2000" dirty="0"/>
                  <a:t>场景中提高网络吞吐量和降低网络时延。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目的：使用</a:t>
                </a:r>
                <a:r>
                  <a:rPr lang="en-US" altLang="zh-CN" sz="2000" dirty="0"/>
                  <a:t>GNN</a:t>
                </a:r>
                <a:r>
                  <a:rPr lang="zh-CN" altLang="en-US" sz="2000" dirty="0"/>
                  <a:t>与</a:t>
                </a:r>
                <a:r>
                  <a:rPr lang="en-US" altLang="zh-CN" sz="2000" dirty="0"/>
                  <a:t>AMP</a:t>
                </a:r>
                <a:r>
                  <a:rPr lang="zh-CN" altLang="en-US" sz="2000" dirty="0"/>
                  <a:t>的结合降低</a:t>
                </a:r>
                <a:r>
                  <a:rPr lang="en-US" altLang="zh-CN" sz="2000" dirty="0"/>
                  <a:t>AMP</a:t>
                </a:r>
                <a:r>
                  <a:rPr lang="zh-CN" altLang="en-US" sz="2000" dirty="0"/>
                  <a:t>算法的复杂度，同时提高</a:t>
                </a:r>
                <a:r>
                  <a:rPr lang="en-US" altLang="zh-CN" sz="2000" dirty="0"/>
                  <a:t>AMP</a:t>
                </a:r>
                <a:r>
                  <a:rPr lang="zh-CN" altLang="en-US" sz="2000" dirty="0"/>
                  <a:t>算法在</a:t>
                </a:r>
                <a:r>
                  <a:rPr lang="en-US" altLang="zh-CN" sz="2000" dirty="0"/>
                  <a:t>MIMO</a:t>
                </a:r>
                <a:r>
                  <a:rPr lang="zh-CN" altLang="en-US" sz="2000" dirty="0"/>
                  <a:t>检测中的性能。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AMP-GNN</a:t>
                </a:r>
                <a:r>
                  <a:rPr lang="zh-CN" altLang="en-US" sz="2000" dirty="0"/>
                  <a:t>模型：</a:t>
                </a:r>
                <a:r>
                  <a:rPr lang="en-US" altLang="zh-CN" sz="2000" dirty="0"/>
                  <a:t>AMP-GNN</a:t>
                </a:r>
                <a:r>
                  <a:rPr lang="zh-CN" altLang="en-US" sz="2000" dirty="0"/>
                  <a:t>模型由</a:t>
                </a:r>
                <a:r>
                  <a:rPr lang="en-US" altLang="zh-CN" sz="2000" dirty="0"/>
                  <a:t>T</a:t>
                </a:r>
                <a:r>
                  <a:rPr lang="zh-CN" altLang="en-US" sz="2000" dirty="0"/>
                  <a:t>层结构级联而成，每层网络的结构相同。模型的输入是接收信号和初始化</a:t>
                </a:r>
                <a:r>
                  <a:rPr lang="en-US" altLang="zh-CN" sz="2000" dirty="0"/>
                  <a:t>x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zh-CN" altLang="en-US" sz="2000" dirty="0"/>
                  <a:t>和</a:t>
                </a:r>
                <a:r>
                  <a:rPr lang="en-US" altLang="zh-CN" sz="2000" dirty="0"/>
                  <a:t>v^</a:t>
                </a:r>
                <a:r>
                  <a:rPr lang="zh-CN" altLang="en-US" sz="2000" dirty="0"/>
                  <a:t>，输出值是估计的</a:t>
                </a:r>
                <a:r>
                  <a:rPr lang="en-US" altLang="zh-CN" sz="2000" dirty="0"/>
                  <a:t>x^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v^</a:t>
                </a:r>
                <a:r>
                  <a:rPr lang="zh-CN" altLang="en-US" sz="2000" dirty="0"/>
                  <a:t>，每层的输出作为下一层的输入。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00922"/>
                <a:ext cx="10390403" cy="5271129"/>
              </a:xfrm>
              <a:blipFill rotWithShape="1">
                <a:blip r:embed="rId2"/>
                <a:stretch>
                  <a:fillRect l="-6" t="-3" r="5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446" y="4409416"/>
            <a:ext cx="5488633" cy="21515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GNN</a:t>
            </a:r>
            <a:r>
              <a:rPr lang="zh-CN" altLang="en-US" dirty="0"/>
              <a:t>应用：</a:t>
            </a:r>
            <a:r>
              <a:rPr lang="en-US" altLang="zh-CN" dirty="0"/>
              <a:t>AMP-GNN</a:t>
            </a:r>
            <a:r>
              <a:rPr lang="zh-CN" altLang="en-US" dirty="0"/>
              <a:t>在</a:t>
            </a:r>
            <a:r>
              <a:rPr lang="en-US" altLang="zh-CN" dirty="0"/>
              <a:t>MIMO</a:t>
            </a:r>
            <a:r>
              <a:rPr lang="zh-CN" altLang="en-US" dirty="0"/>
              <a:t>检测中的应用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0922"/>
            <a:ext cx="7617032" cy="14829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GNN</a:t>
            </a:r>
            <a:r>
              <a:rPr lang="zh-CN" altLang="en-US" sz="2000" dirty="0"/>
              <a:t>模型：</a:t>
            </a:r>
            <a:r>
              <a:rPr lang="en-US" altLang="zh-CN" sz="2000" dirty="0"/>
              <a:t>AMP-GNN</a:t>
            </a:r>
            <a:r>
              <a:rPr lang="zh-CN" altLang="en-US" sz="2000" dirty="0"/>
              <a:t>中的</a:t>
            </a:r>
            <a:r>
              <a:rPr lang="en-US" altLang="zh-CN" sz="2000" dirty="0"/>
              <a:t>GNN</a:t>
            </a:r>
            <a:r>
              <a:rPr lang="zh-CN" altLang="en-US" sz="2000" dirty="0"/>
              <a:t>模型采用的是消息传递神经网络</a:t>
            </a:r>
            <a:r>
              <a:rPr lang="en-US" altLang="zh-CN" sz="2000" dirty="0"/>
              <a:t>(MPNN)</a:t>
            </a:r>
            <a:r>
              <a:rPr lang="zh-CN" altLang="en-US" sz="2000" dirty="0"/>
              <a:t>，传播模块、聚合模块以及读出模块组成。传播模块和聚合模块传播操作所有层，读取模块只涉及最后一层。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654" y="1169254"/>
            <a:ext cx="2728146" cy="2851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直接连接符 7"/>
          <p:cNvCxnSpPr/>
          <p:nvPr/>
        </p:nvCxnSpPr>
        <p:spPr>
          <a:xfrm>
            <a:off x="700644" y="2881745"/>
            <a:ext cx="78535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2"/>
          <p:cNvSpPr txBox="1"/>
          <p:nvPr/>
        </p:nvSpPr>
        <p:spPr>
          <a:xfrm>
            <a:off x="876856" y="2913413"/>
            <a:ext cx="7617032" cy="1983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实验结果：在</a:t>
            </a:r>
            <a:r>
              <a:rPr lang="en-US" altLang="zh-CN" sz="2000" dirty="0">
                <a:latin typeface="+mn-ea"/>
              </a:rPr>
              <a:t>32×32MIMO</a:t>
            </a:r>
            <a:r>
              <a:rPr lang="zh-CN" altLang="en-US" sz="2000" dirty="0">
                <a:latin typeface="+mn-ea"/>
              </a:rPr>
              <a:t>系统中，</a:t>
            </a:r>
            <a:r>
              <a:rPr lang="en-US" altLang="zh-CN" sz="2000" dirty="0">
                <a:latin typeface="+mn-ea"/>
              </a:rPr>
              <a:t>AMP-GNN</a:t>
            </a:r>
            <a:r>
              <a:rPr lang="zh-CN" altLang="en-US" sz="2000" dirty="0">
                <a:latin typeface="+mn-ea"/>
              </a:rPr>
              <a:t>的信噪比由于</a:t>
            </a:r>
            <a:r>
              <a:rPr lang="en-US" altLang="zh-CN" sz="2000" dirty="0">
                <a:latin typeface="+mn-ea"/>
              </a:rPr>
              <a:t>AMP</a:t>
            </a:r>
            <a:r>
              <a:rPr lang="zh-CN" altLang="en-US" sz="2000" dirty="0">
                <a:latin typeface="+mn-ea"/>
              </a:rPr>
              <a:t>算法，验证了引入</a:t>
            </a:r>
            <a:r>
              <a:rPr lang="en-US" altLang="zh-CN" sz="2000" dirty="0">
                <a:latin typeface="+mn-ea"/>
              </a:rPr>
              <a:t>GNN</a:t>
            </a:r>
            <a:r>
              <a:rPr lang="zh-CN" altLang="en-US" sz="2000" dirty="0">
                <a:latin typeface="+mn-ea"/>
              </a:rPr>
              <a:t>模型后，检测性能有所提高。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在实际系统中</a:t>
            </a:r>
            <a:r>
              <a:rPr lang="en-US" altLang="zh-CN" sz="2000" dirty="0">
                <a:latin typeface="+mn-ea"/>
              </a:rPr>
              <a:t>MIMO</a:t>
            </a:r>
            <a:r>
              <a:rPr lang="zh-CN" altLang="en-US" sz="2000" dirty="0">
                <a:latin typeface="+mn-ea"/>
              </a:rPr>
              <a:t>数量会随时变化，引入</a:t>
            </a:r>
            <a:r>
              <a:rPr lang="en-US" altLang="zh-CN" sz="2000" dirty="0">
                <a:latin typeface="+mn-ea"/>
              </a:rPr>
              <a:t>GNN</a:t>
            </a:r>
            <a:r>
              <a:rPr lang="zh-CN" altLang="en-US" sz="2000" dirty="0">
                <a:latin typeface="+mn-ea"/>
              </a:rPr>
              <a:t>模型后能够让单个</a:t>
            </a:r>
            <a:r>
              <a:rPr lang="en-US" altLang="zh-CN" sz="2000" dirty="0">
                <a:latin typeface="+mn-ea"/>
              </a:rPr>
              <a:t>MIMO</a:t>
            </a:r>
            <a:r>
              <a:rPr lang="zh-CN" altLang="en-US" sz="2000" dirty="0">
                <a:latin typeface="+mn-ea"/>
              </a:rPr>
              <a:t>模型适应不同的用户数目</a:t>
            </a:r>
            <a:endParaRPr lang="en-US" altLang="zh-CN" sz="20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+mn-ea"/>
              </a:rPr>
              <a:t>  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22" y="4608577"/>
            <a:ext cx="2471802" cy="1837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041" y="4608577"/>
            <a:ext cx="2590389" cy="1837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文本框 17"/>
          <p:cNvSpPr txBox="1"/>
          <p:nvPr/>
        </p:nvSpPr>
        <p:spPr>
          <a:xfrm>
            <a:off x="7002483" y="4528457"/>
            <a:ext cx="4647211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总结：</a:t>
            </a:r>
            <a:r>
              <a:rPr lang="en-US" altLang="zh-CN" dirty="0"/>
              <a:t>AMP</a:t>
            </a:r>
            <a:r>
              <a:rPr lang="zh-CN" altLang="en-US" dirty="0"/>
              <a:t>与</a:t>
            </a:r>
            <a:r>
              <a:rPr lang="en-US" altLang="zh-CN" dirty="0"/>
              <a:t>GNN</a:t>
            </a:r>
            <a:r>
              <a:rPr lang="zh-CN" altLang="en-US" dirty="0"/>
              <a:t>模型的结合，降低了原有</a:t>
            </a:r>
            <a:r>
              <a:rPr lang="en-US" altLang="zh-CN" dirty="0"/>
              <a:t>AMP</a:t>
            </a:r>
            <a:r>
              <a:rPr lang="zh-CN" altLang="en-US" dirty="0"/>
              <a:t>算法的计算复杂度，同时提高了原有</a:t>
            </a:r>
            <a:r>
              <a:rPr lang="en-US" altLang="zh-CN" dirty="0"/>
              <a:t>AMP</a:t>
            </a:r>
            <a:r>
              <a:rPr lang="zh-CN" altLang="en-US" dirty="0"/>
              <a:t>算法的性能。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650182" y="4344389"/>
            <a:ext cx="18437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GNN</a:t>
            </a:r>
            <a:r>
              <a:rPr lang="zh-CN" altLang="en-US" dirty="0">
                <a:sym typeface="+mn-ea"/>
              </a:rPr>
              <a:t>应用：</a:t>
            </a:r>
            <a:r>
              <a:rPr lang="en-US" altLang="zh-CN" dirty="0">
                <a:sym typeface="+mn-ea"/>
              </a:rPr>
              <a:t>VNF</a:t>
            </a:r>
            <a:r>
              <a:rPr lang="zh-CN" altLang="en-US" dirty="0">
                <a:sym typeface="+mn-ea"/>
              </a:rPr>
              <a:t>部署的优化问题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/>
              <a:t>文献：Energy-Efficient VNF Deployment for Graph-Structured SFC Based on Graph Neural Network</a:t>
            </a:r>
            <a:r>
              <a:rPr lang="en-US" altLang="zh-CN" sz="2000" dirty="0"/>
              <a:t> </a:t>
            </a:r>
            <a:r>
              <a:rPr lang="zh-CN" altLang="en-US" sz="2000" dirty="0"/>
              <a:t>and Constrained Deep Reinforcement Learning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/>
              <a:t>解决问题：传统算法以及早期</a:t>
            </a:r>
            <a:r>
              <a:rPr lang="en-US" altLang="zh-CN" sz="2000" dirty="0"/>
              <a:t>DRL</a:t>
            </a:r>
            <a:r>
              <a:rPr lang="zh-CN" altLang="en-US" sz="2000" dirty="0"/>
              <a:t>难以处理图结构</a:t>
            </a:r>
            <a:r>
              <a:rPr lang="en-US" altLang="zh-CN" sz="2000" dirty="0"/>
              <a:t>SFC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/>
              <a:t>核心：(1</a:t>
            </a:r>
            <a:r>
              <a:rPr lang="en-US" altLang="zh-CN" sz="2000" dirty="0"/>
              <a:t>)</a:t>
            </a:r>
            <a:r>
              <a:rPr lang="zh-CN" altLang="en-US" sz="2000" dirty="0"/>
              <a:t>EG-SFC问题被建模为一个COP，以同时考虑能量和延迟；（2）采用GCN来提取SFC输入的图结构数据，以DDQN作为</a:t>
            </a:r>
            <a:r>
              <a:rPr lang="en-US" altLang="zh-CN" sz="2000" dirty="0"/>
              <a:t>Q</a:t>
            </a:r>
            <a:r>
              <a:rPr lang="zh-CN" altLang="en-US" sz="2000" dirty="0"/>
              <a:t>网络；（3）在基于GCN的DDQN中使用掩码机制来满足资源约束，同时选择输出节点。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GNN</a:t>
            </a:r>
            <a:r>
              <a:rPr lang="zh-CN" altLang="en-US" dirty="0">
                <a:sym typeface="+mn-ea"/>
              </a:rPr>
              <a:t>应用：</a:t>
            </a:r>
            <a:r>
              <a:rPr lang="en-US" altLang="zh-CN" dirty="0">
                <a:sym typeface="+mn-ea"/>
              </a:rPr>
              <a:t>VNF</a:t>
            </a:r>
            <a:r>
              <a:rPr lang="zh-CN" altLang="en-US" dirty="0">
                <a:sym typeface="+mn-ea"/>
              </a:rPr>
              <a:t>部署的优化问题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21280" y="1273175"/>
            <a:ext cx="6113145" cy="53581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GNN</a:t>
            </a:r>
            <a:r>
              <a:rPr lang="zh-CN" altLang="en-US" dirty="0">
                <a:sym typeface="+mn-ea"/>
              </a:rPr>
              <a:t>应用：</a:t>
            </a:r>
            <a:r>
              <a:rPr lang="en-US" altLang="zh-CN" dirty="0">
                <a:sym typeface="+mn-ea"/>
              </a:rPr>
              <a:t>VNF</a:t>
            </a:r>
            <a:r>
              <a:rPr lang="zh-CN" altLang="en-US" dirty="0">
                <a:sym typeface="+mn-ea"/>
              </a:rPr>
              <a:t>部署的优化问题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RL</a:t>
            </a:r>
            <a:r>
              <a:rPr lang="zh-CN" altLang="en-US" sz="2000" dirty="0"/>
              <a:t>建模：</a:t>
            </a:r>
          </a:p>
          <a:p>
            <a:r>
              <a:rPr lang="zh-CN" altLang="en-US" sz="2000" dirty="0"/>
              <a:t>state：</a:t>
            </a:r>
            <a:r>
              <a:rPr lang="en-US" altLang="zh-CN" sz="2000" dirty="0"/>
              <a:t>                              Nv</a:t>
            </a:r>
            <a:r>
              <a:rPr lang="zh-CN" altLang="en-US" sz="2000" dirty="0"/>
              <a:t>是一个向量，包含的信息即之前</a:t>
            </a:r>
            <a:r>
              <a:rPr lang="en-US" altLang="zh-CN" sz="2000" dirty="0"/>
              <a:t>RL</a:t>
            </a:r>
            <a:r>
              <a:rPr lang="zh-CN" altLang="en-US" sz="2000" dirty="0"/>
              <a:t>的</a:t>
            </a:r>
            <a:r>
              <a:rPr lang="en-US" altLang="zh-CN" sz="2000" dirty="0"/>
              <a:t>state</a:t>
            </a:r>
          </a:p>
          <a:p>
            <a:r>
              <a:rPr lang="en-US" altLang="zh-CN" sz="2000" dirty="0"/>
              <a:t>action</a:t>
            </a:r>
            <a:r>
              <a:rPr lang="zh-CN" altLang="en-US" sz="2000" dirty="0"/>
              <a:t>：部署当前处理的VNF的服务器的索引，（如图，</a:t>
            </a:r>
            <a:r>
              <a:rPr lang="en-US" altLang="zh-CN" sz="2000" dirty="0"/>
              <a:t>VNF</a:t>
            </a:r>
            <a:r>
              <a:rPr lang="zh-CN" altLang="en-US" sz="2000" dirty="0"/>
              <a:t>被部署在服务器上）</a:t>
            </a:r>
          </a:p>
          <a:p>
            <a:r>
              <a:rPr lang="en-US" altLang="zh-CN" sz="2000" dirty="0"/>
              <a:t>reward</a:t>
            </a:r>
            <a:r>
              <a:rPr lang="zh-CN" altLang="en-US" sz="2000" dirty="0"/>
              <a:t>：如果环境在行动执行后违反了约束条件，那么当前VNF的部署被认为是失败的。环境将反馈一个较大的负值给</a:t>
            </a:r>
            <a:r>
              <a:rPr lang="en-US" altLang="zh-CN" sz="2000" dirty="0"/>
              <a:t>agent</a:t>
            </a:r>
            <a:r>
              <a:rPr lang="zh-CN" altLang="en-US" sz="2000" dirty="0"/>
              <a:t>作为惩罚。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580515"/>
            <a:ext cx="1990725" cy="400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2987675"/>
            <a:ext cx="5426710" cy="3670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910" y="2721610"/>
            <a:ext cx="2879090" cy="1934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170" y="4656455"/>
            <a:ext cx="2529205" cy="17481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635" y="4656455"/>
            <a:ext cx="2787015" cy="18980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585325" y="2792095"/>
            <a:ext cx="1905000" cy="1670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VPA</a:t>
            </a:r>
          </a:p>
        </p:txBody>
      </p:sp>
      <p:pic>
        <p:nvPicPr>
          <p:cNvPr id="4" name="图片 3" descr="869F9316-089C-4B80-926D-FC3E915A21E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1144270"/>
            <a:ext cx="10515600" cy="5643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Kubernetes</a:t>
            </a:r>
          </a:p>
        </p:txBody>
      </p:sp>
      <p:pic>
        <p:nvPicPr>
          <p:cNvPr id="4" name="图片 3" descr="截屏2022-12-02 11.07.52"/>
          <p:cNvPicPr>
            <a:picLocks noChangeAspect="1"/>
          </p:cNvPicPr>
          <p:nvPr/>
        </p:nvPicPr>
        <p:blipFill>
          <a:blip r:embed="rId2"/>
          <a:srcRect t="42442"/>
          <a:stretch>
            <a:fillRect/>
          </a:stretch>
        </p:blipFill>
        <p:spPr>
          <a:xfrm>
            <a:off x="1805940" y="5991225"/>
            <a:ext cx="9768205" cy="866775"/>
          </a:xfrm>
          <a:prstGeom prst="rect">
            <a:avLst/>
          </a:prstGeom>
        </p:spPr>
      </p:pic>
      <p:pic>
        <p:nvPicPr>
          <p:cNvPr id="5" name="图片 4" descr="截屏2022-12-02 11.07.12"/>
          <p:cNvPicPr>
            <a:picLocks noChangeAspect="1"/>
          </p:cNvPicPr>
          <p:nvPr/>
        </p:nvPicPr>
        <p:blipFill>
          <a:blip r:embed="rId3"/>
          <a:srcRect t="27322" b="45396"/>
          <a:stretch>
            <a:fillRect/>
          </a:stretch>
        </p:blipFill>
        <p:spPr>
          <a:xfrm>
            <a:off x="1691005" y="5474335"/>
            <a:ext cx="9185275" cy="526415"/>
          </a:xfrm>
          <a:prstGeom prst="rect">
            <a:avLst/>
          </a:prstGeom>
        </p:spPr>
      </p:pic>
      <p:pic>
        <p:nvPicPr>
          <p:cNvPr id="7" name="图片 6" descr="截屏2022-12-02 10.00.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15" y="1148715"/>
            <a:ext cx="7527290" cy="40849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4625" y="5553075"/>
            <a:ext cx="151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优先级因素</a:t>
            </a:r>
            <a:r>
              <a:rPr lang="en-US" altLang="zh-CN"/>
              <a:t>1: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0170" y="6240780"/>
            <a:ext cx="151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优先级因素</a:t>
            </a:r>
            <a:r>
              <a:rPr lang="en-US" altLang="zh-CN"/>
              <a:t>2: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97954e3-391d-457f-8e42-2a1f68d4aa2f"/>
  <p:tag name="COMMONDATA" val="eyJoZGlkIjoiYjBiYzhjZDk5NjFkNGI4MzgyYTNlNjM3MGNiZTk2N2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795,&quot;width&quot;:1117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795,&quot;width&quot;:1117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Office PowerPoint</Application>
  <PresentationFormat>宽屏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黑体</vt:lpstr>
      <vt:lpstr>微软雅黑</vt:lpstr>
      <vt:lpstr>Arial</vt:lpstr>
      <vt:lpstr>Cambria Math</vt:lpstr>
      <vt:lpstr>Times New Roman</vt:lpstr>
      <vt:lpstr>Office 主题​​</vt:lpstr>
      <vt:lpstr>GNN应用：处理网络拓扑的拓扑信息</vt:lpstr>
      <vt:lpstr>GNN应用：处理网络拓扑的拓扑信息</vt:lpstr>
      <vt:lpstr>GNN应用：AMP-GNN在MIMO检测中的应用</vt:lpstr>
      <vt:lpstr>GNN应用：AMP-GNN在MIMO检测中的应用</vt:lpstr>
      <vt:lpstr>GNN应用：VNF部署的优化问题</vt:lpstr>
      <vt:lpstr>GNN应用：VNF部署的优化问题</vt:lpstr>
      <vt:lpstr>GNN应用：VNF部署的优化问题</vt:lpstr>
      <vt:lpstr>VPA</vt:lpstr>
      <vt:lpstr>Kubernetes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Dhy</dc:creator>
  <cp:lastModifiedBy>信 高</cp:lastModifiedBy>
  <cp:revision>559</cp:revision>
  <dcterms:created xsi:type="dcterms:W3CDTF">2022-12-02T08:42:05Z</dcterms:created>
  <dcterms:modified xsi:type="dcterms:W3CDTF">2022-12-31T08:12:14Z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DEE1A52A76AA4F798068829CEF074BA7</vt:lpwstr>
  </property>
  <property fmtid="{D5CDD505-2E9C-101B-9397-08002B2CF9AE}" pid="3" name="KSOProductBuildVer">
    <vt:lpwstr>2052-5.1.0.7655</vt:lpwstr>
  </property>
</Properties>
</file>