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25"/>
  </p:notesMasterIdLst>
  <p:handoutMasterIdLst>
    <p:handoutMasterId r:id="rId26"/>
  </p:handoutMasterIdLst>
  <p:sldIdLst>
    <p:sldId id="2159" r:id="rId3"/>
    <p:sldId id="2268" r:id="rId4"/>
    <p:sldId id="2261" r:id="rId5"/>
    <p:sldId id="2279" r:id="rId6"/>
    <p:sldId id="2278" r:id="rId7"/>
    <p:sldId id="2270" r:id="rId8"/>
    <p:sldId id="2280" r:id="rId9"/>
    <p:sldId id="2288" r:id="rId10"/>
    <p:sldId id="2271" r:id="rId11"/>
    <p:sldId id="2272" r:id="rId12"/>
    <p:sldId id="2276" r:id="rId13"/>
    <p:sldId id="2277" r:id="rId14"/>
    <p:sldId id="2273" r:id="rId15"/>
    <p:sldId id="2274" r:id="rId16"/>
    <p:sldId id="2281" r:id="rId17"/>
    <p:sldId id="2282" r:id="rId18"/>
    <p:sldId id="2283" r:id="rId19"/>
    <p:sldId id="2284" r:id="rId20"/>
    <p:sldId id="2287" r:id="rId21"/>
    <p:sldId id="2285" r:id="rId22"/>
    <p:sldId id="2275" r:id="rId23"/>
    <p:sldId id="2286" r:id="rId24"/>
  </p:sldIdLst>
  <p:sldSz cx="9144000" cy="6858000" type="screen4x3"/>
  <p:notesSz cx="6815138" cy="9931400"/>
  <p:embeddedFontLst>
    <p:embeddedFont>
      <p:font typeface="微软雅黑" panose="020B0503020204020204" pitchFamily="34" charset="-122"/>
      <p:regular r:id="rId27"/>
      <p:bold r:id="rId28"/>
    </p:embeddedFont>
    <p:embeddedFont>
      <p:font typeface="Calibri" panose="020F0502020204030204" pitchFamily="34" charset="0"/>
      <p:regular r:id="rId29"/>
      <p:bold r:id="rId30"/>
      <p:italic r:id="rId31"/>
      <p:boldItalic r:id="rId32"/>
    </p:embeddedFont>
    <p:embeddedFont>
      <p:font typeface="华文细黑" panose="02010600040101010101" pitchFamily="2" charset="-122"/>
      <p:regular r:id="rId33"/>
    </p:embeddedFont>
    <p:embeddedFont>
      <p:font typeface="黑体" panose="02010609060101010101" pitchFamily="49" charset="-122"/>
      <p:regular r:id="rId34"/>
    </p:embeddedFont>
  </p:embeddedFontLst>
  <p:custDataLst>
    <p:tags r:id="rId3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3300"/>
    <a:srgbClr val="86BC64"/>
    <a:srgbClr val="FFFFFF"/>
    <a:srgbClr val="FFFFCC"/>
    <a:srgbClr val="FF99FF"/>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0" autoAdjust="0"/>
    <p:restoredTop sz="87772" autoAdjust="0"/>
  </p:normalViewPr>
  <p:slideViewPr>
    <p:cSldViewPr>
      <p:cViewPr varScale="1">
        <p:scale>
          <a:sx n="116" d="100"/>
          <a:sy n="116" d="100"/>
        </p:scale>
        <p:origin x="1512" y="120"/>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2023/5/15</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2023/5/15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smtClean="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smtClean="0"/>
              <a:t>单击此处编辑母版标题样式</a:t>
            </a:r>
            <a:endParaRPr lang="zh-CN" altLang="en-US" dirty="0"/>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2023/5/15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2023/5/15</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2023/5/15</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2023/5/15</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2023/5/15</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2023/5/15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2023/5/15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2023/5/15</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smtClean="0">
                <a:solidFill>
                  <a:srgbClr val="FFFFFF"/>
                </a:solidFill>
                <a:latin typeface="Arial" panose="020B0604020202020204" pitchFamily="34" charset="0"/>
                <a:ea typeface="微软雅黑" panose="020B0503020204020204" pitchFamily="34" charset="-122"/>
              </a:rPr>
              <a:t>《</a:t>
            </a:r>
            <a:r>
              <a:rPr lang="zh-CN" altLang="en-US" b="1" i="0" dirty="0" smtClean="0">
                <a:solidFill>
                  <a:srgbClr val="FFFFFF"/>
                </a:solidFill>
                <a:latin typeface="Arial" panose="020B0604020202020204" pitchFamily="34" charset="0"/>
                <a:ea typeface="微软雅黑" panose="020B0503020204020204" pitchFamily="34" charset="-122"/>
              </a:rPr>
              <a:t>计算机系统基础实验</a:t>
            </a:r>
            <a:r>
              <a:rPr lang="en-US" altLang="zh-CN" b="1" i="0" dirty="0" smtClean="0">
                <a:solidFill>
                  <a:srgbClr val="FFFFFF"/>
                </a:solidFill>
                <a:latin typeface="Arial" panose="020B0604020202020204" pitchFamily="34" charset="0"/>
                <a:ea typeface="微软雅黑" panose="020B0503020204020204" pitchFamily="34" charset="-122"/>
              </a:rPr>
              <a:t>》</a:t>
            </a:r>
            <a:endParaRPr lang="zh-CN" altLang="en-US" i="0" dirty="0" smtClean="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388843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Lab2  </a:t>
            </a:r>
            <a:r>
              <a:rPr lang="en-US" altLang="zh-CN" sz="3200" i="0" dirty="0" smtClean="0">
                <a:solidFill>
                  <a:schemeClr val="bg1"/>
                </a:solidFill>
                <a:latin typeface="Arial" panose="020B0604020202020204" pitchFamily="34" charset="0"/>
                <a:ea typeface="微软雅黑" panose="020B0503020204020204" pitchFamily="34" charset="-122"/>
              </a:rPr>
              <a:t>Binary Bombs</a:t>
            </a:r>
            <a:endParaRPr lang="zh-CN" altLang="en-US" sz="3200" i="0" dirty="0">
              <a:solidFill>
                <a:schemeClr val="bg1"/>
              </a:solidFill>
              <a:latin typeface="Arial" panose="020B0604020202020204" pitchFamily="34" charset="0"/>
              <a:ea typeface="微软雅黑" panose="020B0503020204020204" pitchFamily="34" charset="-122"/>
            </a:endParaRPr>
          </a:p>
        </p:txBody>
      </p:sp>
      <p:sp>
        <p:nvSpPr>
          <p:cNvPr id="22533" name="矩形 2"/>
          <p:cNvSpPr>
            <a:spLocks noChangeArrowheads="1"/>
          </p:cNvSpPr>
          <p:nvPr/>
        </p:nvSpPr>
        <p:spPr bwMode="auto">
          <a:xfrm>
            <a:off x="4984105" y="2996952"/>
            <a:ext cx="198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smtClean="0">
                <a:solidFill>
                  <a:srgbClr val="FFC000"/>
                </a:solidFill>
                <a:latin typeface="Arial" panose="020B0604020202020204" pitchFamily="34" charset="0"/>
                <a:ea typeface="微软雅黑" panose="020B0503020204020204" pitchFamily="34" charset="-122"/>
              </a:rPr>
              <a:t>2023 </a:t>
            </a:r>
            <a:r>
              <a:rPr lang="zh-CN" altLang="en-US" sz="2800" b="1" i="0" dirty="0" smtClean="0">
                <a:solidFill>
                  <a:srgbClr val="FFC000"/>
                </a:solidFill>
                <a:latin typeface="Arial" panose="020B0604020202020204" pitchFamily="34" charset="0"/>
                <a:ea typeface="微软雅黑" panose="020B0503020204020204" pitchFamily="34" charset="-122"/>
              </a:rPr>
              <a:t>春季</a:t>
            </a:r>
            <a:endParaRPr lang="zh-CN" altLang="en-US" sz="4800" i="0" dirty="0" smtClean="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3635896" y="4657186"/>
            <a:ext cx="2768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2000" i="0" dirty="0" smtClean="0">
                <a:solidFill>
                  <a:srgbClr val="000000"/>
                </a:solidFill>
                <a:latin typeface="Arial" panose="020B0604020202020204" pitchFamily="34" charset="0"/>
                <a:ea typeface="微软雅黑" panose="020B0503020204020204" pitchFamily="34" charset="-122"/>
              </a:rPr>
              <a:t>2023-05-25</a:t>
            </a:r>
            <a:r>
              <a:rPr lang="zh-CN" altLang="en-US" sz="2000" i="0" dirty="0" smtClean="0">
                <a:solidFill>
                  <a:srgbClr val="000000"/>
                </a:solidFill>
                <a:latin typeface="Arial" panose="020B0604020202020204" pitchFamily="34" charset="0"/>
                <a:ea typeface="微软雅黑" panose="020B0503020204020204" pitchFamily="34" charset="-122"/>
              </a:rPr>
              <a:t>  </a:t>
            </a:r>
            <a:endParaRPr lang="zh-CN" altLang="en-US" sz="2000" i="0" dirty="0" smtClean="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8415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实验步骤演示</a:t>
            </a:r>
            <a:endParaRPr lang="zh-CN" altLang="en-US" dirty="0"/>
          </a:p>
        </p:txBody>
      </p:sp>
      <p:sp>
        <p:nvSpPr>
          <p:cNvPr id="3" name="内容占位符 2"/>
          <p:cNvSpPr>
            <a:spLocks noGrp="1"/>
          </p:cNvSpPr>
          <p:nvPr>
            <p:ph idx="1"/>
          </p:nvPr>
        </p:nvSpPr>
        <p:spPr>
          <a:xfrm>
            <a:off x="251520" y="980728"/>
            <a:ext cx="8784976" cy="5040312"/>
          </a:xfrm>
        </p:spPr>
        <p:txBody>
          <a:bodyPr/>
          <a:lstStyle/>
          <a:p>
            <a:pPr marL="0" indent="0">
              <a:buNone/>
            </a:pPr>
            <a:r>
              <a:rPr lang="zh-CN" altLang="zh-CN" sz="2000" b="1" dirty="0"/>
              <a:t>第一步：</a:t>
            </a:r>
            <a:r>
              <a:rPr lang="zh-CN" altLang="zh-CN" sz="2000" dirty="0" smtClean="0"/>
              <a:t>调用</a:t>
            </a:r>
            <a:endParaRPr lang="en-US" altLang="zh-CN" sz="2000" dirty="0" smtClean="0"/>
          </a:p>
          <a:p>
            <a:pPr marL="0" indent="0">
              <a:buNone/>
            </a:pPr>
            <a:r>
              <a:rPr lang="en-US" altLang="zh-CN" sz="2000" b="1" dirty="0"/>
              <a:t> </a:t>
            </a:r>
            <a:r>
              <a:rPr lang="en-US" altLang="zh-CN" sz="2000" b="1" dirty="0" smtClean="0"/>
              <a:t>                    </a:t>
            </a:r>
            <a:r>
              <a:rPr lang="en-US" altLang="zh-CN" sz="2000" b="1" dirty="0" err="1" smtClean="0"/>
              <a:t>objdump</a:t>
            </a:r>
            <a:r>
              <a:rPr lang="en-US" altLang="zh-CN" sz="2000" b="1" dirty="0" smtClean="0"/>
              <a:t> </a:t>
            </a:r>
            <a:r>
              <a:rPr lang="zh-CN" altLang="zh-CN" sz="2000" b="1" dirty="0"/>
              <a:t>–</a:t>
            </a:r>
            <a:r>
              <a:rPr lang="en-US" altLang="zh-CN" sz="2000" b="1" dirty="0"/>
              <a:t>d bomb &gt; </a:t>
            </a:r>
            <a:r>
              <a:rPr lang="en-US" altLang="zh-CN" sz="2000" b="1" dirty="0" smtClean="0"/>
              <a:t>asm.txt</a:t>
            </a:r>
          </a:p>
          <a:p>
            <a:pPr marL="0" indent="0">
              <a:buNone/>
            </a:pPr>
            <a:r>
              <a:rPr lang="en-US" altLang="zh-CN" sz="2000" b="1" dirty="0"/>
              <a:t> </a:t>
            </a:r>
            <a:r>
              <a:rPr lang="en-US" altLang="zh-CN" sz="2000" b="1" dirty="0" smtClean="0"/>
              <a:t>             </a:t>
            </a:r>
            <a:r>
              <a:rPr lang="zh-CN" altLang="zh-CN" sz="2000" dirty="0" smtClean="0"/>
              <a:t>对</a:t>
            </a:r>
            <a:r>
              <a:rPr lang="en-US" altLang="zh-CN" sz="2000" dirty="0"/>
              <a:t>bomb</a:t>
            </a:r>
            <a:r>
              <a:rPr lang="zh-CN" altLang="zh-CN" sz="2000" dirty="0"/>
              <a:t>进行反汇编并将</a:t>
            </a:r>
            <a:r>
              <a:rPr lang="zh-CN" altLang="zh-CN" sz="2000" dirty="0" smtClean="0"/>
              <a:t>汇编代码</a:t>
            </a:r>
            <a:r>
              <a:rPr lang="zh-CN" altLang="zh-CN" sz="2000" dirty="0"/>
              <a:t>输出</a:t>
            </a:r>
            <a:r>
              <a:rPr lang="zh-CN" altLang="zh-CN" sz="2000" dirty="0" smtClean="0"/>
              <a:t>到</a:t>
            </a:r>
            <a:r>
              <a:rPr lang="en-US" altLang="zh-CN" sz="2000" dirty="0" smtClean="0"/>
              <a:t>asm.txt</a:t>
            </a:r>
            <a:r>
              <a:rPr lang="zh-CN" altLang="zh-CN" sz="2000" dirty="0" smtClean="0"/>
              <a:t>中。</a:t>
            </a:r>
            <a:endParaRPr lang="en-US" altLang="zh-CN" sz="2000" dirty="0" smtClean="0"/>
          </a:p>
          <a:p>
            <a:pPr marL="0" indent="0">
              <a:buNone/>
            </a:pPr>
            <a:r>
              <a:rPr lang="zh-CN" altLang="zh-CN" sz="2000" b="1" dirty="0"/>
              <a:t>第二步：</a:t>
            </a:r>
            <a:r>
              <a:rPr lang="zh-CN" altLang="zh-CN" sz="2000" dirty="0" smtClean="0"/>
              <a:t>查看汇编源代码</a:t>
            </a:r>
            <a:r>
              <a:rPr lang="en-US" altLang="zh-CN" sz="2000" dirty="0" smtClean="0"/>
              <a:t>asm.txt</a:t>
            </a:r>
            <a:r>
              <a:rPr lang="zh-CN" altLang="en-US" sz="2000" dirty="0" smtClean="0"/>
              <a:t>文件</a:t>
            </a:r>
            <a:endParaRPr lang="en-US" altLang="zh-CN" sz="2000" dirty="0"/>
          </a:p>
          <a:p>
            <a:pPr marL="1706563" indent="-720725">
              <a:buNone/>
            </a:pPr>
            <a:r>
              <a:rPr lang="zh-CN" altLang="en-US" sz="2000" dirty="0" smtClean="0"/>
              <a:t>首先，查找</a:t>
            </a:r>
            <a:r>
              <a:rPr lang="en-US" altLang="zh-CN" sz="2000" dirty="0" smtClean="0"/>
              <a:t>“main”，</a:t>
            </a:r>
            <a:r>
              <a:rPr lang="zh-CN" altLang="en-US" sz="2000" dirty="0" smtClean="0"/>
              <a:t>找到</a:t>
            </a:r>
            <a:r>
              <a:rPr lang="en-US" altLang="zh-CN" sz="2000" dirty="0" smtClean="0"/>
              <a:t>main</a:t>
            </a:r>
            <a:r>
              <a:rPr lang="zh-CN" altLang="en-US" sz="2000" dirty="0" smtClean="0"/>
              <a:t>函数的位置</a:t>
            </a:r>
            <a:endParaRPr lang="en-US" altLang="zh-CN" sz="2000" dirty="0" smtClean="0"/>
          </a:p>
          <a:p>
            <a:pPr marL="1706563" indent="-720725">
              <a:buNone/>
            </a:pPr>
            <a:r>
              <a:rPr lang="zh-CN" altLang="en-US" sz="2000" dirty="0" smtClean="0"/>
              <a:t>然后，</a:t>
            </a:r>
            <a:r>
              <a:rPr lang="zh-CN" altLang="zh-CN" sz="2000" dirty="0" smtClean="0"/>
              <a:t>在</a:t>
            </a:r>
            <a:r>
              <a:rPr lang="en-US" altLang="zh-CN" sz="2000" dirty="0"/>
              <a:t>main</a:t>
            </a:r>
            <a:r>
              <a:rPr lang="zh-CN" altLang="zh-CN" sz="2000" dirty="0"/>
              <a:t>函数中找到如下</a:t>
            </a:r>
            <a:r>
              <a:rPr lang="zh-CN" altLang="zh-CN" sz="2000" dirty="0" smtClean="0"/>
              <a:t>语句</a:t>
            </a:r>
            <a:r>
              <a:rPr lang="zh-CN" altLang="en-US" sz="2000" dirty="0" smtClean="0"/>
              <a:t>（这里为</a:t>
            </a:r>
            <a:r>
              <a:rPr lang="en-US" altLang="zh-CN" sz="2000" dirty="0" smtClean="0"/>
              <a:t>phase1</a:t>
            </a:r>
            <a:r>
              <a:rPr lang="zh-CN" altLang="en-US" sz="2000" dirty="0" smtClean="0"/>
              <a:t>函数</a:t>
            </a:r>
            <a:r>
              <a:rPr lang="zh-CN" altLang="zh-CN" sz="2000" dirty="0" smtClean="0"/>
              <a:t>在</a:t>
            </a:r>
            <a:r>
              <a:rPr lang="en-US" altLang="zh-CN" sz="2000" dirty="0" smtClean="0"/>
              <a:t>main()</a:t>
            </a:r>
            <a:r>
              <a:rPr lang="zh-CN" altLang="zh-CN" sz="2000" dirty="0" smtClean="0"/>
              <a:t>函数</a:t>
            </a:r>
            <a:r>
              <a:rPr lang="zh-CN" altLang="en-US" sz="2000" dirty="0" smtClean="0"/>
              <a:t>中被</a:t>
            </a:r>
            <a:r>
              <a:rPr lang="zh-CN" altLang="zh-CN" sz="2000" dirty="0" smtClean="0"/>
              <a:t>调用</a:t>
            </a:r>
            <a:r>
              <a:rPr lang="zh-CN" altLang="en-US" sz="2000" dirty="0" smtClean="0"/>
              <a:t>的位置）</a:t>
            </a:r>
            <a:r>
              <a:rPr lang="zh-CN" altLang="zh-CN" sz="2000" dirty="0" smtClean="0"/>
              <a:t>：</a:t>
            </a:r>
            <a:endParaRPr lang="en-US" altLang="zh-CN" sz="2000" dirty="0" smtClean="0"/>
          </a:p>
          <a:p>
            <a:pPr marL="0" indent="630238">
              <a:buNone/>
            </a:pPr>
            <a:r>
              <a:rPr lang="en-US" altLang="zh-CN" sz="1600" dirty="0" smtClean="0"/>
              <a:t>8048a4c:	c7 </a:t>
            </a:r>
            <a:r>
              <a:rPr lang="en-US" altLang="zh-CN" sz="1600" dirty="0"/>
              <a:t>04 24 01 00 00 00 </a:t>
            </a:r>
            <a:r>
              <a:rPr lang="en-US" altLang="zh-CN" sz="1600" dirty="0" smtClean="0"/>
              <a:t>	</a:t>
            </a:r>
            <a:r>
              <a:rPr lang="en-US" altLang="zh-CN" sz="1600" dirty="0" err="1" smtClean="0"/>
              <a:t>movl</a:t>
            </a:r>
            <a:r>
              <a:rPr lang="en-US" altLang="zh-CN" sz="1600" dirty="0" smtClean="0"/>
              <a:t>   </a:t>
            </a:r>
            <a:r>
              <a:rPr lang="en-US" altLang="zh-CN" sz="1600" dirty="0"/>
              <a:t>$0x1,(%</a:t>
            </a:r>
            <a:r>
              <a:rPr lang="en-US" altLang="zh-CN" sz="1600" dirty="0" err="1"/>
              <a:t>esp</a:t>
            </a:r>
            <a:r>
              <a:rPr lang="en-US" altLang="zh-CN" sz="1600" dirty="0"/>
              <a:t>)</a:t>
            </a:r>
          </a:p>
          <a:p>
            <a:pPr marL="0" indent="630238">
              <a:buNone/>
            </a:pPr>
            <a:r>
              <a:rPr lang="en-US" altLang="zh-CN" sz="1600" dirty="0"/>
              <a:t>8048a53:	e8 2c </a:t>
            </a:r>
            <a:r>
              <a:rPr lang="en-US" altLang="zh-CN" sz="1600" dirty="0" err="1"/>
              <a:t>fd</a:t>
            </a:r>
            <a:r>
              <a:rPr lang="en-US" altLang="zh-CN" sz="1600" dirty="0"/>
              <a:t> </a:t>
            </a:r>
            <a:r>
              <a:rPr lang="en-US" altLang="zh-CN" sz="1600" dirty="0" err="1"/>
              <a:t>ff</a:t>
            </a:r>
            <a:r>
              <a:rPr lang="en-US" altLang="zh-CN" sz="1600" dirty="0"/>
              <a:t> </a:t>
            </a:r>
            <a:r>
              <a:rPr lang="en-US" altLang="zh-CN" sz="1600" dirty="0" err="1"/>
              <a:t>ff</a:t>
            </a:r>
            <a:r>
              <a:rPr lang="en-US" altLang="zh-CN" sz="1600" dirty="0"/>
              <a:t>       		call   8048784 &lt;__</a:t>
            </a:r>
            <a:r>
              <a:rPr lang="en-US" altLang="zh-CN" sz="1600" dirty="0" err="1"/>
              <a:t>printf_chk@plt</a:t>
            </a:r>
            <a:r>
              <a:rPr lang="en-US" altLang="zh-CN" sz="1600" dirty="0"/>
              <a:t>&gt;</a:t>
            </a:r>
          </a:p>
          <a:p>
            <a:pPr marL="0" indent="630238">
              <a:buNone/>
            </a:pPr>
            <a:r>
              <a:rPr lang="en-US" altLang="zh-CN" sz="1600" dirty="0"/>
              <a:t>8048a58:	e8 49 07 00 00       	call   80491a6 &lt;</a:t>
            </a:r>
            <a:r>
              <a:rPr lang="en-US" altLang="zh-CN" sz="1600" dirty="0" err="1"/>
              <a:t>read_line</a:t>
            </a:r>
            <a:r>
              <a:rPr lang="en-US" altLang="zh-CN" sz="1600" dirty="0"/>
              <a:t>&gt;</a:t>
            </a:r>
          </a:p>
          <a:p>
            <a:pPr marL="0" indent="630238">
              <a:buNone/>
            </a:pPr>
            <a:r>
              <a:rPr lang="en-US" altLang="zh-CN" sz="1600" dirty="0"/>
              <a:t>8048a5d:	89 04 24             	</a:t>
            </a:r>
            <a:r>
              <a:rPr lang="en-US" altLang="zh-CN" sz="1600" dirty="0" smtClean="0"/>
              <a:t>	</a:t>
            </a:r>
            <a:r>
              <a:rPr lang="en-US" altLang="zh-CN" sz="1600" dirty="0" err="1" smtClean="0"/>
              <a:t>mov</a:t>
            </a:r>
            <a:r>
              <a:rPr lang="en-US" altLang="zh-CN" sz="1600" dirty="0" smtClean="0"/>
              <a:t>  </a:t>
            </a:r>
            <a:r>
              <a:rPr lang="en-US" altLang="zh-CN" sz="1600" dirty="0"/>
              <a:t>%</a:t>
            </a:r>
            <a:r>
              <a:rPr lang="en-US" altLang="zh-CN" sz="1600" dirty="0" err="1"/>
              <a:t>eax</a:t>
            </a:r>
            <a:r>
              <a:rPr lang="en-US" altLang="zh-CN" sz="1600" dirty="0"/>
              <a:t>,(%</a:t>
            </a:r>
            <a:r>
              <a:rPr lang="en-US" altLang="zh-CN" sz="1600" dirty="0" err="1"/>
              <a:t>esp</a:t>
            </a:r>
            <a:r>
              <a:rPr lang="en-US" altLang="zh-CN" sz="1600" dirty="0"/>
              <a:t>)</a:t>
            </a:r>
          </a:p>
          <a:p>
            <a:pPr marL="0" indent="630238">
              <a:buNone/>
            </a:pPr>
            <a:r>
              <a:rPr lang="en-US" altLang="zh-CN" sz="1600" dirty="0"/>
              <a:t>8048a60:	e8 a1 04 00 00       	call   8048f06 &lt;</a:t>
            </a:r>
            <a:r>
              <a:rPr lang="en-US" altLang="zh-CN" sz="1600" dirty="0">
                <a:solidFill>
                  <a:srgbClr val="FF0000"/>
                </a:solidFill>
              </a:rPr>
              <a:t>phase_1</a:t>
            </a:r>
            <a:r>
              <a:rPr lang="en-US" altLang="zh-CN" sz="1600" dirty="0"/>
              <a:t>&gt;</a:t>
            </a:r>
          </a:p>
          <a:p>
            <a:pPr marL="0" indent="630238">
              <a:buNone/>
            </a:pPr>
            <a:r>
              <a:rPr lang="en-US" altLang="zh-CN" sz="1600" dirty="0"/>
              <a:t>8048a65:	e8 4a 05 00 00       	call   8048fb4 &lt;</a:t>
            </a:r>
            <a:r>
              <a:rPr lang="en-US" altLang="zh-CN" sz="1600" dirty="0" err="1"/>
              <a:t>phase_defused</a:t>
            </a:r>
            <a:r>
              <a:rPr lang="en-US" altLang="zh-CN" sz="1600" dirty="0"/>
              <a:t>&gt;</a:t>
            </a:r>
          </a:p>
          <a:p>
            <a:pPr marL="0" indent="630238">
              <a:buNone/>
            </a:pPr>
            <a:r>
              <a:rPr lang="en-US" altLang="zh-CN" sz="1600" dirty="0"/>
              <a:t>8048a6a:	c7 44 24 04 40 a0 04 	</a:t>
            </a:r>
            <a:r>
              <a:rPr lang="en-US" altLang="zh-CN" sz="1600" dirty="0" err="1"/>
              <a:t>movl</a:t>
            </a:r>
            <a:r>
              <a:rPr lang="en-US" altLang="zh-CN" sz="1600" dirty="0"/>
              <a:t>  $0x804a040,0x4(%</a:t>
            </a:r>
            <a:r>
              <a:rPr lang="en-US" altLang="zh-CN" sz="1600" dirty="0" err="1"/>
              <a:t>esp</a:t>
            </a:r>
            <a:r>
              <a:rPr lang="en-US" altLang="zh-CN" sz="1600" dirty="0"/>
              <a:t>)</a:t>
            </a:r>
          </a:p>
          <a:p>
            <a:pPr marL="0" indent="630238">
              <a:buNone/>
            </a:pPr>
            <a:endParaRPr lang="zh-CN" altLang="zh-CN" dirty="0" smtClean="0"/>
          </a:p>
          <a:p>
            <a:pPr marL="0" indent="0">
              <a:buNone/>
            </a:pPr>
            <a:endParaRPr lang="zh-CN"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82436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a:t>
            </a:r>
            <a:r>
              <a:rPr lang="zh-CN" altLang="en-US" dirty="0" smtClean="0"/>
              <a:t>演示（续）</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spcAft>
                <a:spcPts val="0"/>
              </a:spcAft>
              <a:buNone/>
            </a:pPr>
            <a:r>
              <a:rPr lang="zh-CN" altLang="zh-CN" b="1" dirty="0" smtClean="0"/>
              <a:t>第三步：</a:t>
            </a:r>
            <a:r>
              <a:rPr lang="zh-CN" altLang="zh-CN" dirty="0" smtClean="0"/>
              <a:t>在反汇编文件中继续查找</a:t>
            </a:r>
            <a:r>
              <a:rPr lang="en-US" altLang="zh-CN" dirty="0" smtClean="0"/>
              <a:t>phase_1</a:t>
            </a:r>
            <a:r>
              <a:rPr lang="zh-CN" altLang="zh-CN" dirty="0" smtClean="0"/>
              <a:t>的位置，</a:t>
            </a:r>
            <a:r>
              <a:rPr lang="zh-CN" altLang="en-US" dirty="0" smtClean="0"/>
              <a:t>如：</a:t>
            </a:r>
            <a:endParaRPr lang="en-US" altLang="zh-CN" dirty="0" smtClean="0"/>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08048f06 &lt;phase_1&gt;: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8048f06:	55                  		push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8048f07:	89 e5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8048f09:	83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ec</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18             		sub    $0x18,%esp</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8048f0c:		c7 44 24 04 fc a0 04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$0x804a0fc,0x4(%</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8048f13:	08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8048f14:	8b 45 08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0x8(%</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ebp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8048f17:	89 04 24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8048f1a:	e8 2c 00 00 00         	call      8048f4b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8048f1f:		85 c0                 		test     %</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8048f21:	74 05                 		je        8048f28 &lt;phase_1+0x22&gt;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8048f23:	e8 49 01 00 00       	call     8049071 &lt;</a:t>
            </a:r>
            <a:r>
              <a:rPr lang="en-US" altLang="zh-CN" sz="2000" b="1" kern="100" dirty="0" err="1" smtClean="0">
                <a:latin typeface="Calibri" panose="020F0502020204030204" pitchFamily="34" charset="0"/>
                <a:ea typeface="宋体" panose="02010600030101010101" pitchFamily="2" charset="-122"/>
                <a:cs typeface="Times New Roman" panose="02020603050405020304" pitchFamily="18" charset="0"/>
              </a:rPr>
              <a:t>explode_bomb</a:t>
            </a: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8048f28:	c9                   		leave  </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8048f29:	c3                   		ret</a:t>
            </a:r>
          </a:p>
          <a:p>
            <a:pPr marL="0" indent="0">
              <a:lnSpc>
                <a:spcPct val="100000"/>
              </a:lnSpc>
              <a:spcBef>
                <a:spcPts val="0"/>
              </a:spcBef>
              <a:spcAft>
                <a:spcPts val="0"/>
              </a:spcAft>
              <a:buNone/>
            </a:pPr>
            <a:r>
              <a:rPr lang="en-US" altLang="zh-CN" sz="2000" b="1" kern="100" dirty="0" smtClean="0">
                <a:latin typeface="Calibri" panose="020F0502020204030204" pitchFamily="34" charset="0"/>
                <a:ea typeface="宋体" panose="02010600030101010101" pitchFamily="2" charset="-122"/>
                <a:cs typeface="Times New Roman" panose="02020603050405020304" pitchFamily="18" charset="0"/>
              </a:rPr>
              <a:t>……</a:t>
            </a:r>
          </a:p>
          <a:p>
            <a:pPr marL="0" indent="0">
              <a:spcAft>
                <a:spcPts val="0"/>
              </a:spcAft>
              <a:buNone/>
            </a:pP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cxnSp>
        <p:nvCxnSpPr>
          <p:cNvPr id="6" name="直接连接符 5"/>
          <p:cNvCxnSpPr/>
          <p:nvPr/>
        </p:nvCxnSpPr>
        <p:spPr>
          <a:xfrm>
            <a:off x="5508104" y="2996952"/>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08104" y="3933056"/>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1472" y="3388350"/>
            <a:ext cx="4608512" cy="3240360"/>
            <a:chOff x="-684584" y="2276872"/>
            <a:chExt cx="4608512" cy="3240360"/>
          </a:xfrm>
        </p:grpSpPr>
        <p:sp>
          <p:nvSpPr>
            <p:cNvPr id="9" name="矩形 8"/>
            <p:cNvSpPr/>
            <p:nvPr/>
          </p:nvSpPr>
          <p:spPr>
            <a:xfrm>
              <a:off x="-684584" y="2276872"/>
              <a:ext cx="4608512" cy="32403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a:t>
              </a:r>
              <a:endParaRPr lang="zh-CN" altLang="en-US" dirty="0">
                <a:solidFill>
                  <a:srgbClr val="FF0000"/>
                </a:solidFill>
              </a:endParaRPr>
            </a:p>
          </p:txBody>
        </p:sp>
        <p:sp>
          <p:nvSpPr>
            <p:cNvPr id="11" name="矩形 10"/>
            <p:cNvSpPr/>
            <p:nvPr/>
          </p:nvSpPr>
          <p:spPr>
            <a:xfrm>
              <a:off x="827584" y="2564904"/>
              <a:ext cx="2160240" cy="2880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rgbClr val="FF0000"/>
                  </a:solidFill>
                </a:rPr>
                <a:t>phase_1</a:t>
              </a:r>
              <a:r>
                <a:rPr lang="zh-CN" altLang="en-US" sz="1000" dirty="0" smtClean="0">
                  <a:solidFill>
                    <a:srgbClr val="FF0000"/>
                  </a:solidFill>
                </a:rPr>
                <a:t>的数组参数地址</a:t>
              </a:r>
              <a:endParaRPr lang="zh-CN" altLang="en-US" sz="1000" dirty="0">
                <a:solidFill>
                  <a:srgbClr val="FF0000"/>
                </a:solidFill>
              </a:endParaRPr>
            </a:p>
          </p:txBody>
        </p:sp>
        <p:sp>
          <p:nvSpPr>
            <p:cNvPr id="12" name="矩形 11"/>
            <p:cNvSpPr/>
            <p:nvPr/>
          </p:nvSpPr>
          <p:spPr>
            <a:xfrm>
              <a:off x="827584" y="2852936"/>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solidFill>
                    <a:srgbClr val="FF0000"/>
                  </a:solidFill>
                </a:rPr>
                <a:t>Main</a:t>
              </a:r>
              <a:r>
                <a:rPr lang="zh-CN" altLang="en-US" sz="1050" dirty="0" smtClean="0">
                  <a:solidFill>
                    <a:srgbClr val="FF0000"/>
                  </a:solidFill>
                </a:rPr>
                <a:t>中调用</a:t>
              </a:r>
              <a:r>
                <a:rPr lang="en-US" altLang="zh-CN" sz="1050" dirty="0" smtClean="0">
                  <a:solidFill>
                    <a:srgbClr val="FF0000"/>
                  </a:solidFill>
                </a:rPr>
                <a:t>phase_1</a:t>
              </a:r>
              <a:r>
                <a:rPr lang="zh-CN" altLang="en-US" sz="1050" dirty="0" smtClean="0">
                  <a:solidFill>
                    <a:srgbClr val="FF0000"/>
                  </a:solidFill>
                </a:rPr>
                <a:t>的返回地址</a:t>
              </a:r>
              <a:endParaRPr lang="zh-CN" altLang="en-US" sz="1050" dirty="0">
                <a:solidFill>
                  <a:srgbClr val="FF0000"/>
                </a:solidFill>
              </a:endParaRPr>
            </a:p>
          </p:txBody>
        </p:sp>
        <p:sp>
          <p:nvSpPr>
            <p:cNvPr id="14" name="矩形 13"/>
            <p:cNvSpPr/>
            <p:nvPr/>
          </p:nvSpPr>
          <p:spPr>
            <a:xfrm>
              <a:off x="827584" y="4869160"/>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dirty="0">
                  <a:solidFill>
                    <a:srgbClr val="FF0000"/>
                  </a:solidFill>
                </a:rPr>
                <a:t>phase_1</a:t>
              </a:r>
              <a:r>
                <a:rPr lang="zh-CN" altLang="en-US" sz="1000" dirty="0">
                  <a:solidFill>
                    <a:srgbClr val="FF0000"/>
                  </a:solidFill>
                </a:rPr>
                <a:t>的数组参数</a:t>
              </a:r>
              <a:r>
                <a:rPr lang="zh-CN" altLang="en-US" sz="1000" dirty="0" smtClean="0">
                  <a:solidFill>
                    <a:srgbClr val="FF0000"/>
                  </a:solidFill>
                </a:rPr>
                <a:t>地址</a:t>
              </a:r>
              <a:endParaRPr lang="zh-CN" altLang="en-US" sz="1000" dirty="0">
                <a:solidFill>
                  <a:srgbClr val="FF0000"/>
                </a:solidFill>
              </a:endParaRPr>
            </a:p>
          </p:txBody>
        </p:sp>
        <p:sp>
          <p:nvSpPr>
            <p:cNvPr id="15" name="矩形 14"/>
            <p:cNvSpPr/>
            <p:nvPr/>
          </p:nvSpPr>
          <p:spPr>
            <a:xfrm>
              <a:off x="827584" y="3176972"/>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rgbClr val="FF0000"/>
                  </a:solidFill>
                </a:rPr>
                <a:t>旧</a:t>
              </a:r>
              <a:r>
                <a:rPr lang="en-US" altLang="zh-CN" sz="1050" dirty="0" err="1" smtClean="0">
                  <a:solidFill>
                    <a:srgbClr val="FF0000"/>
                  </a:solidFill>
                </a:rPr>
                <a:t>ebp</a:t>
              </a:r>
              <a:endParaRPr lang="zh-CN" altLang="en-US" sz="1050" dirty="0">
                <a:solidFill>
                  <a:srgbClr val="FF0000"/>
                </a:solidFill>
              </a:endParaRPr>
            </a:p>
          </p:txBody>
        </p:sp>
        <p:cxnSp>
          <p:nvCxnSpPr>
            <p:cNvPr id="17" name="直接箭头连接符 16"/>
            <p:cNvCxnSpPr/>
            <p:nvPr/>
          </p:nvCxnSpPr>
          <p:spPr>
            <a:xfrm>
              <a:off x="323528" y="333899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704" y="3131676"/>
              <a:ext cx="720080" cy="369332"/>
            </a:xfrm>
            <a:prstGeom prst="rect">
              <a:avLst/>
            </a:prstGeom>
            <a:noFill/>
          </p:spPr>
          <p:txBody>
            <a:bodyPr wrap="square" rtlCol="0">
              <a:spAutoFit/>
            </a:bodyPr>
            <a:lstStyle/>
            <a:p>
              <a:r>
                <a:rPr lang="en-US" altLang="zh-CN" dirty="0" err="1"/>
                <a:t>ebp</a:t>
              </a:r>
              <a:endParaRPr lang="zh-CN" altLang="en-US" dirty="0"/>
            </a:p>
          </p:txBody>
        </p:sp>
        <p:sp>
          <p:nvSpPr>
            <p:cNvPr id="13" name="矩形 12"/>
            <p:cNvSpPr/>
            <p:nvPr/>
          </p:nvSpPr>
          <p:spPr>
            <a:xfrm>
              <a:off x="827584" y="4653136"/>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0x804a0fc</a:t>
              </a:r>
              <a:endParaRPr lang="zh-CN" altLang="en-US" dirty="0">
                <a:solidFill>
                  <a:srgbClr val="FF0000"/>
                </a:solidFill>
              </a:endParaRPr>
            </a:p>
          </p:txBody>
        </p:sp>
        <p:cxnSp>
          <p:nvCxnSpPr>
            <p:cNvPr id="24" name="直接连接符 23"/>
            <p:cNvCxnSpPr>
              <a:stCxn id="11" idx="3"/>
            </p:cNvCxnSpPr>
            <p:nvPr/>
          </p:nvCxnSpPr>
          <p:spPr>
            <a:xfrm>
              <a:off x="2987824" y="2708920"/>
              <a:ext cx="64807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35896" y="2708920"/>
              <a:ext cx="0" cy="22682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3"/>
            </p:cNvCxnSpPr>
            <p:nvPr/>
          </p:nvCxnSpPr>
          <p:spPr>
            <a:xfrm flipH="1">
              <a:off x="2987824" y="4977172"/>
              <a:ext cx="64807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2332" y="500853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5900" y="4801216"/>
              <a:ext cx="720080" cy="369332"/>
            </a:xfrm>
            <a:prstGeom prst="rect">
              <a:avLst/>
            </a:prstGeom>
            <a:noFill/>
          </p:spPr>
          <p:txBody>
            <a:bodyPr wrap="square" rtlCol="0">
              <a:spAutoFit/>
            </a:bodyPr>
            <a:lstStyle/>
            <a:p>
              <a:r>
                <a:rPr lang="en-US" altLang="zh-CN" dirty="0" err="1" smtClean="0"/>
                <a:t>esp</a:t>
              </a:r>
              <a:endParaRPr lang="zh-CN" altLang="en-US" dirty="0"/>
            </a:p>
          </p:txBody>
        </p:sp>
      </p:grpSp>
      <p:cxnSp>
        <p:nvCxnSpPr>
          <p:cNvPr id="32" name="直接连接符 31"/>
          <p:cNvCxnSpPr/>
          <p:nvPr/>
        </p:nvCxnSpPr>
        <p:spPr>
          <a:xfrm flipV="1">
            <a:off x="5508104" y="4243154"/>
            <a:ext cx="2952328" cy="1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5781163"/>
            <a:ext cx="4572000" cy="830997"/>
          </a:xfrm>
          <a:prstGeom prst="rect">
            <a:avLst/>
          </a:prstGeom>
          <a:solidFill>
            <a:srgbClr val="FFFF00"/>
          </a:solidFill>
        </p:spPr>
        <p:txBody>
          <a:bodyPr>
            <a:spAutoFit/>
          </a:bodyPr>
          <a:lstStyle/>
          <a:p>
            <a:pPr algn="l"/>
            <a:r>
              <a:rPr lang="zh-CN" altLang="zh-CN" sz="1600" i="0" dirty="0">
                <a:latin typeface="+mj-lt"/>
              </a:rPr>
              <a:t>从上面的语句</a:t>
            </a:r>
            <a:r>
              <a:rPr lang="zh-CN" altLang="zh-CN" sz="1600" i="0" dirty="0" smtClean="0">
                <a:latin typeface="+mj-lt"/>
              </a:rPr>
              <a:t>中可以</a:t>
            </a:r>
            <a:r>
              <a:rPr lang="zh-CN" altLang="zh-CN" sz="1600" i="0" dirty="0">
                <a:latin typeface="+mj-lt"/>
              </a:rPr>
              <a:t>看出</a:t>
            </a:r>
            <a:r>
              <a:rPr lang="en-US" altLang="zh-CN" sz="1600" i="0" dirty="0">
                <a:latin typeface="+mj-lt"/>
              </a:rPr>
              <a:t>&lt;</a:t>
            </a:r>
            <a:r>
              <a:rPr lang="en-US" altLang="zh-CN" sz="1600" i="0" dirty="0" err="1">
                <a:latin typeface="+mj-lt"/>
              </a:rPr>
              <a:t>strings_not_equal</a:t>
            </a:r>
            <a:r>
              <a:rPr lang="en-US" altLang="zh-CN" sz="1600" i="0" dirty="0">
                <a:latin typeface="+mj-lt"/>
              </a:rPr>
              <a:t>&gt;</a:t>
            </a:r>
            <a:r>
              <a:rPr lang="zh-CN" altLang="zh-CN" sz="1600" i="0" dirty="0">
                <a:latin typeface="+mj-lt"/>
              </a:rPr>
              <a:t>所需要的两个变量是存在于</a:t>
            </a:r>
            <a:r>
              <a:rPr lang="en-US" altLang="zh-CN" sz="1600" i="0" dirty="0">
                <a:latin typeface="+mj-lt"/>
              </a:rPr>
              <a:t>%</a:t>
            </a:r>
            <a:r>
              <a:rPr lang="en-US" altLang="zh-CN" sz="1600" i="0" dirty="0" err="1">
                <a:latin typeface="+mj-lt"/>
              </a:rPr>
              <a:t>esp</a:t>
            </a:r>
            <a:r>
              <a:rPr lang="zh-CN" altLang="zh-CN" sz="1600" i="0" dirty="0">
                <a:latin typeface="+mj-lt"/>
              </a:rPr>
              <a:t>所指向的堆栈存储单元</a:t>
            </a:r>
            <a:r>
              <a:rPr lang="zh-CN" altLang="zh-CN" sz="1600" i="0" dirty="0" smtClean="0">
                <a:latin typeface="+mj-lt"/>
              </a:rPr>
              <a:t>里。</a:t>
            </a:r>
            <a:endParaRPr lang="zh-CN" altLang="zh-CN" sz="1600" i="0" dirty="0">
              <a:latin typeface="+mj-lt"/>
            </a:endParaRP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568952" cy="5040312"/>
          </a:xfrm>
        </p:spPr>
        <p:txBody>
          <a:bodyPr/>
          <a:lstStyle/>
          <a:p>
            <a:pPr marL="0" indent="0">
              <a:lnSpc>
                <a:spcPct val="150000"/>
              </a:lnSpc>
              <a:buNone/>
            </a:pPr>
            <a:r>
              <a:rPr lang="zh-CN" altLang="zh-CN" b="1" dirty="0"/>
              <a:t>第四步：</a:t>
            </a:r>
            <a:r>
              <a:rPr lang="zh-CN" altLang="zh-CN" dirty="0" smtClean="0"/>
              <a:t>，</a:t>
            </a:r>
            <a:r>
              <a:rPr lang="zh-CN" altLang="en-US" dirty="0" smtClean="0"/>
              <a:t>在</a:t>
            </a:r>
            <a:r>
              <a:rPr lang="en-US" altLang="zh-CN" dirty="0" smtClean="0"/>
              <a:t>main</a:t>
            </a:r>
            <a:r>
              <a:rPr lang="en-US" altLang="zh-CN" dirty="0"/>
              <a:t>()</a:t>
            </a:r>
            <a:r>
              <a:rPr lang="zh-CN" altLang="zh-CN" dirty="0" smtClean="0"/>
              <a:t>函数</a:t>
            </a:r>
            <a:r>
              <a:rPr lang="zh-CN" altLang="en-US" dirty="0" smtClean="0"/>
              <a:t>的汇编代码</a:t>
            </a:r>
            <a:r>
              <a:rPr lang="zh-CN" altLang="zh-CN" dirty="0" smtClean="0"/>
              <a:t>中</a:t>
            </a:r>
            <a:r>
              <a:rPr lang="zh-CN" altLang="zh-CN" dirty="0"/>
              <a:t>，可以进一步找到：</a:t>
            </a:r>
          </a:p>
          <a:p>
            <a:pPr marL="0" indent="0">
              <a:lnSpc>
                <a:spcPct val="150000"/>
              </a:lnSpc>
              <a:spcBef>
                <a:spcPts val="1200"/>
              </a:spcBef>
              <a:buNone/>
            </a:pPr>
            <a:r>
              <a:rPr lang="en-US" altLang="zh-CN" sz="2000" b="1" dirty="0" smtClean="0">
                <a:solidFill>
                  <a:srgbClr val="FF0000"/>
                </a:solidFill>
              </a:rPr>
              <a:t>      8048a58</a:t>
            </a:r>
            <a:r>
              <a:rPr lang="en-US" altLang="zh-CN" sz="2000" b="1" dirty="0">
                <a:solidFill>
                  <a:srgbClr val="FF0000"/>
                </a:solidFill>
              </a:rPr>
              <a:t>:	e8 49 07 00 00       	call   	80491a6 &lt;</a:t>
            </a:r>
            <a:r>
              <a:rPr lang="en-US" altLang="zh-CN" sz="2000" b="1" dirty="0" err="1">
                <a:solidFill>
                  <a:srgbClr val="FF0000"/>
                </a:solidFill>
              </a:rPr>
              <a:t>read_line</a:t>
            </a:r>
            <a:r>
              <a:rPr lang="en-US" altLang="zh-CN" sz="2000" b="1" dirty="0">
                <a:solidFill>
                  <a:srgbClr val="FF0000"/>
                </a:solidFill>
              </a:rPr>
              <a:t>&gt;</a:t>
            </a:r>
            <a:endParaRPr lang="zh-CN" altLang="zh-CN" sz="2000" b="1" dirty="0">
              <a:solidFill>
                <a:srgbClr val="FF0000"/>
              </a:solidFill>
            </a:endParaRPr>
          </a:p>
          <a:p>
            <a:pPr marL="0" indent="0">
              <a:lnSpc>
                <a:spcPct val="150000"/>
              </a:lnSpc>
              <a:spcAft>
                <a:spcPts val="1200"/>
              </a:spcAft>
              <a:buNone/>
            </a:pPr>
            <a:r>
              <a:rPr lang="en-US" altLang="zh-CN" sz="2000" b="1" dirty="0" smtClean="0">
                <a:solidFill>
                  <a:srgbClr val="FF0000"/>
                </a:solidFill>
              </a:rPr>
              <a:t>      8048a5d</a:t>
            </a:r>
            <a:r>
              <a:rPr lang="en-US" altLang="zh-CN" sz="2000" b="1" dirty="0">
                <a:solidFill>
                  <a:srgbClr val="FF0000"/>
                </a:solidFill>
              </a:rPr>
              <a:t>:	89 04 24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eax</a:t>
            </a:r>
            <a:r>
              <a:rPr lang="en-US" altLang="zh-CN" sz="2000" b="1" dirty="0">
                <a:solidFill>
                  <a:srgbClr val="FF0000"/>
                </a:solidFill>
              </a:rPr>
              <a:t>,(%</a:t>
            </a:r>
            <a:r>
              <a:rPr lang="en-US" altLang="zh-CN" sz="2000" b="1" dirty="0" err="1">
                <a:solidFill>
                  <a:srgbClr val="FF0000"/>
                </a:solidFill>
              </a:rPr>
              <a:t>esp</a:t>
            </a:r>
            <a:r>
              <a:rPr lang="en-US" altLang="zh-CN" sz="2000" b="1" dirty="0">
                <a:solidFill>
                  <a:srgbClr val="FF0000"/>
                </a:solidFill>
              </a:rPr>
              <a:t>)</a:t>
            </a:r>
            <a:endParaRPr lang="zh-CN" altLang="zh-CN" sz="2000" b="1" dirty="0">
              <a:solidFill>
                <a:srgbClr val="FF0000"/>
              </a:solidFill>
            </a:endParaRPr>
          </a:p>
          <a:p>
            <a:pPr marL="0" indent="0">
              <a:lnSpc>
                <a:spcPct val="150000"/>
              </a:lnSpc>
              <a:buNone/>
            </a:pPr>
            <a:r>
              <a:rPr lang="en-US" altLang="zh-CN" dirty="0" smtClean="0"/>
              <a:t>       </a:t>
            </a:r>
            <a:r>
              <a:rPr lang="zh-CN" altLang="zh-CN" dirty="0" smtClean="0"/>
              <a:t>这</a:t>
            </a:r>
            <a:r>
              <a:rPr lang="zh-CN" altLang="zh-CN" dirty="0"/>
              <a:t>两条语句告诉我们</a:t>
            </a:r>
            <a:r>
              <a:rPr lang="en-US" altLang="zh-CN" dirty="0"/>
              <a:t>%</a:t>
            </a:r>
            <a:r>
              <a:rPr lang="en-US" altLang="zh-CN" dirty="0" err="1"/>
              <a:t>eax</a:t>
            </a:r>
            <a:r>
              <a:rPr lang="zh-CN" altLang="zh-CN" dirty="0"/>
              <a:t>里存储的是调用</a:t>
            </a:r>
            <a:r>
              <a:rPr lang="en-US" altLang="zh-CN" dirty="0" err="1"/>
              <a:t>read_line</a:t>
            </a:r>
            <a:r>
              <a:rPr lang="en-US" altLang="zh-CN" dirty="0"/>
              <a:t>()</a:t>
            </a:r>
            <a:r>
              <a:rPr lang="zh-CN" altLang="zh-CN" dirty="0"/>
              <a:t>函数后返回的结果，也就是用户输入的</a:t>
            </a:r>
            <a:r>
              <a:rPr lang="zh-CN" altLang="zh-CN" dirty="0" smtClean="0"/>
              <a:t>字符串首地址，</a:t>
            </a:r>
            <a:r>
              <a:rPr lang="zh-CN" altLang="zh-CN" dirty="0"/>
              <a:t>所以可以很容易地推断出和用户输入字符串相比较的字符串的存储地址为</a:t>
            </a:r>
            <a:r>
              <a:rPr lang="en-US" altLang="zh-CN" dirty="0" smtClean="0"/>
              <a:t>0x804a0fc</a:t>
            </a:r>
            <a:r>
              <a:rPr lang="zh-CN" altLang="en-US" dirty="0" smtClean="0"/>
              <a:t>，因为调用</a:t>
            </a:r>
            <a:r>
              <a:rPr lang="en-US" altLang="zh-CN" b="1" kern="100" dirty="0" err="1" smtClean="0">
                <a:latin typeface="Calibri" panose="020F0502020204030204" pitchFamily="34" charset="0"/>
                <a:ea typeface="宋体" panose="02010600030101010101" pitchFamily="2" charset="-122"/>
                <a:cs typeface="Times New Roman" panose="02020603050405020304" pitchFamily="18" charset="0"/>
              </a:rPr>
              <a:t>strings_not_equal</a:t>
            </a:r>
            <a:r>
              <a:rPr lang="zh-CN" altLang="en-US" b="1" kern="100" dirty="0" smtClean="0">
                <a:latin typeface="Calibri" panose="020F0502020204030204" pitchFamily="34" charset="0"/>
                <a:ea typeface="宋体" panose="02010600030101010101" pitchFamily="2" charset="-122"/>
                <a:cs typeface="Times New Roman" panose="02020603050405020304" pitchFamily="18" charset="0"/>
              </a:rPr>
              <a:t>前有语句：</a:t>
            </a:r>
            <a:endParaRPr lang="zh-CN" altLang="zh-CN" dirty="0"/>
          </a:p>
          <a:p>
            <a:pPr marL="0" indent="0">
              <a:lnSpc>
                <a:spcPct val="150000"/>
              </a:lnSpc>
              <a:spcBef>
                <a:spcPts val="1200"/>
              </a:spcBef>
              <a:buNone/>
            </a:pPr>
            <a:r>
              <a:rPr lang="en-US" altLang="zh-CN" sz="2000" b="1" dirty="0" smtClean="0">
                <a:solidFill>
                  <a:srgbClr val="0000FF"/>
                </a:solidFill>
              </a:rPr>
              <a:t>8048f0c:  c7 </a:t>
            </a:r>
            <a:r>
              <a:rPr lang="en-US" altLang="zh-CN" sz="2000" b="1" dirty="0">
                <a:solidFill>
                  <a:srgbClr val="0000FF"/>
                </a:solidFill>
              </a:rPr>
              <a:t>44 24 04 fc a0 </a:t>
            </a:r>
            <a:r>
              <a:rPr lang="en-US" altLang="zh-CN" sz="2000" b="1" dirty="0" smtClean="0">
                <a:solidFill>
                  <a:srgbClr val="0000FF"/>
                </a:solidFill>
              </a:rPr>
              <a:t>04</a:t>
            </a:r>
            <a:r>
              <a:rPr lang="en-US" altLang="zh-CN" sz="2000" b="1" dirty="0">
                <a:solidFill>
                  <a:srgbClr val="0000FF"/>
                </a:solidFill>
              </a:rPr>
              <a:t>	</a:t>
            </a:r>
            <a:r>
              <a:rPr lang="en-US" altLang="zh-CN" sz="2000" b="1" dirty="0" err="1">
                <a:solidFill>
                  <a:srgbClr val="0000FF"/>
                </a:solidFill>
              </a:rPr>
              <a:t>movl</a:t>
            </a:r>
            <a:r>
              <a:rPr lang="en-US" altLang="zh-CN" sz="2000" b="1" dirty="0">
                <a:solidFill>
                  <a:srgbClr val="0000FF"/>
                </a:solidFill>
              </a:rPr>
              <a:t>   $0x</a:t>
            </a:r>
            <a:r>
              <a:rPr lang="en-US" altLang="zh-CN" sz="2000" b="1" dirty="0">
                <a:solidFill>
                  <a:srgbClr val="FF0000"/>
                </a:solidFill>
              </a:rPr>
              <a:t>804a0fc</a:t>
            </a:r>
            <a:r>
              <a:rPr lang="en-US" altLang="zh-CN" sz="2000" b="1" dirty="0">
                <a:solidFill>
                  <a:srgbClr val="0000FF"/>
                </a:solidFill>
              </a:rPr>
              <a:t>,0x4(%</a:t>
            </a:r>
            <a:r>
              <a:rPr lang="en-US" altLang="zh-CN" sz="2000" b="1" dirty="0" err="1">
                <a:solidFill>
                  <a:srgbClr val="0000FF"/>
                </a:solidFill>
              </a:rPr>
              <a:t>esp</a:t>
            </a:r>
            <a:r>
              <a:rPr lang="en-US" altLang="zh-CN" sz="2000" b="1" dirty="0">
                <a:solidFill>
                  <a:srgbClr val="0000FF"/>
                </a:solidFill>
              </a:rPr>
              <a:t>)</a:t>
            </a:r>
            <a:endParaRPr lang="zh-CN" altLang="zh-CN" sz="2000" dirty="0">
              <a:solidFill>
                <a:srgbClr val="0000FF"/>
              </a:solidFill>
            </a:endParaRPr>
          </a:p>
          <a:p>
            <a:pPr marL="0" indent="0">
              <a:lnSpc>
                <a:spcPct val="150000"/>
              </a:lnSpc>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980728"/>
            <a:ext cx="8568952"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marL="0" indent="0">
              <a:lnSpc>
                <a:spcPct val="150000"/>
              </a:lnSpc>
              <a:buFont typeface="Wingdings" pitchFamily="2" charset="2"/>
              <a:buNone/>
            </a:pPr>
            <a:r>
              <a:rPr lang="zh-CN" altLang="en-US" i="0" kern="0" dirty="0" smtClean="0"/>
              <a:t>也许你看到的程序和前面的不一样，而是这样的：</a:t>
            </a:r>
            <a:endParaRPr lang="en-US" altLang="zh-CN"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smtClean="0"/>
          </a:p>
          <a:p>
            <a:pPr marL="0" indent="0">
              <a:lnSpc>
                <a:spcPct val="150000"/>
              </a:lnSpc>
              <a:buFont typeface="Wingdings" pitchFamily="2" charset="2"/>
              <a:buNone/>
            </a:pPr>
            <a:endParaRPr lang="en-US" i="0" kern="0" dirty="0"/>
          </a:p>
          <a:p>
            <a:pPr>
              <a:lnSpc>
                <a:spcPct val="150000"/>
              </a:lnSpc>
              <a:buFont typeface="Wingdings" panose="05000000000000000000" pitchFamily="2" charset="2"/>
              <a:buChar char="u"/>
            </a:pPr>
            <a:r>
              <a:rPr lang="zh-CN" altLang="en-US" b="1" i="0" kern="0" dirty="0" smtClean="0">
                <a:solidFill>
                  <a:srgbClr val="FF0000"/>
                </a:solidFill>
              </a:rPr>
              <a:t>现在的</a:t>
            </a:r>
            <a:r>
              <a:rPr lang="en-US" altLang="zh-CN" b="1" i="0" kern="0" dirty="0" err="1" smtClean="0">
                <a:solidFill>
                  <a:srgbClr val="FF0000"/>
                </a:solidFill>
              </a:rPr>
              <a:t>gcc</a:t>
            </a:r>
            <a:r>
              <a:rPr lang="zh-CN" altLang="en-US" b="1" i="0" kern="0" dirty="0" smtClean="0">
                <a:solidFill>
                  <a:srgbClr val="FF0000"/>
                </a:solidFill>
              </a:rPr>
              <a:t>可以不使用</a:t>
            </a:r>
            <a:r>
              <a:rPr lang="en-US" altLang="zh-CN" b="1" i="0" kern="0" dirty="0" err="1" smtClean="0">
                <a:solidFill>
                  <a:srgbClr val="FF0000"/>
                </a:solidFill>
              </a:rPr>
              <a:t>ebp</a:t>
            </a:r>
            <a:r>
              <a:rPr lang="zh-CN" altLang="en-US" b="1" i="0" kern="0" dirty="0" smtClean="0">
                <a:solidFill>
                  <a:srgbClr val="FF0000"/>
                </a:solidFill>
              </a:rPr>
              <a:t>寄存器</a:t>
            </a:r>
            <a:r>
              <a:rPr lang="zh-CN" altLang="en-US" b="1" i="0" kern="0" dirty="0">
                <a:solidFill>
                  <a:srgbClr val="FF0000"/>
                </a:solidFill>
              </a:rPr>
              <a:t>了。这样在程序就不需要</a:t>
            </a:r>
            <a:r>
              <a:rPr lang="zh-CN" altLang="en-US" b="1" i="0" kern="0" dirty="0" smtClean="0">
                <a:solidFill>
                  <a:srgbClr val="FF0000"/>
                </a:solidFill>
              </a:rPr>
              <a:t>保存、修改、恢复</a:t>
            </a:r>
            <a:r>
              <a:rPr lang="en-US" altLang="zh-CN" b="1" i="0" kern="0" dirty="0" err="1" smtClean="0">
                <a:solidFill>
                  <a:srgbClr val="FF0000"/>
                </a:solidFill>
              </a:rPr>
              <a:t>ebp</a:t>
            </a:r>
            <a:r>
              <a:rPr lang="zh-CN" altLang="en-US" b="1" i="0" kern="0" dirty="0" smtClean="0">
                <a:solidFill>
                  <a:srgbClr val="FF0000"/>
                </a:solidFill>
              </a:rPr>
              <a:t>。而这样</a:t>
            </a:r>
            <a:r>
              <a:rPr lang="en-US" altLang="zh-CN" b="1" i="0" kern="0" dirty="0" err="1">
                <a:solidFill>
                  <a:srgbClr val="FF0000"/>
                </a:solidFill>
              </a:rPr>
              <a:t>ebp</a:t>
            </a:r>
            <a:r>
              <a:rPr lang="zh-CN" altLang="en-US" b="1" i="0" kern="0" dirty="0">
                <a:solidFill>
                  <a:srgbClr val="FF0000"/>
                </a:solidFill>
              </a:rPr>
              <a:t>也就是一</a:t>
            </a:r>
            <a:r>
              <a:rPr lang="zh-CN" altLang="en-US" b="1" i="0" kern="0" dirty="0" smtClean="0">
                <a:solidFill>
                  <a:srgbClr val="FF0000"/>
                </a:solidFill>
              </a:rPr>
              <a:t>个</a:t>
            </a:r>
            <a:r>
              <a:rPr lang="en-US" altLang="zh-CN" b="1" i="0" kern="0" dirty="0" smtClean="0">
                <a:solidFill>
                  <a:srgbClr val="FF0000"/>
                </a:solidFill>
              </a:rPr>
              <a:t>free</a:t>
            </a:r>
            <a:r>
              <a:rPr lang="zh-CN" altLang="en-US" b="1" i="0" kern="0" dirty="0" smtClean="0">
                <a:solidFill>
                  <a:srgbClr val="FF0000"/>
                </a:solidFill>
              </a:rPr>
              <a:t>的寄存器而在</a:t>
            </a:r>
            <a:r>
              <a:rPr lang="zh-CN" altLang="en-US" b="1" i="0" kern="0" dirty="0">
                <a:solidFill>
                  <a:srgbClr val="FF0000"/>
                </a:solidFill>
              </a:rPr>
              <a:t>函数</a:t>
            </a:r>
            <a:r>
              <a:rPr lang="zh-CN" altLang="en-US" b="1" i="0" kern="0" dirty="0" smtClean="0">
                <a:solidFill>
                  <a:srgbClr val="FF0000"/>
                </a:solidFill>
              </a:rPr>
              <a:t>中用作它用。</a:t>
            </a:r>
            <a:endParaRPr lang="en-US" b="1" i="0" kern="0" dirty="0">
              <a:solidFill>
                <a:srgbClr val="FF0000"/>
              </a:solidFill>
            </a:endParaRPr>
          </a:p>
        </p:txBody>
      </p:sp>
      <p:sp>
        <p:nvSpPr>
          <p:cNvPr id="2" name="标题 1"/>
          <p:cNvSpPr>
            <a:spLocks noGrp="1"/>
          </p:cNvSpPr>
          <p:nvPr>
            <p:ph type="title"/>
          </p:nvPr>
        </p:nvSpPr>
        <p:spPr/>
        <p:txBody>
          <a:bodyPr/>
          <a:lstStyle/>
          <a:p>
            <a:r>
              <a:rPr lang="zh-CN" altLang="en-US" dirty="0"/>
              <a:t>实验步骤演示（续）</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85" y="1772816"/>
            <a:ext cx="7951653" cy="2736304"/>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23681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dirty="0" smtClean="0"/>
              <a:t>0x804a0fc</a:t>
            </a:r>
            <a:r>
              <a:rPr lang="zh-CN" altLang="en-US" dirty="0" smtClean="0"/>
              <a:t>里存放是是什么呢？</a:t>
            </a:r>
            <a:endParaRPr lang="en-US" altLang="zh-CN" dirty="0" smtClean="0"/>
          </a:p>
          <a:p>
            <a:pPr marL="0" indent="0">
              <a:buNone/>
            </a:pPr>
            <a:r>
              <a:rPr lang="zh-CN" altLang="en-US" dirty="0" smtClean="0"/>
              <a:t>下面</a:t>
            </a:r>
            <a:r>
              <a:rPr lang="zh-CN" altLang="zh-CN" dirty="0" smtClean="0"/>
              <a:t>使用</a:t>
            </a:r>
            <a:r>
              <a:rPr lang="en-US" altLang="zh-CN" dirty="0" err="1"/>
              <a:t>gdb</a:t>
            </a:r>
            <a:r>
              <a:rPr lang="zh-CN" altLang="zh-CN" dirty="0"/>
              <a:t>查看这个地址存储的数据内容。具体过程如下</a:t>
            </a:r>
            <a:r>
              <a:rPr lang="zh-CN" altLang="zh-CN" dirty="0" smtClean="0"/>
              <a:t>：</a:t>
            </a:r>
            <a:endParaRPr lang="en-US" altLang="zh-CN" dirty="0" smtClean="0"/>
          </a:p>
          <a:p>
            <a:pPr marL="0" indent="0">
              <a:buNone/>
            </a:pPr>
            <a:r>
              <a:rPr lang="zh-CN" altLang="zh-CN" b="1" dirty="0"/>
              <a:t>第五步：执行：</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t>gdb</a:t>
            </a:r>
            <a:r>
              <a:rPr lang="en-US" altLang="zh-CN" b="1" dirty="0"/>
              <a:t> bomb</a:t>
            </a:r>
            <a:r>
              <a:rPr lang="zh-CN" altLang="zh-CN" b="1" dirty="0"/>
              <a:t>，显示如下：</a:t>
            </a:r>
            <a:endParaRPr lang="zh-CN" altLang="zh-CN" dirty="0"/>
          </a:p>
          <a:p>
            <a:pPr marL="0" indent="0">
              <a:buNone/>
            </a:pPr>
            <a:r>
              <a:rPr lang="en-US" altLang="zh-CN" sz="1600" dirty="0"/>
              <a:t>GNU </a:t>
            </a:r>
            <a:r>
              <a:rPr lang="en-US" altLang="zh-CN" sz="1600" dirty="0" err="1"/>
              <a:t>gdb</a:t>
            </a:r>
            <a:r>
              <a:rPr lang="en-US" altLang="zh-CN" sz="1600" dirty="0"/>
              <a:t> (GDB) 7.2-ubuntu</a:t>
            </a:r>
            <a:endParaRPr lang="zh-CN" altLang="zh-CN" sz="1600" dirty="0"/>
          </a:p>
          <a:p>
            <a:pPr marL="0" indent="0">
              <a:buNone/>
            </a:pPr>
            <a:r>
              <a:rPr lang="en-US" altLang="zh-CN" sz="1600" dirty="0"/>
              <a:t>Copyright (C) 2010 Free Software Foundation, Inc.</a:t>
            </a:r>
            <a:endParaRPr lang="zh-CN" altLang="zh-CN" sz="1600" dirty="0"/>
          </a:p>
          <a:p>
            <a:pPr marL="0" indent="0">
              <a:buNone/>
            </a:pPr>
            <a:r>
              <a:rPr lang="en-US" altLang="zh-CN" sz="1600" dirty="0"/>
              <a:t>License GPLv3+: GNU GPL version 3 or later &lt;http://gnu.org/licenses/gpl.html&gt;</a:t>
            </a:r>
            <a:endParaRPr lang="zh-CN" altLang="zh-CN" sz="1600" dirty="0"/>
          </a:p>
          <a:p>
            <a:pPr marL="0" indent="0">
              <a:buNone/>
            </a:pPr>
            <a:r>
              <a:rPr lang="en-US" altLang="zh-CN" sz="1600" dirty="0"/>
              <a:t>This is free software: you are free to change and redistribute it.</a:t>
            </a:r>
            <a:endParaRPr lang="zh-CN" altLang="zh-CN" sz="1600" dirty="0"/>
          </a:p>
          <a:p>
            <a:pPr marL="0" indent="0">
              <a:buNone/>
            </a:pPr>
            <a:r>
              <a:rPr lang="en-US" altLang="zh-CN" sz="1600" dirty="0"/>
              <a:t>There is NO WARRANTY, to the extent permitted by law.  Type "show copying"</a:t>
            </a:r>
            <a:endParaRPr lang="zh-CN" altLang="zh-CN" sz="1600" dirty="0"/>
          </a:p>
          <a:p>
            <a:pPr marL="0" indent="0">
              <a:buNone/>
            </a:pPr>
            <a:r>
              <a:rPr lang="en-US" altLang="zh-CN" sz="1600" dirty="0"/>
              <a:t>and "show warranty" for details.</a:t>
            </a:r>
            <a:endParaRPr lang="zh-CN" altLang="zh-CN" sz="1600" dirty="0"/>
          </a:p>
          <a:p>
            <a:pPr marL="0" indent="0">
              <a:buNone/>
            </a:pPr>
            <a:r>
              <a:rPr lang="en-US" altLang="zh-CN" sz="1600" dirty="0"/>
              <a:t>This GDB was configured as "i686-linux-gnu".</a:t>
            </a:r>
            <a:endParaRPr lang="zh-CN" altLang="zh-CN" sz="1600" dirty="0"/>
          </a:p>
          <a:p>
            <a:pPr marL="0" indent="0">
              <a:buNone/>
            </a:pPr>
            <a:r>
              <a:rPr lang="en-US" altLang="zh-CN" sz="1600" dirty="0"/>
              <a:t>For bug reporting instructions, please see:</a:t>
            </a:r>
            <a:endParaRPr lang="zh-CN" altLang="zh-CN" sz="1600" dirty="0"/>
          </a:p>
          <a:p>
            <a:pPr marL="0" indent="0">
              <a:buNone/>
            </a:pPr>
            <a:r>
              <a:rPr lang="en-US" altLang="zh-CN" sz="1600" dirty="0"/>
              <a:t>&lt;http://www.gnu.org/software/</a:t>
            </a:r>
            <a:r>
              <a:rPr lang="en-US" altLang="zh-CN" sz="1600" dirty="0" err="1"/>
              <a:t>gdb</a:t>
            </a:r>
            <a:r>
              <a:rPr lang="en-US" altLang="zh-CN" sz="1600" dirty="0"/>
              <a:t>/bugs/&gt;...</a:t>
            </a:r>
            <a:endParaRPr lang="zh-CN" altLang="zh-CN" sz="1600" dirty="0"/>
          </a:p>
          <a:p>
            <a:pPr marL="0" indent="0">
              <a:buNone/>
            </a:pPr>
            <a:r>
              <a:rPr lang="en-US" altLang="zh-CN" sz="1600" dirty="0"/>
              <a:t>./bomb/</a:t>
            </a:r>
            <a:r>
              <a:rPr lang="en-US" altLang="zh-CN" sz="1600" dirty="0" err="1"/>
              <a:t>bomblab</a:t>
            </a:r>
            <a:r>
              <a:rPr lang="en-US" altLang="zh-CN" sz="1600" dirty="0"/>
              <a:t>/</a:t>
            </a:r>
            <a:r>
              <a:rPr lang="en-US" altLang="zh-CN" sz="1600" dirty="0" err="1"/>
              <a:t>src</a:t>
            </a:r>
            <a:r>
              <a:rPr lang="en-US" altLang="zh-CN" sz="1600" dirty="0"/>
              <a:t>/bomb...done</a:t>
            </a:r>
            <a:r>
              <a:rPr lang="en-US" altLang="zh-CN" sz="1600" dirty="0" smtClean="0"/>
              <a:t>.</a:t>
            </a:r>
          </a:p>
          <a:p>
            <a:pPr marL="0" indent="0">
              <a:buNone/>
            </a:pPr>
            <a:r>
              <a:rPr lang="en-US" altLang="zh-CN" sz="1600" b="1" dirty="0">
                <a:solidFill>
                  <a:srgbClr val="FF0000"/>
                </a:solidFill>
              </a:rPr>
              <a:t>(</a:t>
            </a:r>
            <a:r>
              <a:rPr lang="en-US" altLang="zh-CN" sz="1600" b="1" dirty="0" err="1">
                <a:solidFill>
                  <a:srgbClr val="FF0000"/>
                </a:solidFill>
              </a:rPr>
              <a:t>gdb</a:t>
            </a:r>
            <a:r>
              <a:rPr lang="en-US" altLang="zh-CN" sz="1600" b="1" dirty="0">
                <a:solidFill>
                  <a:srgbClr val="FF0000"/>
                </a:solidFill>
              </a:rPr>
              <a:t>)</a:t>
            </a:r>
            <a:endParaRPr lang="zh-CN" altLang="zh-CN" sz="1600" dirty="0">
              <a:solidFill>
                <a:srgbClr val="FF0000"/>
              </a:solidFill>
            </a:endParaRPr>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smtClean="0"/>
              <a:t>然后执行以下操作：</a:t>
            </a:r>
            <a:endParaRPr lang="en-US" altLang="zh-CN" dirty="0" smtClean="0"/>
          </a:p>
          <a:p>
            <a:pPr marL="0" indent="0">
              <a:buNone/>
            </a:pPr>
            <a:endParaRPr lang="en-US" altLang="zh-CN" sz="1100" dirty="0" smtClean="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b </a:t>
            </a:r>
            <a:r>
              <a:rPr lang="en-US" altLang="zh-CN" sz="2000" b="1" dirty="0" smtClean="0">
                <a:solidFill>
                  <a:srgbClr val="FF0000"/>
                </a:solidFill>
              </a:rPr>
              <a:t>main    </a:t>
            </a:r>
            <a:endParaRPr lang="zh-CN" altLang="zh-CN" sz="2000" dirty="0">
              <a:solidFill>
                <a:srgbClr val="FF0000"/>
              </a:solidFill>
            </a:endParaRPr>
          </a:p>
          <a:p>
            <a:pPr marL="0" indent="0">
              <a:buNone/>
            </a:pPr>
            <a:r>
              <a:rPr lang="en-US" altLang="zh-CN" sz="2000" dirty="0"/>
              <a:t>Breakpoint 1 at 0x80489a5: file </a:t>
            </a:r>
            <a:r>
              <a:rPr lang="en-US" altLang="zh-CN" sz="2000" dirty="0" err="1"/>
              <a:t>bomb.c</a:t>
            </a:r>
            <a:r>
              <a:rPr lang="en-US" altLang="zh-CN" sz="2000" dirty="0"/>
              <a:t>, line 45.</a:t>
            </a:r>
            <a:endParaRPr lang="zh-CN" altLang="zh-CN" sz="20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r</a:t>
            </a:r>
            <a:endParaRPr lang="zh-CN" altLang="zh-CN" sz="2000" dirty="0">
              <a:solidFill>
                <a:srgbClr val="FF0000"/>
              </a:solidFill>
            </a:endParaRPr>
          </a:p>
          <a:p>
            <a:pPr marL="0" indent="0">
              <a:buNone/>
            </a:pPr>
            <a:r>
              <a:rPr lang="en-US" altLang="zh-CN" sz="2000" dirty="0"/>
              <a:t>Starting program:./bomb/</a:t>
            </a:r>
            <a:r>
              <a:rPr lang="en-US" altLang="zh-CN" sz="2000" dirty="0" err="1"/>
              <a:t>bomblab</a:t>
            </a:r>
            <a:r>
              <a:rPr lang="en-US" altLang="zh-CN" sz="2000" dirty="0"/>
              <a:t>/</a:t>
            </a:r>
            <a:r>
              <a:rPr lang="en-US" altLang="zh-CN" sz="2000" dirty="0" err="1"/>
              <a:t>src</a:t>
            </a:r>
            <a:r>
              <a:rPr lang="en-US" altLang="zh-CN" sz="2000" dirty="0"/>
              <a:t>/bomb </a:t>
            </a:r>
            <a:endParaRPr lang="zh-CN" altLang="zh-CN" sz="2000" dirty="0"/>
          </a:p>
          <a:p>
            <a:pPr marL="0" indent="0">
              <a:buNone/>
            </a:pPr>
            <a:r>
              <a:rPr lang="en-US" altLang="zh-CN" sz="2000" dirty="0"/>
              <a:t> </a:t>
            </a:r>
            <a:endParaRPr lang="zh-CN" altLang="zh-CN" sz="2000" dirty="0"/>
          </a:p>
          <a:p>
            <a:pPr marL="0" indent="0">
              <a:buNone/>
            </a:pPr>
            <a:r>
              <a:rPr lang="en-US" altLang="zh-CN" sz="2000" dirty="0"/>
              <a:t>Breakpoint 1, main (</a:t>
            </a:r>
            <a:r>
              <a:rPr lang="en-US" altLang="zh-CN" sz="2000" dirty="0" err="1"/>
              <a:t>argc</a:t>
            </a:r>
            <a:r>
              <a:rPr lang="en-US" altLang="zh-CN" sz="2000" dirty="0"/>
              <a:t>=1, </a:t>
            </a:r>
            <a:r>
              <a:rPr lang="en-US" altLang="zh-CN" sz="2000" dirty="0" err="1"/>
              <a:t>argv</a:t>
            </a:r>
            <a:r>
              <a:rPr lang="en-US" altLang="zh-CN" sz="2000" dirty="0"/>
              <a:t>=0xbffff3f4) at bomb.c:45</a:t>
            </a:r>
            <a:endParaRPr lang="zh-CN" altLang="zh-CN" sz="2000" dirty="0"/>
          </a:p>
          <a:p>
            <a:pPr marL="0" indent="0">
              <a:buNone/>
            </a:pPr>
            <a:r>
              <a:rPr lang="en-US" altLang="zh-CN" sz="2000" dirty="0" smtClean="0"/>
              <a:t>45	    if </a:t>
            </a:r>
            <a:r>
              <a:rPr lang="en-US" altLang="zh-CN" sz="2000" dirty="0"/>
              <a:t>(</a:t>
            </a:r>
            <a:r>
              <a:rPr lang="en-US" altLang="zh-CN" sz="2000" dirty="0" err="1"/>
              <a:t>argc</a:t>
            </a:r>
            <a:r>
              <a:rPr lang="en-US" altLang="zh-CN" sz="2000" dirty="0"/>
              <a:t> == 1) { </a:t>
            </a:r>
            <a:endParaRPr lang="en-US" altLang="zh-CN" sz="2000" dirty="0" smtClean="0"/>
          </a:p>
          <a:p>
            <a:pPr marL="0" indent="0">
              <a:buNone/>
            </a:pPr>
            <a:r>
              <a:rPr lang="fr-FR" altLang="zh-CN" sz="2000" dirty="0"/>
              <a:t>(gdb) </a:t>
            </a:r>
            <a:r>
              <a:rPr lang="fr-FR" altLang="zh-CN" sz="2000" b="1" dirty="0">
                <a:solidFill>
                  <a:srgbClr val="FF0000"/>
                </a:solidFill>
              </a:rPr>
              <a:t>ni</a:t>
            </a:r>
          </a:p>
          <a:p>
            <a:pPr marL="0" indent="0">
              <a:buNone/>
            </a:pPr>
            <a:r>
              <a:rPr lang="fr-FR" altLang="zh-CN" sz="2000" dirty="0"/>
              <a:t>0x080489a8	45	    if (argc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46		infile = stdin;</a:t>
            </a:r>
          </a:p>
          <a:p>
            <a:pPr marL="0" indent="0">
              <a:buNone/>
            </a:pPr>
            <a:r>
              <a:rPr lang="fr-FR" altLang="zh-CN" sz="2000" dirty="0"/>
              <a:t>(gdb) </a:t>
            </a:r>
            <a:r>
              <a:rPr lang="fr-FR" altLang="zh-CN" sz="2000" dirty="0">
                <a:solidFill>
                  <a:srgbClr val="FF0000"/>
                </a:solidFill>
              </a:rPr>
              <a:t>ni</a:t>
            </a:r>
          </a:p>
          <a:p>
            <a:pPr marL="0" indent="0">
              <a:buNone/>
            </a:pPr>
            <a:endParaRPr lang="zh-CN" altLang="zh-CN" sz="20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
        <p:nvSpPr>
          <p:cNvPr id="5" name="TextBox 4"/>
          <p:cNvSpPr txBox="1"/>
          <p:nvPr/>
        </p:nvSpPr>
        <p:spPr>
          <a:xfrm>
            <a:off x="3131840" y="1772816"/>
            <a:ext cx="3223959" cy="369332"/>
          </a:xfrm>
          <a:prstGeom prst="rect">
            <a:avLst/>
          </a:prstGeom>
          <a:solidFill>
            <a:srgbClr val="FFFF00"/>
          </a:solidFill>
        </p:spPr>
        <p:txBody>
          <a:bodyPr wrap="none" rtlCol="0">
            <a:spAutoFit/>
          </a:bodyPr>
          <a:lstStyle/>
          <a:p>
            <a:r>
              <a:rPr lang="zh-CN" altLang="en-US" dirty="0" smtClean="0"/>
              <a:t>在</a:t>
            </a:r>
            <a:r>
              <a:rPr lang="en-US" altLang="zh-CN" dirty="0" smtClean="0"/>
              <a:t>main</a:t>
            </a:r>
            <a:r>
              <a:rPr lang="zh-CN" altLang="en-US" dirty="0" smtClean="0"/>
              <a:t>函数的开始</a:t>
            </a:r>
            <a:r>
              <a:rPr lang="zh-CN" altLang="en-US" dirty="0"/>
              <a:t>处</a:t>
            </a:r>
            <a:r>
              <a:rPr lang="zh-CN" altLang="en-US" dirty="0" smtClean="0"/>
              <a:t>设置断点</a:t>
            </a:r>
            <a:endParaRPr lang="zh-CN" altLang="en-US" dirty="0"/>
          </a:p>
        </p:txBody>
      </p:sp>
      <p:sp>
        <p:nvSpPr>
          <p:cNvPr id="6" name="TextBox 5"/>
          <p:cNvSpPr txBox="1"/>
          <p:nvPr/>
        </p:nvSpPr>
        <p:spPr>
          <a:xfrm>
            <a:off x="3059832" y="2636912"/>
            <a:ext cx="2531462" cy="369332"/>
          </a:xfrm>
          <a:prstGeom prst="rect">
            <a:avLst/>
          </a:prstGeom>
          <a:solidFill>
            <a:srgbClr val="FFFF00"/>
          </a:solidFill>
        </p:spPr>
        <p:txBody>
          <a:bodyPr wrap="none" rtlCol="0">
            <a:spAutoFit/>
          </a:bodyPr>
          <a:lstStyle/>
          <a:p>
            <a:r>
              <a:rPr lang="zh-CN" altLang="en-US" dirty="0" smtClean="0"/>
              <a:t>从</a:t>
            </a:r>
            <a:r>
              <a:rPr lang="en-US" altLang="zh-CN" dirty="0" err="1" smtClean="0"/>
              <a:t>gdb</a:t>
            </a:r>
            <a:r>
              <a:rPr lang="zh-CN" altLang="en-US" dirty="0" smtClean="0"/>
              <a:t>里运行</a:t>
            </a:r>
            <a:r>
              <a:rPr lang="en-US" altLang="zh-CN" dirty="0" smtClean="0"/>
              <a:t>bomb</a:t>
            </a:r>
            <a:r>
              <a:rPr lang="zh-CN" altLang="en-US" dirty="0" smtClean="0"/>
              <a:t>程序</a:t>
            </a:r>
            <a:endParaRPr lang="zh-CN" altLang="en-US" dirty="0"/>
          </a:p>
        </p:txBody>
      </p:sp>
      <p:sp>
        <p:nvSpPr>
          <p:cNvPr id="7" name="TextBox 6"/>
          <p:cNvSpPr txBox="1"/>
          <p:nvPr/>
        </p:nvSpPr>
        <p:spPr>
          <a:xfrm>
            <a:off x="5045184" y="4351248"/>
            <a:ext cx="2621230" cy="369332"/>
          </a:xfrm>
          <a:prstGeom prst="rect">
            <a:avLst/>
          </a:prstGeom>
          <a:solidFill>
            <a:srgbClr val="FFFF00"/>
          </a:solidFill>
        </p:spPr>
        <p:txBody>
          <a:bodyPr wrap="none" rtlCol="0">
            <a:spAutoFit/>
          </a:bodyPr>
          <a:lstStyle/>
          <a:p>
            <a:r>
              <a:rPr lang="zh-CN" altLang="en-US" dirty="0" smtClean="0"/>
              <a:t>运行后，暂停在断点</a:t>
            </a:r>
            <a:r>
              <a:rPr lang="en-US" altLang="zh-CN" dirty="0" smtClean="0"/>
              <a:t>1</a:t>
            </a:r>
            <a:r>
              <a:rPr lang="zh-CN" altLang="en-US" dirty="0" smtClean="0"/>
              <a:t>处</a:t>
            </a:r>
            <a:endParaRPr lang="zh-CN" altLang="en-US" dirty="0"/>
          </a:p>
        </p:txBody>
      </p:sp>
      <p:sp>
        <p:nvSpPr>
          <p:cNvPr id="8" name="TextBox 7"/>
          <p:cNvSpPr txBox="1"/>
          <p:nvPr/>
        </p:nvSpPr>
        <p:spPr>
          <a:xfrm>
            <a:off x="1691680" y="4720580"/>
            <a:ext cx="2031325" cy="369332"/>
          </a:xfrm>
          <a:prstGeom prst="rect">
            <a:avLst/>
          </a:prstGeom>
          <a:solidFill>
            <a:srgbClr val="FFFF00"/>
          </a:solidFill>
        </p:spPr>
        <p:txBody>
          <a:bodyPr wrap="none" rtlCol="0">
            <a:spAutoFit/>
          </a:bodyPr>
          <a:lstStyle/>
          <a:p>
            <a:r>
              <a:rPr lang="zh-CN" altLang="en-US" dirty="0" smtClean="0"/>
              <a:t>单步执行机器指令</a:t>
            </a:r>
            <a:endParaRPr lang="zh-CN" altLang="en-US" dirty="0"/>
          </a:p>
        </p:txBody>
      </p:sp>
      <p:sp>
        <p:nvSpPr>
          <p:cNvPr id="9" name="TextBox 8"/>
          <p:cNvSpPr txBox="1"/>
          <p:nvPr/>
        </p:nvSpPr>
        <p:spPr>
          <a:xfrm>
            <a:off x="4741259" y="5661248"/>
            <a:ext cx="3583032" cy="369332"/>
          </a:xfrm>
          <a:prstGeom prst="rect">
            <a:avLst/>
          </a:prstGeom>
          <a:solidFill>
            <a:srgbClr val="FFFF00"/>
          </a:solidFill>
        </p:spPr>
        <p:txBody>
          <a:bodyPr wrap="none" rtlCol="0">
            <a:spAutoFit/>
          </a:bodyPr>
          <a:lstStyle/>
          <a:p>
            <a:r>
              <a:rPr lang="zh-CN" altLang="en-US" dirty="0" smtClean="0"/>
              <a:t>这里可以看到执行到哪一条</a:t>
            </a:r>
            <a:r>
              <a:rPr lang="en-US" altLang="zh-CN" dirty="0" smtClean="0"/>
              <a:t>C</a:t>
            </a:r>
            <a:r>
              <a:rPr lang="zh-CN" altLang="en-US" dirty="0" smtClean="0"/>
              <a:t>语句</a:t>
            </a:r>
            <a:endParaRPr lang="zh-CN" altLang="en-US" dirty="0"/>
          </a:p>
        </p:txBody>
      </p:sp>
    </p:spTree>
    <p:extLst>
      <p:ext uri="{BB962C8B-B14F-4D97-AF65-F5344CB8AC3E}">
        <p14:creationId xmlns:p14="http://schemas.microsoft.com/office/powerpoint/2010/main" val="2581201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00000"/>
              </a:lnSpc>
              <a:spcBef>
                <a:spcPts val="0"/>
              </a:spcBef>
              <a:buNone/>
            </a:pPr>
            <a:r>
              <a:rPr lang="en-US" altLang="zh-CN" sz="800" dirty="0"/>
              <a:t>0x080489af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0x080489b4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67	    </a:t>
            </a:r>
            <a:r>
              <a:rPr lang="en-US" altLang="zh-CN" sz="800" dirty="0" err="1"/>
              <a:t>initialize_bomb</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0x08048a38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0x08048a3f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Welcome to my fiendish little bomb. You have 6 phases with</a:t>
            </a:r>
          </a:p>
          <a:p>
            <a:pPr marL="0" indent="0">
              <a:lnSpc>
                <a:spcPct val="100000"/>
              </a:lnSpc>
              <a:spcBef>
                <a:spcPts val="0"/>
              </a:spcBef>
              <a:buNone/>
            </a:pPr>
            <a:r>
              <a:rPr lang="en-US" altLang="zh-CN" sz="800" dirty="0"/>
              <a:t>0x08048a44 in </a:t>
            </a: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a:t>
            </a:r>
          </a:p>
          <a:p>
            <a:pPr marL="0" indent="0">
              <a:lnSpc>
                <a:spcPct val="100000"/>
              </a:lnSpc>
              <a:spcBef>
                <a:spcPts val="0"/>
              </a:spcBef>
              <a:buNone/>
            </a:pPr>
            <a:r>
              <a:rPr lang="en-US" altLang="zh-CN" sz="800" dirty="0"/>
              <a:t>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0x08048a4c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0x08048a53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which to blow yourself up. Have a nice day!</a:t>
            </a:r>
          </a:p>
          <a:p>
            <a:pPr marL="0" indent="0">
              <a:lnSpc>
                <a:spcPct val="100000"/>
              </a:lnSpc>
              <a:spcBef>
                <a:spcPts val="0"/>
              </a:spcBef>
              <a:buNone/>
            </a:pPr>
            <a:r>
              <a:rPr lang="en-US" altLang="zh-CN" sz="800" dirty="0"/>
              <a:t>main (</a:t>
            </a:r>
            <a:r>
              <a:rPr lang="en-US" altLang="zh-CN" sz="800" dirty="0" err="1"/>
              <a:t>argc</a:t>
            </a:r>
            <a:r>
              <a:rPr lang="en-US" altLang="zh-CN" sz="800" dirty="0"/>
              <a:t>=1, </a:t>
            </a:r>
            <a:r>
              <a:rPr lang="en-US" altLang="zh-CN" sz="800" dirty="0" err="1"/>
              <a:t>argv</a:t>
            </a:r>
            <a:r>
              <a:rPr lang="en-US" altLang="zh-CN" sz="800" dirty="0"/>
              <a:t>=0xbffff3f4) at bomb.c:73</a:t>
            </a:r>
          </a:p>
          <a:p>
            <a:pPr marL="0" indent="0">
              <a:buNone/>
            </a:pPr>
            <a:r>
              <a:rPr lang="zh-CN" altLang="en-US" dirty="0" smtClean="0"/>
              <a:t>一直</a:t>
            </a:r>
            <a:r>
              <a:rPr lang="en-US" altLang="zh-CN" dirty="0" err="1" smtClean="0"/>
              <a:t>ni</a:t>
            </a:r>
            <a:r>
              <a:rPr lang="zh-CN" altLang="en-US" dirty="0" smtClean="0"/>
              <a:t>下去，直到下面的语句：</a:t>
            </a:r>
            <a:endParaRPr lang="en-US" altLang="zh-CN" dirty="0" smtClean="0"/>
          </a:p>
          <a:p>
            <a:pPr marL="0" indent="0">
              <a:buNone/>
            </a:pPr>
            <a:r>
              <a:rPr lang="en-US" altLang="zh-CN" sz="2000" dirty="0"/>
              <a:t>73	    </a:t>
            </a:r>
            <a:r>
              <a:rPr lang="en-US" altLang="zh-CN" sz="2000" dirty="0">
                <a:solidFill>
                  <a:srgbClr val="FF0000"/>
                </a:solidFill>
              </a:rPr>
              <a:t>input = </a:t>
            </a:r>
            <a:r>
              <a:rPr lang="en-US" altLang="zh-CN" sz="2000" dirty="0" err="1">
                <a:solidFill>
                  <a:srgbClr val="FF0000"/>
                </a:solidFill>
              </a:rPr>
              <a:t>read_line</a:t>
            </a:r>
            <a:r>
              <a:rPr lang="en-US" altLang="zh-CN" sz="2000" dirty="0">
                <a:solidFill>
                  <a:srgbClr val="FF0000"/>
                </a:solidFill>
              </a:rPr>
              <a:t>();             </a:t>
            </a:r>
            <a:r>
              <a:rPr lang="en-US" altLang="zh-CN" sz="2000" dirty="0"/>
              <a:t>/* Get input                   */</a:t>
            </a:r>
          </a:p>
          <a:p>
            <a:pPr marL="0" indent="0">
              <a:buNone/>
            </a:pPr>
            <a:r>
              <a:rPr lang="en-US" altLang="zh-CN" sz="2000" dirty="0"/>
              <a:t>(</a:t>
            </a:r>
            <a:r>
              <a:rPr lang="en-US" altLang="zh-CN" sz="2000" dirty="0" err="1"/>
              <a:t>gdb</a:t>
            </a:r>
            <a:r>
              <a:rPr lang="en-US" altLang="zh-CN" sz="2000" dirty="0"/>
              <a:t>) </a:t>
            </a:r>
            <a:r>
              <a:rPr lang="en-US" altLang="zh-CN" sz="2000" b="1" dirty="0" err="1">
                <a:solidFill>
                  <a:srgbClr val="FF0000"/>
                </a:solidFill>
              </a:rPr>
              <a:t>ni</a:t>
            </a:r>
            <a:r>
              <a:rPr lang="en-US" altLang="zh-CN" sz="2000" b="1" dirty="0"/>
              <a:t>  </a:t>
            </a:r>
            <a:r>
              <a:rPr lang="en-US" altLang="zh-CN" sz="2000" dirty="0"/>
              <a:t>              /*</a:t>
            </a:r>
            <a:r>
              <a:rPr lang="zh-CN" altLang="en-US" sz="2000" dirty="0"/>
              <a:t>如果是命令行输入，这里输入你的拆弹字符串*</a:t>
            </a:r>
            <a:r>
              <a:rPr lang="en-US" altLang="zh-CN" sz="2000" dirty="0"/>
              <a:t>/</a:t>
            </a:r>
          </a:p>
          <a:p>
            <a:pPr marL="0" indent="0">
              <a:buNone/>
            </a:pPr>
            <a:r>
              <a:rPr lang="en-US" altLang="zh-CN" sz="2000" dirty="0" smtClean="0"/>
              <a:t>74	    </a:t>
            </a:r>
            <a:r>
              <a:rPr lang="en-US" altLang="zh-CN" sz="2000" dirty="0" smtClean="0">
                <a:solidFill>
                  <a:srgbClr val="FF0000"/>
                </a:solidFill>
              </a:rPr>
              <a:t>phase_1(input</a:t>
            </a:r>
            <a:r>
              <a:rPr lang="en-US" altLang="zh-CN" sz="2000" dirty="0">
                <a:solidFill>
                  <a:srgbClr val="FF0000"/>
                </a:solidFill>
              </a:rPr>
              <a:t>);                  </a:t>
            </a:r>
            <a:r>
              <a:rPr lang="en-US" altLang="zh-CN" sz="2000" dirty="0"/>
              <a:t>/* Run the phase               </a:t>
            </a:r>
            <a:r>
              <a:rPr lang="en-US" altLang="zh-CN" sz="2000" dirty="0" smtClean="0"/>
              <a:t>*/</a:t>
            </a:r>
          </a:p>
          <a:p>
            <a:pPr marL="0" indent="0">
              <a:buNone/>
            </a:pPr>
            <a:r>
              <a:rPr lang="zh-CN" altLang="en-US" sz="2000" dirty="0" smtClean="0"/>
              <a:t>在这个位置查看地址</a:t>
            </a:r>
            <a:r>
              <a:rPr lang="en-US" altLang="zh-CN" sz="2000" b="1" dirty="0" smtClean="0"/>
              <a:t>0x804a0fc</a:t>
            </a:r>
            <a:r>
              <a:rPr lang="zh-CN" altLang="en-US" sz="2000" b="1" dirty="0" smtClean="0"/>
              <a:t>处的内容：</a:t>
            </a:r>
            <a:endParaRPr lang="en-US" altLang="zh-CN" sz="2000" dirty="0"/>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75906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0x656e6572</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zh-CN" altLang="en-US" dirty="0" smtClean="0"/>
              <a:t>问，上面字节是什么内容呢？</a:t>
            </a:r>
            <a:endParaRPr lang="en-US" altLang="zh-CN" dirty="0" smtClean="0"/>
          </a:p>
          <a:p>
            <a:pPr marL="0" indent="0">
              <a:lnSpc>
                <a:spcPct val="150000"/>
              </a:lnSpc>
              <a:buNone/>
            </a:pPr>
            <a:r>
              <a:rPr lang="en-US" altLang="zh-CN" dirty="0" smtClean="0"/>
              <a:t>       </a:t>
            </a:r>
            <a:r>
              <a:rPr lang="zh-CN" altLang="zh-CN" dirty="0" smtClean="0"/>
              <a:t>从</a:t>
            </a:r>
            <a:r>
              <a:rPr lang="zh-CN" altLang="zh-CN" dirty="0"/>
              <a:t>地址</a:t>
            </a:r>
            <a:r>
              <a:rPr lang="en-US" altLang="zh-CN" dirty="0"/>
              <a:t>0x804a0fc</a:t>
            </a:r>
            <a:r>
              <a:rPr lang="zh-CN" altLang="zh-CN" dirty="0"/>
              <a:t>开始到“</a:t>
            </a:r>
            <a:r>
              <a:rPr lang="en-US" altLang="zh-CN" dirty="0"/>
              <a:t>0x00</a:t>
            </a:r>
            <a:r>
              <a:rPr lang="zh-CN" altLang="zh-CN" dirty="0"/>
              <a:t>”字节结束（</a:t>
            </a:r>
            <a:r>
              <a:rPr lang="en-US" altLang="zh-CN" dirty="0"/>
              <a:t>C</a:t>
            </a:r>
            <a:r>
              <a:rPr lang="zh-CN" altLang="zh-CN" dirty="0"/>
              <a:t>语言字符串数据的结束符）的字节序列就是拆弹字符串</a:t>
            </a:r>
            <a:r>
              <a:rPr lang="en-US" altLang="zh-CN" dirty="0"/>
              <a:t>ASCII</a:t>
            </a:r>
            <a:r>
              <a:rPr lang="zh-CN" altLang="zh-CN" dirty="0"/>
              <a:t>码，根据低位存储规则，查表即得该字符串为</a:t>
            </a: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04649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a:t>
            </a:r>
            <a:r>
              <a:rPr lang="en-US" altLang="zh-CN" sz="1400" dirty="0" smtClean="0"/>
              <a:t>	0x6d612049</a:t>
            </a:r>
            <a:r>
              <a:rPr lang="en-US" altLang="zh-CN" sz="1400" dirty="0"/>
              <a:t>	0x73756a20	0x20612074	</a:t>
            </a:r>
            <a:r>
              <a:rPr lang="en-US" altLang="zh-CN" sz="1400" dirty="0" smtClean="0"/>
              <a:t>0x656e6572</a:t>
            </a:r>
          </a:p>
          <a:p>
            <a:pPr marL="0" indent="0">
              <a:lnSpc>
                <a:spcPct val="150000"/>
              </a:lnSpc>
              <a:spcBef>
                <a:spcPts val="0"/>
              </a:spcBef>
              <a:buNone/>
            </a:pPr>
            <a:r>
              <a:rPr lang="en-US" altLang="zh-CN" sz="1400" dirty="0"/>
              <a:t>	</a:t>
            </a:r>
            <a:r>
              <a:rPr lang="en-US" altLang="zh-CN" sz="1400" dirty="0" smtClean="0"/>
              <a:t>	    m a      I                      s  u   j                              a      t                     e  n  e  r</a:t>
            </a:r>
            <a:endParaRPr lang="en-US" altLang="zh-CN" sz="1400" dirty="0"/>
          </a:p>
          <a:p>
            <a:pPr marL="0" indent="0">
              <a:lnSpc>
                <a:spcPct val="150000"/>
              </a:lnSpc>
              <a:spcBef>
                <a:spcPts val="0"/>
              </a:spcBef>
              <a:buNone/>
            </a:pPr>
            <a:r>
              <a:rPr lang="en-US" altLang="zh-CN" sz="1400" dirty="0"/>
              <a:t>0x804a10c:	0x65646167	0x636f6820	0x2079656b	</a:t>
            </a:r>
            <a:r>
              <a:rPr lang="en-US" altLang="zh-CN" sz="1400" dirty="0" smtClean="0"/>
              <a:t>0x2e6d6f6d</a:t>
            </a:r>
          </a:p>
          <a:p>
            <a:pPr marL="0" indent="0">
              <a:lnSpc>
                <a:spcPct val="150000"/>
              </a:lnSpc>
              <a:spcBef>
                <a:spcPts val="0"/>
              </a:spcBef>
              <a:buNone/>
            </a:pPr>
            <a:r>
              <a:rPr lang="en-US" altLang="zh-CN" sz="1400" dirty="0"/>
              <a:t> </a:t>
            </a:r>
            <a:r>
              <a:rPr lang="en-US" altLang="zh-CN" sz="1400" dirty="0" smtClean="0"/>
              <a:t>                                      e  d  a  g                     c  o  h                            y   e  k                     .  m  o  m</a:t>
            </a:r>
            <a:endParaRPr lang="en-US" altLang="zh-CN" sz="1400" dirty="0"/>
          </a:p>
          <a:p>
            <a:pPr marL="0" indent="0">
              <a:lnSpc>
                <a:spcPct val="150000"/>
              </a:lnSpc>
              <a:spcBef>
                <a:spcPts val="0"/>
              </a:spcBef>
              <a:buNone/>
            </a:pPr>
            <a:r>
              <a:rPr lang="en-US" altLang="zh-CN" sz="1400" dirty="0"/>
              <a:t>0x804a11c:	0x00000000	0x08048eb3	0x08048eac	</a:t>
            </a:r>
            <a:r>
              <a:rPr lang="en-US" altLang="zh-CN" sz="1400" dirty="0" smtClean="0"/>
              <a:t>0x08048eba</a:t>
            </a:r>
          </a:p>
          <a:p>
            <a:pPr marL="0" indent="0">
              <a:lnSpc>
                <a:spcPct val="150000"/>
              </a:lnSpc>
              <a:spcBef>
                <a:spcPts val="0"/>
              </a:spcBef>
              <a:buNone/>
            </a:pPr>
            <a:r>
              <a:rPr lang="en-US" altLang="zh-CN" sz="1400" dirty="0"/>
              <a:t> </a:t>
            </a:r>
            <a:r>
              <a:rPr lang="en-US" altLang="zh-CN" sz="1400" dirty="0" smtClean="0"/>
              <a:t>                                                  0</a:t>
            </a:r>
            <a:endParaRPr lang="en-US" altLang="zh-CN" sz="1400" dirty="0"/>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smtClean="0"/>
          </a:p>
          <a:p>
            <a:pPr marL="0" indent="0">
              <a:lnSpc>
                <a:spcPct val="150000"/>
              </a:lnSpc>
              <a:buNone/>
            </a:pPr>
            <a:r>
              <a:rPr lang="en-US" altLang="zh-CN" dirty="0" smtClean="0"/>
              <a:t>I </a:t>
            </a:r>
            <a:r>
              <a:rPr lang="en-US" altLang="zh-CN" dirty="0"/>
              <a:t>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55558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64825"/>
            <a:ext cx="8247836" cy="1334562"/>
          </a:xfrm>
        </p:spPr>
      </p:pic>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19</a:t>
            </a:fld>
            <a:r>
              <a:rPr lang="en-US" altLang="zh-CN" sz="1400" smtClean="0">
                <a:solidFill>
                  <a:srgbClr val="0D7157"/>
                </a:solidFill>
              </a:rPr>
              <a:t>- </a:t>
            </a:r>
            <a:endParaRPr lang="en-US" altLang="zh-CN" sz="1400" dirty="0">
              <a:solidFill>
                <a:srgbClr val="0D7157"/>
              </a:solidFill>
            </a:endParaRPr>
          </a:p>
        </p:txBody>
      </p:sp>
      <p:sp>
        <p:nvSpPr>
          <p:cNvPr id="6" name="TextBox 5"/>
          <p:cNvSpPr txBox="1"/>
          <p:nvPr/>
        </p:nvSpPr>
        <p:spPr>
          <a:xfrm>
            <a:off x="755576" y="1447097"/>
            <a:ext cx="5905784" cy="461665"/>
          </a:xfrm>
          <a:prstGeom prst="rect">
            <a:avLst/>
          </a:prstGeom>
          <a:noFill/>
        </p:spPr>
        <p:txBody>
          <a:bodyPr wrap="none" rtlCol="0">
            <a:spAutoFit/>
          </a:bodyPr>
          <a:lstStyle/>
          <a:p>
            <a:r>
              <a:rPr lang="zh-CN" altLang="en-US" sz="2400" i="0" dirty="0" smtClean="0">
                <a:latin typeface="+mj-lt"/>
              </a:rPr>
              <a:t>正确拆弹的另一个实例的显示（阶段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797152"/>
            <a:ext cx="6020121" cy="1370171"/>
          </a:xfrm>
          <a:prstGeom prst="rect">
            <a:avLst/>
          </a:prstGeom>
        </p:spPr>
      </p:pic>
      <p:sp>
        <p:nvSpPr>
          <p:cNvPr id="8" name="TextBox 7"/>
          <p:cNvSpPr txBox="1"/>
          <p:nvPr/>
        </p:nvSpPr>
        <p:spPr>
          <a:xfrm>
            <a:off x="867523" y="4293096"/>
            <a:ext cx="4059125" cy="461665"/>
          </a:xfrm>
          <a:prstGeom prst="rect">
            <a:avLst/>
          </a:prstGeom>
          <a:noFill/>
        </p:spPr>
        <p:txBody>
          <a:bodyPr wrap="none" rtlCol="0">
            <a:spAutoFit/>
          </a:bodyPr>
          <a:lstStyle/>
          <a:p>
            <a:r>
              <a:rPr lang="zh-CN" altLang="en-US" sz="2400" i="0" dirty="0" smtClean="0">
                <a:latin typeface="+mj-lt"/>
              </a:rPr>
              <a:t>拆弹失败的显示（阶段</a:t>
            </a:r>
            <a:r>
              <a:rPr lang="en-US" altLang="zh-CN" sz="2400" i="0" dirty="0" smtClean="0">
                <a:latin typeface="+mj-lt"/>
              </a:rPr>
              <a:t>1</a:t>
            </a:r>
            <a:r>
              <a:rPr lang="zh-CN" altLang="en-US" sz="2400" i="0" dirty="0" smtClean="0">
                <a:latin typeface="+mj-lt"/>
              </a:rPr>
              <a:t>）：</a:t>
            </a:r>
            <a:endParaRPr lang="zh-CN" altLang="en-US" sz="2400" i="0" dirty="0">
              <a:latin typeface="+mj-lt"/>
            </a:endParaRPr>
          </a:p>
        </p:txBody>
      </p:sp>
    </p:spTree>
    <p:extLst>
      <p:ext uri="{BB962C8B-B14F-4D97-AF65-F5344CB8AC3E}">
        <p14:creationId xmlns:p14="http://schemas.microsoft.com/office/powerpoint/2010/main" val="320696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Lab2  Binary </a:t>
            </a:r>
            <a:r>
              <a:rPr lang="en-US" altLang="zh-CN" dirty="0" smtClean="0">
                <a:latin typeface="Arial" panose="020B0604020202020204" pitchFamily="34" charset="0"/>
                <a:ea typeface="微软雅黑" panose="020B0503020204020204" pitchFamily="34" charset="-122"/>
              </a:rPr>
              <a:t>Bombs</a:t>
            </a:r>
            <a:r>
              <a:rPr lang="zh-CN" altLang="en-US" dirty="0" smtClean="0">
                <a:latin typeface="Arial" panose="020B0604020202020204" pitchFamily="34" charset="0"/>
                <a:ea typeface="微软雅黑" panose="020B0503020204020204" pitchFamily="34" charset="-122"/>
              </a:rPr>
              <a:t> </a:t>
            </a:r>
            <a:r>
              <a:rPr lang="zh-CN" altLang="en-US" dirty="0" smtClean="0"/>
              <a:t>实验介绍</a:t>
            </a:r>
            <a:endParaRPr lang="zh-CN" altLang="en-US" dirty="0"/>
          </a:p>
        </p:txBody>
      </p:sp>
      <p:sp>
        <p:nvSpPr>
          <p:cNvPr id="3" name="内容占位符 2"/>
          <p:cNvSpPr>
            <a:spLocks noGrp="1"/>
          </p:cNvSpPr>
          <p:nvPr>
            <p:ph idx="1"/>
          </p:nvPr>
        </p:nvSpPr>
        <p:spPr>
          <a:xfrm>
            <a:off x="251520" y="980728"/>
            <a:ext cx="8352928" cy="5040312"/>
          </a:xfrm>
        </p:spPr>
        <p:txBody>
          <a:bodyPr/>
          <a:lstStyle/>
          <a:p>
            <a:pPr algn="just" eaLnBrk="1" hangingPunct="1">
              <a:lnSpc>
                <a:spcPct val="150000"/>
              </a:lnSpc>
              <a:spcBef>
                <a:spcPts val="0"/>
              </a:spcBef>
              <a:defRPr/>
            </a:pPr>
            <a:r>
              <a:rPr lang="zh-CN" altLang="zh-CN" dirty="0"/>
              <a:t>本实验中，你要使用课程所学知识</a:t>
            </a:r>
            <a:r>
              <a:rPr lang="zh-CN" altLang="zh-CN" dirty="0" smtClean="0"/>
              <a:t>拆除一个“</a:t>
            </a:r>
            <a:r>
              <a:rPr lang="en-US" altLang="zh-CN" dirty="0" smtClean="0"/>
              <a:t>Binary Bombs</a:t>
            </a:r>
            <a:r>
              <a:rPr lang="zh-CN" altLang="zh-CN" dirty="0"/>
              <a:t>”来增强对程序的机器级表示、汇编语言、调试器和逆向工程等方面原理与技能的掌握</a:t>
            </a:r>
            <a:r>
              <a:rPr lang="zh-CN" altLang="zh-CN" dirty="0" smtClean="0"/>
              <a:t>。</a:t>
            </a:r>
            <a:endParaRPr lang="en-US" altLang="zh-CN" dirty="0" smtClean="0"/>
          </a:p>
          <a:p>
            <a:pPr algn="just" eaLnBrk="1" hangingPunct="1">
              <a:lnSpc>
                <a:spcPct val="150000"/>
              </a:lnSpc>
              <a:spcBef>
                <a:spcPts val="0"/>
              </a:spcBef>
              <a:defRPr/>
            </a:pPr>
            <a:r>
              <a:rPr lang="zh-CN" altLang="zh-CN" dirty="0"/>
              <a:t>一个</a:t>
            </a:r>
            <a:r>
              <a:rPr lang="zh-CN" altLang="zh-CN" dirty="0" smtClean="0"/>
              <a:t>“</a:t>
            </a:r>
            <a:r>
              <a:rPr lang="en-US" altLang="zh-CN" dirty="0"/>
              <a:t>Binary Bombs</a:t>
            </a:r>
            <a:r>
              <a:rPr lang="zh-CN" altLang="zh-CN" dirty="0" smtClean="0"/>
              <a:t>”</a:t>
            </a:r>
            <a:r>
              <a:rPr lang="zh-CN" altLang="zh-CN" dirty="0"/>
              <a:t>（二进制炸弹</a:t>
            </a:r>
            <a:r>
              <a:rPr lang="zh-CN" altLang="zh-CN" dirty="0" smtClean="0"/>
              <a:t>，简称炸弹</a:t>
            </a:r>
            <a:r>
              <a:rPr lang="zh-CN" altLang="zh-CN" dirty="0"/>
              <a:t>）是一个</a:t>
            </a:r>
            <a:r>
              <a:rPr lang="en-US" altLang="zh-CN" dirty="0"/>
              <a:t>Linux</a:t>
            </a:r>
            <a:r>
              <a:rPr lang="zh-CN" altLang="zh-CN" dirty="0"/>
              <a:t>可执行</a:t>
            </a:r>
            <a:r>
              <a:rPr lang="en-US" altLang="zh-CN" dirty="0"/>
              <a:t>C</a:t>
            </a:r>
            <a:r>
              <a:rPr lang="zh-CN" altLang="zh-CN" dirty="0"/>
              <a:t>程序，</a:t>
            </a:r>
            <a:r>
              <a:rPr lang="zh-CN" altLang="zh-CN" dirty="0" smtClean="0"/>
              <a:t>包含</a:t>
            </a:r>
            <a:r>
              <a:rPr lang="en-US" altLang="zh-CN" dirty="0" smtClean="0"/>
              <a:t>phase1~phase6</a:t>
            </a:r>
            <a:r>
              <a:rPr lang="zh-CN" altLang="en-US" dirty="0" smtClean="0"/>
              <a:t>共</a:t>
            </a:r>
            <a:r>
              <a:rPr lang="en-US" altLang="zh-CN" dirty="0" smtClean="0"/>
              <a:t>6</a:t>
            </a:r>
            <a:r>
              <a:rPr lang="zh-CN" altLang="zh-CN" dirty="0"/>
              <a:t>个</a:t>
            </a:r>
            <a:r>
              <a:rPr lang="zh-CN" altLang="zh-CN" dirty="0" smtClean="0"/>
              <a:t>阶段。</a:t>
            </a:r>
            <a:endParaRPr lang="en-US" altLang="zh-CN" dirty="0" smtClean="0"/>
          </a:p>
          <a:p>
            <a:pPr algn="just" eaLnBrk="1" hangingPunct="1">
              <a:lnSpc>
                <a:spcPct val="150000"/>
              </a:lnSpc>
              <a:spcBef>
                <a:spcPts val="0"/>
              </a:spcBef>
              <a:defRPr/>
            </a:pPr>
            <a:r>
              <a:rPr lang="zh-CN" altLang="zh-CN" dirty="0" smtClean="0"/>
              <a:t>炸弹</a:t>
            </a:r>
            <a:r>
              <a:rPr lang="zh-CN" altLang="zh-CN" dirty="0"/>
              <a:t>运行的每个阶段要求你输入一个</a:t>
            </a:r>
            <a:r>
              <a:rPr lang="zh-CN" altLang="zh-CN" dirty="0">
                <a:solidFill>
                  <a:srgbClr val="FF0000"/>
                </a:solidFill>
              </a:rPr>
              <a:t>特定的字符串</a:t>
            </a:r>
            <a:r>
              <a:rPr lang="zh-CN" altLang="zh-CN" dirty="0"/>
              <a:t>，若你的输入符合程序预期的输入，该阶段的炸弹就被“拆除”，否则炸弹“爆炸”并打印输出</a:t>
            </a:r>
            <a:r>
              <a:rPr lang="en-US" altLang="zh-CN" dirty="0"/>
              <a:t> "BOOM!!!"</a:t>
            </a:r>
            <a:r>
              <a:rPr lang="zh-CN" altLang="zh-CN" dirty="0"/>
              <a:t>字样</a:t>
            </a:r>
            <a:r>
              <a:rPr lang="zh-CN" altLang="zh-CN" dirty="0" smtClean="0"/>
              <a:t>。</a:t>
            </a:r>
            <a:endParaRPr lang="en-US" altLang="zh-CN" dirty="0" smtClean="0"/>
          </a:p>
          <a:p>
            <a:pPr algn="just" eaLnBrk="1" hangingPunct="1">
              <a:lnSpc>
                <a:spcPct val="150000"/>
              </a:lnSpc>
              <a:spcBef>
                <a:spcPts val="0"/>
              </a:spcBef>
              <a:defRPr/>
            </a:pPr>
            <a:r>
              <a:rPr lang="zh-CN" altLang="zh-CN" dirty="0" smtClean="0"/>
              <a:t>实验</a:t>
            </a:r>
            <a:r>
              <a:rPr lang="zh-CN" altLang="zh-CN" dirty="0"/>
              <a:t>的目标</a:t>
            </a:r>
            <a:r>
              <a:rPr lang="zh-CN" altLang="zh-CN" dirty="0" smtClean="0"/>
              <a:t>是</a:t>
            </a:r>
            <a:r>
              <a:rPr lang="zh-CN" altLang="en-US" dirty="0" smtClean="0"/>
              <a:t>你药</a:t>
            </a:r>
            <a:r>
              <a:rPr lang="zh-CN" altLang="zh-CN" dirty="0" smtClean="0"/>
              <a:t>拆除</a:t>
            </a:r>
            <a:r>
              <a:rPr lang="zh-CN" altLang="zh-CN" dirty="0"/>
              <a:t>尽可能多的</a:t>
            </a:r>
            <a:r>
              <a:rPr lang="zh-CN" altLang="zh-CN" dirty="0" smtClean="0"/>
              <a:t>炸弹</a:t>
            </a:r>
            <a:r>
              <a:rPr lang="zh-CN" altLang="zh-CN" dirty="0"/>
              <a:t>阶段</a:t>
            </a:r>
            <a:r>
              <a:rPr lang="zh-CN" altLang="zh-CN" dirty="0" smtClean="0"/>
              <a:t>。</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en-US" altLang="zh-CN" dirty="0" smtClean="0"/>
              <a:t>1）</a:t>
            </a:r>
            <a:r>
              <a:rPr lang="zh-CN" altLang="en-US" dirty="0" smtClean="0"/>
              <a:t>使用</a:t>
            </a:r>
            <a:r>
              <a:rPr lang="en-US" altLang="zh-CN" dirty="0" err="1"/>
              <a:t>objdump</a:t>
            </a:r>
            <a:r>
              <a:rPr lang="en-US" altLang="zh-CN" dirty="0"/>
              <a:t> </a:t>
            </a:r>
            <a:r>
              <a:rPr lang="zh-CN" altLang="en-US" dirty="0" smtClean="0"/>
              <a:t>反汇编</a:t>
            </a:r>
            <a:r>
              <a:rPr lang="en-US" altLang="zh-CN" dirty="0" smtClean="0"/>
              <a:t>bomb</a:t>
            </a:r>
            <a:r>
              <a:rPr lang="zh-CN" altLang="en-US" dirty="0" smtClean="0"/>
              <a:t>的汇编源程序</a:t>
            </a:r>
            <a:endParaRPr lang="en-US" altLang="zh-CN" dirty="0" smtClean="0"/>
          </a:p>
          <a:p>
            <a:pPr marL="0" indent="0">
              <a:buNone/>
            </a:pPr>
            <a:r>
              <a:rPr lang="en-US" altLang="zh-CN" dirty="0"/>
              <a:t> </a:t>
            </a:r>
            <a:r>
              <a:rPr lang="en-US" altLang="zh-CN" dirty="0" smtClean="0"/>
              <a:t>                   </a:t>
            </a:r>
            <a:r>
              <a:rPr lang="en-US" altLang="zh-CN" dirty="0" err="1" smtClean="0"/>
              <a:t>objdump</a:t>
            </a:r>
            <a:r>
              <a:rPr lang="en-US" altLang="zh-CN" dirty="0" smtClean="0"/>
              <a:t> </a:t>
            </a:r>
            <a:r>
              <a:rPr lang="zh-CN" altLang="zh-CN" dirty="0"/>
              <a:t>–</a:t>
            </a:r>
            <a:r>
              <a:rPr lang="en-US" altLang="zh-CN" dirty="0"/>
              <a:t>d bomb </a:t>
            </a:r>
            <a:r>
              <a:rPr lang="en-US" altLang="zh-CN" dirty="0">
                <a:solidFill>
                  <a:srgbClr val="FF0000"/>
                </a:solidFill>
              </a:rPr>
              <a:t>&gt; </a:t>
            </a:r>
            <a:r>
              <a:rPr lang="en-US" altLang="zh-CN" dirty="0" smtClean="0">
                <a:solidFill>
                  <a:srgbClr val="FF0000"/>
                </a:solidFill>
              </a:rPr>
              <a:t>asm.txt</a:t>
            </a:r>
          </a:p>
          <a:p>
            <a:pPr marL="0" indent="0">
              <a:buNone/>
            </a:pPr>
            <a:r>
              <a:rPr lang="en-US" altLang="zh-CN" sz="2000" dirty="0"/>
              <a:t> </a:t>
            </a:r>
            <a:r>
              <a:rPr lang="en-US" altLang="zh-CN" sz="2000" dirty="0" smtClean="0"/>
              <a:t>    “&gt;”:</a:t>
            </a:r>
            <a:r>
              <a:rPr lang="zh-CN" altLang="en-US" sz="2000" dirty="0" smtClean="0"/>
              <a:t>重定向，将反汇编出来的源程序输出至文件</a:t>
            </a:r>
            <a:r>
              <a:rPr lang="en-US" altLang="zh-CN" sz="2000" dirty="0" smtClean="0"/>
              <a:t>asm.txt</a:t>
            </a:r>
            <a:r>
              <a:rPr lang="zh-CN" altLang="en-US" sz="2000" dirty="0" smtClean="0"/>
              <a:t>中</a:t>
            </a:r>
            <a:endParaRPr lang="en-US" altLang="zh-CN" sz="2000" dirty="0" smtClean="0"/>
          </a:p>
          <a:p>
            <a:pPr marL="0" indent="0">
              <a:spcBef>
                <a:spcPts val="1200"/>
              </a:spcBef>
              <a:buNone/>
            </a:pPr>
            <a:r>
              <a:rPr lang="en-US" altLang="zh-CN" dirty="0" smtClean="0"/>
              <a:t>2）</a:t>
            </a:r>
            <a:r>
              <a:rPr lang="zh-CN" altLang="en-US" dirty="0" smtClean="0"/>
              <a:t>查看反汇编源代码：</a:t>
            </a:r>
            <a:r>
              <a:rPr lang="en-US" altLang="zh-CN" dirty="0" err="1" smtClean="0"/>
              <a:t>gedit</a:t>
            </a:r>
            <a:r>
              <a:rPr lang="en-US" altLang="zh-CN" dirty="0" smtClean="0"/>
              <a:t> asm.txt</a:t>
            </a:r>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75424"/>
            <a:ext cx="4637409" cy="3600400"/>
          </a:xfrm>
          <a:prstGeom prst="rect">
            <a:avLst/>
          </a:prstGeom>
        </p:spPr>
      </p:pic>
      <p:sp>
        <p:nvSpPr>
          <p:cNvPr id="6" name="TextBox 5"/>
          <p:cNvSpPr txBox="1"/>
          <p:nvPr/>
        </p:nvSpPr>
        <p:spPr>
          <a:xfrm>
            <a:off x="6012160" y="3429001"/>
            <a:ext cx="2952327" cy="1289905"/>
          </a:xfrm>
          <a:prstGeom prst="rect">
            <a:avLst/>
          </a:prstGeom>
          <a:solidFill>
            <a:srgbClr val="FFFF00"/>
          </a:solidFill>
        </p:spPr>
        <p:txBody>
          <a:bodyPr wrap="square" rtlCol="0">
            <a:spAutoFit/>
          </a:bodyPr>
          <a:lstStyle/>
          <a:p>
            <a:pPr algn="l">
              <a:lnSpc>
                <a:spcPct val="150000"/>
              </a:lnSpc>
            </a:pPr>
            <a:r>
              <a:rPr lang="zh-CN" altLang="en-US" i="0" dirty="0" smtClean="0">
                <a:latin typeface="+mj-ea"/>
                <a:ea typeface="+mj-ea"/>
              </a:rPr>
              <a:t>如何在</a:t>
            </a:r>
            <a:r>
              <a:rPr lang="en-US" altLang="zh-CN" i="0" dirty="0" err="1" smtClean="0">
                <a:latin typeface="+mj-ea"/>
                <a:ea typeface="+mj-ea"/>
              </a:rPr>
              <a:t>asm</a:t>
            </a:r>
            <a:r>
              <a:rPr lang="zh-CN" altLang="en-US" i="0" dirty="0" smtClean="0">
                <a:latin typeface="+mj-ea"/>
                <a:ea typeface="+mj-ea"/>
              </a:rPr>
              <a:t>定位</a:t>
            </a:r>
            <a:r>
              <a:rPr lang="en-US" altLang="zh-CN" i="0" dirty="0" smtClean="0">
                <a:latin typeface="+mj-ea"/>
                <a:ea typeface="+mj-ea"/>
              </a:rPr>
              <a:t>main</a:t>
            </a:r>
            <a:r>
              <a:rPr lang="zh-CN" altLang="en-US" i="0" dirty="0" smtClean="0">
                <a:latin typeface="+mj-ea"/>
                <a:ea typeface="+mj-ea"/>
              </a:rPr>
              <a:t>或</a:t>
            </a:r>
            <a:r>
              <a:rPr lang="en-US" altLang="zh-CN" i="0" dirty="0" smtClean="0">
                <a:latin typeface="+mj-ea"/>
                <a:ea typeface="+mj-ea"/>
              </a:rPr>
              <a:t>phase_1</a:t>
            </a:r>
            <a:r>
              <a:rPr lang="zh-CN" altLang="en-US" i="0" dirty="0" smtClean="0">
                <a:latin typeface="+mj-ea"/>
                <a:ea typeface="+mj-ea"/>
              </a:rPr>
              <a:t>等符号？</a:t>
            </a:r>
            <a:endParaRPr lang="en-US" altLang="zh-CN" i="0" dirty="0" smtClean="0">
              <a:latin typeface="+mj-ea"/>
              <a:ea typeface="+mj-ea"/>
            </a:endParaRPr>
          </a:p>
          <a:p>
            <a:pPr algn="l">
              <a:lnSpc>
                <a:spcPct val="150000"/>
              </a:lnSpc>
            </a:pPr>
            <a:r>
              <a:rPr lang="en-US" altLang="zh-CN" i="0" dirty="0" smtClean="0">
                <a:latin typeface="+mj-ea"/>
                <a:ea typeface="+mj-ea"/>
              </a:rPr>
              <a:t>find</a:t>
            </a:r>
            <a:r>
              <a:rPr lang="zh-CN" altLang="en-US" i="0" dirty="0" smtClean="0">
                <a:latin typeface="+mj-ea"/>
                <a:ea typeface="+mj-ea"/>
              </a:rPr>
              <a:t>查找相应字符串即可</a:t>
            </a:r>
            <a:endParaRPr lang="zh-CN" altLang="en-US" i="0" dirty="0">
              <a:latin typeface="+mj-ea"/>
              <a:ea typeface="+mj-ea"/>
            </a:endParaRPr>
          </a:p>
        </p:txBody>
      </p:sp>
    </p:spTree>
    <p:extLst>
      <p:ext uri="{BB962C8B-B14F-4D97-AF65-F5344CB8AC3E}">
        <p14:creationId xmlns:p14="http://schemas.microsoft.com/office/powerpoint/2010/main" val="4003507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395536" y="980728"/>
            <a:ext cx="8568952" cy="5877272"/>
          </a:xfrm>
        </p:spPr>
        <p:txBody>
          <a:bodyPr/>
          <a:lstStyle/>
          <a:p>
            <a:pPr marL="0" indent="0">
              <a:buNone/>
            </a:pPr>
            <a:r>
              <a:rPr lang="en-US" altLang="zh-CN" dirty="0" smtClean="0"/>
              <a:t>3）gdb</a:t>
            </a:r>
            <a:r>
              <a:rPr lang="zh-CN" altLang="en-US" dirty="0" smtClean="0"/>
              <a:t>的使用</a:t>
            </a:r>
            <a:endParaRPr lang="en-US" altLang="zh-CN" dirty="0" smtClean="0"/>
          </a:p>
          <a:p>
            <a:pPr marL="0" indent="0">
              <a:buNone/>
            </a:pPr>
            <a:r>
              <a:rPr lang="zh-CN" altLang="en-US" dirty="0" smtClean="0"/>
              <a:t>调试</a:t>
            </a:r>
            <a:r>
              <a:rPr lang="en-US" altLang="zh-CN" dirty="0" smtClean="0"/>
              <a:t>bomb：</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solidFill>
                  <a:srgbClr val="FF0000"/>
                </a:solidFill>
              </a:rPr>
              <a:t>gdb</a:t>
            </a:r>
            <a:r>
              <a:rPr lang="en-US" altLang="zh-CN" b="1" dirty="0">
                <a:solidFill>
                  <a:srgbClr val="FF0000"/>
                </a:solidFill>
              </a:rPr>
              <a:t> </a:t>
            </a:r>
            <a:r>
              <a:rPr lang="en-US" altLang="zh-CN" b="1" dirty="0" smtClean="0">
                <a:solidFill>
                  <a:srgbClr val="FF0000"/>
                </a:solidFill>
              </a:rPr>
              <a:t>bomb</a:t>
            </a:r>
          </a:p>
          <a:p>
            <a:pPr marL="0" indent="0">
              <a:buNone/>
            </a:pPr>
            <a:r>
              <a:rPr lang="en-US" altLang="zh-CN" dirty="0"/>
              <a:t>4）gdb</a:t>
            </a:r>
            <a:r>
              <a:rPr lang="zh-CN" altLang="en-US" dirty="0"/>
              <a:t>常用指令</a:t>
            </a:r>
            <a:endParaRPr lang="en-US" altLang="zh-CN" dirty="0"/>
          </a:p>
          <a:p>
            <a:pPr marL="1076325" indent="-628650">
              <a:buNone/>
            </a:pPr>
            <a:r>
              <a:rPr lang="en-US" altLang="zh-CN" b="1" dirty="0">
                <a:solidFill>
                  <a:srgbClr val="FF0000"/>
                </a:solidFill>
              </a:rPr>
              <a:t>l</a:t>
            </a:r>
            <a:r>
              <a:rPr lang="en-US" altLang="zh-CN" dirty="0" smtClean="0"/>
              <a:t>：	（</a:t>
            </a:r>
            <a:r>
              <a:rPr lang="en-US" altLang="zh-CN" dirty="0"/>
              <a:t>list）</a:t>
            </a:r>
            <a:r>
              <a:rPr lang="zh-CN" altLang="en-US" dirty="0"/>
              <a:t>显式当前行的上、下若干行</a:t>
            </a:r>
            <a:r>
              <a:rPr lang="en-US" altLang="zh-CN" dirty="0"/>
              <a:t>C</a:t>
            </a:r>
            <a:r>
              <a:rPr lang="zh-CN" altLang="en-US" dirty="0"/>
              <a:t>语句的内容</a:t>
            </a:r>
            <a:endParaRPr lang="en-US" altLang="zh-CN" dirty="0"/>
          </a:p>
          <a:p>
            <a:pPr marL="1076325" indent="-628650">
              <a:buNone/>
            </a:pPr>
            <a:r>
              <a:rPr lang="en-US" altLang="zh-CN" b="1" dirty="0">
                <a:solidFill>
                  <a:srgbClr val="FF0000"/>
                </a:solidFill>
              </a:rPr>
              <a:t>b</a:t>
            </a:r>
            <a:r>
              <a:rPr lang="en-US" altLang="zh-CN" dirty="0" smtClean="0"/>
              <a:t>：	（</a:t>
            </a:r>
            <a:r>
              <a:rPr lang="en-US" altLang="zh-CN" dirty="0"/>
              <a:t>breakpoint）</a:t>
            </a:r>
            <a:r>
              <a:rPr lang="zh-CN" altLang="en-US" dirty="0"/>
              <a:t>设置断点</a:t>
            </a:r>
            <a:endParaRPr lang="en-US" altLang="zh-CN" dirty="0"/>
          </a:p>
          <a:p>
            <a:pPr marL="1876425" lvl="2" indent="-628650"/>
            <a:r>
              <a:rPr lang="zh-CN" altLang="en-US" dirty="0" smtClean="0"/>
              <a:t>在</a:t>
            </a:r>
            <a:r>
              <a:rPr lang="en-US" altLang="zh-CN" dirty="0"/>
              <a:t>main</a:t>
            </a:r>
            <a:r>
              <a:rPr lang="zh-CN" altLang="en-US" dirty="0"/>
              <a:t>函数前设置断点：</a:t>
            </a:r>
            <a:r>
              <a:rPr lang="en-US" altLang="zh-CN" dirty="0">
                <a:solidFill>
                  <a:srgbClr val="FF0000"/>
                </a:solidFill>
              </a:rPr>
              <a:t>b main</a:t>
            </a:r>
          </a:p>
          <a:p>
            <a:pPr marL="1876425" lvl="2" indent="-628650"/>
            <a:r>
              <a:rPr lang="zh-CN" altLang="en-US" dirty="0" smtClean="0"/>
              <a:t>在</a:t>
            </a:r>
            <a:r>
              <a:rPr lang="zh-CN" altLang="en-US" dirty="0"/>
              <a:t>第</a:t>
            </a:r>
            <a:r>
              <a:rPr lang="en-US" altLang="zh-CN" dirty="0"/>
              <a:t>5</a:t>
            </a:r>
            <a:r>
              <a:rPr lang="zh-CN" altLang="en-US" dirty="0"/>
              <a:t>行程序前设置断点：</a:t>
            </a:r>
            <a:r>
              <a:rPr lang="en-US" altLang="zh-CN" dirty="0">
                <a:solidFill>
                  <a:srgbClr val="FF0000"/>
                </a:solidFill>
              </a:rPr>
              <a:t>b 5</a:t>
            </a:r>
          </a:p>
          <a:p>
            <a:pPr marL="1076325" indent="-628650">
              <a:buNone/>
            </a:pPr>
            <a:r>
              <a:rPr lang="en-US" altLang="zh-CN" b="1" dirty="0" smtClean="0">
                <a:solidFill>
                  <a:srgbClr val="FF0000"/>
                </a:solidFill>
              </a:rPr>
              <a:t>r</a:t>
            </a:r>
            <a:r>
              <a:rPr lang="en-US" altLang="zh-CN" dirty="0" smtClean="0"/>
              <a:t>：	(run</a:t>
            </a:r>
            <a:r>
              <a:rPr lang="en-US" altLang="zh-CN" dirty="0"/>
              <a:t>)</a:t>
            </a:r>
            <a:r>
              <a:rPr lang="zh-CN" altLang="en-US" dirty="0"/>
              <a:t>执行，直到第一个断点处，若没有断点，就一直执行下去直至结束</a:t>
            </a:r>
            <a:r>
              <a:rPr lang="zh-CN" altLang="en-US" dirty="0" smtClean="0"/>
              <a:t>。</a:t>
            </a:r>
            <a:endParaRPr lang="en-US" altLang="zh-CN" dirty="0" smtClean="0"/>
          </a:p>
          <a:p>
            <a:pPr marL="1076325" indent="-628650">
              <a:buNone/>
            </a:pPr>
            <a:r>
              <a:rPr lang="en-US" altLang="zh-CN" b="1" dirty="0" err="1" smtClean="0">
                <a:solidFill>
                  <a:srgbClr val="FF0000"/>
                </a:solidFill>
              </a:rPr>
              <a:t>ni</a:t>
            </a:r>
            <a:r>
              <a:rPr lang="en-US" altLang="zh-CN" b="1" dirty="0" smtClean="0">
                <a:solidFill>
                  <a:srgbClr val="FF0000"/>
                </a:solidFill>
              </a:rPr>
              <a:t>/</a:t>
            </a:r>
            <a:r>
              <a:rPr lang="en-US" altLang="zh-CN" b="1" dirty="0" err="1" smtClean="0">
                <a:solidFill>
                  <a:srgbClr val="FF0000"/>
                </a:solidFill>
              </a:rPr>
              <a:t>stepi</a:t>
            </a:r>
            <a:r>
              <a:rPr lang="en-US" altLang="zh-CN" dirty="0" smtClean="0"/>
              <a:t>：（next/step instructor）</a:t>
            </a:r>
            <a:r>
              <a:rPr lang="zh-CN" altLang="en-US" dirty="0" smtClean="0"/>
              <a:t>单步执行机器指令</a:t>
            </a:r>
            <a:endParaRPr lang="en-US" altLang="zh-CN" dirty="0" smtClean="0"/>
          </a:p>
          <a:p>
            <a:pPr marL="1076325" indent="-628650">
              <a:buNone/>
            </a:pPr>
            <a:r>
              <a:rPr lang="en-US" altLang="zh-CN" b="1" dirty="0" smtClean="0">
                <a:solidFill>
                  <a:srgbClr val="FF0000"/>
                </a:solidFill>
              </a:rPr>
              <a:t>n/step</a:t>
            </a:r>
            <a:r>
              <a:rPr lang="en-US" altLang="zh-CN" dirty="0" smtClean="0"/>
              <a:t>：	（next/step）</a:t>
            </a:r>
            <a:r>
              <a:rPr lang="zh-CN" altLang="en-US" dirty="0" smtClean="0"/>
              <a:t>单步执行</a:t>
            </a:r>
            <a:r>
              <a:rPr lang="en-US" altLang="zh-CN" dirty="0" smtClean="0"/>
              <a:t>C</a:t>
            </a:r>
            <a:r>
              <a:rPr lang="zh-CN" altLang="en-US" dirty="0" smtClean="0"/>
              <a:t>语句</a:t>
            </a: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5393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Gdb</a:t>
            </a:r>
            <a:r>
              <a:rPr lang="zh-CN" altLang="en-US" dirty="0" smtClean="0"/>
              <a:t>和</a:t>
            </a:r>
            <a:r>
              <a:rPr lang="en-US" altLang="zh-CN" dirty="0" err="1" smtClean="0"/>
              <a:t>objdump</a:t>
            </a:r>
            <a:r>
              <a:rPr lang="zh-CN" altLang="en-US" dirty="0" smtClean="0"/>
              <a:t>的使用</a:t>
            </a:r>
            <a:endParaRPr lang="zh-CN" altLang="en-US" dirty="0"/>
          </a:p>
        </p:txBody>
      </p:sp>
      <p:sp>
        <p:nvSpPr>
          <p:cNvPr id="3" name="内容占位符 2"/>
          <p:cNvSpPr>
            <a:spLocks noGrp="1"/>
          </p:cNvSpPr>
          <p:nvPr>
            <p:ph idx="1"/>
          </p:nvPr>
        </p:nvSpPr>
        <p:spPr>
          <a:xfrm>
            <a:off x="179512" y="980728"/>
            <a:ext cx="8784976" cy="5472608"/>
          </a:xfrm>
        </p:spPr>
        <p:txBody>
          <a:bodyPr/>
          <a:lstStyle/>
          <a:p>
            <a:pPr marL="0" indent="0">
              <a:buNone/>
            </a:pPr>
            <a:r>
              <a:rPr lang="en-US" altLang="zh-CN" b="1" dirty="0" smtClean="0">
                <a:solidFill>
                  <a:srgbClr val="FF0000"/>
                </a:solidFill>
              </a:rPr>
              <a:t>x</a:t>
            </a:r>
            <a:r>
              <a:rPr lang="en-US" altLang="zh-CN" dirty="0" smtClean="0"/>
              <a:t>：</a:t>
            </a:r>
            <a:r>
              <a:rPr lang="zh-CN" altLang="en-US" dirty="0">
                <a:ea typeface="宋体" pitchFamily="2" charset="-122"/>
              </a:rPr>
              <a:t>显示</a:t>
            </a:r>
            <a:r>
              <a:rPr lang="zh-CN" altLang="en-US" dirty="0" smtClean="0">
                <a:ea typeface="宋体" pitchFamily="2" charset="-122"/>
              </a:rPr>
              <a:t>内存内容</a:t>
            </a:r>
            <a:endParaRPr lang="en-US" altLang="zh-CN" dirty="0" smtClean="0">
              <a:ea typeface="宋体" pitchFamily="2" charset="-122"/>
            </a:endParaRPr>
          </a:p>
          <a:p>
            <a:pPr marL="0" indent="0">
              <a:buNone/>
            </a:pPr>
            <a:r>
              <a:rPr lang="en-US" altLang="zh-CN" dirty="0" smtClean="0">
                <a:ea typeface="宋体" pitchFamily="2" charset="-122"/>
              </a:rPr>
              <a:t>    </a:t>
            </a:r>
            <a:r>
              <a:rPr lang="zh-CN" altLang="en-US" dirty="0" smtClean="0">
                <a:ea typeface="宋体" pitchFamily="2" charset="-122"/>
              </a:rPr>
              <a:t>基本用法：以十六进制的形式显式</a:t>
            </a:r>
            <a:r>
              <a:rPr lang="en-US" altLang="zh-CN" dirty="0" smtClean="0">
                <a:ea typeface="宋体" pitchFamily="2" charset="-122"/>
              </a:rPr>
              <a:t>0x804a0fc</a:t>
            </a:r>
            <a:r>
              <a:rPr lang="zh-CN" altLang="en-US" dirty="0" smtClean="0">
                <a:ea typeface="宋体" pitchFamily="2" charset="-122"/>
              </a:rPr>
              <a:t>处开始的</a:t>
            </a:r>
            <a:r>
              <a:rPr lang="en-US" altLang="zh-CN" dirty="0" smtClean="0">
                <a:ea typeface="宋体" pitchFamily="2" charset="-122"/>
              </a:rPr>
              <a:t>20</a:t>
            </a:r>
            <a:r>
              <a:rPr lang="zh-CN" altLang="en-US" dirty="0" smtClean="0">
                <a:ea typeface="宋体" pitchFamily="2" charset="-122"/>
              </a:rPr>
              <a:t>个</a:t>
            </a:r>
            <a:endParaRPr lang="en-US" altLang="zh-CN" dirty="0" smtClean="0">
              <a:ea typeface="宋体" pitchFamily="2" charset="-122"/>
            </a:endParaRPr>
          </a:p>
          <a:p>
            <a:pPr marL="0" indent="0">
              <a:buNone/>
            </a:pPr>
            <a:r>
              <a:rPr lang="en-US" altLang="zh-CN" dirty="0">
                <a:ea typeface="宋体" pitchFamily="2" charset="-122"/>
              </a:rPr>
              <a:t> </a:t>
            </a:r>
            <a:r>
              <a:rPr lang="en-US" altLang="zh-CN" dirty="0" smtClean="0">
                <a:ea typeface="宋体" pitchFamily="2" charset="-122"/>
              </a:rPr>
              <a:t>                    </a:t>
            </a:r>
            <a:r>
              <a:rPr lang="zh-CN" altLang="en-US" dirty="0" smtClean="0">
                <a:ea typeface="宋体" pitchFamily="2" charset="-122"/>
              </a:rPr>
              <a:t>字节的内容：</a:t>
            </a:r>
            <a:endParaRPr lang="en-US" altLang="zh-CN" dirty="0" smtClean="0">
              <a:ea typeface="宋体" pitchFamily="2" charset="-122"/>
            </a:endParaRPr>
          </a:p>
          <a:p>
            <a:pPr marL="0" indent="0">
              <a:buNone/>
            </a:pPr>
            <a:r>
              <a:rPr lang="en-US" altLang="zh-CN" b="1" dirty="0" smtClean="0"/>
              <a:t>                                (</a:t>
            </a:r>
            <a:r>
              <a:rPr lang="en-US" altLang="zh-CN" b="1" dirty="0" err="1"/>
              <a:t>gdb</a:t>
            </a:r>
            <a:r>
              <a:rPr lang="en-US" altLang="zh-CN" b="1" dirty="0"/>
              <a:t>) x/20</a:t>
            </a:r>
            <a:r>
              <a:rPr lang="en-US" altLang="zh-CN" b="1" dirty="0">
                <a:solidFill>
                  <a:srgbClr val="FF0000"/>
                </a:solidFill>
              </a:rPr>
              <a:t>x</a:t>
            </a:r>
            <a:r>
              <a:rPr lang="en-US" altLang="zh-CN" b="1" dirty="0"/>
              <a:t> </a:t>
            </a:r>
            <a:r>
              <a:rPr lang="en-US" altLang="zh-CN" b="1" dirty="0" smtClean="0"/>
              <a:t>0x804a0fc</a:t>
            </a:r>
          </a:p>
          <a:p>
            <a:pPr marL="0" indent="0">
              <a:buNone/>
            </a:pPr>
            <a:endParaRPr lang="en-US" altLang="zh-CN" b="1" dirty="0" smtClean="0"/>
          </a:p>
          <a:p>
            <a:r>
              <a:rPr lang="en-US" altLang="zh-CN" sz="1400" dirty="0"/>
              <a:t>0x804a0fc:	</a:t>
            </a:r>
            <a:r>
              <a:rPr lang="en-US" altLang="zh-CN" sz="1400" b="1" dirty="0"/>
              <a:t>0x6d612049	0x73756a20	</a:t>
            </a:r>
            <a:r>
              <a:rPr lang="en-US" altLang="zh-CN" sz="1400" b="1" dirty="0" smtClean="0"/>
              <a:t>0x20612074 	0x656e6572</a:t>
            </a:r>
            <a:endParaRPr lang="zh-CN" altLang="zh-CN" sz="1400" dirty="0" smtClean="0"/>
          </a:p>
          <a:p>
            <a:r>
              <a:rPr lang="en-US" altLang="zh-CN" sz="1400" dirty="0" smtClean="0"/>
              <a:t>0x804a10c:	</a:t>
            </a:r>
            <a:r>
              <a:rPr lang="en-US" altLang="zh-CN" sz="1400" b="1" dirty="0" smtClean="0"/>
              <a:t>0x65646167	0x636f6820	0x2079656b	0x2e6d6f6d</a:t>
            </a:r>
            <a:endParaRPr lang="zh-CN" altLang="zh-CN" sz="1400" dirty="0" smtClean="0"/>
          </a:p>
          <a:p>
            <a:r>
              <a:rPr lang="en-US" altLang="zh-CN" sz="1400" dirty="0" smtClean="0"/>
              <a:t>0x804a11c</a:t>
            </a:r>
            <a:r>
              <a:rPr lang="en-US" altLang="zh-CN" sz="1400" dirty="0"/>
              <a:t>:	</a:t>
            </a:r>
            <a:r>
              <a:rPr lang="en-US" altLang="zh-CN" sz="1400" b="1" dirty="0"/>
              <a:t>0x00000000</a:t>
            </a:r>
            <a:r>
              <a:rPr lang="en-US" altLang="zh-CN" sz="1400" dirty="0"/>
              <a:t>	0x08048eb3	0x08048eac	0x08048eba</a:t>
            </a:r>
            <a:endParaRPr lang="zh-CN" altLang="zh-CN" sz="1400" dirty="0"/>
          </a:p>
          <a:p>
            <a:r>
              <a:rPr lang="en-US" altLang="zh-CN" sz="1400" dirty="0"/>
              <a:t>0x804a12c:	0x08048ec2	0x08048ec9	0x08048ed2	0x08048ed9</a:t>
            </a:r>
            <a:endParaRPr lang="zh-CN" altLang="zh-CN" sz="1400" dirty="0"/>
          </a:p>
          <a:p>
            <a:r>
              <a:rPr lang="en-US" altLang="zh-CN" sz="1400" dirty="0"/>
              <a:t>0x804a13c:	0x08048ee2	0x0000000a	0x00000002	</a:t>
            </a:r>
            <a:r>
              <a:rPr lang="en-US" altLang="zh-CN" sz="1400" dirty="0" smtClean="0"/>
              <a:t>0x0000000e</a:t>
            </a:r>
          </a:p>
          <a:p>
            <a:pPr marL="0" indent="0">
              <a:buNone/>
            </a:pPr>
            <a:endParaRPr lang="en-US" altLang="zh-CN" sz="1400" dirty="0" smtClean="0"/>
          </a:p>
          <a:p>
            <a:pPr marL="0" indent="0">
              <a:buNone/>
            </a:pPr>
            <a:r>
              <a:rPr lang="en-US" altLang="zh-CN" b="1" dirty="0">
                <a:solidFill>
                  <a:srgbClr val="FF0000"/>
                </a:solidFill>
              </a:rPr>
              <a:t>q</a:t>
            </a:r>
            <a:r>
              <a:rPr lang="en-US" altLang="zh-CN" dirty="0" smtClean="0"/>
              <a:t>：</a:t>
            </a:r>
            <a:r>
              <a:rPr lang="zh-CN" altLang="en-US" dirty="0" smtClean="0"/>
              <a:t>退出</a:t>
            </a:r>
            <a:r>
              <a:rPr lang="en-US" altLang="zh-CN" dirty="0" err="1"/>
              <a:t>gdb</a:t>
            </a:r>
            <a:r>
              <a:rPr lang="en-US" altLang="zh-CN" dirty="0"/>
              <a:t>，</a:t>
            </a:r>
            <a:r>
              <a:rPr lang="zh-CN" altLang="en-US" dirty="0"/>
              <a:t>返回</a:t>
            </a:r>
            <a:r>
              <a:rPr lang="en-US" altLang="zh-CN" dirty="0" err="1"/>
              <a:t>linux</a:t>
            </a:r>
            <a:endParaRPr lang="en-US" altLang="zh-CN" dirty="0"/>
          </a:p>
          <a:p>
            <a:pPr marL="0" indent="0">
              <a:buNone/>
            </a:pPr>
            <a:r>
              <a:rPr lang="en-US" altLang="zh-CN" dirty="0" err="1"/>
              <a:t>gdb</a:t>
            </a:r>
            <a:r>
              <a:rPr lang="zh-CN" altLang="en-US" dirty="0" smtClean="0"/>
              <a:t>其他命令的用法</a:t>
            </a:r>
            <a:r>
              <a:rPr lang="zh-CN" altLang="en-US" dirty="0"/>
              <a:t>详见使用</a:t>
            </a:r>
            <a:r>
              <a:rPr lang="zh-CN" altLang="en-US" dirty="0" smtClean="0"/>
              <a:t>手册，或联机</a:t>
            </a:r>
            <a:r>
              <a:rPr lang="en-US" altLang="zh-CN" dirty="0" smtClean="0"/>
              <a:t>help</a:t>
            </a:r>
            <a:endParaRPr lang="zh-CN" altLang="zh-CN" dirty="0"/>
          </a:p>
          <a:p>
            <a:pPr marL="0" indent="0">
              <a:buNone/>
            </a:pPr>
            <a:endParaRPr lang="zh-CN" altLang="zh-CN" dirty="0"/>
          </a:p>
          <a:p>
            <a:pPr marL="0" indent="0">
              <a:buNone/>
            </a:pPr>
            <a:endParaRPr lang="en-US" altLang="zh-CN" dirty="0" smtClean="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117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24936" cy="5040312"/>
          </a:xfrm>
        </p:spPr>
        <p:txBody>
          <a:bodyPr/>
          <a:lstStyle/>
          <a:p>
            <a:pPr marL="893763" indent="-893763">
              <a:lnSpc>
                <a:spcPct val="150000"/>
              </a:lnSpc>
              <a:spcBef>
                <a:spcPts val="0"/>
              </a:spcBef>
              <a:buNone/>
            </a:pPr>
            <a:r>
              <a:rPr lang="zh-CN" altLang="en-US" dirty="0" smtClean="0"/>
              <a:t>提示：</a:t>
            </a:r>
            <a:r>
              <a:rPr lang="zh-CN" altLang="zh-CN" dirty="0" smtClean="0"/>
              <a:t>每个</a:t>
            </a:r>
            <a:r>
              <a:rPr lang="zh-CN" altLang="zh-CN" dirty="0"/>
              <a:t>炸弹阶段考察了</a:t>
            </a:r>
            <a:r>
              <a:rPr lang="zh-CN" altLang="zh-CN" dirty="0">
                <a:solidFill>
                  <a:srgbClr val="FF0000"/>
                </a:solidFill>
              </a:rPr>
              <a:t>机器级语言程序</a:t>
            </a:r>
            <a:r>
              <a:rPr lang="zh-CN" altLang="zh-CN" dirty="0"/>
              <a:t>的一个不同方面，难度逐级递增：</a:t>
            </a:r>
          </a:p>
          <a:p>
            <a:pPr marL="1522413">
              <a:lnSpc>
                <a:spcPct val="150000"/>
              </a:lnSpc>
              <a:spcBef>
                <a:spcPts val="0"/>
              </a:spcBef>
            </a:pPr>
            <a:r>
              <a:rPr lang="zh-CN" altLang="zh-CN" sz="2000" dirty="0" smtClean="0"/>
              <a:t>阶段</a:t>
            </a:r>
            <a:r>
              <a:rPr lang="en-US" altLang="zh-CN" sz="2000" dirty="0"/>
              <a:t>1</a:t>
            </a:r>
            <a:r>
              <a:rPr lang="zh-CN" altLang="zh-CN" sz="2000" dirty="0"/>
              <a:t>：字符串比较</a:t>
            </a:r>
          </a:p>
          <a:p>
            <a:pPr marL="1522413">
              <a:lnSpc>
                <a:spcPct val="150000"/>
              </a:lnSpc>
              <a:spcBef>
                <a:spcPts val="0"/>
              </a:spcBef>
            </a:pPr>
            <a:r>
              <a:rPr lang="zh-CN" altLang="zh-CN" sz="2000" dirty="0" smtClean="0"/>
              <a:t>阶段</a:t>
            </a:r>
            <a:r>
              <a:rPr lang="en-US" altLang="zh-CN" sz="2000" dirty="0"/>
              <a:t>2</a:t>
            </a:r>
            <a:r>
              <a:rPr lang="zh-CN" altLang="zh-CN" sz="2000" dirty="0"/>
              <a:t>：</a:t>
            </a:r>
            <a:r>
              <a:rPr lang="zh-CN" altLang="zh-CN" sz="2000" dirty="0" smtClean="0"/>
              <a:t>循环</a:t>
            </a:r>
            <a:endParaRPr lang="zh-CN" altLang="zh-CN" sz="2000" dirty="0"/>
          </a:p>
          <a:p>
            <a:pPr marL="1522413">
              <a:lnSpc>
                <a:spcPct val="150000"/>
              </a:lnSpc>
              <a:spcBef>
                <a:spcPts val="0"/>
              </a:spcBef>
            </a:pPr>
            <a:r>
              <a:rPr lang="zh-CN" altLang="zh-CN" sz="2000" dirty="0" smtClean="0"/>
              <a:t>阶段</a:t>
            </a:r>
            <a:r>
              <a:rPr lang="en-US" altLang="zh-CN" sz="2000" dirty="0"/>
              <a:t>3</a:t>
            </a:r>
            <a:r>
              <a:rPr lang="zh-CN" altLang="zh-CN" sz="2000" dirty="0"/>
              <a:t>：条件</a:t>
            </a:r>
            <a:r>
              <a:rPr lang="en-US" altLang="zh-CN" sz="2000" dirty="0"/>
              <a:t>/</a:t>
            </a:r>
            <a:r>
              <a:rPr lang="zh-CN" altLang="zh-CN" sz="2000" dirty="0" smtClean="0"/>
              <a:t>分支</a:t>
            </a:r>
            <a:r>
              <a:rPr lang="zh-CN" altLang="en-US" sz="2000" dirty="0" smtClean="0"/>
              <a:t>：含</a:t>
            </a:r>
            <a:r>
              <a:rPr lang="en-US" altLang="zh-CN" sz="2000" dirty="0" smtClean="0"/>
              <a:t>switch</a:t>
            </a:r>
            <a:r>
              <a:rPr lang="zh-CN" altLang="en-US" sz="2000" dirty="0" smtClean="0"/>
              <a:t>语句</a:t>
            </a:r>
            <a:endParaRPr lang="zh-CN" altLang="zh-CN" sz="2000" dirty="0"/>
          </a:p>
          <a:p>
            <a:pPr marL="1522413">
              <a:lnSpc>
                <a:spcPct val="150000"/>
              </a:lnSpc>
              <a:spcBef>
                <a:spcPts val="0"/>
              </a:spcBef>
            </a:pPr>
            <a:r>
              <a:rPr lang="zh-CN" altLang="zh-CN" sz="2000" dirty="0" smtClean="0"/>
              <a:t>阶段</a:t>
            </a:r>
            <a:r>
              <a:rPr lang="en-US" altLang="zh-CN" sz="2000" dirty="0"/>
              <a:t>4</a:t>
            </a:r>
            <a:r>
              <a:rPr lang="zh-CN" altLang="zh-CN" sz="2000" dirty="0"/>
              <a:t>：递归调用和栈</a:t>
            </a:r>
          </a:p>
          <a:p>
            <a:pPr marL="1522413">
              <a:lnSpc>
                <a:spcPct val="150000"/>
              </a:lnSpc>
              <a:spcBef>
                <a:spcPts val="0"/>
              </a:spcBef>
            </a:pPr>
            <a:r>
              <a:rPr lang="zh-CN" altLang="zh-CN" sz="2000" dirty="0" smtClean="0"/>
              <a:t>阶段</a:t>
            </a:r>
            <a:r>
              <a:rPr lang="en-US" altLang="zh-CN" sz="2000" dirty="0"/>
              <a:t>5</a:t>
            </a:r>
            <a:r>
              <a:rPr lang="zh-CN" altLang="zh-CN" sz="2000" dirty="0"/>
              <a:t>：指针</a:t>
            </a:r>
          </a:p>
          <a:p>
            <a:pPr marL="1522413">
              <a:lnSpc>
                <a:spcPct val="150000"/>
              </a:lnSpc>
              <a:spcBef>
                <a:spcPts val="0"/>
              </a:spcBef>
            </a:pPr>
            <a:r>
              <a:rPr lang="zh-CN" altLang="zh-CN" sz="2000" dirty="0" smtClean="0"/>
              <a:t>阶段</a:t>
            </a:r>
            <a:r>
              <a:rPr lang="en-US" altLang="zh-CN" sz="2000" dirty="0"/>
              <a:t>6</a:t>
            </a:r>
            <a:r>
              <a:rPr lang="zh-CN" altLang="zh-CN" sz="2000" dirty="0"/>
              <a:t>：链表</a:t>
            </a:r>
            <a:r>
              <a:rPr lang="en-US" altLang="zh-CN" sz="2000" dirty="0"/>
              <a:t>/</a:t>
            </a:r>
            <a:r>
              <a:rPr lang="zh-CN" altLang="zh-CN" sz="2000" dirty="0"/>
              <a:t>指针</a:t>
            </a:r>
            <a:r>
              <a:rPr lang="en-US" altLang="zh-CN" sz="2000" dirty="0"/>
              <a:t>/</a:t>
            </a:r>
            <a:r>
              <a:rPr lang="zh-CN" altLang="zh-CN" sz="2000" dirty="0" smtClean="0"/>
              <a:t>结构</a:t>
            </a:r>
            <a:endParaRPr lang="en-US" altLang="zh-CN" sz="2000" dirty="0" smtClean="0"/>
          </a:p>
          <a:p>
            <a:pPr marL="263525" indent="630238">
              <a:lnSpc>
                <a:spcPct val="150000"/>
              </a:lnSpc>
              <a:spcBef>
                <a:spcPts val="1200"/>
              </a:spcBef>
              <a:buNone/>
            </a:pPr>
            <a:r>
              <a:rPr lang="zh-CN" altLang="zh-CN" dirty="0"/>
              <a:t>另外还有一个隐藏阶段，但只有当你在第</a:t>
            </a:r>
            <a:r>
              <a:rPr lang="en-US" altLang="zh-CN" dirty="0"/>
              <a:t>4</a:t>
            </a:r>
            <a:r>
              <a:rPr lang="zh-CN" altLang="zh-CN" dirty="0"/>
              <a:t>阶段的解之后附加一特定字符串后才会出现。</a:t>
            </a:r>
          </a:p>
          <a:p>
            <a:pPr lvl="1" eaLnBrk="1" hangingPunct="1">
              <a:lnSpc>
                <a:spcPct val="150000"/>
              </a:lnSpc>
              <a:spcBef>
                <a:spcPts val="0"/>
              </a:spcBef>
              <a:defRPr/>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0121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40312"/>
          </a:xfrm>
        </p:spPr>
        <p:txBody>
          <a:bodyPr/>
          <a:lstStyle/>
          <a:p>
            <a:r>
              <a:rPr lang="zh-CN" altLang="en-US" dirty="0"/>
              <a:t>拆弹技术：为了完成二进制炸弹拆除任务，你需要</a:t>
            </a:r>
            <a:endParaRPr lang="en-US" altLang="zh-CN" dirty="0"/>
          </a:p>
          <a:p>
            <a:pPr marL="985838" indent="-447675">
              <a:lnSpc>
                <a:spcPct val="150000"/>
              </a:lnSpc>
              <a:spcBef>
                <a:spcPts val="1200"/>
              </a:spcBef>
              <a:buNone/>
            </a:pPr>
            <a:r>
              <a:rPr lang="zh-CN" altLang="en-US" dirty="0" smtClean="0"/>
              <a:t>①  使用</a:t>
            </a:r>
            <a:r>
              <a:rPr lang="en-US" altLang="zh-CN" dirty="0" err="1">
                <a:solidFill>
                  <a:srgbClr val="FF0000"/>
                </a:solidFill>
              </a:rPr>
              <a:t>gdb</a:t>
            </a:r>
            <a:r>
              <a:rPr lang="zh-CN" altLang="en-US" dirty="0"/>
              <a:t>调试器和</a:t>
            </a:r>
            <a:r>
              <a:rPr lang="en-US" altLang="zh-CN" dirty="0" err="1">
                <a:solidFill>
                  <a:srgbClr val="FF0000"/>
                </a:solidFill>
              </a:rPr>
              <a:t>objdump</a:t>
            </a:r>
            <a:r>
              <a:rPr lang="zh-CN" altLang="en-US" dirty="0"/>
              <a:t>来反汇编炸弹的可执行</a:t>
            </a:r>
            <a:r>
              <a:rPr lang="zh-CN" altLang="en-US" dirty="0" smtClean="0"/>
              <a:t>文件；</a:t>
            </a:r>
            <a:endParaRPr lang="en-US" altLang="zh-CN" dirty="0" smtClean="0"/>
          </a:p>
          <a:p>
            <a:pPr marL="1168400" indent="-630238">
              <a:lnSpc>
                <a:spcPct val="150000"/>
              </a:lnSpc>
              <a:spcBef>
                <a:spcPts val="1200"/>
              </a:spcBef>
              <a:buNone/>
            </a:pPr>
            <a:r>
              <a:rPr lang="zh-CN" altLang="en-US" dirty="0" smtClean="0"/>
              <a:t>②  单</a:t>
            </a:r>
            <a:r>
              <a:rPr lang="zh-CN" altLang="en-US" dirty="0"/>
              <a:t>步跟踪调试每一阶段的机器</a:t>
            </a:r>
            <a:r>
              <a:rPr lang="zh-CN" altLang="en-US" dirty="0" smtClean="0"/>
              <a:t>代码</a:t>
            </a:r>
            <a:endParaRPr lang="en-US" altLang="zh-CN" dirty="0" smtClean="0"/>
          </a:p>
          <a:p>
            <a:pPr marL="1168400" indent="-630238">
              <a:lnSpc>
                <a:spcPct val="150000"/>
              </a:lnSpc>
              <a:spcBef>
                <a:spcPts val="1200"/>
              </a:spcBef>
              <a:buNone/>
            </a:pPr>
            <a:r>
              <a:rPr lang="zh-CN" altLang="en-US" dirty="0" smtClean="0"/>
              <a:t>③  理解</a:t>
            </a:r>
            <a:r>
              <a:rPr lang="zh-CN" altLang="en-US" dirty="0"/>
              <a:t>每一汇编语言代码的行为或作用</a:t>
            </a:r>
            <a:r>
              <a:rPr lang="zh-CN" altLang="en-US" dirty="0" smtClean="0"/>
              <a:t>，</a:t>
            </a:r>
            <a:endParaRPr lang="en-US" altLang="zh-CN" dirty="0" smtClean="0"/>
          </a:p>
          <a:p>
            <a:pPr marL="1168400" indent="-630238">
              <a:lnSpc>
                <a:spcPct val="150000"/>
              </a:lnSpc>
              <a:spcBef>
                <a:spcPts val="1200"/>
              </a:spcBef>
              <a:buNone/>
            </a:pPr>
            <a:r>
              <a:rPr lang="zh-CN" altLang="en-US" dirty="0" smtClean="0"/>
              <a:t>④  进而</a:t>
            </a:r>
            <a:r>
              <a:rPr lang="zh-CN" altLang="en-US" dirty="0"/>
              <a:t>设法“推断”出拆除炸弹所需的目标字符串</a:t>
            </a:r>
            <a:r>
              <a:rPr lang="zh-CN" altLang="en-US" dirty="0" smtClean="0"/>
              <a:t>。</a:t>
            </a:r>
            <a:endParaRPr lang="en-US" altLang="zh-CN" dirty="0" smtClean="0"/>
          </a:p>
          <a:p>
            <a:pPr marL="985838" indent="-447675">
              <a:lnSpc>
                <a:spcPct val="150000"/>
              </a:lnSpc>
              <a:spcBef>
                <a:spcPts val="1200"/>
              </a:spcBef>
              <a:buNone/>
            </a:pPr>
            <a:r>
              <a:rPr lang="zh-CN" altLang="en-US" dirty="0" smtClean="0"/>
              <a:t>⑤  这</a:t>
            </a:r>
            <a:r>
              <a:rPr lang="zh-CN" altLang="en-US" dirty="0"/>
              <a:t>可能需要你在每一阶段的开始代码前和引爆炸弹的函数前设置断点，以便于调试。</a:t>
            </a:r>
            <a:endParaRPr lang="en-US" altLang="zh-CN" dirty="0"/>
          </a:p>
          <a:p>
            <a:pPr>
              <a:lnSpc>
                <a:spcPct val="150000"/>
              </a:lnSpc>
              <a:spcBef>
                <a:spcPts val="2400"/>
              </a:spcBef>
            </a:pPr>
            <a:r>
              <a:rPr lang="zh-CN" altLang="zh-CN" dirty="0"/>
              <a:t>实验语言：</a:t>
            </a:r>
            <a:r>
              <a:rPr lang="en-US" altLang="zh-CN" dirty="0"/>
              <a:t>C</a:t>
            </a:r>
            <a:r>
              <a:rPr lang="zh-CN" altLang="zh-CN" dirty="0" smtClean="0"/>
              <a:t>语言</a:t>
            </a:r>
            <a:r>
              <a:rPr lang="zh-CN" altLang="en-US" dirty="0" smtClean="0"/>
              <a:t>，</a:t>
            </a:r>
            <a:r>
              <a:rPr lang="zh-CN" altLang="zh-CN" dirty="0" smtClean="0"/>
              <a:t>实验</a:t>
            </a:r>
            <a:r>
              <a:rPr lang="zh-CN" altLang="zh-CN" dirty="0"/>
              <a:t>环境：</a:t>
            </a:r>
            <a:r>
              <a:rPr lang="en-US" altLang="zh-CN" dirty="0" err="1"/>
              <a:t>linux</a:t>
            </a:r>
            <a:endParaRPr lang="zh-CN" altLang="zh-CN" dirty="0"/>
          </a:p>
          <a:p>
            <a:pPr marL="995363" indent="-457200">
              <a:lnSpc>
                <a:spcPct val="150000"/>
              </a:lnSpc>
              <a:spcBef>
                <a:spcPts val="1200"/>
              </a:spcBef>
              <a:buAutoNum type="circleNumDbPlain" startAt="5"/>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05994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文件说明</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buNone/>
            </a:pPr>
            <a:r>
              <a:rPr lang="zh-CN" altLang="en-US" dirty="0" smtClean="0"/>
              <a:t>       本</a:t>
            </a:r>
            <a:r>
              <a:rPr lang="zh-CN" altLang="zh-CN" dirty="0" smtClean="0"/>
              <a:t>次</a:t>
            </a:r>
            <a:r>
              <a:rPr lang="zh-CN" altLang="zh-CN" dirty="0"/>
              <a:t>实验中，每位同学会得到一个不同的</a:t>
            </a:r>
            <a:r>
              <a:rPr lang="en-US" altLang="zh-CN" dirty="0"/>
              <a:t>binary bomb</a:t>
            </a:r>
            <a:r>
              <a:rPr lang="zh-CN" altLang="zh-CN" dirty="0"/>
              <a:t>二进制可执行程序及其相关文件，其中包含如下文件：</a:t>
            </a:r>
          </a:p>
          <a:p>
            <a:pPr marL="1430338" lvl="1"/>
            <a:r>
              <a:rPr lang="en-US" altLang="zh-CN" dirty="0"/>
              <a:t>bomb</a:t>
            </a:r>
            <a:r>
              <a:rPr lang="zh-CN" altLang="zh-CN" dirty="0"/>
              <a:t>：</a:t>
            </a:r>
            <a:r>
              <a:rPr lang="en-US" altLang="zh-CN" dirty="0"/>
              <a:t>bomb</a:t>
            </a:r>
            <a:r>
              <a:rPr lang="zh-CN" altLang="zh-CN" dirty="0"/>
              <a:t>的可执行程序。</a:t>
            </a:r>
          </a:p>
          <a:p>
            <a:pPr marL="1430338" lvl="1"/>
            <a:r>
              <a:rPr lang="en-US" altLang="zh-CN" dirty="0" err="1"/>
              <a:t>bomb.c</a:t>
            </a:r>
            <a:r>
              <a:rPr lang="zh-CN" altLang="zh-CN" dirty="0"/>
              <a:t>：</a:t>
            </a:r>
            <a:r>
              <a:rPr lang="en-US" altLang="zh-CN" dirty="0"/>
              <a:t>bomb</a:t>
            </a:r>
            <a:r>
              <a:rPr lang="zh-CN" altLang="zh-CN" dirty="0"/>
              <a:t>程序的</a:t>
            </a:r>
            <a:r>
              <a:rPr lang="en-US" altLang="zh-CN" dirty="0"/>
              <a:t>main</a:t>
            </a:r>
            <a:r>
              <a:rPr lang="zh-CN" altLang="zh-CN" dirty="0"/>
              <a:t>函数</a:t>
            </a:r>
            <a:r>
              <a:rPr lang="zh-CN" altLang="zh-CN" dirty="0" smtClean="0"/>
              <a:t>。</a:t>
            </a:r>
            <a:endParaRPr lang="en-US" altLang="zh-CN" dirty="0" smtClean="0"/>
          </a:p>
          <a:p>
            <a:pPr marL="1430338" lvl="1"/>
            <a:r>
              <a:rPr lang="en-US" altLang="zh-CN" dirty="0" smtClean="0"/>
              <a:t>ID</a:t>
            </a:r>
          </a:p>
          <a:p>
            <a:pPr marL="1430338" lvl="1"/>
            <a:r>
              <a:rPr lang="en-US" altLang="zh-CN" dirty="0" smtClean="0"/>
              <a:t>README</a:t>
            </a:r>
          </a:p>
          <a:p>
            <a:pPr>
              <a:spcBef>
                <a:spcPts val="1200"/>
              </a:spcBef>
            </a:pPr>
            <a:r>
              <a:rPr lang="en-US" altLang="zh-CN" sz="2000" dirty="0" smtClean="0"/>
              <a:t>bomb：</a:t>
            </a:r>
            <a:r>
              <a:rPr lang="zh-CN" altLang="zh-CN" sz="2000" dirty="0" smtClean="0"/>
              <a:t>是</a:t>
            </a:r>
            <a:r>
              <a:rPr lang="zh-CN" altLang="zh-CN" sz="2000" dirty="0"/>
              <a:t>一</a:t>
            </a:r>
            <a:r>
              <a:rPr lang="zh-CN" altLang="zh-CN" sz="2000" dirty="0" smtClean="0"/>
              <a:t>个</a:t>
            </a:r>
            <a:r>
              <a:rPr lang="en-US" altLang="zh-CN" sz="2000" dirty="0" err="1" smtClean="0"/>
              <a:t>linux</a:t>
            </a:r>
            <a:r>
              <a:rPr lang="zh-CN" altLang="en-US" sz="2000" dirty="0" smtClean="0"/>
              <a:t>下</a:t>
            </a:r>
            <a:r>
              <a:rPr lang="zh-CN" altLang="zh-CN" sz="2000" dirty="0" smtClean="0"/>
              <a:t>可</a:t>
            </a:r>
            <a:r>
              <a:rPr lang="zh-CN" altLang="zh-CN" sz="2000" dirty="0"/>
              <a:t>执行程序，需要</a:t>
            </a:r>
            <a:r>
              <a:rPr lang="en-US" altLang="zh-CN" sz="2000" dirty="0"/>
              <a:t>0</a:t>
            </a:r>
            <a:r>
              <a:rPr lang="zh-CN" altLang="zh-CN" sz="2000" dirty="0"/>
              <a:t>或</a:t>
            </a:r>
            <a:r>
              <a:rPr lang="en-US" altLang="zh-CN" sz="2000" dirty="0"/>
              <a:t>1</a:t>
            </a:r>
            <a:r>
              <a:rPr lang="zh-CN" altLang="zh-CN" sz="2000" dirty="0"/>
              <a:t>个命令行参数（详</a:t>
            </a:r>
            <a:r>
              <a:rPr lang="zh-CN" altLang="zh-CN" sz="2000" dirty="0" smtClean="0"/>
              <a:t>见</a:t>
            </a:r>
            <a:endParaRPr lang="en-US" altLang="zh-CN" sz="2000" dirty="0" smtClean="0"/>
          </a:p>
          <a:p>
            <a:pPr marL="0" indent="0">
              <a:buNone/>
            </a:pPr>
            <a:r>
              <a:rPr lang="en-US" altLang="zh-CN" sz="2000" dirty="0"/>
              <a:t> </a:t>
            </a:r>
            <a:r>
              <a:rPr lang="en-US" altLang="zh-CN" sz="2000" dirty="0" smtClean="0"/>
              <a:t>                 </a:t>
            </a:r>
            <a:r>
              <a:rPr lang="en-US" altLang="zh-CN" sz="2000" dirty="0" err="1" smtClean="0"/>
              <a:t>bomb.c</a:t>
            </a:r>
            <a:r>
              <a:rPr lang="zh-CN" altLang="zh-CN" sz="2000" dirty="0"/>
              <a:t>源文件中的</a:t>
            </a:r>
            <a:r>
              <a:rPr lang="en-US" altLang="zh-CN" sz="2000" dirty="0"/>
              <a:t>main()</a:t>
            </a:r>
            <a:r>
              <a:rPr lang="zh-CN" altLang="zh-CN" sz="2000" dirty="0"/>
              <a:t>函数）。如果运行时不指定参数</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则</a:t>
            </a:r>
            <a:r>
              <a:rPr lang="zh-CN" altLang="zh-CN" sz="2000" dirty="0"/>
              <a:t>该程序打印出欢迎信息后，期待你按行输入每一阶段</a:t>
            </a:r>
            <a:r>
              <a:rPr lang="zh-CN" altLang="zh-CN" sz="2000" dirty="0" smtClean="0"/>
              <a:t>用来</a:t>
            </a:r>
            <a:endParaRPr lang="en-US" altLang="zh-CN" sz="2000" dirty="0" smtClean="0"/>
          </a:p>
          <a:p>
            <a:pPr marL="0" indent="0">
              <a:buNone/>
            </a:pPr>
            <a:r>
              <a:rPr lang="en-US" altLang="zh-CN" sz="2000" dirty="0"/>
              <a:t> </a:t>
            </a:r>
            <a:r>
              <a:rPr lang="en-US" altLang="zh-CN" sz="2000" dirty="0" smtClean="0"/>
              <a:t>                 </a:t>
            </a:r>
            <a:r>
              <a:rPr lang="zh-CN" altLang="zh-CN" sz="2000" dirty="0" smtClean="0"/>
              <a:t>拆除</a:t>
            </a:r>
            <a:r>
              <a:rPr lang="zh-CN" altLang="zh-CN" sz="2000" dirty="0"/>
              <a:t>炸弹的字符串，并根据你当前输入的字符串决定你是</a:t>
            </a:r>
            <a:r>
              <a:rPr lang="zh-CN" altLang="zh-CN" sz="2000" dirty="0" smtClean="0"/>
              <a:t>通</a:t>
            </a:r>
            <a:endParaRPr lang="en-US" altLang="zh-CN" sz="2000" dirty="0" smtClean="0"/>
          </a:p>
          <a:p>
            <a:pPr marL="0" indent="0">
              <a:buNone/>
            </a:pPr>
            <a:r>
              <a:rPr lang="en-US" altLang="zh-CN" sz="2000" dirty="0"/>
              <a:t> </a:t>
            </a:r>
            <a:r>
              <a:rPr lang="en-US" altLang="zh-CN" sz="2000" dirty="0" smtClean="0"/>
              <a:t>                 </a:t>
            </a:r>
            <a:r>
              <a:rPr lang="zh-CN" altLang="zh-CN" sz="2000" dirty="0" smtClean="0"/>
              <a:t>过</a:t>
            </a:r>
            <a:r>
              <a:rPr lang="zh-CN" altLang="zh-CN" sz="2000" dirty="0"/>
              <a:t>相应阶段还是炸弹爆炸导致任务失败</a:t>
            </a:r>
            <a:r>
              <a:rPr lang="zh-CN" altLang="zh-CN" sz="2000" dirty="0" smtClean="0"/>
              <a:t>。</a:t>
            </a:r>
            <a:endParaRPr lang="en-US" altLang="zh-CN" sz="2000" dirty="0" smtClean="0"/>
          </a:p>
          <a:p>
            <a:pPr>
              <a:spcBef>
                <a:spcPts val="1200"/>
              </a:spcBef>
            </a:pPr>
            <a:r>
              <a:rPr lang="en-US" altLang="zh-CN" sz="2000" dirty="0" err="1"/>
              <a:t>bomb.c：bomb</a:t>
            </a:r>
            <a:r>
              <a:rPr lang="zh-CN" altLang="en-US" sz="2000" dirty="0"/>
              <a:t>的主程序，但不是全部，这里面你看不到炸弹</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a:t>
            </a:fld>
            <a:r>
              <a:rPr lang="en-US" altLang="zh-CN" sz="1400" smtClean="0">
                <a:solidFill>
                  <a:srgbClr val="0D7157"/>
                </a:solidFill>
              </a:rPr>
              <a:t>- </a:t>
            </a:r>
            <a:endParaRPr lang="en-US" altLang="zh-CN" sz="1400" dirty="0">
              <a:solidFill>
                <a:srgbClr val="0D7157"/>
              </a:solidFill>
            </a:endParaRPr>
          </a:p>
        </p:txBody>
      </p:sp>
      <p:sp>
        <p:nvSpPr>
          <p:cNvPr id="5" name="右大括号 4"/>
          <p:cNvSpPr/>
          <p:nvPr/>
        </p:nvSpPr>
        <p:spPr>
          <a:xfrm>
            <a:off x="6084168" y="2492896"/>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588224" y="2492896"/>
            <a:ext cx="1865471" cy="923330"/>
          </a:xfrm>
          <a:prstGeom prst="rect">
            <a:avLst/>
          </a:prstGeom>
          <a:solidFill>
            <a:srgbClr val="FFFF00"/>
          </a:solidFill>
        </p:spPr>
        <p:txBody>
          <a:bodyPr wrap="square" rtlCol="0">
            <a:spAutoFit/>
          </a:bodyPr>
          <a:lstStyle/>
          <a:p>
            <a:pPr algn="l"/>
            <a:r>
              <a:rPr lang="zh-CN" altLang="en-US" i="0" dirty="0" smtClean="0">
                <a:latin typeface="+mj-lt"/>
              </a:rPr>
              <a:t>用文本编辑器打开看看就知道里面有什么了</a:t>
            </a:r>
            <a:endParaRPr lang="zh-CN" altLang="en-US" i="0" dirty="0">
              <a:latin typeface="+mj-lt"/>
            </a:endParaRPr>
          </a:p>
        </p:txBody>
      </p:sp>
    </p:spTree>
    <p:extLst>
      <p:ext uri="{BB962C8B-B14F-4D97-AF65-F5344CB8AC3E}">
        <p14:creationId xmlns:p14="http://schemas.microsoft.com/office/powerpoint/2010/main" val="2556984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结果及结果文件</a:t>
            </a:r>
            <a:endParaRPr lang="zh-CN" altLang="en-US" dirty="0"/>
          </a:p>
        </p:txBody>
      </p:sp>
      <p:sp>
        <p:nvSpPr>
          <p:cNvPr id="3" name="内容占位符 2"/>
          <p:cNvSpPr>
            <a:spLocks noGrp="1"/>
          </p:cNvSpPr>
          <p:nvPr>
            <p:ph idx="1"/>
          </p:nvPr>
        </p:nvSpPr>
        <p:spPr>
          <a:xfrm>
            <a:off x="179512" y="980728"/>
            <a:ext cx="8964488" cy="5040312"/>
          </a:xfrm>
        </p:spPr>
        <p:txBody>
          <a:bodyPr/>
          <a:lstStyle/>
          <a:p>
            <a:pPr marL="0" indent="0">
              <a:buNone/>
            </a:pPr>
            <a:r>
              <a:rPr lang="en-US" altLang="zh-CN" dirty="0" smtClean="0"/>
              <a:t>1）</a:t>
            </a:r>
            <a:r>
              <a:rPr lang="zh-CN" altLang="en-US" dirty="0" smtClean="0"/>
              <a:t>可以在命令行运行</a:t>
            </a:r>
            <a:r>
              <a:rPr lang="en-US" altLang="zh-CN" dirty="0" smtClean="0"/>
              <a:t>bomb，</a:t>
            </a:r>
            <a:r>
              <a:rPr lang="zh-CN" altLang="en-US" dirty="0" smtClean="0"/>
              <a:t>然后根据提示，逐阶段输入拆  </a:t>
            </a:r>
            <a:endParaRPr lang="en-US" altLang="zh-CN" dirty="0" smtClean="0"/>
          </a:p>
          <a:p>
            <a:pPr marL="0" indent="0">
              <a:buNone/>
            </a:pPr>
            <a:r>
              <a:rPr lang="en-US" altLang="zh-CN" dirty="0"/>
              <a:t> </a:t>
            </a:r>
            <a:r>
              <a:rPr lang="en-US" altLang="zh-CN" dirty="0" smtClean="0"/>
              <a:t>     </a:t>
            </a:r>
            <a:r>
              <a:rPr lang="zh-CN" altLang="en-US" dirty="0" smtClean="0"/>
              <a:t>弹字符串（见演示）。</a:t>
            </a:r>
            <a:endParaRPr lang="en-US" altLang="zh-CN" dirty="0" smtClean="0"/>
          </a:p>
          <a:p>
            <a:pPr marL="0" indent="0">
              <a:buNone/>
            </a:pPr>
            <a:r>
              <a:rPr lang="en-US" altLang="zh-CN" dirty="0" smtClean="0"/>
              <a:t>2）</a:t>
            </a:r>
            <a:r>
              <a:rPr lang="zh-CN" altLang="en-US" dirty="0" smtClean="0"/>
              <a:t>也可将</a:t>
            </a:r>
            <a:r>
              <a:rPr lang="zh-CN" altLang="zh-CN" dirty="0" smtClean="0"/>
              <a:t>拆除</a:t>
            </a:r>
            <a:r>
              <a:rPr lang="zh-CN" altLang="zh-CN" dirty="0"/>
              <a:t>每一阶段炸弹的字符串按行组织在一个文本</a:t>
            </a:r>
            <a:r>
              <a:rPr lang="zh-CN" altLang="zh-CN" dirty="0" smtClean="0"/>
              <a:t>文</a:t>
            </a:r>
            <a:endParaRPr lang="en-US" altLang="zh-CN" dirty="0" smtClean="0"/>
          </a:p>
          <a:p>
            <a:pPr marL="0" indent="0">
              <a:buNone/>
            </a:pPr>
            <a:r>
              <a:rPr lang="en-US" altLang="zh-CN" dirty="0"/>
              <a:t> </a:t>
            </a:r>
            <a:r>
              <a:rPr lang="en-US" altLang="zh-CN" dirty="0" smtClean="0"/>
              <a:t>     </a:t>
            </a:r>
            <a:r>
              <a:rPr lang="zh-CN" altLang="zh-CN" dirty="0" smtClean="0"/>
              <a:t>件中，</a:t>
            </a:r>
            <a:r>
              <a:rPr lang="zh-CN" altLang="en-US" dirty="0" smtClean="0"/>
              <a:t>如</a:t>
            </a:r>
            <a:r>
              <a:rPr lang="en-US" altLang="zh-CN" dirty="0" smtClean="0"/>
              <a:t>ans.txt，</a:t>
            </a:r>
            <a:r>
              <a:rPr lang="zh-CN" altLang="zh-CN" dirty="0" smtClean="0"/>
              <a:t>然后</a:t>
            </a:r>
            <a:r>
              <a:rPr lang="zh-CN" altLang="zh-CN" dirty="0"/>
              <a:t>作为运行程序时</a:t>
            </a:r>
            <a:r>
              <a:rPr lang="zh-CN" altLang="zh-CN" dirty="0" smtClean="0"/>
              <a:t>的命令行</a:t>
            </a:r>
            <a:r>
              <a:rPr lang="zh-CN" altLang="zh-CN" dirty="0"/>
              <a:t>参数</a:t>
            </a:r>
            <a:r>
              <a:rPr lang="zh-CN" altLang="zh-CN" dirty="0" smtClean="0"/>
              <a:t>传</a:t>
            </a:r>
            <a:endParaRPr lang="en-US" altLang="zh-CN" dirty="0" smtClean="0"/>
          </a:p>
          <a:p>
            <a:pPr marL="0" indent="0">
              <a:buNone/>
            </a:pPr>
            <a:r>
              <a:rPr lang="en-US" altLang="zh-CN" dirty="0"/>
              <a:t> </a:t>
            </a:r>
            <a:r>
              <a:rPr lang="en-US" altLang="zh-CN" dirty="0" smtClean="0"/>
              <a:t>     </a:t>
            </a:r>
            <a:r>
              <a:rPr lang="zh-CN" altLang="zh-CN" dirty="0" smtClean="0"/>
              <a:t>给程序</a:t>
            </a:r>
            <a:r>
              <a:rPr lang="zh-CN" altLang="en-US" dirty="0" smtClean="0"/>
              <a:t>。</a:t>
            </a:r>
            <a:endParaRPr lang="en-US" altLang="zh-CN" dirty="0" smtClean="0"/>
          </a:p>
          <a:p>
            <a:pPr marL="1076325" indent="-538163">
              <a:buFont typeface="Wingdings" panose="05000000000000000000" pitchFamily="2" charset="2"/>
              <a:buChar char="u"/>
              <a:tabLst>
                <a:tab pos="1076325" algn="l"/>
              </a:tabLst>
            </a:pPr>
            <a:r>
              <a:rPr lang="zh-CN" altLang="en-US" dirty="0" smtClean="0"/>
              <a:t>结果</a:t>
            </a:r>
            <a:r>
              <a:rPr lang="zh-CN" altLang="zh-CN" dirty="0" smtClean="0"/>
              <a:t>文件</a:t>
            </a:r>
            <a:r>
              <a:rPr lang="zh-CN" altLang="zh-CN" dirty="0"/>
              <a:t>格式：每个拆弹字符串一行</a:t>
            </a:r>
            <a:r>
              <a:rPr lang="zh-CN" altLang="en-US" dirty="0" smtClean="0"/>
              <a:t>，最多</a:t>
            </a:r>
            <a:r>
              <a:rPr lang="en-US" altLang="zh-CN" dirty="0" smtClean="0"/>
              <a:t>7</a:t>
            </a:r>
            <a:r>
              <a:rPr lang="zh-CN" altLang="en-US" dirty="0" smtClean="0"/>
              <a:t>行（</a:t>
            </a:r>
            <a:r>
              <a:rPr lang="zh-CN" altLang="en-US" dirty="0"/>
              <a:t>包含最后特殊阶段</a:t>
            </a:r>
            <a:r>
              <a:rPr lang="zh-CN" altLang="en-US" dirty="0" smtClean="0"/>
              <a:t>），</a:t>
            </a:r>
            <a:r>
              <a:rPr lang="zh-CN" altLang="zh-CN" dirty="0" smtClean="0"/>
              <a:t>除此之外</a:t>
            </a:r>
            <a:r>
              <a:rPr lang="zh-CN" altLang="zh-CN" dirty="0"/>
              <a:t>不要包含任何其它字符。</a:t>
            </a:r>
          </a:p>
          <a:p>
            <a:pPr marL="457200" lvl="1" indent="0">
              <a:buNone/>
            </a:pPr>
            <a:r>
              <a:rPr lang="en-US" altLang="zh-CN" dirty="0" smtClean="0"/>
              <a:t>        </a:t>
            </a:r>
            <a:r>
              <a:rPr lang="zh-CN" altLang="zh-CN" dirty="0" smtClean="0"/>
              <a:t>范例</a:t>
            </a:r>
            <a:r>
              <a:rPr lang="zh-CN" altLang="zh-CN" dirty="0"/>
              <a:t>如下</a:t>
            </a:r>
            <a:r>
              <a:rPr lang="zh-CN" altLang="en-US" dirty="0" smtClean="0"/>
              <a:t>：             </a:t>
            </a:r>
            <a:r>
              <a:rPr lang="en-US" altLang="zh-CN" dirty="0" smtClean="0"/>
              <a:t>string1</a:t>
            </a:r>
            <a:endParaRPr lang="zh-CN" altLang="zh-CN" dirty="0"/>
          </a:p>
          <a:p>
            <a:pPr marL="3322638" lvl="1" indent="0">
              <a:buNone/>
            </a:pPr>
            <a:r>
              <a:rPr lang="en-US" altLang="zh-CN" dirty="0"/>
              <a:t>string2</a:t>
            </a:r>
            <a:endParaRPr lang="zh-CN" altLang="zh-CN" dirty="0"/>
          </a:p>
          <a:p>
            <a:pPr marL="3322638" lvl="1" indent="0">
              <a:buNone/>
            </a:pPr>
            <a:r>
              <a:rPr lang="en-US" altLang="zh-CN" dirty="0"/>
              <a:t>……</a:t>
            </a:r>
            <a:endParaRPr lang="zh-CN" altLang="zh-CN" dirty="0"/>
          </a:p>
          <a:p>
            <a:pPr marL="3322638" lvl="1" indent="0">
              <a:buNone/>
            </a:pPr>
            <a:r>
              <a:rPr lang="en-US" altLang="zh-CN" dirty="0"/>
              <a:t>string6</a:t>
            </a:r>
            <a:endParaRPr lang="zh-CN" altLang="zh-CN" dirty="0"/>
          </a:p>
          <a:p>
            <a:pPr marL="3322638" lvl="1" indent="0">
              <a:buNone/>
            </a:pPr>
            <a:r>
              <a:rPr lang="en-US" altLang="zh-CN" dirty="0"/>
              <a:t>string7</a:t>
            </a:r>
            <a:endParaRPr lang="zh-CN" altLang="en-US" dirty="0"/>
          </a:p>
          <a:p>
            <a:pPr marL="0" indent="0">
              <a:buNone/>
            </a:pPr>
            <a:endParaRPr lang="en-US" altLang="zh-CN" dirty="0" smtClean="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55163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结果文件</a:t>
            </a:r>
            <a:endParaRPr lang="zh-CN" altLang="en-US" dirty="0"/>
          </a:p>
        </p:txBody>
      </p:sp>
      <p:sp>
        <p:nvSpPr>
          <p:cNvPr id="3" name="内容占位符 2"/>
          <p:cNvSpPr>
            <a:spLocks noGrp="1"/>
          </p:cNvSpPr>
          <p:nvPr>
            <p:ph idx="1"/>
          </p:nvPr>
        </p:nvSpPr>
        <p:spPr>
          <a:xfrm>
            <a:off x="395536" y="980728"/>
            <a:ext cx="8496944" cy="5040312"/>
          </a:xfrm>
        </p:spPr>
        <p:txBody>
          <a:bodyPr/>
          <a:lstStyle/>
          <a:p>
            <a:pPr>
              <a:lnSpc>
                <a:spcPct val="150000"/>
              </a:lnSpc>
              <a:spcBef>
                <a:spcPts val="1200"/>
              </a:spcBef>
              <a:buFont typeface="Wingdings" panose="05000000000000000000" pitchFamily="2" charset="2"/>
              <a:buChar char="u"/>
            </a:pPr>
            <a:r>
              <a:rPr lang="zh-CN" altLang="en-US" dirty="0" smtClean="0"/>
              <a:t>使用方法：</a:t>
            </a:r>
            <a:r>
              <a:rPr lang="en-US" altLang="zh-CN" dirty="0" smtClean="0"/>
              <a:t>./bomb </a:t>
            </a:r>
            <a:r>
              <a:rPr lang="en-US" altLang="zh-CN" dirty="0" err="1" smtClean="0"/>
              <a:t>ans</a:t>
            </a:r>
            <a:r>
              <a:rPr lang="en-US" altLang="zh-CN" dirty="0" smtClean="0"/>
              <a:t> </a:t>
            </a:r>
            <a:r>
              <a:rPr lang="en-US" altLang="zh-CN" dirty="0"/>
              <a:t>.</a:t>
            </a:r>
            <a:r>
              <a:rPr lang="en-US" altLang="zh-CN" dirty="0" smtClean="0"/>
              <a:t>txt</a:t>
            </a:r>
          </a:p>
          <a:p>
            <a:pPr lvl="1">
              <a:lnSpc>
                <a:spcPct val="150000"/>
              </a:lnSpc>
              <a:spcBef>
                <a:spcPts val="1200"/>
              </a:spcBef>
            </a:pPr>
            <a:r>
              <a:rPr lang="zh-CN" altLang="zh-CN" dirty="0"/>
              <a:t>程序会自动读取文本文件中的字符串，并依次检查对应每一阶段的字符串来决定炸弹拆除成败</a:t>
            </a:r>
            <a:r>
              <a:rPr lang="zh-CN" altLang="zh-CN" dirty="0" smtClean="0"/>
              <a:t>。</a:t>
            </a: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63180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en-US" dirty="0" smtClean="0"/>
              <a:t>报告和结果文件</a:t>
            </a:r>
            <a:endParaRPr lang="zh-CN" altLang="en-US" dirty="0"/>
          </a:p>
        </p:txBody>
      </p:sp>
      <p:sp>
        <p:nvSpPr>
          <p:cNvPr id="3" name="内容占位符 2"/>
          <p:cNvSpPr>
            <a:spLocks noGrp="1"/>
          </p:cNvSpPr>
          <p:nvPr>
            <p:ph idx="1"/>
          </p:nvPr>
        </p:nvSpPr>
        <p:spPr>
          <a:xfrm>
            <a:off x="251520" y="980728"/>
            <a:ext cx="8640960" cy="5040312"/>
          </a:xfrm>
        </p:spPr>
        <p:txBody>
          <a:bodyPr/>
          <a:lstStyle/>
          <a:p>
            <a:pPr>
              <a:lnSpc>
                <a:spcPct val="150000"/>
              </a:lnSpc>
              <a:spcBef>
                <a:spcPts val="1200"/>
              </a:spcBef>
              <a:buFont typeface="Wingdings" panose="05000000000000000000" pitchFamily="2" charset="2"/>
              <a:buChar char="u"/>
            </a:pPr>
            <a:r>
              <a:rPr lang="zh-CN" altLang="en-US" dirty="0" smtClean="0"/>
              <a:t>本次实验需要提交的结果包括：实验报告和结果文件</a:t>
            </a:r>
            <a:endParaRPr lang="en-US" altLang="zh-CN" dirty="0" smtClean="0"/>
          </a:p>
          <a:p>
            <a:pPr lvl="1">
              <a:lnSpc>
                <a:spcPct val="150000"/>
              </a:lnSpc>
              <a:spcBef>
                <a:spcPts val="1200"/>
              </a:spcBef>
            </a:pPr>
            <a:r>
              <a:rPr lang="zh-CN" altLang="en-US" sz="2400" dirty="0" smtClean="0"/>
              <a:t>结果文件：即上述的</a:t>
            </a:r>
            <a:r>
              <a:rPr lang="en-US" altLang="zh-CN" sz="2400" dirty="0" smtClean="0"/>
              <a:t>ans.txt，</a:t>
            </a:r>
            <a:r>
              <a:rPr lang="zh-CN" altLang="en-US" sz="2400" dirty="0" smtClean="0"/>
              <a:t>重新命名如下：</a:t>
            </a:r>
            <a:endParaRPr lang="en-US" altLang="zh-CN" sz="2400" dirty="0" smtClean="0"/>
          </a:p>
          <a:p>
            <a:pPr marL="457200" lvl="1" indent="0">
              <a:buNone/>
            </a:pPr>
            <a:r>
              <a:rPr lang="zh-CN" altLang="en-US" dirty="0" smtClean="0">
                <a:solidFill>
                  <a:schemeClr val="tx1"/>
                </a:solidFill>
              </a:rPr>
              <a:t>                  班级</a:t>
            </a:r>
            <a:r>
              <a:rPr lang="en-US" altLang="zh-CN" dirty="0" smtClean="0">
                <a:solidFill>
                  <a:schemeClr val="tx1"/>
                </a:solidFill>
              </a:rPr>
              <a:t>_</a:t>
            </a:r>
            <a:r>
              <a:rPr lang="zh-CN" altLang="en-US" dirty="0" smtClean="0">
                <a:solidFill>
                  <a:schemeClr val="tx1"/>
                </a:solidFill>
              </a:rPr>
              <a:t>学号</a:t>
            </a:r>
            <a:r>
              <a:rPr lang="en-US" altLang="zh-CN" dirty="0" smtClean="0">
                <a:solidFill>
                  <a:schemeClr val="tx1"/>
                </a:solidFill>
              </a:rPr>
              <a:t>.txt，</a:t>
            </a:r>
            <a:r>
              <a:rPr lang="zh-CN" altLang="en-US" dirty="0" smtClean="0">
                <a:solidFill>
                  <a:schemeClr val="tx1"/>
                </a:solidFill>
              </a:rPr>
              <a:t>如</a:t>
            </a:r>
            <a:r>
              <a:rPr lang="en-US" altLang="zh-CN" dirty="0" smtClean="0">
                <a:solidFill>
                  <a:schemeClr val="tx1"/>
                </a:solidFill>
              </a:rPr>
              <a:t>CS1201_U201214795.txt</a:t>
            </a:r>
            <a:endParaRPr lang="zh-CN" altLang="zh-CN" dirty="0">
              <a:solidFill>
                <a:schemeClr val="tx1"/>
              </a:solidFill>
            </a:endParaRPr>
          </a:p>
          <a:p>
            <a:pPr marL="457200" lvl="1" indent="0">
              <a:buNone/>
            </a:pPr>
            <a:r>
              <a:rPr lang="en-US" altLang="zh-CN" dirty="0" smtClean="0">
                <a:solidFill>
                  <a:schemeClr val="tx1"/>
                </a:solidFill>
              </a:rPr>
              <a:t>       </a:t>
            </a:r>
            <a:r>
              <a:rPr lang="zh-CN" altLang="zh-CN" dirty="0" smtClean="0">
                <a:solidFill>
                  <a:schemeClr val="tx1"/>
                </a:solidFill>
              </a:rPr>
              <a:t>信</a:t>
            </a:r>
            <a:r>
              <a:rPr lang="zh-CN" altLang="zh-CN" dirty="0">
                <a:solidFill>
                  <a:schemeClr val="tx1"/>
                </a:solidFill>
              </a:rPr>
              <a:t>安</a:t>
            </a:r>
            <a:r>
              <a:rPr lang="en-US" altLang="zh-CN" dirty="0">
                <a:solidFill>
                  <a:schemeClr val="tx1"/>
                </a:solidFill>
              </a:rPr>
              <a:t> IS   </a:t>
            </a:r>
            <a:r>
              <a:rPr lang="zh-CN" altLang="zh-CN" dirty="0">
                <a:solidFill>
                  <a:schemeClr val="tx1"/>
                </a:solidFill>
              </a:rPr>
              <a:t>物联网</a:t>
            </a:r>
            <a:r>
              <a:rPr lang="en-US" altLang="zh-CN" dirty="0">
                <a:solidFill>
                  <a:schemeClr val="tx1"/>
                </a:solidFill>
              </a:rPr>
              <a:t> IT  </a:t>
            </a:r>
            <a:r>
              <a:rPr lang="zh-CN" altLang="zh-CN" dirty="0">
                <a:solidFill>
                  <a:schemeClr val="tx1"/>
                </a:solidFill>
              </a:rPr>
              <a:t>计算机</a:t>
            </a:r>
            <a:r>
              <a:rPr lang="en-US" altLang="zh-CN" dirty="0">
                <a:solidFill>
                  <a:schemeClr val="tx1"/>
                </a:solidFill>
              </a:rPr>
              <a:t> CS   </a:t>
            </a:r>
            <a:r>
              <a:rPr lang="zh-CN" altLang="zh-CN" dirty="0">
                <a:solidFill>
                  <a:schemeClr val="tx1"/>
                </a:solidFill>
              </a:rPr>
              <a:t>卓越班</a:t>
            </a:r>
            <a:r>
              <a:rPr lang="en-US" altLang="zh-CN" dirty="0">
                <a:solidFill>
                  <a:schemeClr val="tx1"/>
                </a:solidFill>
              </a:rPr>
              <a:t>  ZY   ACM</a:t>
            </a:r>
            <a:r>
              <a:rPr lang="zh-CN" altLang="zh-CN" dirty="0">
                <a:solidFill>
                  <a:schemeClr val="tx1"/>
                </a:solidFill>
              </a:rPr>
              <a:t>班</a:t>
            </a:r>
            <a:r>
              <a:rPr lang="en-US" altLang="zh-CN" dirty="0">
                <a:solidFill>
                  <a:schemeClr val="tx1"/>
                </a:solidFill>
              </a:rPr>
              <a:t>  </a:t>
            </a:r>
            <a:r>
              <a:rPr lang="en-US" altLang="zh-CN" dirty="0" smtClean="0">
                <a:solidFill>
                  <a:schemeClr val="tx1"/>
                </a:solidFill>
              </a:rPr>
              <a:t>ACM</a:t>
            </a:r>
            <a:endParaRPr lang="en-US" altLang="zh-CN" dirty="0">
              <a:solidFill>
                <a:schemeClr val="tx1"/>
              </a:solidFill>
            </a:endParaRPr>
          </a:p>
          <a:p>
            <a:pPr lvl="1">
              <a:lnSpc>
                <a:spcPct val="150000"/>
              </a:lnSpc>
              <a:spcBef>
                <a:spcPts val="1200"/>
              </a:spcBef>
            </a:pPr>
            <a:r>
              <a:rPr lang="zh-CN" altLang="en-US" sz="2400" dirty="0" smtClean="0"/>
              <a:t>实验</a:t>
            </a:r>
            <a:r>
              <a:rPr lang="zh-CN" altLang="en-US" sz="2400" dirty="0"/>
              <a:t>报告：</a:t>
            </a:r>
            <a:r>
              <a:rPr lang="en-US" altLang="zh-CN" sz="2400" dirty="0"/>
              <a:t>Word</a:t>
            </a:r>
            <a:r>
              <a:rPr lang="zh-CN" altLang="en-US" sz="2400" dirty="0"/>
              <a:t>文档。在实验报告中，对你拆除</a:t>
            </a:r>
            <a:r>
              <a:rPr lang="zh-CN" altLang="en-US" sz="2400" dirty="0" smtClean="0"/>
              <a:t>了</a:t>
            </a:r>
            <a:r>
              <a:rPr lang="zh-CN" altLang="en-US" sz="2400" dirty="0"/>
              <a:t>炸弹</a:t>
            </a:r>
            <a:endParaRPr lang="en-US" altLang="zh-CN" sz="2400" dirty="0" smtClean="0"/>
          </a:p>
          <a:p>
            <a:pPr marL="457200" lvl="1" indent="0">
              <a:lnSpc>
                <a:spcPct val="150000"/>
              </a:lnSpc>
              <a:spcBef>
                <a:spcPts val="0"/>
              </a:spcBef>
              <a:buNone/>
            </a:pPr>
            <a:r>
              <a:rPr lang="en-US" altLang="zh-CN" sz="2400" dirty="0"/>
              <a:t> </a:t>
            </a:r>
            <a:r>
              <a:rPr lang="en-US" altLang="zh-CN" sz="2400" dirty="0" smtClean="0"/>
              <a:t>                    </a:t>
            </a:r>
            <a:r>
              <a:rPr lang="zh-CN" altLang="en-US" sz="2400" dirty="0" smtClean="0"/>
              <a:t>的</a:t>
            </a:r>
            <a:r>
              <a:rPr lang="zh-CN" altLang="en-US" sz="2400" dirty="0"/>
              <a:t>每一道题，用文字详细描述分析求解过程。</a:t>
            </a:r>
            <a:endParaRPr lang="en-US" altLang="zh-CN" sz="2400" dirty="0"/>
          </a:p>
          <a:p>
            <a:pPr marL="0" lvl="1" indent="0">
              <a:lnSpc>
                <a:spcPct val="150000"/>
              </a:lnSpc>
              <a:spcBef>
                <a:spcPts val="1200"/>
              </a:spcBef>
              <a:buNone/>
            </a:pPr>
            <a:r>
              <a:rPr lang="en-US" altLang="zh-CN" sz="2400" dirty="0">
                <a:solidFill>
                  <a:schemeClr val="tx1"/>
                </a:solidFill>
                <a:cs typeface="+mn-cs"/>
              </a:rPr>
              <a:t> </a:t>
            </a:r>
            <a:r>
              <a:rPr lang="en-US" altLang="zh-CN" sz="2400" dirty="0" smtClean="0">
                <a:solidFill>
                  <a:schemeClr val="tx1"/>
                </a:solidFill>
                <a:cs typeface="+mn-cs"/>
              </a:rPr>
              <a:t>         </a:t>
            </a:r>
            <a:r>
              <a:rPr lang="zh-CN" altLang="en-US" dirty="0" smtClean="0">
                <a:solidFill>
                  <a:schemeClr val="tx1"/>
                </a:solidFill>
                <a:cs typeface="+mn-cs"/>
              </a:rPr>
              <a:t>排版要求：字体：宋体；字号：标题三号，正文小四正文；</a:t>
            </a:r>
            <a:endParaRPr lang="en-US" altLang="zh-CN" dirty="0" smtClean="0">
              <a:solidFill>
                <a:schemeClr val="tx1"/>
              </a:solidFill>
              <a:cs typeface="+mn-cs"/>
            </a:endParaRPr>
          </a:p>
          <a:p>
            <a:pPr marL="0" lvl="1" indent="0">
              <a:lnSpc>
                <a:spcPct val="150000"/>
              </a:lnSpc>
              <a:spcBef>
                <a:spcPts val="1200"/>
              </a:spcBef>
              <a:buNone/>
            </a:pPr>
            <a:r>
              <a:rPr lang="en-US" altLang="zh-CN" dirty="0">
                <a:solidFill>
                  <a:schemeClr val="tx1"/>
                </a:solidFill>
                <a:cs typeface="+mn-cs"/>
              </a:rPr>
              <a:t> </a:t>
            </a:r>
            <a:r>
              <a:rPr lang="en-US" altLang="zh-CN" dirty="0" smtClean="0">
                <a:solidFill>
                  <a:schemeClr val="tx1"/>
                </a:solidFill>
                <a:cs typeface="+mn-cs"/>
              </a:rPr>
              <a:t>                            </a:t>
            </a:r>
            <a:r>
              <a:rPr lang="zh-CN" altLang="en-US" dirty="0" smtClean="0">
                <a:solidFill>
                  <a:schemeClr val="tx1"/>
                </a:solidFill>
                <a:cs typeface="+mn-cs"/>
              </a:rPr>
              <a:t>行间距：</a:t>
            </a:r>
            <a:r>
              <a:rPr lang="en-US" altLang="zh-CN" dirty="0" smtClean="0">
                <a:solidFill>
                  <a:schemeClr val="tx1"/>
                </a:solidFill>
                <a:cs typeface="+mn-cs"/>
              </a:rPr>
              <a:t>1.5</a:t>
            </a:r>
            <a:r>
              <a:rPr lang="zh-CN" altLang="en-US" dirty="0" smtClean="0">
                <a:solidFill>
                  <a:schemeClr val="tx1"/>
                </a:solidFill>
                <a:cs typeface="+mn-cs"/>
              </a:rPr>
              <a:t>倍；首行缩进</a:t>
            </a:r>
            <a:r>
              <a:rPr lang="en-US" altLang="zh-CN" dirty="0" smtClean="0">
                <a:solidFill>
                  <a:schemeClr val="tx1"/>
                </a:solidFill>
                <a:cs typeface="+mn-cs"/>
              </a:rPr>
              <a:t>2</a:t>
            </a:r>
            <a:r>
              <a:rPr lang="zh-CN" altLang="en-US" dirty="0" smtClean="0">
                <a:solidFill>
                  <a:schemeClr val="tx1"/>
                </a:solidFill>
                <a:cs typeface="+mn-cs"/>
              </a:rPr>
              <a:t>个汉字；程序排版要规整</a:t>
            </a:r>
            <a:endParaRPr lang="en-US" altLang="zh-CN" dirty="0">
              <a:solidFill>
                <a:schemeClr val="tx1"/>
              </a:solidFill>
              <a:cs typeface="+mn-cs"/>
            </a:endParaRPr>
          </a:p>
          <a:p>
            <a:pPr lvl="1"/>
            <a:r>
              <a:rPr lang="zh-CN" altLang="en-US" sz="2400" dirty="0" smtClean="0"/>
              <a:t>以</a:t>
            </a:r>
            <a:r>
              <a:rPr lang="zh-CN" altLang="zh-CN" sz="2400" dirty="0"/>
              <a:t>班为单位集中打包发送</a:t>
            </a:r>
            <a:r>
              <a:rPr lang="zh-CN" altLang="zh-CN" sz="2400" dirty="0" smtClean="0"/>
              <a:t>至</a:t>
            </a:r>
            <a:r>
              <a:rPr lang="en-US" altLang="zh-CN" sz="2400" smtClean="0"/>
              <a:t>hkliu@hust.edu.cn </a:t>
            </a:r>
            <a:r>
              <a:rPr lang="en-US" altLang="zh-CN" sz="2400" dirty="0"/>
              <a:t>  </a:t>
            </a:r>
            <a:endParaRPr lang="zh-CN" altLang="zh-CN" sz="2400" dirty="0"/>
          </a:p>
          <a:p>
            <a:pPr marL="0" indent="0">
              <a:spcBef>
                <a:spcPts val="120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32872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实验步骤提示</a:t>
            </a:r>
            <a:endParaRPr lang="zh-CN" altLang="en-US" dirty="0"/>
          </a:p>
        </p:txBody>
      </p:sp>
      <p:sp>
        <p:nvSpPr>
          <p:cNvPr id="3" name="内容占位符 2"/>
          <p:cNvSpPr>
            <a:spLocks noGrp="1"/>
          </p:cNvSpPr>
          <p:nvPr>
            <p:ph idx="1"/>
          </p:nvPr>
        </p:nvSpPr>
        <p:spPr/>
        <p:txBody>
          <a:bodyPr/>
          <a:lstStyle/>
          <a:p>
            <a:r>
              <a:rPr lang="zh-CN" altLang="en-US" dirty="0" smtClean="0"/>
              <a:t>直接运行</a:t>
            </a:r>
            <a:r>
              <a:rPr lang="en-US" altLang="zh-CN" dirty="0" smtClean="0"/>
              <a:t>bomb</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你的工作：猜这个密码？</a:t>
            </a:r>
            <a:endParaRPr lang="en-US" altLang="zh-CN" dirty="0" smtClean="0"/>
          </a:p>
          <a:p>
            <a:pPr lvl="1"/>
            <a:r>
              <a:rPr lang="zh-CN" altLang="zh-CN" sz="2400" dirty="0" smtClean="0"/>
              <a:t>下面</a:t>
            </a:r>
            <a:r>
              <a:rPr lang="zh-CN" altLang="zh-CN" sz="2400" dirty="0"/>
              <a:t>以</a:t>
            </a:r>
            <a:r>
              <a:rPr lang="en-US" altLang="zh-CN" sz="2400" dirty="0"/>
              <a:t>phase1</a:t>
            </a:r>
            <a:r>
              <a:rPr lang="zh-CN" altLang="zh-CN" sz="2400" dirty="0"/>
              <a:t>为例介绍一下基本的实验步骤：</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64990"/>
            <a:ext cx="6558337" cy="1043930"/>
          </a:xfrm>
          <a:prstGeom prst="rect">
            <a:avLst/>
          </a:prstGeom>
        </p:spPr>
      </p:pic>
      <p:sp>
        <p:nvSpPr>
          <p:cNvPr id="8" name="右箭头 7"/>
          <p:cNvSpPr/>
          <p:nvPr/>
        </p:nvSpPr>
        <p:spPr>
          <a:xfrm rot="14107999">
            <a:off x="962084" y="3076225"/>
            <a:ext cx="100811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53452" y="3669075"/>
            <a:ext cx="6019597" cy="369332"/>
          </a:xfrm>
          <a:prstGeom prst="rect">
            <a:avLst/>
          </a:prstGeom>
          <a:noFill/>
        </p:spPr>
        <p:txBody>
          <a:bodyPr wrap="none" rtlCol="0">
            <a:spAutoFit/>
          </a:bodyPr>
          <a:lstStyle/>
          <a:p>
            <a:r>
              <a:rPr lang="zh-CN" altLang="en-US" dirty="0" smtClean="0"/>
              <a:t>在这个位置初入阶段</a:t>
            </a:r>
            <a:r>
              <a:rPr lang="en-US" altLang="zh-CN" dirty="0" smtClean="0"/>
              <a:t>1</a:t>
            </a:r>
            <a:r>
              <a:rPr lang="zh-CN" altLang="en-US" dirty="0" smtClean="0"/>
              <a:t>的拆弹密码，如：</a:t>
            </a:r>
            <a:r>
              <a:rPr lang="en-US" altLang="zh-CN" dirty="0" smtClean="0"/>
              <a:t>This is a nice day.</a:t>
            </a:r>
            <a:endParaRPr lang="zh-CN" altLang="en-US" dirty="0"/>
          </a:p>
        </p:txBody>
      </p:sp>
    </p:spTree>
    <p:extLst>
      <p:ext uri="{BB962C8B-B14F-4D97-AF65-F5344CB8AC3E}">
        <p14:creationId xmlns:p14="http://schemas.microsoft.com/office/powerpoint/2010/main" val="3385873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11905</TotalTime>
  <Words>1488</Words>
  <Application>Microsoft Office PowerPoint</Application>
  <PresentationFormat>全屏显示(4:3)</PresentationFormat>
  <Paragraphs>274</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Arial</vt:lpstr>
      <vt:lpstr>微软雅黑</vt:lpstr>
      <vt:lpstr>Calibri</vt:lpstr>
      <vt:lpstr>Wingdings</vt:lpstr>
      <vt:lpstr>宋体</vt:lpstr>
      <vt:lpstr>华文细黑</vt:lpstr>
      <vt:lpstr>Times New Roman</vt:lpstr>
      <vt:lpstr>黑体</vt:lpstr>
      <vt:lpstr>2_nordridesign</vt:lpstr>
      <vt:lpstr>1_nordridesign</vt:lpstr>
      <vt:lpstr>PowerPoint 演示文稿</vt:lpstr>
      <vt:lpstr>Lab2  Binary Bombs 实验介绍</vt:lpstr>
      <vt:lpstr>PowerPoint 演示文稿</vt:lpstr>
      <vt:lpstr>PowerPoint 演示文稿</vt:lpstr>
      <vt:lpstr>文件说明</vt:lpstr>
      <vt:lpstr>实验结果及结果文件</vt:lpstr>
      <vt:lpstr>实验结果文件</vt:lpstr>
      <vt:lpstr>实验报告和结果文件</vt:lpstr>
      <vt:lpstr>实验步骤提示</vt:lpstr>
      <vt:lpstr>实验步骤演示</vt:lpstr>
      <vt:lpstr>实验步骤演示（续）</vt:lpstr>
      <vt:lpstr>实验步骤演示（续）</vt:lpstr>
      <vt:lpstr>实验步骤演示（续）</vt:lpstr>
      <vt:lpstr>实验步骤演示（续）</vt:lpstr>
      <vt:lpstr>实验步骤演示（续）</vt:lpstr>
      <vt:lpstr>实验步骤演示（续）</vt:lpstr>
      <vt:lpstr>实验步骤演示（续）</vt:lpstr>
      <vt:lpstr>实验步骤演示（续）</vt:lpstr>
      <vt:lpstr>PowerPoint 演示文稿</vt:lpstr>
      <vt:lpstr>Gdb和objdump的使用</vt:lpstr>
      <vt:lpstr>Gdb和objdump的使用</vt:lpstr>
      <vt:lpstr>Gdb和objdump的使用</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Windows User</cp:lastModifiedBy>
  <cp:revision>958</cp:revision>
  <dcterms:created xsi:type="dcterms:W3CDTF">2009-09-14T03:13:49Z</dcterms:created>
  <dcterms:modified xsi:type="dcterms:W3CDTF">2023-05-15T06:45:51Z</dcterms:modified>
</cp:coreProperties>
</file>