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7d7fe8e5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7d7fe8e5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7d7fe8e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7d7fe8e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7d7fe8e5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7d7fe8e5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0e3c6e5b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0e3c6e5b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0e3c6e5b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0e3c6e5b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 insert picture of a passive capacitive stylus and tablet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0e3c6e5b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0e3c6e5b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101183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101183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www.jstor.org/stable/24550929" TargetMode="External"/><Relationship Id="rId4" Type="http://schemas.openxmlformats.org/officeDocument/2006/relationships/hyperlink" Target="http://www.jstor.org/stable/24550929" TargetMode="External"/><Relationship Id="rId5" Type="http://schemas.openxmlformats.org/officeDocument/2006/relationships/hyperlink" Target="http://www.jstor.org/stable/24550929" TargetMode="Externa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eedingwestchester.org/" TargetMode="External"/><Relationship Id="rId4" Type="http://schemas.openxmlformats.org/officeDocument/2006/relationships/hyperlink" Target="https://www.boswell.io/" TargetMode="External"/><Relationship Id="rId5" Type="http://schemas.openxmlformats.org/officeDocument/2006/relationships/hyperlink" Target="https://foodbanknews.org/food-pantry-software-connects-vulnerable-clients-to-health-care/" TargetMode="External"/><Relationship Id="rId6" Type="http://schemas.openxmlformats.org/officeDocument/2006/relationships/hyperlink" Target="https://pantrysaver.org/our-software" TargetMode="External"/><Relationship Id="rId7" Type="http://schemas.openxmlformats.org/officeDocument/2006/relationships/hyperlink" Target="https://www.foodpantryhelpe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kommandotech.com/guides/what-is-a-stylus-pen/#passive-stylus-pens" TargetMode="External"/><Relationship Id="rId4" Type="http://schemas.openxmlformats.org/officeDocument/2006/relationships/hyperlink" Target="https://www.amazon.com/LIBERRWAY-Stylus-Universal-Capacitive-Samsung/dp/B01IHBVGOM/ref=asc_df_B01IHBVGOM&amp;mcid=e1e2272baaec3ce9a645f49168852822" TargetMode="External"/><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Proposal for Digital Systems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TOUCH New York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TOUCH is not already using digital systems, I believe switching over to digital would be very beneficial. </a:t>
            </a:r>
            <a:endParaRPr/>
          </a:p>
          <a:p>
            <a:pPr indent="0" lvl="0" marL="0" rtl="0" algn="l">
              <a:spcBef>
                <a:spcPts val="1200"/>
              </a:spcBef>
              <a:spcAft>
                <a:spcPts val="0"/>
              </a:spcAft>
              <a:buNone/>
            </a:pPr>
            <a:r>
              <a:rPr lang="en"/>
              <a:t>Handwritten records can be difficult to retrieve and read. They may have cursive handwriting, or be mislabelled.</a:t>
            </a:r>
            <a:endParaRPr/>
          </a:p>
          <a:p>
            <a:pPr indent="0" lvl="0" marL="0" rtl="0" algn="l">
              <a:spcBef>
                <a:spcPts val="1200"/>
              </a:spcBef>
              <a:spcAft>
                <a:spcPts val="0"/>
              </a:spcAft>
              <a:buNone/>
            </a:pPr>
            <a:r>
              <a:rPr lang="en"/>
              <a:t>Everyone who volunteers should be able to access and read records easily; this would reduce the barrier for entry for volunteers.</a:t>
            </a:r>
            <a:endParaRPr/>
          </a:p>
          <a:p>
            <a:pPr indent="0" lvl="0" marL="0" rtl="0" algn="l">
              <a:spcBef>
                <a:spcPts val="1200"/>
              </a:spcBef>
              <a:spcAft>
                <a:spcPts val="1200"/>
              </a:spcAft>
              <a:buNone/>
            </a:pPr>
            <a:r>
              <a:rPr lang="en"/>
              <a:t>Digital systems can accomplish that.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37989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Evidence</a:t>
            </a:r>
            <a:endParaRPr/>
          </a:p>
        </p:txBody>
      </p:sp>
      <p:sp>
        <p:nvSpPr>
          <p:cNvPr id="147" name="Google Shape;147;p15"/>
          <p:cNvSpPr txBox="1"/>
          <p:nvPr>
            <p:ph idx="1" type="body"/>
          </p:nvPr>
        </p:nvSpPr>
        <p:spPr>
          <a:xfrm>
            <a:off x="1297500" y="1030950"/>
            <a:ext cx="3798900" cy="37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
            </a:r>
            <a:r>
              <a:rPr lang="en" u="sng">
                <a:solidFill>
                  <a:schemeClr val="hlink"/>
                </a:solidFill>
                <a:hlinkClick r:id="rId3"/>
              </a:rPr>
              <a:t>academic journal article from </a:t>
            </a:r>
            <a:r>
              <a:rPr lang="en" u="sng">
                <a:solidFill>
                  <a:schemeClr val="hlink"/>
                </a:solidFill>
                <a:hlinkClick r:id="rId4"/>
              </a:rPr>
              <a:t>Management</a:t>
            </a:r>
            <a:r>
              <a:rPr lang="en" u="sng">
                <a:solidFill>
                  <a:schemeClr val="hlink"/>
                </a:solidFill>
                <a:hlinkClick r:id="rId5"/>
              </a:rPr>
              <a:t> Science</a:t>
            </a:r>
            <a:r>
              <a:rPr lang="en"/>
              <a:t> shows that switching to a digital system does not have a long-term negative impact on productivity.</a:t>
            </a:r>
            <a:endParaRPr/>
          </a:p>
          <a:p>
            <a:pPr indent="0" lvl="0" marL="0" rtl="0" algn="l">
              <a:spcBef>
                <a:spcPts val="1200"/>
              </a:spcBef>
              <a:spcAft>
                <a:spcPts val="0"/>
              </a:spcAft>
              <a:buNone/>
            </a:pPr>
            <a:r>
              <a:rPr lang="en"/>
              <a:t>Though the study shows that “productivity drops sharply immediately after technology implementation”, it recovers in a few months.</a:t>
            </a:r>
            <a:endParaRPr/>
          </a:p>
          <a:p>
            <a:pPr indent="0" lvl="0" marL="0" rtl="0" algn="l">
              <a:spcBef>
                <a:spcPts val="1200"/>
              </a:spcBef>
              <a:spcAft>
                <a:spcPts val="1200"/>
              </a:spcAft>
              <a:buNone/>
            </a:pPr>
            <a:r>
              <a:rPr lang="en"/>
              <a:t>I’m sure any loss in productivity can be mitigated with ample training. The Interfaith Emergency Food Pantry of Pleasantville stated that their difficulties with their new digital system were caused by the fact that training started late.</a:t>
            </a:r>
            <a:endParaRPr/>
          </a:p>
        </p:txBody>
      </p:sp>
      <p:pic>
        <p:nvPicPr>
          <p:cNvPr id="148" name="Google Shape;148;p15"/>
          <p:cNvPicPr preferRelativeResize="0"/>
          <p:nvPr/>
        </p:nvPicPr>
        <p:blipFill>
          <a:blip r:embed="rId6">
            <a:alphaModFix/>
          </a:blip>
          <a:stretch>
            <a:fillRect/>
          </a:stretch>
        </p:blipFill>
        <p:spPr>
          <a:xfrm>
            <a:off x="5248800" y="152400"/>
            <a:ext cx="3456216" cy="48387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Software Services that Provide Digital Recordkeeping to Food Pantries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Feeding Westchester</a:t>
            </a:r>
            <a:r>
              <a:rPr lang="en"/>
              <a:t> provides digital sign-in and recordkeeping systems to food pantries, they may be able to provide their services to TOUCH.</a:t>
            </a:r>
            <a:endParaRPr/>
          </a:p>
          <a:p>
            <a:pPr indent="-311150" lvl="0" marL="457200" rtl="0" algn="l">
              <a:spcBef>
                <a:spcPts val="0"/>
              </a:spcBef>
              <a:spcAft>
                <a:spcPts val="0"/>
              </a:spcAft>
              <a:buSzPts val="1300"/>
              <a:buChar char="●"/>
            </a:pPr>
            <a:r>
              <a:rPr lang="en" u="sng">
                <a:solidFill>
                  <a:schemeClr val="hlink"/>
                </a:solidFill>
                <a:hlinkClick r:id="rId4"/>
              </a:rPr>
              <a:t>BosWell</a:t>
            </a:r>
            <a:r>
              <a:rPr lang="en"/>
              <a:t> is a free web-based service that aims to make it easy for food pantries to keep digital records, and connect clients of food pantries to healthcare providers (</a:t>
            </a:r>
            <a:r>
              <a:rPr lang="en" u="sng">
                <a:solidFill>
                  <a:schemeClr val="hlink"/>
                </a:solidFill>
                <a:hlinkClick r:id="rId5"/>
              </a:rPr>
              <a:t>Many low-income people are covered by Medicaid, but do not know how to access healthcare</a:t>
            </a:r>
            <a:r>
              <a:rPr lang="en"/>
              <a:t>)</a:t>
            </a:r>
            <a:endParaRPr/>
          </a:p>
          <a:p>
            <a:pPr indent="-311150" lvl="0" marL="457200" rtl="0" algn="l">
              <a:spcBef>
                <a:spcPts val="0"/>
              </a:spcBef>
              <a:spcAft>
                <a:spcPts val="0"/>
              </a:spcAft>
              <a:buSzPts val="1300"/>
              <a:buChar char="●"/>
            </a:pPr>
            <a:r>
              <a:rPr lang="en"/>
              <a:t>There are other software services for food pantries that are not free, such as </a:t>
            </a:r>
            <a:r>
              <a:rPr lang="en" u="sng">
                <a:solidFill>
                  <a:schemeClr val="hlink"/>
                </a:solidFill>
                <a:hlinkClick r:id="rId6"/>
              </a:rPr>
              <a:t>Pantry Saver</a:t>
            </a:r>
            <a:r>
              <a:rPr lang="en"/>
              <a:t> and </a:t>
            </a:r>
            <a:r>
              <a:rPr lang="en" u="sng">
                <a:solidFill>
                  <a:schemeClr val="hlink"/>
                </a:solidFill>
                <a:hlinkClick r:id="rId7"/>
              </a:rPr>
              <a:t>Food Pantry Helper</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54321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Ideas for Implementation: </a:t>
            </a:r>
            <a:endParaRPr/>
          </a:p>
          <a:p>
            <a:pPr indent="0" lvl="0" marL="0" rtl="0" algn="l">
              <a:spcBef>
                <a:spcPts val="0"/>
              </a:spcBef>
              <a:spcAft>
                <a:spcPts val="0"/>
              </a:spcAft>
              <a:buNone/>
            </a:pPr>
            <a:r>
              <a:rPr lang="en"/>
              <a:t>Data Input</a:t>
            </a:r>
            <a:endParaRPr/>
          </a:p>
        </p:txBody>
      </p:sp>
      <p:sp>
        <p:nvSpPr>
          <p:cNvPr id="160" name="Google Shape;160;p1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people may think that “digital system” means typing instead of handwriting. </a:t>
            </a:r>
            <a:r>
              <a:rPr lang="en"/>
              <a:t>This thought can be frightening to those who feel uncomfortable with a keyboard.</a:t>
            </a:r>
            <a:endParaRPr/>
          </a:p>
          <a:p>
            <a:pPr indent="0" lvl="0" marL="0" rtl="0" algn="l">
              <a:spcBef>
                <a:spcPts val="1200"/>
              </a:spcBef>
              <a:spcAft>
                <a:spcPts val="1200"/>
              </a:spcAft>
              <a:buNone/>
            </a:pPr>
            <a:r>
              <a:rPr lang="en"/>
              <a:t>Fortunately, there are other ways of inputting data that don’t involve using a keyboard, and should be much more intuitive. </a:t>
            </a:r>
            <a:endParaRPr/>
          </a:p>
        </p:txBody>
      </p:sp>
      <p:pic>
        <p:nvPicPr>
          <p:cNvPr id="161" name="Google Shape;161;p17"/>
          <p:cNvPicPr preferRelativeResize="0"/>
          <p:nvPr/>
        </p:nvPicPr>
        <p:blipFill rotWithShape="1">
          <a:blip r:embed="rId3">
            <a:alphaModFix/>
          </a:blip>
          <a:srcRect b="0" l="24569" r="9506" t="0"/>
          <a:stretch/>
        </p:blipFill>
        <p:spPr>
          <a:xfrm>
            <a:off x="5378450" y="1425700"/>
            <a:ext cx="2467325" cy="2479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4152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Input: Touch Screen and Pen</a:t>
            </a:r>
            <a:endParaRPr/>
          </a:p>
        </p:txBody>
      </p:sp>
      <p:sp>
        <p:nvSpPr>
          <p:cNvPr id="167" name="Google Shape;167;p18"/>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a:t>
            </a:r>
            <a:r>
              <a:rPr lang="en"/>
              <a:t>ne can use a tablet with a touch screen compatible pen. A tablet can turn handwriting into plain text via OCR (optical character recognition). </a:t>
            </a:r>
            <a:r>
              <a:rPr lang="en" u="sng">
                <a:solidFill>
                  <a:schemeClr val="hlink"/>
                </a:solidFill>
                <a:hlinkClick r:id="rId3"/>
              </a:rPr>
              <a:t>Passive pens</a:t>
            </a:r>
            <a:r>
              <a:rPr lang="en"/>
              <a:t> are simple and inexpensive; </a:t>
            </a:r>
            <a:r>
              <a:rPr lang="en" u="sng">
                <a:solidFill>
                  <a:schemeClr val="hlink"/>
                </a:solidFill>
                <a:hlinkClick r:id="rId4"/>
              </a:rPr>
              <a:t>a pack of ten touchscreen-pens costs only $6</a:t>
            </a:r>
            <a:r>
              <a:rPr lang="en"/>
              <a:t>.</a:t>
            </a:r>
            <a:endParaRPr/>
          </a:p>
        </p:txBody>
      </p:sp>
      <p:pic>
        <p:nvPicPr>
          <p:cNvPr id="168" name="Google Shape;168;p18"/>
          <p:cNvPicPr preferRelativeResize="0"/>
          <p:nvPr/>
        </p:nvPicPr>
        <p:blipFill rotWithShape="1">
          <a:blip r:embed="rId5">
            <a:alphaModFix/>
          </a:blip>
          <a:srcRect b="3222" l="5906" r="14916" t="0"/>
          <a:stretch/>
        </p:blipFill>
        <p:spPr>
          <a:xfrm>
            <a:off x="5189200" y="1454100"/>
            <a:ext cx="2963374" cy="2415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Input:</a:t>
            </a:r>
            <a:endParaRPr/>
          </a:p>
          <a:p>
            <a:pPr indent="0" lvl="0" marL="0" rtl="0" algn="l">
              <a:spcBef>
                <a:spcPts val="0"/>
              </a:spcBef>
              <a:spcAft>
                <a:spcPts val="0"/>
              </a:spcAft>
              <a:buNone/>
            </a:pPr>
            <a:r>
              <a:rPr lang="en"/>
              <a:t>Speech-to-Text</a:t>
            </a:r>
            <a:endParaRPr/>
          </a:p>
        </p:txBody>
      </p:sp>
      <p:sp>
        <p:nvSpPr>
          <p:cNvPr id="174" name="Google Shape;174;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Another option is speech-to-text. Any smartphone or tablet with a microphone likely already has access to this technology. With speech-to-text, you can simply speak into a microphone and have your words transcribed into text.</a:t>
            </a:r>
            <a:endParaRPr/>
          </a:p>
        </p:txBody>
      </p:sp>
      <p:pic>
        <p:nvPicPr>
          <p:cNvPr id="175" name="Google Shape;175;p19"/>
          <p:cNvPicPr preferRelativeResize="0"/>
          <p:nvPr/>
        </p:nvPicPr>
        <p:blipFill rotWithShape="1">
          <a:blip r:embed="rId3">
            <a:alphaModFix/>
          </a:blip>
          <a:srcRect b="10929" l="19044" r="10498" t="0"/>
          <a:stretch/>
        </p:blipFill>
        <p:spPr>
          <a:xfrm>
            <a:off x="5385025" y="1510100"/>
            <a:ext cx="2637025" cy="2223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