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688c0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688c0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daf209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daf209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eb77c03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eb77c03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edaf2093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edaf2093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eb77c03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eb77c03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eb77c0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eb77c0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eb77c03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eb77c03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101183d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101183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uchny.org/volunte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TOUCH New York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Mockups for Digital Recordkeeping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Mockups: Typeface and Color Palettes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3920" t="3100"/>
          <a:stretch/>
        </p:blipFill>
        <p:spPr>
          <a:xfrm>
            <a:off x="6264950" y="1814850"/>
            <a:ext cx="1866900" cy="15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814850"/>
            <a:ext cx="4680900" cy="1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three colors at the top are all picked from the TOUCH logo. The blue and red at the top should </a:t>
            </a:r>
            <a:r>
              <a:rPr i="1" lang="en"/>
              <a:t>never</a:t>
            </a:r>
            <a:r>
              <a:rPr lang="en"/>
              <a:t> be used to distinguish between two important items because their brightness is the same. The bottom two colors are picked from the TOUCH website.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264950" y="3231975"/>
            <a:ext cx="1866900" cy="1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Roboto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3231975"/>
            <a:ext cx="4680900" cy="1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Roboto is the font currently being used everywhere on the TOUCH website. It is a clean and simple font designed by Google that is in use on hundreds of popular services and apps.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960450"/>
            <a:ext cx="75882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UI design will match the design of the TOUCH website by using the same colors and fonts.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4989000" y="3678075"/>
            <a:ext cx="2103900" cy="703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989000" y="2656488"/>
            <a:ext cx="2103900" cy="703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5004175" y="1634900"/>
            <a:ext cx="2103900" cy="703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Mockups: Form Language Select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011750"/>
            <a:ext cx="2560200" cy="3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Client form can start with a screen that allows the user to pick their language.</a:t>
            </a:r>
            <a:endParaRPr sz="1600"/>
          </a:p>
        </p:txBody>
      </p:sp>
      <p:sp>
        <p:nvSpPr>
          <p:cNvPr id="160" name="Google Shape;160;p16"/>
          <p:cNvSpPr txBox="1"/>
          <p:nvPr/>
        </p:nvSpPr>
        <p:spPr>
          <a:xfrm>
            <a:off x="5208250" y="1862750"/>
            <a:ext cx="1665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English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223475" y="2884350"/>
            <a:ext cx="1665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Español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193125" y="3905950"/>
            <a:ext cx="16956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Kreòl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516800" y="1207550"/>
            <a:ext cx="3048300" cy="3603000"/>
          </a:xfrm>
          <a:prstGeom prst="frame">
            <a:avLst>
              <a:gd fmla="val 6638" name="adj1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539975" y="393750"/>
            <a:ext cx="779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Mockups: Form Interface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0" y="866125"/>
            <a:ext cx="2710475" cy="24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138" y="2504625"/>
            <a:ext cx="3152024" cy="24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3155875" y="2701775"/>
            <a:ext cx="2205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print your first name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7"/>
          <p:cNvCxnSpPr/>
          <p:nvPr/>
        </p:nvCxnSpPr>
        <p:spPr>
          <a:xfrm>
            <a:off x="2253550" y="3249800"/>
            <a:ext cx="4656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050" y="866125"/>
            <a:ext cx="2875076" cy="2336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7"/>
          <p:cNvCxnSpPr/>
          <p:nvPr/>
        </p:nvCxnSpPr>
        <p:spPr>
          <a:xfrm flipH="1" rot="10800000">
            <a:off x="5878275" y="3182000"/>
            <a:ext cx="5151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Mockups: Form Number Entry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4856300" y="1207550"/>
            <a:ext cx="3048300" cy="3603000"/>
          </a:xfrm>
          <a:prstGeom prst="frame">
            <a:avLst>
              <a:gd fmla="val 6638" name="adj1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297500" y="1207550"/>
            <a:ext cx="3048300" cy="3603000"/>
          </a:xfrm>
          <a:prstGeom prst="frame">
            <a:avLst>
              <a:gd fmla="val 6638" name="adj1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8"/>
          <p:cNvCxnSpPr>
            <a:stCxn id="181" idx="3"/>
            <a:endCxn id="180" idx="1"/>
          </p:cNvCxnSpPr>
          <p:nvPr/>
        </p:nvCxnSpPr>
        <p:spPr>
          <a:xfrm>
            <a:off x="4345800" y="3009050"/>
            <a:ext cx="51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>
            <a:off x="1618775" y="1533900"/>
            <a:ext cx="122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Name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618775" y="1788600"/>
            <a:ext cx="122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Name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1618775" y="2043300"/>
            <a:ext cx="1344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Children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2963375" y="1563300"/>
            <a:ext cx="1011600" cy="1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963375" y="1818000"/>
            <a:ext cx="1011600" cy="1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2963375" y="2072700"/>
            <a:ext cx="1011600" cy="1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 rot="-4013461">
            <a:off x="1634457" y="3148840"/>
            <a:ext cx="2543816" cy="308597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5261400" y="2987400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858775" y="2987400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6060088" y="2987400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263400" y="3516925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860775" y="3516925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062088" y="3516925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5261413" y="4046450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6858788" y="4046450"/>
            <a:ext cx="638700" cy="405900"/>
          </a:xfrm>
          <a:prstGeom prst="rect">
            <a:avLst/>
          </a:prstGeom>
          <a:solidFill>
            <a:srgbClr val="54CF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6060100" y="4046450"/>
            <a:ext cx="638700" cy="405900"/>
          </a:xfrm>
          <a:prstGeom prst="rect">
            <a:avLst/>
          </a:prstGeom>
          <a:solidFill>
            <a:srgbClr val="DC65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5263413" y="2457875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860788" y="2457875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6062100" y="2457875"/>
            <a:ext cx="638700" cy="40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5260400" y="1547825"/>
            <a:ext cx="22371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6239950" y="4145550"/>
            <a:ext cx="285600" cy="1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" name="Google Shape;204;p18"/>
          <p:cNvCxnSpPr/>
          <p:nvPr/>
        </p:nvCxnSpPr>
        <p:spPr>
          <a:xfrm>
            <a:off x="7084650" y="4246200"/>
            <a:ext cx="102900" cy="108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/>
          <p:nvPr/>
        </p:nvCxnSpPr>
        <p:spPr>
          <a:xfrm flipH="1">
            <a:off x="7135500" y="4140350"/>
            <a:ext cx="169800" cy="218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297500" y="380650"/>
            <a:ext cx="70389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Other </a:t>
            </a:r>
            <a:r>
              <a:rPr lang="en" sz="1960"/>
              <a:t>Form Study: Feeding Westchester Client Sign-in</a:t>
            </a:r>
            <a:endParaRPr sz="1960"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1297500" y="946450"/>
            <a:ext cx="69726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TOUCH likely has a paper form similar to this.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paper form. The information probably gets entered twice: once on the paper form and again in a digital spreadsheet.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seems multiple different clients enter their information on the same form; so clients might see each </a:t>
            </a:r>
            <a:r>
              <a:rPr lang="en"/>
              <a:t>other</a:t>
            </a:r>
            <a:r>
              <a:rPr lang="en"/>
              <a:t>’s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vertical text is a bit hard to read.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conclusion: TOUCH can be a leading innovator in digital record-keeping efficiency in the food distribution industry if they implement digital forms.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58540" l="0" r="0" t="14420"/>
          <a:stretch/>
        </p:blipFill>
        <p:spPr>
          <a:xfrm>
            <a:off x="1900129" y="2930750"/>
            <a:ext cx="5833624" cy="20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Forms are Often Forgotten. Digital Forms and Databases May Help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Often, paper forms are filled out, placed in a filing cabinet, and then forgotten about. For example: I sent a volunteer application to the ASPCA last year; I never heard 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digital forms, a system could be set up that immediately sends the data to a database the moment the form is completed. Then, a notification system connected to the database can remind staff of outstanding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commend TOUCH for having a </a:t>
            </a:r>
            <a:r>
              <a:rPr lang="en" u="sng">
                <a:solidFill>
                  <a:schemeClr val="hlink"/>
                </a:solidFill>
                <a:hlinkClick r:id="rId3"/>
              </a:rPr>
              <a:t>digital form system for volunteers in place on their website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