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edaf2093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edaf2093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688c03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b688c03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56" name="Google Shape;156;p16"/>
          <p:cNvPicPr preferRelativeResize="0"/>
          <p:nvPr/>
        </p:nvPicPr>
        <p:blipFill>
          <a:blip r:embed="rId3">
            <a:alphaModFix/>
          </a:blip>
          <a:stretch>
            <a:fillRect/>
          </a:stretch>
        </p:blipFill>
        <p:spPr>
          <a:xfrm>
            <a:off x="186550" y="866125"/>
            <a:ext cx="2710475" cy="2478001"/>
          </a:xfrm>
          <a:prstGeom prst="rect">
            <a:avLst/>
          </a:prstGeom>
          <a:noFill/>
          <a:ln>
            <a:noFill/>
          </a:ln>
        </p:spPr>
      </p:pic>
      <p:pic>
        <p:nvPicPr>
          <p:cNvPr id="157" name="Google Shape;157;p16"/>
          <p:cNvPicPr preferRelativeResize="0"/>
          <p:nvPr/>
        </p:nvPicPr>
        <p:blipFill>
          <a:blip r:embed="rId4">
            <a:alphaModFix/>
          </a:blip>
          <a:stretch>
            <a:fillRect/>
          </a:stretch>
        </p:blipFill>
        <p:spPr>
          <a:xfrm>
            <a:off x="2719138" y="2504625"/>
            <a:ext cx="3152024" cy="2478001"/>
          </a:xfrm>
          <a:prstGeom prst="rect">
            <a:avLst/>
          </a:prstGeom>
          <a:noFill/>
          <a:ln>
            <a:noFill/>
          </a:ln>
        </p:spPr>
      </p:pic>
      <p:sp>
        <p:nvSpPr>
          <p:cNvPr id="158" name="Google Shape;158;p16"/>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59" name="Google Shape;159;p16"/>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0" name="Google Shape;160;p16"/>
          <p:cNvPicPr preferRelativeResize="0"/>
          <p:nvPr/>
        </p:nvPicPr>
        <p:blipFill>
          <a:blip r:embed="rId5">
            <a:alphaModFix/>
          </a:blip>
          <a:stretch>
            <a:fillRect/>
          </a:stretch>
        </p:blipFill>
        <p:spPr>
          <a:xfrm>
            <a:off x="6049050" y="866125"/>
            <a:ext cx="2875076" cy="2336389"/>
          </a:xfrm>
          <a:prstGeom prst="rect">
            <a:avLst/>
          </a:prstGeom>
          <a:noFill/>
          <a:ln>
            <a:noFill/>
          </a:ln>
        </p:spPr>
      </p:pic>
      <p:cxnSp>
        <p:nvCxnSpPr>
          <p:cNvPr id="161" name="Google Shape;161;p16"/>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New Proposal: A Clean-Up of the Website</a:t>
            </a:r>
            <a:endParaRPr/>
          </a:p>
        </p:txBody>
      </p:sp>
      <p:sp>
        <p:nvSpPr>
          <p:cNvPr id="167" name="Google Shape;167;p17"/>
          <p:cNvSpPr txBox="1"/>
          <p:nvPr>
            <p:ph idx="1" type="body"/>
          </p:nvPr>
        </p:nvSpPr>
        <p:spPr>
          <a:xfrm>
            <a:off x="1297500" y="996050"/>
            <a:ext cx="7038900" cy="33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two slides depicted mockups for a digital recordkeeping system because that is what my professor ordered me to create. </a:t>
            </a:r>
            <a:br>
              <a:rPr lang="en"/>
            </a:br>
            <a:r>
              <a:rPr b="1" lang="en"/>
              <a:t>However, I believe the best way to help TOUCH is to abandon the digital recordkeeping proposal.</a:t>
            </a:r>
            <a:r>
              <a:rPr lang="en"/>
              <a:t> </a:t>
            </a:r>
            <a:br>
              <a:rPr lang="en"/>
            </a:br>
            <a:r>
              <a:rPr lang="en"/>
              <a:t>With the </a:t>
            </a:r>
            <a:r>
              <a:rPr lang="en"/>
              <a:t>information</a:t>
            </a:r>
            <a:r>
              <a:rPr lang="en"/>
              <a:t> I learned about the client last class (digital recordkeeping is </a:t>
            </a:r>
            <a:r>
              <a:rPr lang="en"/>
              <a:t>already in-place, the client wishes to improve their digital public presence</a:t>
            </a:r>
            <a:r>
              <a:rPr lang="en"/>
              <a:t>), I have realized that my previous proposal does not suit the client’s needs.</a:t>
            </a:r>
            <a:endParaRPr/>
          </a:p>
          <a:p>
            <a:pPr indent="0" lvl="0" marL="0" rtl="0" algn="l">
              <a:spcBef>
                <a:spcPts val="1200"/>
              </a:spcBef>
              <a:spcAft>
                <a:spcPts val="1200"/>
              </a:spcAft>
              <a:buNone/>
            </a:pPr>
            <a:r>
              <a:rPr lang="en"/>
              <a:t>I would like to raise a </a:t>
            </a:r>
            <a:r>
              <a:rPr lang="en"/>
              <a:t>different proposal that I thought of before: </a:t>
            </a:r>
            <a:br>
              <a:rPr lang="en"/>
            </a:br>
            <a:r>
              <a:rPr b="1" lang="en"/>
              <a:t>a “clean-up” of the TOUCH website.</a:t>
            </a:r>
            <a:r>
              <a:rPr lang="en"/>
              <a:t> </a:t>
            </a:r>
            <a:br>
              <a:rPr lang="en"/>
            </a:br>
            <a:r>
              <a:rPr lang="en"/>
              <a:t>I do not think that the website needs an entire redesign or rebranding (the design is already quite strong), but there are a few pages with out-of-date information, and other small things. </a:t>
            </a:r>
            <a:br>
              <a:rPr lang="en"/>
            </a:br>
            <a:r>
              <a:rPr lang="en"/>
              <a:t>I have experience in web design and development, so I am more likely to be helpful with this proposal than the recordkeeping proposal (I have no experience with recordkeeping).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5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of Things that can be Improved</a:t>
            </a:r>
            <a:endParaRPr/>
          </a:p>
        </p:txBody>
      </p:sp>
      <p:sp>
        <p:nvSpPr>
          <p:cNvPr id="173" name="Google Shape;173;p18"/>
          <p:cNvSpPr txBox="1"/>
          <p:nvPr>
            <p:ph idx="1" type="body"/>
          </p:nvPr>
        </p:nvSpPr>
        <p:spPr>
          <a:xfrm>
            <a:off x="1297500" y="951750"/>
            <a:ext cx="7038900" cy="41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website could have more links when organizations and keywords are mentioned</a:t>
            </a:r>
            <a:endParaRPr/>
          </a:p>
        </p:txBody>
      </p:sp>
      <p:pic>
        <p:nvPicPr>
          <p:cNvPr id="174" name="Google Shape;174;p18"/>
          <p:cNvPicPr preferRelativeResize="0"/>
          <p:nvPr/>
        </p:nvPicPr>
        <p:blipFill>
          <a:blip r:embed="rId3">
            <a:alphaModFix/>
          </a:blip>
          <a:stretch>
            <a:fillRect/>
          </a:stretch>
        </p:blipFill>
        <p:spPr>
          <a:xfrm>
            <a:off x="242375" y="1348000"/>
            <a:ext cx="3937376" cy="1333150"/>
          </a:xfrm>
          <a:prstGeom prst="rect">
            <a:avLst/>
          </a:prstGeom>
          <a:noFill/>
          <a:ln>
            <a:noFill/>
          </a:ln>
        </p:spPr>
      </p:pic>
      <p:sp>
        <p:nvSpPr>
          <p:cNvPr id="175" name="Google Shape;175;p18"/>
          <p:cNvSpPr txBox="1"/>
          <p:nvPr/>
        </p:nvSpPr>
        <p:spPr>
          <a:xfrm>
            <a:off x="4299350" y="1370450"/>
            <a:ext cx="4528200" cy="13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A snippet from the homepage. The words circled in blue could be turned into links. RCAH could link to their home page. “Food Recovery Program” could link to the “Promoting Nutrition and Preventing Food Insecurity” section of the About Us page which explains what the program is.</a:t>
            </a:r>
            <a:endParaRPr sz="1300">
              <a:solidFill>
                <a:schemeClr val="lt1"/>
              </a:solidFill>
              <a:latin typeface="Lato"/>
              <a:ea typeface="Lato"/>
              <a:cs typeface="Lato"/>
              <a:sym typeface="Lato"/>
            </a:endParaRPr>
          </a:p>
        </p:txBody>
      </p:sp>
      <p:sp>
        <p:nvSpPr>
          <p:cNvPr id="176" name="Google Shape;176;p18"/>
          <p:cNvSpPr/>
          <p:nvPr/>
        </p:nvSpPr>
        <p:spPr>
          <a:xfrm>
            <a:off x="1261959" y="1542996"/>
            <a:ext cx="2937125" cy="299275"/>
          </a:xfrm>
          <a:custGeom>
            <a:rect b="b" l="l" r="r" t="t"/>
            <a:pathLst>
              <a:path extrusionOk="0" h="11971" w="117485">
                <a:moveTo>
                  <a:pt x="2905" y="1642"/>
                </a:moveTo>
                <a:cubicBezTo>
                  <a:pt x="26831" y="1642"/>
                  <a:pt x="50832" y="2605"/>
                  <a:pt x="74675" y="617"/>
                </a:cubicBezTo>
                <a:cubicBezTo>
                  <a:pt x="84325" y="-188"/>
                  <a:pt x="94115" y="-243"/>
                  <a:pt x="103724" y="959"/>
                </a:cubicBezTo>
                <a:cubicBezTo>
                  <a:pt x="108479" y="1554"/>
                  <a:pt x="116717" y="659"/>
                  <a:pt x="117395" y="5402"/>
                </a:cubicBezTo>
                <a:cubicBezTo>
                  <a:pt x="118837" y="15489"/>
                  <a:pt x="97509" y="10870"/>
                  <a:pt x="87320" y="10870"/>
                </a:cubicBezTo>
                <a:cubicBezTo>
                  <a:pt x="67723" y="10870"/>
                  <a:pt x="48104" y="10933"/>
                  <a:pt x="28537" y="9845"/>
                </a:cubicBezTo>
                <a:cubicBezTo>
                  <a:pt x="22394" y="9503"/>
                  <a:pt x="16235" y="9503"/>
                  <a:pt x="10082" y="9503"/>
                </a:cubicBezTo>
                <a:cubicBezTo>
                  <a:pt x="6860" y="9503"/>
                  <a:pt x="2791" y="10414"/>
                  <a:pt x="513" y="8136"/>
                </a:cubicBezTo>
                <a:cubicBezTo>
                  <a:pt x="-1388" y="6235"/>
                  <a:pt x="2689" y="2295"/>
                  <a:pt x="5297" y="1642"/>
                </a:cubicBezTo>
              </a:path>
            </a:pathLst>
          </a:custGeom>
          <a:noFill/>
          <a:ln cap="flat" cmpd="sng" w="9525">
            <a:solidFill>
              <a:schemeClr val="accent1"/>
            </a:solidFill>
            <a:prstDash val="solid"/>
            <a:round/>
            <a:headEnd len="med" w="med" type="none"/>
            <a:tailEnd len="med" w="med" type="none"/>
          </a:ln>
        </p:spPr>
      </p:sp>
      <p:sp>
        <p:nvSpPr>
          <p:cNvPr id="177" name="Google Shape;177;p18"/>
          <p:cNvSpPr/>
          <p:nvPr/>
        </p:nvSpPr>
        <p:spPr>
          <a:xfrm>
            <a:off x="467351" y="2022145"/>
            <a:ext cx="1580975" cy="256100"/>
          </a:xfrm>
          <a:custGeom>
            <a:rect b="b" l="l" r="r" t="t"/>
            <a:pathLst>
              <a:path extrusionOk="0" h="10244" w="63239">
                <a:moveTo>
                  <a:pt x="855" y="5033"/>
                </a:moveTo>
                <a:cubicBezTo>
                  <a:pt x="2253" y="828"/>
                  <a:pt x="9103" y="382"/>
                  <a:pt x="13500" y="932"/>
                </a:cubicBezTo>
                <a:cubicBezTo>
                  <a:pt x="21188" y="1894"/>
                  <a:pt x="28992" y="590"/>
                  <a:pt x="36740" y="590"/>
                </a:cubicBezTo>
                <a:cubicBezTo>
                  <a:pt x="45723" y="590"/>
                  <a:pt x="64532" y="-2461"/>
                  <a:pt x="63055" y="6400"/>
                </a:cubicBezTo>
                <a:cubicBezTo>
                  <a:pt x="61809" y="13871"/>
                  <a:pt x="47925" y="7648"/>
                  <a:pt x="40499" y="9134"/>
                </a:cubicBezTo>
                <a:cubicBezTo>
                  <a:pt x="33461" y="10542"/>
                  <a:pt x="26146" y="9476"/>
                  <a:pt x="18968" y="9476"/>
                </a:cubicBezTo>
                <a:cubicBezTo>
                  <a:pt x="12636" y="9476"/>
                  <a:pt x="3004" y="12403"/>
                  <a:pt x="171" y="6741"/>
                </a:cubicBezTo>
                <a:cubicBezTo>
                  <a:pt x="-492" y="5417"/>
                  <a:pt x="1412" y="4045"/>
                  <a:pt x="1880" y="2640"/>
                </a:cubicBezTo>
              </a:path>
            </a:pathLst>
          </a:custGeom>
          <a:noFill/>
          <a:ln cap="flat" cmpd="sng" w="9525">
            <a:solidFill>
              <a:schemeClr val="accent1"/>
            </a:solidFill>
            <a:prstDash val="solid"/>
            <a:round/>
            <a:headEnd len="med" w="med" type="none"/>
            <a:tailEnd len="med" w="med" type="none"/>
          </a:ln>
        </p:spPr>
      </p:sp>
      <p:sp>
        <p:nvSpPr>
          <p:cNvPr id="178" name="Google Shape;178;p18"/>
          <p:cNvSpPr txBox="1"/>
          <p:nvPr>
            <p:ph idx="1" type="body"/>
          </p:nvPr>
        </p:nvSpPr>
        <p:spPr>
          <a:xfrm>
            <a:off x="242375" y="2760000"/>
            <a:ext cx="3956700" cy="206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poster images on the “Fighting Hunger” page could be converted to sections that are a part of the page. This would make them easier to read, especially for users of screen readers (which are not compatible with text in images).</a:t>
            </a:r>
            <a:endParaRPr/>
          </a:p>
        </p:txBody>
      </p:sp>
      <p:pic>
        <p:nvPicPr>
          <p:cNvPr id="179" name="Google Shape;179;p18"/>
          <p:cNvPicPr preferRelativeResize="0"/>
          <p:nvPr/>
        </p:nvPicPr>
        <p:blipFill>
          <a:blip r:embed="rId4">
            <a:alphaModFix/>
          </a:blip>
          <a:stretch>
            <a:fillRect/>
          </a:stretch>
        </p:blipFill>
        <p:spPr>
          <a:xfrm>
            <a:off x="4721218" y="2714234"/>
            <a:ext cx="1580974" cy="2107965"/>
          </a:xfrm>
          <a:prstGeom prst="rect">
            <a:avLst/>
          </a:prstGeom>
          <a:noFill/>
          <a:ln>
            <a:noFill/>
          </a:ln>
        </p:spPr>
      </p:pic>
      <p:pic>
        <p:nvPicPr>
          <p:cNvPr id="180" name="Google Shape;180;p18"/>
          <p:cNvPicPr preferRelativeResize="0"/>
          <p:nvPr/>
        </p:nvPicPr>
        <p:blipFill>
          <a:blip r:embed="rId5">
            <a:alphaModFix/>
          </a:blip>
          <a:stretch>
            <a:fillRect/>
          </a:stretch>
        </p:blipFill>
        <p:spPr>
          <a:xfrm>
            <a:off x="6616600" y="2714217"/>
            <a:ext cx="1580974" cy="21079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