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Montserrat-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b688c03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b688c03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edaf209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edaf209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eb77c035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beb77c035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8edaf2093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8edaf2093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eb77c035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eb77c035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3403550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3403550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3403550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3403550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101183d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f101183d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touchny.org/volunteer/" TargetMode="External"/><Relationship Id="rId4" Type="http://schemas.openxmlformats.org/officeDocument/2006/relationships/hyperlink" Target="https://touchny.org/volunte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Followup</a:t>
            </a:r>
            <a:endParaRPr/>
          </a:p>
          <a:p>
            <a:pPr indent="0" lvl="0" marL="0" rtl="0" algn="l">
              <a:spcBef>
                <a:spcPts val="0"/>
              </a:spcBef>
              <a:spcAft>
                <a:spcPts val="0"/>
              </a:spcAft>
              <a:buNone/>
            </a:pPr>
            <a:r>
              <a:rPr lang="en"/>
              <a:t>Presentation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TOUCH New York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Visual Mockups for Digital Recordkeeping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56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Mockups: Typeface and Color Palettes</a:t>
            </a:r>
            <a:endParaRPr/>
          </a:p>
        </p:txBody>
      </p:sp>
      <p:pic>
        <p:nvPicPr>
          <p:cNvPr id="146" name="Google Shape;146;p15"/>
          <p:cNvPicPr preferRelativeResize="0"/>
          <p:nvPr/>
        </p:nvPicPr>
        <p:blipFill rotWithShape="1">
          <a:blip r:embed="rId3">
            <a:alphaModFix/>
          </a:blip>
          <a:srcRect b="0" l="0" r="3920" t="3100"/>
          <a:stretch/>
        </p:blipFill>
        <p:spPr>
          <a:xfrm>
            <a:off x="6264950" y="1814850"/>
            <a:ext cx="1866900" cy="1513725"/>
          </a:xfrm>
          <a:prstGeom prst="rect">
            <a:avLst/>
          </a:prstGeom>
          <a:noFill/>
          <a:ln>
            <a:noFill/>
          </a:ln>
        </p:spPr>
      </p:pic>
      <p:sp>
        <p:nvSpPr>
          <p:cNvPr id="147" name="Google Shape;147;p15"/>
          <p:cNvSpPr txBox="1"/>
          <p:nvPr>
            <p:ph idx="1" type="body"/>
          </p:nvPr>
        </p:nvSpPr>
        <p:spPr>
          <a:xfrm>
            <a:off x="1297500" y="1814850"/>
            <a:ext cx="4680900" cy="1513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The three colors at the top are all picked from the TOUCH logo. The blue and red at the top should </a:t>
            </a:r>
            <a:r>
              <a:rPr i="1" lang="en"/>
              <a:t>never</a:t>
            </a:r>
            <a:r>
              <a:rPr lang="en"/>
              <a:t> be used to distinguish between two important items because their brightness is the same. The bottom two colors are picked from the TOUCH website.</a:t>
            </a:r>
            <a:endParaRPr/>
          </a:p>
        </p:txBody>
      </p:sp>
      <p:sp>
        <p:nvSpPr>
          <p:cNvPr id="148" name="Google Shape;148;p15"/>
          <p:cNvSpPr txBox="1"/>
          <p:nvPr>
            <p:ph idx="1" type="body"/>
          </p:nvPr>
        </p:nvSpPr>
        <p:spPr>
          <a:xfrm>
            <a:off x="6264950" y="3231975"/>
            <a:ext cx="1866900" cy="15138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3700">
                <a:latin typeface="Roboto"/>
                <a:ea typeface="Roboto"/>
                <a:cs typeface="Roboto"/>
                <a:sym typeface="Roboto"/>
              </a:rPr>
              <a:t>Roboto</a:t>
            </a:r>
            <a:endParaRPr sz="3700">
              <a:latin typeface="Roboto"/>
              <a:ea typeface="Roboto"/>
              <a:cs typeface="Roboto"/>
              <a:sym typeface="Roboto"/>
            </a:endParaRPr>
          </a:p>
        </p:txBody>
      </p:sp>
      <p:sp>
        <p:nvSpPr>
          <p:cNvPr id="149" name="Google Shape;149;p15"/>
          <p:cNvSpPr txBox="1"/>
          <p:nvPr>
            <p:ph idx="1" type="body"/>
          </p:nvPr>
        </p:nvSpPr>
        <p:spPr>
          <a:xfrm>
            <a:off x="1297500" y="3231975"/>
            <a:ext cx="4680900" cy="1513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Roboto is the font currently being used everywhere on the TOUCH website. It is a clean and simple font designed by Google that is in use on hundreds of popular services and apps.</a:t>
            </a:r>
            <a:endParaRPr/>
          </a:p>
        </p:txBody>
      </p:sp>
      <p:sp>
        <p:nvSpPr>
          <p:cNvPr id="150" name="Google Shape;150;p15"/>
          <p:cNvSpPr txBox="1"/>
          <p:nvPr>
            <p:ph idx="1" type="body"/>
          </p:nvPr>
        </p:nvSpPr>
        <p:spPr>
          <a:xfrm>
            <a:off x="1297500" y="960450"/>
            <a:ext cx="7588200" cy="4260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The UI design will match the design of the TOUCH website by using the same colors and fonts.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6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Mockups: Form Language Select</a:t>
            </a:r>
            <a:endParaRPr/>
          </a:p>
        </p:txBody>
      </p:sp>
      <p:sp>
        <p:nvSpPr>
          <p:cNvPr id="156" name="Google Shape;156;p16"/>
          <p:cNvSpPr txBox="1"/>
          <p:nvPr>
            <p:ph idx="1" type="body"/>
          </p:nvPr>
        </p:nvSpPr>
        <p:spPr>
          <a:xfrm>
            <a:off x="1297500" y="1011750"/>
            <a:ext cx="2560200" cy="3467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1600"/>
              <a:t>The Client form can start with a screen that allows the user to pick their language.</a:t>
            </a:r>
            <a:endParaRPr sz="1600"/>
          </a:p>
        </p:txBody>
      </p:sp>
      <p:pic>
        <p:nvPicPr>
          <p:cNvPr id="157" name="Google Shape;157;p16"/>
          <p:cNvPicPr preferRelativeResize="0"/>
          <p:nvPr/>
        </p:nvPicPr>
        <p:blipFill>
          <a:blip r:embed="rId3">
            <a:alphaModFix/>
          </a:blip>
          <a:stretch>
            <a:fillRect/>
          </a:stretch>
        </p:blipFill>
        <p:spPr>
          <a:xfrm>
            <a:off x="4349500" y="1066250"/>
            <a:ext cx="3025741" cy="3826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539975" y="393750"/>
            <a:ext cx="77964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Visual Mockups: Form Interface</a:t>
            </a:r>
            <a:endParaRPr/>
          </a:p>
        </p:txBody>
      </p:sp>
      <p:pic>
        <p:nvPicPr>
          <p:cNvPr id="163" name="Google Shape;163;p17"/>
          <p:cNvPicPr preferRelativeResize="0"/>
          <p:nvPr/>
        </p:nvPicPr>
        <p:blipFill>
          <a:blip r:embed="rId3">
            <a:alphaModFix/>
          </a:blip>
          <a:stretch>
            <a:fillRect/>
          </a:stretch>
        </p:blipFill>
        <p:spPr>
          <a:xfrm>
            <a:off x="2719138" y="2504625"/>
            <a:ext cx="3152024" cy="2478001"/>
          </a:xfrm>
          <a:prstGeom prst="rect">
            <a:avLst/>
          </a:prstGeom>
          <a:noFill/>
          <a:ln>
            <a:noFill/>
          </a:ln>
        </p:spPr>
      </p:pic>
      <p:sp>
        <p:nvSpPr>
          <p:cNvPr id="164" name="Google Shape;164;p17"/>
          <p:cNvSpPr txBox="1"/>
          <p:nvPr/>
        </p:nvSpPr>
        <p:spPr>
          <a:xfrm>
            <a:off x="3155875" y="2701775"/>
            <a:ext cx="2205900" cy="45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Roboto"/>
                <a:ea typeface="Roboto"/>
                <a:cs typeface="Roboto"/>
                <a:sym typeface="Roboto"/>
              </a:rPr>
              <a:t>Please print your first name</a:t>
            </a:r>
            <a:endParaRPr sz="800">
              <a:solidFill>
                <a:schemeClr val="lt1"/>
              </a:solidFill>
              <a:latin typeface="Roboto"/>
              <a:ea typeface="Roboto"/>
              <a:cs typeface="Roboto"/>
              <a:sym typeface="Roboto"/>
            </a:endParaRPr>
          </a:p>
        </p:txBody>
      </p:sp>
      <p:cxnSp>
        <p:nvCxnSpPr>
          <p:cNvPr id="165" name="Google Shape;165;p17"/>
          <p:cNvCxnSpPr/>
          <p:nvPr/>
        </p:nvCxnSpPr>
        <p:spPr>
          <a:xfrm>
            <a:off x="2253550" y="3249800"/>
            <a:ext cx="465600" cy="246900"/>
          </a:xfrm>
          <a:prstGeom prst="straightConnector1">
            <a:avLst/>
          </a:prstGeom>
          <a:noFill/>
          <a:ln cap="flat" cmpd="sng" w="9525">
            <a:solidFill>
              <a:schemeClr val="dk2"/>
            </a:solidFill>
            <a:prstDash val="solid"/>
            <a:round/>
            <a:headEnd len="med" w="med" type="none"/>
            <a:tailEnd len="med" w="med" type="triangle"/>
          </a:ln>
        </p:spPr>
      </p:cxnSp>
      <p:pic>
        <p:nvPicPr>
          <p:cNvPr id="166" name="Google Shape;166;p17"/>
          <p:cNvPicPr preferRelativeResize="0"/>
          <p:nvPr/>
        </p:nvPicPr>
        <p:blipFill>
          <a:blip r:embed="rId4">
            <a:alphaModFix/>
          </a:blip>
          <a:stretch>
            <a:fillRect/>
          </a:stretch>
        </p:blipFill>
        <p:spPr>
          <a:xfrm>
            <a:off x="6049050" y="866125"/>
            <a:ext cx="2875076" cy="2336389"/>
          </a:xfrm>
          <a:prstGeom prst="rect">
            <a:avLst/>
          </a:prstGeom>
          <a:noFill/>
          <a:ln>
            <a:noFill/>
          </a:ln>
        </p:spPr>
      </p:pic>
      <p:cxnSp>
        <p:nvCxnSpPr>
          <p:cNvPr id="167" name="Google Shape;167;p17"/>
          <p:cNvCxnSpPr/>
          <p:nvPr/>
        </p:nvCxnSpPr>
        <p:spPr>
          <a:xfrm flipH="1" rot="10800000">
            <a:off x="5878275" y="3182000"/>
            <a:ext cx="515100" cy="282000"/>
          </a:xfrm>
          <a:prstGeom prst="straightConnector1">
            <a:avLst/>
          </a:prstGeom>
          <a:noFill/>
          <a:ln cap="flat" cmpd="sng" w="9525">
            <a:solidFill>
              <a:schemeClr val="dk2"/>
            </a:solidFill>
            <a:prstDash val="solid"/>
            <a:round/>
            <a:headEnd len="med" w="med" type="none"/>
            <a:tailEnd len="med" w="med" type="triangle"/>
          </a:ln>
        </p:spPr>
      </p:cxnSp>
      <p:pic>
        <p:nvPicPr>
          <p:cNvPr id="168" name="Google Shape;168;p17"/>
          <p:cNvPicPr preferRelativeResize="0"/>
          <p:nvPr/>
        </p:nvPicPr>
        <p:blipFill>
          <a:blip r:embed="rId5">
            <a:alphaModFix/>
          </a:blip>
          <a:stretch>
            <a:fillRect/>
          </a:stretch>
        </p:blipFill>
        <p:spPr>
          <a:xfrm>
            <a:off x="188200" y="964026"/>
            <a:ext cx="2935026" cy="2613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1297500" y="393750"/>
            <a:ext cx="7038900" cy="6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Mockups: Form Number Entry</a:t>
            </a:r>
            <a:endParaRPr/>
          </a:p>
        </p:txBody>
      </p:sp>
      <p:cxnSp>
        <p:nvCxnSpPr>
          <p:cNvPr id="174" name="Google Shape;174;p18"/>
          <p:cNvCxnSpPr>
            <a:stCxn id="175" idx="3"/>
            <a:endCxn id="176" idx="1"/>
          </p:cNvCxnSpPr>
          <p:nvPr/>
        </p:nvCxnSpPr>
        <p:spPr>
          <a:xfrm>
            <a:off x="4345800" y="3009050"/>
            <a:ext cx="510600" cy="0"/>
          </a:xfrm>
          <a:prstGeom prst="straightConnector1">
            <a:avLst/>
          </a:prstGeom>
          <a:noFill/>
          <a:ln cap="flat" cmpd="sng" w="28575">
            <a:solidFill>
              <a:schemeClr val="dk2"/>
            </a:solidFill>
            <a:prstDash val="solid"/>
            <a:round/>
            <a:headEnd len="med" w="med" type="none"/>
            <a:tailEnd len="med" w="med" type="triangle"/>
          </a:ln>
        </p:spPr>
      </p:cxnSp>
      <p:pic>
        <p:nvPicPr>
          <p:cNvPr id="177" name="Google Shape;177;p18"/>
          <p:cNvPicPr preferRelativeResize="0"/>
          <p:nvPr/>
        </p:nvPicPr>
        <p:blipFill>
          <a:blip r:embed="rId3">
            <a:alphaModFix/>
          </a:blip>
          <a:stretch>
            <a:fillRect/>
          </a:stretch>
        </p:blipFill>
        <p:spPr>
          <a:xfrm>
            <a:off x="4823750" y="1095575"/>
            <a:ext cx="3025741" cy="3826950"/>
          </a:xfrm>
          <a:prstGeom prst="rect">
            <a:avLst/>
          </a:prstGeom>
          <a:noFill/>
          <a:ln>
            <a:noFill/>
          </a:ln>
        </p:spPr>
      </p:pic>
      <p:pic>
        <p:nvPicPr>
          <p:cNvPr id="178" name="Google Shape;178;p18"/>
          <p:cNvPicPr preferRelativeResize="0"/>
          <p:nvPr/>
        </p:nvPicPr>
        <p:blipFill>
          <a:blip r:embed="rId4">
            <a:alphaModFix/>
          </a:blip>
          <a:stretch>
            <a:fillRect/>
          </a:stretch>
        </p:blipFill>
        <p:spPr>
          <a:xfrm>
            <a:off x="1297500" y="1095575"/>
            <a:ext cx="3025741" cy="3826950"/>
          </a:xfrm>
          <a:prstGeom prst="rect">
            <a:avLst/>
          </a:prstGeom>
          <a:noFill/>
          <a:ln>
            <a:noFill/>
          </a:ln>
        </p:spPr>
      </p:pic>
      <p:cxnSp>
        <p:nvCxnSpPr>
          <p:cNvPr id="179" name="Google Shape;179;p18"/>
          <p:cNvCxnSpPr/>
          <p:nvPr/>
        </p:nvCxnSpPr>
        <p:spPr>
          <a:xfrm flipH="1" rot="10800000">
            <a:off x="2891600" y="2571750"/>
            <a:ext cx="254700" cy="737400"/>
          </a:xfrm>
          <a:prstGeom prst="straightConnector1">
            <a:avLst/>
          </a:prstGeom>
          <a:noFill/>
          <a:ln cap="flat" cmpd="sng" w="38100">
            <a:solidFill>
              <a:srgbClr val="54CF54"/>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RCAH agencies Need Digital Record-Keeping More Than TOUCH</a:t>
            </a:r>
            <a:endParaRPr/>
          </a:p>
        </p:txBody>
      </p:sp>
      <p:sp>
        <p:nvSpPr>
          <p:cNvPr id="185" name="Google Shape;185;p19"/>
          <p:cNvSpPr txBox="1"/>
          <p:nvPr>
            <p:ph idx="1" type="body"/>
          </p:nvPr>
        </p:nvSpPr>
        <p:spPr>
          <a:xfrm>
            <a:off x="1297500" y="1567550"/>
            <a:ext cx="7038900" cy="321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Last Friday afternoon, I had a phone call with Tiffany Lloyd from TOUCH.</a:t>
            </a:r>
            <a:endParaRPr/>
          </a:p>
          <a:p>
            <a:pPr indent="0" lvl="0" marL="0" rtl="0" algn="l">
              <a:spcBef>
                <a:spcPts val="1200"/>
              </a:spcBef>
              <a:spcAft>
                <a:spcPts val="0"/>
              </a:spcAft>
              <a:buNone/>
            </a:pPr>
            <a:r>
              <a:rPr lang="en"/>
              <a:t>It seems </a:t>
            </a:r>
            <a:r>
              <a:rPr lang="en"/>
              <a:t>that TOUCH already has many digital forms of data entry and record-keeping in place. Lloyd stated that when she joined TOUCH, she replaced an old paper form with a Google Forms version.</a:t>
            </a:r>
            <a:endParaRPr/>
          </a:p>
          <a:p>
            <a:pPr indent="0" lvl="0" marL="0" rtl="0" algn="l">
              <a:spcBef>
                <a:spcPts val="1200"/>
              </a:spcBef>
              <a:spcAft>
                <a:spcPts val="1200"/>
              </a:spcAft>
              <a:buNone/>
            </a:pPr>
            <a:r>
              <a:rPr lang="en"/>
              <a:t>She stated that any remaining paper forms might not be a good fit for converting to digital. Some forms, like TEFAP forms, are required by the government to be paper. Many of the volunteers are young disabled adults who might struggle to fill out a paper form (the digital tablet idea presented in previous slides </a:t>
            </a:r>
            <a:r>
              <a:rPr i="1" lang="en"/>
              <a:t>may</a:t>
            </a:r>
            <a:r>
              <a:rPr lang="en"/>
              <a:t> alleviate this). I believe she mentioned Palmer’s “volunteer portal” idea and stated that it may not be a good fit for the volunteers for the same reason (though she stated that the host of a volunteer group may be able to make use of the portal).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RCAH agencies Need Digital Record-Keeping More Than TOUCH (2)</a:t>
            </a:r>
            <a:endParaRPr/>
          </a:p>
        </p:txBody>
      </p:sp>
      <p:sp>
        <p:nvSpPr>
          <p:cNvPr id="191" name="Google Shape;191;p20"/>
          <p:cNvSpPr txBox="1"/>
          <p:nvPr>
            <p:ph idx="1" type="body"/>
          </p:nvPr>
        </p:nvSpPr>
        <p:spPr>
          <a:xfrm>
            <a:off x="1297500" y="1567550"/>
            <a:ext cx="7038900" cy="321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conclusion, what I learned from my call with Lloyd is it seems that TOUCH already has robust digital data entry and record keeping systems in place. This is also proved by their website, which has a </a:t>
            </a:r>
            <a:r>
              <a:rPr lang="en" u="sng">
                <a:solidFill>
                  <a:schemeClr val="hlink"/>
                </a:solidFill>
                <a:hlinkClick r:id="rId3"/>
              </a:rPr>
              <a:t>Google Forms page for volunteer application</a:t>
            </a:r>
            <a:r>
              <a:rPr lang="en" u="sng">
                <a:solidFill>
                  <a:schemeClr val="hlink"/>
                </a:solidFill>
                <a:hlinkClick r:id="rId4"/>
              </a:rPr>
              <a:t>s</a:t>
            </a:r>
            <a:r>
              <a:rPr lang="en"/>
              <a:t>.</a:t>
            </a:r>
            <a:endParaRPr/>
          </a:p>
          <a:p>
            <a:pPr indent="0" lvl="0" marL="0" rtl="0" algn="l">
              <a:spcBef>
                <a:spcPts val="1200"/>
              </a:spcBef>
              <a:spcAft>
                <a:spcPts val="1200"/>
              </a:spcAft>
              <a:buNone/>
            </a:pPr>
            <a:r>
              <a:rPr lang="en"/>
              <a:t>However, Lloyd told me that other smaller agencies in the Rockland Community Against Hunger network (which TOUCH is the leader of) may need a digital data entry and record-keeping overhaul more than TOUCH. For example, I could help by receiving the paper forms that these agencies use, and creating Google Forms pages.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t>Thank you!</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