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ontserrat-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c56276513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c56276513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c56276513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c56276513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c567ea89e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c567ea89e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c56276513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c56276513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f101183d6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f101183d6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bb688c03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bb688c03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8edaf20935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8edaf20935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beb77c035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beb77c035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8edaf20935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8edaf20935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beb77c0351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beb77c0351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c3403550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c3403550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c34035506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c34035506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c5627651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2c5627651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9.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hyperlink" Target="https://forms.office.com/r/S58bmSyEaA" TargetMode="External"/><Relationship Id="rId4" Type="http://schemas.openxmlformats.org/officeDocument/2006/relationships/hyperlink" Target="https://forms.office.com/r/S58bmSyEaA" TargetMode="External"/><Relationship Id="rId5"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www.boswell.io/" TargetMode="External"/><Relationship Id="rId4" Type="http://schemas.openxmlformats.org/officeDocument/2006/relationships/hyperlink" Target="https://www.capitalareafoodbank.org/partners/partner-resources/service-insights/" TargetMode="External"/><Relationship Id="rId11" Type="http://schemas.openxmlformats.org/officeDocument/2006/relationships/hyperlink" Target="https://mealconnect.org/" TargetMode="External"/><Relationship Id="rId10" Type="http://schemas.openxmlformats.org/officeDocument/2006/relationships/hyperlink" Target="https://www.foodbankst.org/partner-portal/serviceinsights/" TargetMode="External"/><Relationship Id="rId9" Type="http://schemas.openxmlformats.org/officeDocument/2006/relationships/hyperlink" Target="https://www.neifb.org/documents/mealconnect-agnecy-resource" TargetMode="External"/><Relationship Id="rId5" Type="http://schemas.openxmlformats.org/officeDocument/2006/relationships/hyperlink" Target="https://www.foodbankcny.org/assets/Uploads/2023-TEFAP-Guidance.pdf" TargetMode="External"/><Relationship Id="rId6" Type="http://schemas.openxmlformats.org/officeDocument/2006/relationships/hyperlink" Target="https://www.feedingamerica.org/" TargetMode="External"/><Relationship Id="rId7" Type="http://schemas.openxmlformats.org/officeDocument/2006/relationships/hyperlink" Target="https://learninghub.feedingamerica.org/course/search.php?q=Service+Insights+on+MealConnect&amp;areaids=" TargetMode="External"/><Relationship Id="rId8" Type="http://schemas.openxmlformats.org/officeDocument/2006/relationships/hyperlink" Target="https://www.greatplainsfoodbank.org/ending-hunger-2-0/research/service-insights-on-mealconnect/"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touchny.org/voluntee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fns.usda.gov/tefap/local-level-record-keeping-and-reporting-requirements" TargetMode="External"/><Relationship Id="rId4" Type="http://schemas.openxmlformats.org/officeDocument/2006/relationships/hyperlink" Target="https://www.ecfr.gov/current/title-7/part-251#p-251.10(a)"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Followup</a:t>
            </a:r>
            <a:endParaRPr/>
          </a:p>
          <a:p>
            <a:pPr indent="0" lvl="0" marL="0" rtl="0" algn="l">
              <a:spcBef>
                <a:spcPts val="0"/>
              </a:spcBef>
              <a:spcAft>
                <a:spcPts val="0"/>
              </a:spcAft>
              <a:buNone/>
            </a:pPr>
            <a:r>
              <a:rPr lang="en"/>
              <a:t>Presentation</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TOUCH New York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Alternative Idea: Microsoft Forms</a:t>
            </a:r>
            <a:endParaRPr/>
          </a:p>
        </p:txBody>
      </p:sp>
      <p:sp>
        <p:nvSpPr>
          <p:cNvPr id="203" name="Google Shape;203;p22"/>
          <p:cNvSpPr txBox="1"/>
          <p:nvPr>
            <p:ph idx="1" type="body"/>
          </p:nvPr>
        </p:nvSpPr>
        <p:spPr>
          <a:xfrm>
            <a:off x="422850" y="1567550"/>
            <a:ext cx="4149000" cy="29112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The previous visual mockups were designed with the idea that they would be a new app.</a:t>
            </a:r>
            <a:endParaRPr/>
          </a:p>
          <a:p>
            <a:pPr indent="0" lvl="0" marL="0" rtl="0" algn="l">
              <a:spcBef>
                <a:spcPts val="1200"/>
              </a:spcBef>
              <a:spcAft>
                <a:spcPts val="0"/>
              </a:spcAft>
              <a:buNone/>
            </a:pPr>
            <a:r>
              <a:rPr lang="en"/>
              <a:t>However, using MS Forms could be a good option. The main advantage of MS Forms is that responses to surveys automatically sync up with a MS Excel (web) spreadsheet for data visualization. That Excel spreadsheet could then be imported into a MS Access database for permanent storage of records.</a:t>
            </a:r>
            <a:endParaRPr/>
          </a:p>
          <a:p>
            <a:pPr indent="0" lvl="0" marL="0" rtl="0" algn="l">
              <a:spcBef>
                <a:spcPts val="1200"/>
              </a:spcBef>
              <a:spcAft>
                <a:spcPts val="1200"/>
              </a:spcAft>
              <a:buNone/>
            </a:pPr>
            <a:r>
              <a:rPr lang="en"/>
              <a:t>The main disadvantage is that using all of these MS apps requires Windows and a subscription to Microsoft 365. Although, both of these are so ubiquitous that many organizations may already have them.</a:t>
            </a:r>
            <a:endParaRPr/>
          </a:p>
        </p:txBody>
      </p:sp>
      <p:pic>
        <p:nvPicPr>
          <p:cNvPr id="204" name="Google Shape;204;p22"/>
          <p:cNvPicPr preferRelativeResize="0"/>
          <p:nvPr/>
        </p:nvPicPr>
        <p:blipFill rotWithShape="1">
          <a:blip r:embed="rId3">
            <a:alphaModFix/>
          </a:blip>
          <a:srcRect b="27504" l="0" r="0" t="0"/>
          <a:stretch/>
        </p:blipFill>
        <p:spPr>
          <a:xfrm>
            <a:off x="4724250" y="1307850"/>
            <a:ext cx="4149000" cy="3173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3"/>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Microsoft Forms [2]</a:t>
            </a:r>
            <a:endParaRPr/>
          </a:p>
        </p:txBody>
      </p:sp>
      <p:sp>
        <p:nvSpPr>
          <p:cNvPr id="210" name="Google Shape;210;p23"/>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form can be distributed through link, email, QR code, or embedded in a webpage.</a:t>
            </a:r>
            <a:endParaRPr/>
          </a:p>
          <a:p>
            <a:pPr indent="0" lvl="0" marL="0" rtl="0" algn="l">
              <a:spcBef>
                <a:spcPts val="1200"/>
              </a:spcBef>
              <a:spcAft>
                <a:spcPts val="1200"/>
              </a:spcAft>
              <a:buNone/>
            </a:pPr>
            <a:r>
              <a:rPr lang="en"/>
              <a:t>When the form is viewed on a phone, the user can use the phone’s handwriting and voice typing features to input text.</a:t>
            </a:r>
            <a:endParaRPr/>
          </a:p>
        </p:txBody>
      </p:sp>
      <p:pic>
        <p:nvPicPr>
          <p:cNvPr id="211" name="Google Shape;211;p23"/>
          <p:cNvPicPr preferRelativeResize="0"/>
          <p:nvPr/>
        </p:nvPicPr>
        <p:blipFill>
          <a:blip r:embed="rId3">
            <a:alphaModFix/>
          </a:blip>
          <a:stretch>
            <a:fillRect/>
          </a:stretch>
        </p:blipFill>
        <p:spPr>
          <a:xfrm>
            <a:off x="5677125" y="152400"/>
            <a:ext cx="2352147" cy="483870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4"/>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MS Forms Example:</a:t>
            </a:r>
            <a:endParaRPr/>
          </a:p>
          <a:p>
            <a:pPr indent="0" lvl="0" marL="0" rtl="0" algn="l">
              <a:spcBef>
                <a:spcPts val="0"/>
              </a:spcBef>
              <a:spcAft>
                <a:spcPts val="0"/>
              </a:spcAft>
              <a:buNone/>
            </a:pPr>
            <a:r>
              <a:rPr lang="en" u="sng">
                <a:solidFill>
                  <a:schemeClr val="hlink"/>
                </a:solidFill>
                <a:hlinkClick r:id="rId4"/>
              </a:rPr>
              <a:t>TEFAP Attestation of Eligibility</a:t>
            </a:r>
            <a:endParaRPr/>
          </a:p>
        </p:txBody>
      </p:sp>
      <p:sp>
        <p:nvSpPr>
          <p:cNvPr id="217" name="Google Shape;217;p24"/>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To test for myself if MS Forms would be adequate for converting physical forms to digital, I decided to take a pdf of a TEFAP Attestation of Eligibility form and recreate it in MS Forms.</a:t>
            </a:r>
            <a:endParaRPr/>
          </a:p>
        </p:txBody>
      </p:sp>
      <p:pic>
        <p:nvPicPr>
          <p:cNvPr id="218" name="Google Shape;218;p24"/>
          <p:cNvPicPr preferRelativeResize="0"/>
          <p:nvPr/>
        </p:nvPicPr>
        <p:blipFill>
          <a:blip r:embed="rId5">
            <a:alphaModFix/>
          </a:blip>
          <a:stretch>
            <a:fillRect/>
          </a:stretch>
        </p:blipFill>
        <p:spPr>
          <a:xfrm>
            <a:off x="5404000" y="915800"/>
            <a:ext cx="3141750" cy="3141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5"/>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Existing Digital Record-Keeping Services for Food Distribution Orgs.</a:t>
            </a:r>
            <a:endParaRPr/>
          </a:p>
        </p:txBody>
      </p:sp>
      <p:sp>
        <p:nvSpPr>
          <p:cNvPr id="224" name="Google Shape;224;p25"/>
          <p:cNvSpPr txBox="1"/>
          <p:nvPr>
            <p:ph idx="1" type="body"/>
          </p:nvPr>
        </p:nvSpPr>
        <p:spPr>
          <a:xfrm>
            <a:off x="1297500" y="1567550"/>
            <a:ext cx="7038900" cy="337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order to compete with pencil and paper, digital record-keeping systems </a:t>
            </a:r>
            <a:r>
              <a:rPr i="1" lang="en"/>
              <a:t>must</a:t>
            </a:r>
            <a:r>
              <a:rPr lang="en"/>
              <a:t> be free.</a:t>
            </a:r>
            <a:endParaRPr/>
          </a:p>
          <a:p>
            <a:pPr indent="0" lvl="0" marL="0" rtl="0" algn="l">
              <a:spcBef>
                <a:spcPts val="1200"/>
              </a:spcBef>
              <a:spcAft>
                <a:spcPts val="0"/>
              </a:spcAft>
              <a:buNone/>
            </a:pPr>
            <a:r>
              <a:rPr lang="en"/>
              <a:t>I mentioned </a:t>
            </a:r>
            <a:r>
              <a:rPr lang="en" u="sng">
                <a:solidFill>
                  <a:schemeClr val="hlink"/>
                </a:solidFill>
                <a:hlinkClick r:id="rId3"/>
              </a:rPr>
              <a:t>bosWell</a:t>
            </a:r>
            <a:r>
              <a:rPr lang="en"/>
              <a:t> in a previous presentation. They’re free for food pantries to use. Their biggest flaw is that only social services orgs can learn how bosWell works. Their website is sparse, and the only ways to learn more are to schedule a demo, or to watch a video that inexplicably requires one to fill out a form with one’s name and organization to view it.</a:t>
            </a:r>
            <a:endParaRPr/>
          </a:p>
          <a:p>
            <a:pPr indent="0" lvl="0" marL="0" rtl="0" algn="l">
              <a:spcBef>
                <a:spcPts val="1200"/>
              </a:spcBef>
              <a:spcAft>
                <a:spcPts val="0"/>
              </a:spcAft>
              <a:buNone/>
            </a:pPr>
            <a:r>
              <a:rPr lang="en"/>
              <a:t>I have learned more about Feeding Westchester’s digital record-keeping services. It is called “</a:t>
            </a:r>
            <a:r>
              <a:rPr lang="en" u="sng">
                <a:solidFill>
                  <a:schemeClr val="hlink"/>
                </a:solidFill>
                <a:hlinkClick r:id="rId4"/>
              </a:rPr>
              <a:t>Service Insights</a:t>
            </a:r>
            <a:r>
              <a:rPr lang="en"/>
              <a:t> on MealConnect*” (</a:t>
            </a:r>
            <a:r>
              <a:rPr lang="en" u="sng">
                <a:solidFill>
                  <a:schemeClr val="hlink"/>
                </a:solidFill>
                <a:hlinkClick r:id="rId5"/>
              </a:rPr>
              <a:t>2</a:t>
            </a:r>
            <a:r>
              <a:rPr lang="en"/>
              <a:t>). Though the system was built by </a:t>
            </a:r>
            <a:r>
              <a:rPr lang="en" u="sng">
                <a:solidFill>
                  <a:schemeClr val="hlink"/>
                </a:solidFill>
                <a:hlinkClick r:id="rId6"/>
              </a:rPr>
              <a:t>Feeding America</a:t>
            </a:r>
            <a:r>
              <a:rPr lang="en"/>
              <a:t>, it is not mentioned on their website aside from </a:t>
            </a:r>
            <a:r>
              <a:rPr lang="en" u="sng">
                <a:solidFill>
                  <a:schemeClr val="hlink"/>
                </a:solidFill>
                <a:hlinkClick r:id="rId7"/>
              </a:rPr>
              <a:t>training courses exclusive to FA’s partners</a:t>
            </a:r>
            <a:r>
              <a:rPr lang="en"/>
              <a:t>. Many of FA’s partners have their own pages explaining the service and its benefits (</a:t>
            </a:r>
            <a:r>
              <a:rPr lang="en" u="sng">
                <a:solidFill>
                  <a:schemeClr val="hlink"/>
                </a:solidFill>
                <a:hlinkClick r:id="rId8"/>
              </a:rPr>
              <a:t>1</a:t>
            </a:r>
            <a:r>
              <a:rPr lang="en"/>
              <a:t>, </a:t>
            </a:r>
            <a:r>
              <a:rPr lang="en" u="sng">
                <a:solidFill>
                  <a:schemeClr val="hlink"/>
                </a:solidFill>
                <a:hlinkClick r:id="rId9"/>
              </a:rPr>
              <a:t>2</a:t>
            </a:r>
            <a:r>
              <a:rPr lang="en"/>
              <a:t>, </a:t>
            </a:r>
            <a:r>
              <a:rPr lang="en" u="sng">
                <a:solidFill>
                  <a:schemeClr val="hlink"/>
                </a:solidFill>
                <a:hlinkClick r:id="rId10"/>
              </a:rPr>
              <a:t>3</a:t>
            </a:r>
            <a:r>
              <a:rPr lang="en"/>
              <a:t>).</a:t>
            </a:r>
            <a:endParaRPr/>
          </a:p>
          <a:p>
            <a:pPr indent="0" lvl="0" marL="0" rtl="0" algn="l">
              <a:spcBef>
                <a:spcPts val="1200"/>
              </a:spcBef>
              <a:spcAft>
                <a:spcPts val="1200"/>
              </a:spcAft>
              <a:buNone/>
            </a:pPr>
            <a:r>
              <a:rPr lang="en"/>
              <a:t>*</a:t>
            </a:r>
            <a:r>
              <a:rPr lang="en" u="sng">
                <a:solidFill>
                  <a:schemeClr val="hlink"/>
                </a:solidFill>
                <a:hlinkClick r:id="rId11"/>
              </a:rPr>
              <a:t>MealConnect</a:t>
            </a:r>
            <a:r>
              <a:rPr lang="en"/>
              <a:t> is FA’s app to connect FD orgs, volunteers and donors. It seems to share some goals in common with Jack Smith’s app, though the website only mentions food donation.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6"/>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800"/>
              <a:t>Thank you!</a:t>
            </a:r>
            <a:endParaRPr sz="48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823850" y="2053000"/>
            <a:ext cx="4587000" cy="114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Visual Mockups for Digital Recordkeeping System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type="title"/>
          </p:nvPr>
        </p:nvSpPr>
        <p:spPr>
          <a:xfrm>
            <a:off x="1297500" y="393750"/>
            <a:ext cx="7038900" cy="566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 Mockups: Typeface and Color Palettes</a:t>
            </a:r>
            <a:endParaRPr/>
          </a:p>
        </p:txBody>
      </p:sp>
      <p:pic>
        <p:nvPicPr>
          <p:cNvPr id="146" name="Google Shape;146;p15"/>
          <p:cNvPicPr preferRelativeResize="0"/>
          <p:nvPr/>
        </p:nvPicPr>
        <p:blipFill rotWithShape="1">
          <a:blip r:embed="rId3">
            <a:alphaModFix/>
          </a:blip>
          <a:srcRect b="0" l="0" r="3920" t="3100"/>
          <a:stretch/>
        </p:blipFill>
        <p:spPr>
          <a:xfrm>
            <a:off x="6264950" y="1814850"/>
            <a:ext cx="1866900" cy="1513725"/>
          </a:xfrm>
          <a:prstGeom prst="rect">
            <a:avLst/>
          </a:prstGeom>
          <a:noFill/>
          <a:ln>
            <a:noFill/>
          </a:ln>
        </p:spPr>
      </p:pic>
      <p:sp>
        <p:nvSpPr>
          <p:cNvPr id="147" name="Google Shape;147;p15"/>
          <p:cNvSpPr txBox="1"/>
          <p:nvPr>
            <p:ph idx="1" type="body"/>
          </p:nvPr>
        </p:nvSpPr>
        <p:spPr>
          <a:xfrm>
            <a:off x="1297500" y="1814850"/>
            <a:ext cx="4680900" cy="15138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The three colors at the top are all picked from the TOUCH logo. The blue and red at the top should </a:t>
            </a:r>
            <a:r>
              <a:rPr i="1" lang="en"/>
              <a:t>never</a:t>
            </a:r>
            <a:r>
              <a:rPr lang="en"/>
              <a:t> be used to distinguish between two important items because their brightness is the same. The bottom two colors are picked from the TOUCH website.</a:t>
            </a:r>
            <a:endParaRPr/>
          </a:p>
        </p:txBody>
      </p:sp>
      <p:sp>
        <p:nvSpPr>
          <p:cNvPr id="148" name="Google Shape;148;p15"/>
          <p:cNvSpPr txBox="1"/>
          <p:nvPr>
            <p:ph idx="1" type="body"/>
          </p:nvPr>
        </p:nvSpPr>
        <p:spPr>
          <a:xfrm>
            <a:off x="6264950" y="3231975"/>
            <a:ext cx="1866900" cy="15138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sz="3700">
                <a:latin typeface="Roboto"/>
                <a:ea typeface="Roboto"/>
                <a:cs typeface="Roboto"/>
                <a:sym typeface="Roboto"/>
              </a:rPr>
              <a:t>Roboto</a:t>
            </a:r>
            <a:endParaRPr sz="3700">
              <a:latin typeface="Roboto"/>
              <a:ea typeface="Roboto"/>
              <a:cs typeface="Roboto"/>
              <a:sym typeface="Roboto"/>
            </a:endParaRPr>
          </a:p>
        </p:txBody>
      </p:sp>
      <p:sp>
        <p:nvSpPr>
          <p:cNvPr id="149" name="Google Shape;149;p15"/>
          <p:cNvSpPr txBox="1"/>
          <p:nvPr>
            <p:ph idx="1" type="body"/>
          </p:nvPr>
        </p:nvSpPr>
        <p:spPr>
          <a:xfrm>
            <a:off x="1297500" y="3231975"/>
            <a:ext cx="4680900" cy="15138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Roboto is the font currently being used everywhere on the TOUCH website. It is a clean and simple font designed by Google that is in use on hundreds of popular services and apps.</a:t>
            </a:r>
            <a:endParaRPr/>
          </a:p>
        </p:txBody>
      </p:sp>
      <p:sp>
        <p:nvSpPr>
          <p:cNvPr id="150" name="Google Shape;150;p15"/>
          <p:cNvSpPr txBox="1"/>
          <p:nvPr>
            <p:ph idx="1" type="body"/>
          </p:nvPr>
        </p:nvSpPr>
        <p:spPr>
          <a:xfrm>
            <a:off x="1297500" y="960450"/>
            <a:ext cx="7588200" cy="4260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The UI design will match the design of the TOUCH website by using the same colors and fonts.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6"/>
          <p:cNvSpPr txBox="1"/>
          <p:nvPr>
            <p:ph type="title"/>
          </p:nvPr>
        </p:nvSpPr>
        <p:spPr>
          <a:xfrm>
            <a:off x="1297500" y="393750"/>
            <a:ext cx="7038900" cy="61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 Mockups: Form Language Select</a:t>
            </a:r>
            <a:endParaRPr/>
          </a:p>
        </p:txBody>
      </p:sp>
      <p:sp>
        <p:nvSpPr>
          <p:cNvPr id="156" name="Google Shape;156;p16"/>
          <p:cNvSpPr txBox="1"/>
          <p:nvPr>
            <p:ph idx="1" type="body"/>
          </p:nvPr>
        </p:nvSpPr>
        <p:spPr>
          <a:xfrm>
            <a:off x="1297500" y="1011750"/>
            <a:ext cx="2560200" cy="3467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sz="1600"/>
              <a:t>The Client form can start with a screen that allows the user to pick their language.</a:t>
            </a:r>
            <a:endParaRPr sz="1600"/>
          </a:p>
        </p:txBody>
      </p:sp>
      <p:pic>
        <p:nvPicPr>
          <p:cNvPr id="157" name="Google Shape;157;p16"/>
          <p:cNvPicPr preferRelativeResize="0"/>
          <p:nvPr/>
        </p:nvPicPr>
        <p:blipFill>
          <a:blip r:embed="rId3">
            <a:alphaModFix/>
          </a:blip>
          <a:stretch>
            <a:fillRect/>
          </a:stretch>
        </p:blipFill>
        <p:spPr>
          <a:xfrm>
            <a:off x="4349500" y="1066250"/>
            <a:ext cx="3025741" cy="3826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7"/>
          <p:cNvSpPr txBox="1"/>
          <p:nvPr>
            <p:ph type="title"/>
          </p:nvPr>
        </p:nvSpPr>
        <p:spPr>
          <a:xfrm>
            <a:off x="539975" y="393750"/>
            <a:ext cx="77964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Visual Mockups: Form Interface</a:t>
            </a:r>
            <a:endParaRPr/>
          </a:p>
        </p:txBody>
      </p:sp>
      <p:pic>
        <p:nvPicPr>
          <p:cNvPr id="163" name="Google Shape;163;p17"/>
          <p:cNvPicPr preferRelativeResize="0"/>
          <p:nvPr/>
        </p:nvPicPr>
        <p:blipFill>
          <a:blip r:embed="rId3">
            <a:alphaModFix/>
          </a:blip>
          <a:stretch>
            <a:fillRect/>
          </a:stretch>
        </p:blipFill>
        <p:spPr>
          <a:xfrm>
            <a:off x="2719138" y="2504625"/>
            <a:ext cx="3152024" cy="2478001"/>
          </a:xfrm>
          <a:prstGeom prst="rect">
            <a:avLst/>
          </a:prstGeom>
          <a:noFill/>
          <a:ln>
            <a:noFill/>
          </a:ln>
        </p:spPr>
      </p:pic>
      <p:sp>
        <p:nvSpPr>
          <p:cNvPr id="164" name="Google Shape;164;p17"/>
          <p:cNvSpPr txBox="1"/>
          <p:nvPr/>
        </p:nvSpPr>
        <p:spPr>
          <a:xfrm>
            <a:off x="3155875" y="2701775"/>
            <a:ext cx="2205900" cy="453000"/>
          </a:xfrm>
          <a:prstGeom prst="rect">
            <a:avLst/>
          </a:prstGeom>
          <a:noFill/>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 sz="800">
                <a:solidFill>
                  <a:schemeClr val="lt1"/>
                </a:solidFill>
                <a:latin typeface="Roboto"/>
                <a:ea typeface="Roboto"/>
                <a:cs typeface="Roboto"/>
                <a:sym typeface="Roboto"/>
              </a:rPr>
              <a:t>Please print your first name</a:t>
            </a:r>
            <a:endParaRPr sz="800">
              <a:solidFill>
                <a:schemeClr val="lt1"/>
              </a:solidFill>
              <a:latin typeface="Roboto"/>
              <a:ea typeface="Roboto"/>
              <a:cs typeface="Roboto"/>
              <a:sym typeface="Roboto"/>
            </a:endParaRPr>
          </a:p>
        </p:txBody>
      </p:sp>
      <p:cxnSp>
        <p:nvCxnSpPr>
          <p:cNvPr id="165" name="Google Shape;165;p17"/>
          <p:cNvCxnSpPr/>
          <p:nvPr/>
        </p:nvCxnSpPr>
        <p:spPr>
          <a:xfrm>
            <a:off x="2253550" y="3249800"/>
            <a:ext cx="465600" cy="246900"/>
          </a:xfrm>
          <a:prstGeom prst="straightConnector1">
            <a:avLst/>
          </a:prstGeom>
          <a:noFill/>
          <a:ln cap="flat" cmpd="sng" w="9525">
            <a:solidFill>
              <a:schemeClr val="dk2"/>
            </a:solidFill>
            <a:prstDash val="solid"/>
            <a:round/>
            <a:headEnd len="med" w="med" type="none"/>
            <a:tailEnd len="med" w="med" type="triangle"/>
          </a:ln>
        </p:spPr>
      </p:cxnSp>
      <p:pic>
        <p:nvPicPr>
          <p:cNvPr id="166" name="Google Shape;166;p17"/>
          <p:cNvPicPr preferRelativeResize="0"/>
          <p:nvPr/>
        </p:nvPicPr>
        <p:blipFill>
          <a:blip r:embed="rId4">
            <a:alphaModFix/>
          </a:blip>
          <a:stretch>
            <a:fillRect/>
          </a:stretch>
        </p:blipFill>
        <p:spPr>
          <a:xfrm>
            <a:off x="6049050" y="866125"/>
            <a:ext cx="2875076" cy="2336389"/>
          </a:xfrm>
          <a:prstGeom prst="rect">
            <a:avLst/>
          </a:prstGeom>
          <a:noFill/>
          <a:ln>
            <a:noFill/>
          </a:ln>
        </p:spPr>
      </p:pic>
      <p:cxnSp>
        <p:nvCxnSpPr>
          <p:cNvPr id="167" name="Google Shape;167;p17"/>
          <p:cNvCxnSpPr/>
          <p:nvPr/>
        </p:nvCxnSpPr>
        <p:spPr>
          <a:xfrm flipH="1" rot="10800000">
            <a:off x="5878275" y="3182000"/>
            <a:ext cx="515100" cy="282000"/>
          </a:xfrm>
          <a:prstGeom prst="straightConnector1">
            <a:avLst/>
          </a:prstGeom>
          <a:noFill/>
          <a:ln cap="flat" cmpd="sng" w="9525">
            <a:solidFill>
              <a:schemeClr val="dk2"/>
            </a:solidFill>
            <a:prstDash val="solid"/>
            <a:round/>
            <a:headEnd len="med" w="med" type="none"/>
            <a:tailEnd len="med" w="med" type="triangle"/>
          </a:ln>
        </p:spPr>
      </p:cxnSp>
      <p:pic>
        <p:nvPicPr>
          <p:cNvPr id="168" name="Google Shape;168;p17"/>
          <p:cNvPicPr preferRelativeResize="0"/>
          <p:nvPr/>
        </p:nvPicPr>
        <p:blipFill>
          <a:blip r:embed="rId5">
            <a:alphaModFix/>
          </a:blip>
          <a:stretch>
            <a:fillRect/>
          </a:stretch>
        </p:blipFill>
        <p:spPr>
          <a:xfrm>
            <a:off x="188200" y="964026"/>
            <a:ext cx="2935026" cy="26131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8"/>
          <p:cNvSpPr txBox="1"/>
          <p:nvPr>
            <p:ph type="title"/>
          </p:nvPr>
        </p:nvSpPr>
        <p:spPr>
          <a:xfrm>
            <a:off x="1297500" y="393750"/>
            <a:ext cx="7038900" cy="61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Visual Mockups: Form Number Entry</a:t>
            </a:r>
            <a:endParaRPr/>
          </a:p>
        </p:txBody>
      </p:sp>
      <p:cxnSp>
        <p:nvCxnSpPr>
          <p:cNvPr id="174" name="Google Shape;174;p18"/>
          <p:cNvCxnSpPr>
            <a:stCxn id="175" idx="3"/>
            <a:endCxn id="176" idx="1"/>
          </p:cNvCxnSpPr>
          <p:nvPr/>
        </p:nvCxnSpPr>
        <p:spPr>
          <a:xfrm>
            <a:off x="4345800" y="3009050"/>
            <a:ext cx="510600" cy="0"/>
          </a:xfrm>
          <a:prstGeom prst="straightConnector1">
            <a:avLst/>
          </a:prstGeom>
          <a:noFill/>
          <a:ln cap="flat" cmpd="sng" w="28575">
            <a:solidFill>
              <a:schemeClr val="dk2"/>
            </a:solidFill>
            <a:prstDash val="solid"/>
            <a:round/>
            <a:headEnd len="med" w="med" type="none"/>
            <a:tailEnd len="med" w="med" type="triangle"/>
          </a:ln>
        </p:spPr>
      </p:cxnSp>
      <p:pic>
        <p:nvPicPr>
          <p:cNvPr id="177" name="Google Shape;177;p18"/>
          <p:cNvPicPr preferRelativeResize="0"/>
          <p:nvPr/>
        </p:nvPicPr>
        <p:blipFill>
          <a:blip r:embed="rId3">
            <a:alphaModFix/>
          </a:blip>
          <a:stretch>
            <a:fillRect/>
          </a:stretch>
        </p:blipFill>
        <p:spPr>
          <a:xfrm>
            <a:off x="4823750" y="1095575"/>
            <a:ext cx="3025741" cy="3826950"/>
          </a:xfrm>
          <a:prstGeom prst="rect">
            <a:avLst/>
          </a:prstGeom>
          <a:noFill/>
          <a:ln>
            <a:noFill/>
          </a:ln>
        </p:spPr>
      </p:pic>
      <p:pic>
        <p:nvPicPr>
          <p:cNvPr id="178" name="Google Shape;178;p18"/>
          <p:cNvPicPr preferRelativeResize="0"/>
          <p:nvPr/>
        </p:nvPicPr>
        <p:blipFill>
          <a:blip r:embed="rId4">
            <a:alphaModFix/>
          </a:blip>
          <a:stretch>
            <a:fillRect/>
          </a:stretch>
        </p:blipFill>
        <p:spPr>
          <a:xfrm>
            <a:off x="1297500" y="1095575"/>
            <a:ext cx="3025741" cy="3826950"/>
          </a:xfrm>
          <a:prstGeom prst="rect">
            <a:avLst/>
          </a:prstGeom>
          <a:noFill/>
          <a:ln>
            <a:noFill/>
          </a:ln>
        </p:spPr>
      </p:pic>
      <p:cxnSp>
        <p:nvCxnSpPr>
          <p:cNvPr id="179" name="Google Shape;179;p18"/>
          <p:cNvCxnSpPr/>
          <p:nvPr/>
        </p:nvCxnSpPr>
        <p:spPr>
          <a:xfrm flipH="1" rot="10800000">
            <a:off x="2891600" y="2571750"/>
            <a:ext cx="254700" cy="737400"/>
          </a:xfrm>
          <a:prstGeom prst="straightConnector1">
            <a:avLst/>
          </a:prstGeom>
          <a:noFill/>
          <a:ln cap="flat" cmpd="sng" w="38100">
            <a:solidFill>
              <a:srgbClr val="54CF54"/>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Interviewed Tiffany Lloyd from TOUCH</a:t>
            </a:r>
            <a:endParaRPr/>
          </a:p>
        </p:txBody>
      </p:sp>
      <p:sp>
        <p:nvSpPr>
          <p:cNvPr id="185" name="Google Shape;185;p19"/>
          <p:cNvSpPr txBox="1"/>
          <p:nvPr>
            <p:ph idx="1" type="body"/>
          </p:nvPr>
        </p:nvSpPr>
        <p:spPr>
          <a:xfrm>
            <a:off x="1297500" y="1161850"/>
            <a:ext cx="7038900" cy="3615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On March 15th, I had a phone call with Tiffany Lloyd from TOUCH.</a:t>
            </a:r>
            <a:endParaRPr/>
          </a:p>
          <a:p>
            <a:pPr indent="0" lvl="0" marL="0" rtl="0" algn="l">
              <a:spcBef>
                <a:spcPts val="1200"/>
              </a:spcBef>
              <a:spcAft>
                <a:spcPts val="0"/>
              </a:spcAft>
              <a:buNone/>
            </a:pPr>
            <a:r>
              <a:rPr lang="en"/>
              <a:t>It seems </a:t>
            </a:r>
            <a:r>
              <a:rPr lang="en"/>
              <a:t>that TOUCH already has many digital forms of data entry and record-keeping in place. Lloyd stated that when she joined TOUCH, she replaced an old paper form with a Google Forms version, which may be this </a:t>
            </a:r>
            <a:r>
              <a:rPr lang="en" u="sng">
                <a:solidFill>
                  <a:schemeClr val="accent5"/>
                </a:solidFill>
                <a:hlinkClick r:id="rId3">
                  <a:extLst>
                    <a:ext uri="{A12FA001-AC4F-418D-AE19-62706E023703}">
                      <ahyp:hlinkClr val="tx"/>
                    </a:ext>
                  </a:extLst>
                </a:hlinkClick>
              </a:rPr>
              <a:t>Google Forms page for volunteer applications</a:t>
            </a:r>
            <a:r>
              <a:rPr lang="en"/>
              <a:t> on TOUCH’s website</a:t>
            </a:r>
            <a:endParaRPr/>
          </a:p>
          <a:p>
            <a:pPr indent="0" lvl="0" marL="0" rtl="0" algn="l">
              <a:spcBef>
                <a:spcPts val="1200"/>
              </a:spcBef>
              <a:spcAft>
                <a:spcPts val="0"/>
              </a:spcAft>
              <a:buNone/>
            </a:pPr>
            <a:r>
              <a:rPr lang="en"/>
              <a:t>She stated that any remaining paper forms might not be a good fit for converting to digital. Some forms, like TEFAP forms, may be required by the government to be paper. Many of the volunteers are young disabled adults who might struggle to fill out a digital form (the handwriting and speech-to-text ideas </a:t>
            </a:r>
            <a:r>
              <a:rPr i="1" lang="en"/>
              <a:t>may</a:t>
            </a:r>
            <a:r>
              <a:rPr lang="en"/>
              <a:t> alleviate this). </a:t>
            </a:r>
            <a:endParaRPr/>
          </a:p>
          <a:p>
            <a:pPr indent="0" lvl="0" marL="0" rtl="0" algn="l">
              <a:spcBef>
                <a:spcPts val="1200"/>
              </a:spcBef>
              <a:spcAft>
                <a:spcPts val="1200"/>
              </a:spcAft>
              <a:buNone/>
            </a:pPr>
            <a:r>
              <a:rPr lang="en"/>
              <a:t>I believe she mentioned Palmer’s “volunteer portal” idea and stated that it may not be a good fit for the volunteers for the same reason (though she stated that the host of a volunteer group may be able to make use of the portal).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Interviewed Tiffany Lloyd from TOUCH [2]</a:t>
            </a:r>
            <a:endParaRPr/>
          </a:p>
        </p:txBody>
      </p:sp>
      <p:sp>
        <p:nvSpPr>
          <p:cNvPr id="191" name="Google Shape;191;p20"/>
          <p:cNvSpPr txBox="1"/>
          <p:nvPr>
            <p:ph idx="1" type="body"/>
          </p:nvPr>
        </p:nvSpPr>
        <p:spPr>
          <a:xfrm>
            <a:off x="1297500" y="1567550"/>
            <a:ext cx="7038900" cy="321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conclusion, what I learned from my call with Lloyd is it seems that TOUCH already has relatively robust digital data entry and record keeping systems in place.</a:t>
            </a:r>
            <a:endParaRPr/>
          </a:p>
          <a:p>
            <a:pPr indent="0" lvl="0" marL="0" rtl="0" algn="l">
              <a:spcBef>
                <a:spcPts val="1200"/>
              </a:spcBef>
              <a:spcAft>
                <a:spcPts val="1200"/>
              </a:spcAft>
              <a:buNone/>
            </a:pPr>
            <a:r>
              <a:rPr lang="en"/>
              <a:t>However, Lloyd told me that other smaller agencies in the Rockland Community Against Hunger network (which TOUCH is the leader of) may need a digital data entry and record-keeping overhaul more than TOUCH. For example, I could help by receiving the paper forms that these agencies use, and creating Google Forms/Microsoft Forms pages.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Are TEFAP Forms Required to be Physical?</a:t>
            </a:r>
            <a:endParaRPr/>
          </a:p>
        </p:txBody>
      </p:sp>
      <p:sp>
        <p:nvSpPr>
          <p:cNvPr id="197" name="Google Shape;197;p2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This question is a bit difficult to research, but it seems the answer is </a:t>
            </a:r>
            <a:r>
              <a:rPr b="1" lang="en"/>
              <a:t>no</a:t>
            </a:r>
            <a:r>
              <a:rPr b="1" lang="en"/>
              <a:t>,</a:t>
            </a:r>
            <a:r>
              <a:rPr b="1" lang="en"/>
              <a:t> TEFAP forms can be digital</a:t>
            </a:r>
            <a:r>
              <a:rPr lang="en"/>
              <a:t>.</a:t>
            </a:r>
            <a:endParaRPr/>
          </a:p>
          <a:p>
            <a:pPr indent="0" lvl="0" marL="0" rtl="0" algn="l">
              <a:spcBef>
                <a:spcPts val="1200"/>
              </a:spcBef>
              <a:spcAft>
                <a:spcPts val="0"/>
              </a:spcAft>
              <a:buNone/>
            </a:pPr>
            <a:r>
              <a:rPr lang="en"/>
              <a:t>the </a:t>
            </a:r>
            <a:r>
              <a:rPr lang="en" u="sng">
                <a:solidFill>
                  <a:schemeClr val="hlink"/>
                </a:solidFill>
                <a:hlinkClick r:id="rId3"/>
              </a:rPr>
              <a:t>website for the Food and Nutrition Service of the U.S. Department of Agriculture</a:t>
            </a:r>
            <a:r>
              <a:rPr lang="en"/>
              <a:t> states that "The use of electronic record keeping... ...in TEFAP is permitted, </a:t>
            </a:r>
            <a:r>
              <a:rPr b="1" lang="en"/>
              <a:t>provided that the same degree of confidence regarding the accuracy of eligibility determinations results from the electronic system as from the traditional, paper-based system</a:t>
            </a:r>
            <a:r>
              <a:rPr lang="en"/>
              <a:t>."</a:t>
            </a:r>
            <a:endParaRPr/>
          </a:p>
          <a:p>
            <a:pPr indent="0" lvl="0" marL="0" rtl="0" algn="l">
              <a:spcBef>
                <a:spcPts val="1200"/>
              </a:spcBef>
              <a:spcAft>
                <a:spcPts val="0"/>
              </a:spcAft>
              <a:buNone/>
            </a:pPr>
            <a:r>
              <a:rPr lang="en"/>
              <a:t>I </a:t>
            </a:r>
            <a:r>
              <a:rPr lang="en"/>
              <a:t>believe it is the latter part of the quote that organizations struggle with</a:t>
            </a:r>
            <a:r>
              <a:rPr lang="en"/>
              <a:t>. The website then links to </a:t>
            </a:r>
            <a:r>
              <a:rPr lang="en" u="sng">
                <a:solidFill>
                  <a:schemeClr val="hlink"/>
                </a:solidFill>
                <a:hlinkClick r:id="rId4"/>
              </a:rPr>
              <a:t>federal regulations that must be complied to</a:t>
            </a:r>
            <a:r>
              <a:rPr lang="en"/>
              <a:t>; however, these regulations do not give clear guidance on how to build an information system that meets the regulations.</a:t>
            </a:r>
            <a:endParaRPr/>
          </a:p>
          <a:p>
            <a:pPr indent="0" lvl="0" marL="0" rtl="0" algn="l">
              <a:spcBef>
                <a:spcPts val="1200"/>
              </a:spcBef>
              <a:spcAft>
                <a:spcPts val="1200"/>
              </a:spcAft>
              <a:buNone/>
            </a:pPr>
            <a:r>
              <a:rPr lang="en"/>
              <a:t>IT and Information Security are far outside the field of food distribution orgs., which may lead to an avoidance of digital forms out of fear of breaking the law and going over budget.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