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0"/>
  </p:notesMasterIdLst>
  <p:sldIdLst>
    <p:sldId id="256" r:id="rId4"/>
    <p:sldId id="394" r:id="rId5"/>
    <p:sldId id="365" r:id="rId6"/>
    <p:sldId id="366" r:id="rId7"/>
    <p:sldId id="367" r:id="rId8"/>
    <p:sldId id="257" r:id="rId9"/>
    <p:sldId id="364" r:id="rId10"/>
    <p:sldId id="258" r:id="rId11"/>
    <p:sldId id="377" r:id="rId12"/>
    <p:sldId id="363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260" r:id="rId22"/>
    <p:sldId id="261" r:id="rId23"/>
    <p:sldId id="376" r:id="rId24"/>
    <p:sldId id="378" r:id="rId25"/>
    <p:sldId id="379" r:id="rId26"/>
    <p:sldId id="380" r:id="rId27"/>
    <p:sldId id="381" r:id="rId28"/>
    <p:sldId id="395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33"/>
    <p:restoredTop sz="94098"/>
  </p:normalViewPr>
  <p:slideViewPr>
    <p:cSldViewPr showGuides="1">
      <p:cViewPr>
        <p:scale>
          <a:sx n="75" d="100"/>
          <a:sy n="75" d="100"/>
        </p:scale>
        <p:origin x="-1146" y="7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63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4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61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2" name="Rectangle 8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solidFill>
                  <a:schemeClr val="bg2"/>
                </a:solidFill>
              </a:rPr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63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4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61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2" name="Rectangle 8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solidFill>
                  <a:schemeClr val="bg2"/>
                </a:solidFill>
              </a:rPr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线段树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60000"/>
              <a:buFont typeface="Wingdings" panose="05000000000000000000" pitchFamily="2" charset="2"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pitchFamily="2" charset="2"/>
            </a:pP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+mn-lt"/>
                <a:ea typeface="+mn-ea"/>
                <a:cs typeface="+mn-cs"/>
              </a:rPr>
              <a:t>                    ------</a:t>
            </a:r>
            <a:r>
              <a:rPr lang="zh-CN" altLang="en-US" dirty="0">
                <a:latin typeface="+mn-lt"/>
                <a:ea typeface="+mn-ea"/>
                <a:cs typeface="+mn-cs"/>
              </a:rPr>
              <a:t>方秋结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r>
              <a:rPr lang="en-US" altLang="zh-CN"/>
              <a:t>( build 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2018030"/>
            <a:ext cx="8378190" cy="4351655"/>
          </a:xfrm>
        </p:spPr>
        <p:txBody>
          <a:bodyPr/>
          <a:p>
            <a:r>
              <a:rPr lang="zh-CN" altLang="en-US" sz="2400"/>
              <a:t>void build(int l, int r, int rt){</a:t>
            </a:r>
            <a:endParaRPr lang="zh-CN" altLang="en-US" sz="2400"/>
          </a:p>
          <a:p>
            <a:r>
              <a:rPr lang="zh-CN" altLang="en-US" sz="2400"/>
              <a:t>    if(l == r){</a:t>
            </a:r>
            <a:endParaRPr lang="zh-CN" altLang="en-US" sz="2400"/>
          </a:p>
          <a:p>
            <a:r>
              <a:rPr lang="zh-CN" altLang="en-US" sz="2400"/>
              <a:t>        mx[rt] = a[l]; </a:t>
            </a:r>
            <a:endParaRPr lang="en-US" altLang="zh-CN" sz="2400"/>
          </a:p>
          <a:p>
            <a:r>
              <a:rPr lang="zh-CN" altLang="en-US" sz="2400"/>
              <a:t>        return;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    int mid = ( l+r ) / 2;</a:t>
            </a:r>
            <a:endParaRPr lang="zh-CN" altLang="en-US" sz="2400"/>
          </a:p>
          <a:p>
            <a:r>
              <a:rPr lang="zh-CN" altLang="en-US" sz="2400"/>
              <a:t>    build(l, mid, rt*2);</a:t>
            </a:r>
            <a:endParaRPr lang="zh-CN" altLang="en-US" sz="2400"/>
          </a:p>
          <a:p>
            <a:r>
              <a:rPr lang="zh-CN" altLang="en-US" sz="2400"/>
              <a:t>    build(mid+1, r, rt*2+1);</a:t>
            </a:r>
            <a:endParaRPr lang="zh-CN" altLang="en-US" sz="2400"/>
          </a:p>
          <a:p>
            <a:r>
              <a:rPr lang="zh-CN" altLang="en-US" sz="2400"/>
              <a:t>    pushUp(rt);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代码详解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735" y="2018030"/>
            <a:ext cx="8535670" cy="4431030"/>
          </a:xfrm>
        </p:spPr>
        <p:txBody>
          <a:bodyPr/>
          <a:p>
            <a:r>
              <a:rPr lang="en-US" altLang="zh-CN"/>
              <a:t>mx[rt]</a:t>
            </a:r>
            <a:r>
              <a:rPr lang="zh-CN" altLang="en-US"/>
              <a:t>表示编号为</a:t>
            </a:r>
            <a:r>
              <a:rPr lang="en-US" altLang="zh-CN"/>
              <a:t>rt</a:t>
            </a:r>
            <a:r>
              <a:rPr lang="zh-CN" altLang="en-US"/>
              <a:t>的结点 所代表的区间内的最大值。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rt               </a:t>
            </a:r>
            <a:r>
              <a:rPr lang="zh-CN" altLang="en-US"/>
              <a:t>例如</a:t>
            </a:r>
            <a:r>
              <a:rPr lang="en-US" altLang="zh-CN"/>
              <a:t>:     [6,10]</a:t>
            </a:r>
            <a:endParaRPr lang="zh-CN" altLang="en-US"/>
          </a:p>
          <a:p>
            <a:r>
              <a:rPr lang="en-US" altLang="zh-CN"/>
              <a:t>      /   \                          /       \</a:t>
            </a:r>
            <a:endParaRPr lang="en-US" altLang="zh-CN"/>
          </a:p>
          <a:p>
            <a:r>
              <a:rPr lang="en-US" altLang="zh-CN"/>
              <a:t> rt*2    rt*2+1             [6,8]      [9,10]</a:t>
            </a:r>
            <a:endParaRPr lang="en-US" altLang="zh-CN"/>
          </a:p>
          <a:p>
            <a:r>
              <a:rPr lang="zh-CN" altLang="en-US"/>
              <a:t>由图可看出区间</a:t>
            </a:r>
            <a:r>
              <a:rPr lang="en-US" altLang="zh-CN"/>
              <a:t>[6,10]</a:t>
            </a:r>
            <a:r>
              <a:rPr lang="zh-CN" altLang="en-US"/>
              <a:t>内的最大值 </a:t>
            </a:r>
            <a:r>
              <a:rPr lang="en-US" altLang="zh-CN"/>
              <a:t>= </a:t>
            </a:r>
            <a:r>
              <a:rPr lang="zh-CN" altLang="en-US"/>
              <a:t>区间</a:t>
            </a:r>
            <a:r>
              <a:rPr lang="en-US" altLang="zh-CN"/>
              <a:t>[6,8]</a:t>
            </a:r>
            <a:r>
              <a:rPr lang="zh-CN" altLang="en-US"/>
              <a:t>和区间</a:t>
            </a:r>
            <a:r>
              <a:rPr lang="en-US" altLang="zh-CN"/>
              <a:t>[9,10]</a:t>
            </a:r>
            <a:r>
              <a:rPr lang="zh-CN" altLang="en-US"/>
              <a:t>最大值的最大值。</a:t>
            </a:r>
            <a:r>
              <a:rPr lang="en-US" altLang="zh-CN"/>
              <a:t>(pushup)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05" y="2005330"/>
            <a:ext cx="8496300" cy="4127500"/>
          </a:xfrm>
        </p:spPr>
        <p:txBody>
          <a:bodyPr/>
          <a:p>
            <a:r>
              <a:rPr lang="zh-CN" altLang="en-US"/>
              <a:t>void pushUp(int rt){</a:t>
            </a:r>
            <a:endParaRPr lang="zh-CN" altLang="en-US"/>
          </a:p>
          <a:p>
            <a:r>
              <a:rPr lang="zh-CN" altLang="en-US"/>
              <a:t>    mx[rt] = max(mx[rt*2], mx[rt*2+1]);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再看</a:t>
            </a:r>
            <a:r>
              <a:rPr lang="en-US" altLang="zh-CN"/>
              <a:t>build()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1115" y="1991995"/>
            <a:ext cx="7771765" cy="4495800"/>
          </a:xfrm>
        </p:spPr>
        <p:txBody>
          <a:bodyPr/>
          <a:p>
            <a:r>
              <a:rPr lang="zh-CN" altLang="en-US" sz="2400">
                <a:sym typeface="+mn-ea"/>
              </a:rPr>
              <a:t>void build(int l, int r, int rt){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if(l == r){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mx[rt] = a[l]; 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return;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}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int mid = ( l+r ) / 2;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build(l, mid, rt*2);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build(mid+1, r, rt*2+1);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pushUp(rt);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}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单点更新</a:t>
            </a:r>
            <a:r>
              <a:rPr lang="en-US" altLang="zh-CN"/>
              <a:t>(update)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005" y="2018030"/>
            <a:ext cx="7760970" cy="4482465"/>
          </a:xfrm>
        </p:spPr>
        <p:txBody>
          <a:bodyPr/>
          <a:p>
            <a:r>
              <a:rPr lang="zh-CN" altLang="en-US" sz="2400"/>
              <a:t>void update(int pos, int val, int l, int r, int rt){</a:t>
            </a:r>
            <a:endParaRPr lang="zh-CN" altLang="en-US" sz="2400"/>
          </a:p>
          <a:p>
            <a:r>
              <a:rPr lang="zh-CN" altLang="en-US" sz="2400"/>
              <a:t>    if( l==r ){</a:t>
            </a:r>
            <a:endParaRPr lang="zh-CN" altLang="en-US" sz="2400"/>
          </a:p>
          <a:p>
            <a:r>
              <a:rPr lang="zh-CN" altLang="en-US" sz="2400"/>
              <a:t>        mx[rt] = val;</a:t>
            </a:r>
            <a:endParaRPr lang="zh-CN" altLang="en-US" sz="2400"/>
          </a:p>
          <a:p>
            <a:r>
              <a:rPr lang="zh-CN" altLang="en-US" sz="2400"/>
              <a:t>        return;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    int mid = (l+r)/2;</a:t>
            </a:r>
            <a:endParaRPr lang="zh-CN" altLang="en-US" sz="2400"/>
          </a:p>
          <a:p>
            <a:r>
              <a:rPr lang="zh-CN" altLang="en-US" sz="2400"/>
              <a:t>    if(pos &lt;= mid)update(pos,val,l,mid,rt*2);</a:t>
            </a:r>
            <a:endParaRPr lang="zh-CN" altLang="en-US" sz="2400"/>
          </a:p>
          <a:p>
            <a:r>
              <a:rPr lang="zh-CN" altLang="en-US" sz="2400"/>
              <a:t>    else update(pos,val,mid+1,r,rt*2+1);</a:t>
            </a:r>
            <a:endParaRPr lang="zh-CN" altLang="en-US" sz="2400"/>
          </a:p>
          <a:p>
            <a:r>
              <a:rPr lang="zh-CN" altLang="en-US" sz="2400"/>
              <a:t>    pushUp(rt);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区间查询</a:t>
            </a:r>
            <a:r>
              <a:rPr lang="en-US" altLang="zh-CN"/>
              <a:t>(query)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1991995"/>
            <a:ext cx="8563610" cy="4416425"/>
          </a:xfrm>
        </p:spPr>
        <p:txBody>
          <a:bodyPr/>
          <a:p>
            <a:r>
              <a:rPr lang="zh-CN" altLang="en-US" sz="2400"/>
              <a:t>int query(int L, int R, int l, int r, int rt){</a:t>
            </a:r>
            <a:endParaRPr lang="zh-CN" altLang="en-US" sz="2400"/>
          </a:p>
          <a:p>
            <a:r>
              <a:rPr lang="zh-CN" altLang="en-US" sz="2400"/>
              <a:t>    if(L&lt;=l &amp;&amp; r&lt;=R){</a:t>
            </a:r>
            <a:endParaRPr lang="zh-CN" altLang="en-US" sz="2400"/>
          </a:p>
          <a:p>
            <a:r>
              <a:rPr lang="zh-CN" altLang="en-US" sz="2400"/>
              <a:t>        return mx[rt];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    int mid = (l+r)/2;</a:t>
            </a:r>
            <a:endParaRPr lang="zh-CN" altLang="en-US" sz="2400"/>
          </a:p>
          <a:p>
            <a:r>
              <a:rPr lang="zh-CN" altLang="en-US" sz="2400"/>
              <a:t>    int ret = 0;</a:t>
            </a:r>
            <a:endParaRPr lang="zh-CN" altLang="en-US" sz="2400"/>
          </a:p>
          <a:p>
            <a:r>
              <a:rPr lang="zh-CN" altLang="en-US" sz="2400"/>
              <a:t>    if (L &lt;= mid) ret = max(ret,query(L,R ,l,mid,rt*2));</a:t>
            </a:r>
            <a:endParaRPr lang="zh-CN" altLang="en-US" sz="2400"/>
          </a:p>
          <a:p>
            <a:r>
              <a:rPr lang="zh-CN" altLang="en-US" sz="2400"/>
              <a:t>    if (R &gt; mid) ret = max(ret,query(L,R,mid+1,r,rt*2+1));</a:t>
            </a:r>
            <a:endParaRPr lang="zh-CN" altLang="en-US" sz="2400"/>
          </a:p>
          <a:p>
            <a:r>
              <a:rPr lang="zh-CN" altLang="en-US" sz="2400"/>
              <a:t>    return ret;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区间查询</a:t>
            </a:r>
            <a:endParaRPr lang="zh-CN" altLang="en-US" dirty="0"/>
          </a:p>
        </p:txBody>
      </p:sp>
      <p:pic>
        <p:nvPicPr>
          <p:cNvPr id="20" name="内容占位符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1615" y="2016760"/>
            <a:ext cx="6362700" cy="35693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21305" y="2593975"/>
            <a:ext cx="3365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en-US" altLang="zh-CN" sz="24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4730" y="2503170"/>
            <a:ext cx="293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endParaRPr lang="en-US" altLang="zh-CN" sz="24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36140" y="3198495"/>
            <a:ext cx="30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48075" y="3199130"/>
            <a:ext cx="476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 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2580" y="3199130"/>
            <a:ext cx="44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6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5755" y="3198495"/>
            <a:ext cx="433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7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0675" y="3738245"/>
            <a:ext cx="441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8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12085" y="3869055"/>
            <a:ext cx="491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9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57855" y="3909060"/>
            <a:ext cx="86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24960" y="3909060"/>
            <a:ext cx="61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6955" y="3909060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12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29300" y="3909060"/>
            <a:ext cx="824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13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68110" y="3992245"/>
            <a:ext cx="848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25055" y="3909060"/>
            <a:ext cx="75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51255" y="4452620"/>
            <a:ext cx="574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16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37130" y="4770120"/>
            <a:ext cx="1005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17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22140" y="4770120"/>
            <a:ext cx="1137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50890" y="4770120"/>
            <a:ext cx="893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22140" y="1788795"/>
            <a:ext cx="64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完整代码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135" y="2083435"/>
            <a:ext cx="4361815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完整代码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https://paste.ubuntu.com/26435328/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2556510"/>
            <a:ext cx="5752465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线段树的运用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线段树的每个节点上往往都增加了一些其他的域。在这些域中保存了某种动态维护的信息，视不同情况而定。这些域使得线段树具有极大的灵活性，可以适应不同的需求。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线段树的重要性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ACM-ICPC 2017 Asia Xi'an / H</a:t>
            </a:r>
            <a:endParaRPr lang="en-US" altLang="zh-CN"/>
          </a:p>
          <a:p>
            <a:r>
              <a:rPr lang="en-US" altLang="zh-CN"/>
              <a:t>https://nanti.jisuanke.com/t/20756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RANK </a:t>
            </a:r>
            <a:endParaRPr lang="en-US" altLang="zh-CN"/>
          </a:p>
          <a:p>
            <a:r>
              <a:rPr lang="en-US" altLang="zh-CN"/>
              <a:t>http://acm.nwpu.edu.cn/static/frontpage/board/index.html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思考</a:t>
            </a:r>
            <a:endParaRPr lang="zh-CN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183005" y="1991995"/>
            <a:ext cx="6760210" cy="414083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如果老师查询的是这个区间内的成绩总和呢？？？</a:t>
            </a:r>
            <a:endParaRPr lang="zh-CN" altLang="en-US" dirty="0"/>
          </a:p>
          <a:p>
            <a:pPr eaLnBrk="1" hangingPunct="1"/>
            <a:r>
              <a:rPr lang="zh-CN" altLang="en-US" dirty="0"/>
              <a:t>如果修改操作的是将某个区间的成绩全部改成某个值呢？？？</a:t>
            </a:r>
            <a:endParaRPr lang="zh-CN" altLang="en-US" dirty="0"/>
          </a:p>
          <a:p>
            <a:pPr eaLnBrk="1" hangingPunct="1"/>
            <a:r>
              <a:rPr lang="zh-CN" altLang="en-US" dirty="0"/>
              <a:t>hihocoder.com/problemset/problem/1078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区间更新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395" y="2084070"/>
            <a:ext cx="8406130" cy="3667125"/>
          </a:xfrm>
        </p:spPr>
        <p:txBody>
          <a:bodyPr/>
          <a:p>
            <a:r>
              <a:rPr lang="zh-CN" altLang="en-US"/>
              <a:t>区间更新是指更新某个区间内的所有叶子节点的值，因为涉及到的叶子节点不止一个，而叶子节点会影响其相应的非叶父节点，那么回溯需要更新的非叶子节点也会有很多，如果一次性更新完，操作的时间复杂度肯定不是O(lgn)。为此引入了线段树中的延迟标记概念，这也是线段树的精华所在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延迟标记</a:t>
            </a:r>
            <a:r>
              <a:rPr lang="en-US" altLang="zh-CN"/>
              <a:t>(lazy[rt])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95" y="2030730"/>
            <a:ext cx="8604250" cy="4364990"/>
          </a:xfrm>
        </p:spPr>
        <p:txBody>
          <a:bodyPr/>
          <a:p>
            <a:r>
              <a:rPr lang="zh-CN" altLang="en-US" sz="2800"/>
              <a:t>每个节点增加一个标记，记录这个节点是否进行了某种修改</a:t>
            </a:r>
            <a:r>
              <a:rPr lang="en-US" altLang="zh-CN" sz="2800"/>
              <a:t>,</a:t>
            </a:r>
            <a:r>
              <a:rPr lang="zh-CN" altLang="en-US" sz="2800"/>
              <a:t>修改值是多少(这种修改操作会影响其子节点)，对于任意区间的修改，我们先按照区间查询的方式将其划分成线段树中的节点，然后修改这些节点的信息，并给这些节点标记上代表这种修改操作的标记。在修改和查询的时候，如果我们到了一个节点p，并且决定考虑其子节点，那么我们就要看节点p是否被标记，如果有，就要按照标记修改其子节点的信息，并且给子节点都标上相同的标记，同时消掉节点p的标记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延迟标记</a:t>
            </a:r>
            <a:endParaRPr lang="zh-CN" altLang="en-US" dirty="0"/>
          </a:p>
        </p:txBody>
      </p:sp>
      <p:pic>
        <p:nvPicPr>
          <p:cNvPr id="20" name="内容占位符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1615" y="2016760"/>
            <a:ext cx="6362700" cy="35693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21305" y="2593975"/>
            <a:ext cx="3365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en-US" altLang="zh-CN" sz="24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4730" y="2503170"/>
            <a:ext cx="293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endParaRPr lang="en-US" altLang="zh-CN" sz="24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36140" y="3198495"/>
            <a:ext cx="30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48075" y="3199130"/>
            <a:ext cx="476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 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2580" y="3199130"/>
            <a:ext cx="44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6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5755" y="3198495"/>
            <a:ext cx="433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7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0675" y="3738245"/>
            <a:ext cx="441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8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12085" y="3869055"/>
            <a:ext cx="491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9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57855" y="3909060"/>
            <a:ext cx="86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24960" y="3909060"/>
            <a:ext cx="61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6955" y="3909060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12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29300" y="3909060"/>
            <a:ext cx="824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13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68110" y="3992245"/>
            <a:ext cx="848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25055" y="3909060"/>
            <a:ext cx="75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51255" y="4452620"/>
            <a:ext cx="574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16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37130" y="4770120"/>
            <a:ext cx="1005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17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22140" y="4770120"/>
            <a:ext cx="1137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50890" y="4770120"/>
            <a:ext cx="893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22140" y="1788795"/>
            <a:ext cx="64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void pushDown(int rt,int len_l,int len_r){</a:t>
            </a:r>
            <a:endParaRPr lang="zh-CN" altLang="en-US" sz="2800"/>
          </a:p>
          <a:p>
            <a:r>
              <a:rPr lang="zh-CN" altLang="en-US" sz="2800"/>
              <a:t>    if(lazy[rt]){</a:t>
            </a:r>
            <a:endParaRPr lang="zh-CN" altLang="en-US" sz="2800"/>
          </a:p>
          <a:p>
            <a:r>
              <a:rPr lang="zh-CN" altLang="en-US" sz="2800"/>
              <a:t>        sum[rt*2]=len_l*lazy[rt];</a:t>
            </a:r>
            <a:endParaRPr lang="zh-CN" altLang="en-US" sz="2800"/>
          </a:p>
          <a:p>
            <a:r>
              <a:rPr lang="zh-CN" altLang="en-US" sz="2800"/>
              <a:t>        sum[rt*2+1]=len_r*lazy[rt];</a:t>
            </a:r>
            <a:endParaRPr lang="zh-CN" altLang="en-US" sz="2800"/>
          </a:p>
          <a:p>
            <a:r>
              <a:rPr lang="zh-CN" altLang="en-US" sz="2800"/>
              <a:t>        lazy[rt*2]=lazy[rt];</a:t>
            </a:r>
            <a:endParaRPr lang="zh-CN" altLang="en-US" sz="2800"/>
          </a:p>
          <a:p>
            <a:r>
              <a:rPr lang="zh-CN" altLang="en-US" sz="2800"/>
              <a:t>        lazy[rt*2+1]=lazy[rt];</a:t>
            </a:r>
            <a:endParaRPr lang="zh-CN" altLang="en-US" sz="2800"/>
          </a:p>
          <a:p>
            <a:r>
              <a:rPr lang="zh-CN" altLang="en-US" sz="2800"/>
              <a:t>        lazy[rt]=0;</a:t>
            </a:r>
            <a:endParaRPr lang="zh-CN" altLang="en-US" sz="2800"/>
          </a:p>
          <a:p>
            <a:r>
              <a:rPr lang="zh-CN" altLang="en-US" sz="2800"/>
              <a:t>    }</a:t>
            </a:r>
            <a:endParaRPr lang="zh-CN" altLang="en-US" sz="2800"/>
          </a:p>
          <a:p>
            <a:r>
              <a:rPr lang="zh-CN" altLang="en-US" sz="2800"/>
              <a:t>}</a:t>
            </a:r>
            <a:endParaRPr lang="zh-C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https://paste.ubuntu.com/26435653/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ACM-ICPC 2017 Asia Xi'an / H</a:t>
            </a:r>
            <a:endParaRPr lang="en-US" altLang="zh-CN"/>
          </a:p>
          <a:p>
            <a:r>
              <a:rPr lang="en-US" altLang="zh-CN">
                <a:sym typeface="+mn-ea"/>
              </a:rPr>
              <a:t>https://nanti.jisuanke.com/t/20756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2030730"/>
            <a:ext cx="8680450" cy="4102100"/>
          </a:xfrm>
        </p:spPr>
        <p:txBody>
          <a:bodyPr/>
          <a:p>
            <a:r>
              <a:rPr lang="zh-CN" altLang="en-US"/>
              <a:t>http://acm.hdu.edu.cn/showproblem.php?pid=1754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925" y="2005330"/>
            <a:ext cx="8666480" cy="4127500"/>
          </a:xfrm>
        </p:spPr>
        <p:txBody>
          <a:bodyPr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个学生，编号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，每个学生有一个成绩。现在有两种操作，共</a:t>
            </a:r>
            <a:r>
              <a:rPr lang="en-US" altLang="zh-CN"/>
              <a:t>M</a:t>
            </a:r>
            <a:r>
              <a:rPr lang="zh-CN" altLang="en-US"/>
              <a:t>次：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、修改某一个学生</a:t>
            </a:r>
            <a:r>
              <a:rPr lang="en-US" altLang="zh-CN"/>
              <a:t>x</a:t>
            </a:r>
            <a:r>
              <a:rPr lang="zh-CN" altLang="en-US"/>
              <a:t>的成绩为</a:t>
            </a:r>
            <a:r>
              <a:rPr lang="en-US" altLang="zh-CN"/>
              <a:t>y;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、查询学生编号在区间</a:t>
            </a:r>
            <a:r>
              <a:rPr lang="en-US" altLang="zh-CN"/>
              <a:t>[l,r]</a:t>
            </a:r>
            <a:r>
              <a:rPr lang="zh-CN" altLang="en-US"/>
              <a:t>内的成绩的最大值</a:t>
            </a:r>
            <a:endParaRPr lang="zh-CN" altLang="en-US"/>
          </a:p>
          <a:p>
            <a:r>
              <a:rPr lang="zh-CN" altLang="en-US"/>
              <a:t>对于每一种查询操作输出结果。</a:t>
            </a:r>
            <a:endParaRPr lang="zh-CN" altLang="en-US"/>
          </a:p>
          <a:p>
            <a:r>
              <a:rPr lang="en-US" altLang="zh-CN" sz="3600"/>
              <a:t>N</a:t>
            </a:r>
            <a:r>
              <a:rPr lang="zh-CN" altLang="en-US" sz="3600"/>
              <a:t>、</a:t>
            </a:r>
            <a:r>
              <a:rPr lang="en-US" altLang="zh-CN" sz="3600"/>
              <a:t>M&lt;=200000</a:t>
            </a:r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暴力修改？暴力查询？</a:t>
            </a:r>
            <a:endParaRPr lang="zh-CN" altLang="en-US"/>
          </a:p>
          <a:p>
            <a:r>
              <a:rPr lang="en-US" altLang="zh-CN"/>
              <a:t>Time Limit error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线段树 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800" dirty="0"/>
              <a:t>线段树是一种二叉树，它将一个区间划分成一些单元区间，每个单元区间对应线段树中的一个叶结点。</a:t>
            </a:r>
            <a:endParaRPr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sz="2800" dirty="0"/>
          </a:p>
          <a:p>
            <a:pPr eaLnBrk="1" hangingPunct="1">
              <a:lnSpc>
                <a:spcPct val="80000"/>
              </a:lnSpc>
            </a:pPr>
            <a:r>
              <a:rPr sz="2800" dirty="0"/>
              <a:t>对于线段树中的每一个非叶子节点[a,b]，它的左儿子表示的区间为[a,(a+b)/2]，右儿子表示的区间为[(a+b)/2+1,b]。因此线段树是平衡二叉树，最后的子节点数目为N，即整个线段区间的长度。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15" y="2070735"/>
            <a:ext cx="8403590" cy="4062095"/>
          </a:xfrm>
        </p:spPr>
        <p:txBody>
          <a:bodyPr/>
          <a:p>
            <a:r>
              <a:rPr lang="zh-CN" altLang="en-US"/>
              <a:t>一般来说，线段树是一种数据结构模板，通常包含以下五个部分：</a:t>
            </a:r>
            <a:endParaRPr lang="zh-CN" altLang="en-US"/>
          </a:p>
          <a:p>
            <a:r>
              <a:rPr lang="en-US" altLang="zh-CN"/>
              <a:t>build(); //</a:t>
            </a:r>
            <a:r>
              <a:rPr lang="zh-CN" altLang="en-US"/>
              <a:t>建立线段树</a:t>
            </a:r>
            <a:endParaRPr lang="zh-CN" altLang="en-US"/>
          </a:p>
          <a:p>
            <a:r>
              <a:rPr lang="en-US" altLang="zh-CN"/>
              <a:t>update(); //</a:t>
            </a:r>
            <a:r>
              <a:rPr lang="zh-CN" altLang="en-US"/>
              <a:t>更新操作</a:t>
            </a:r>
            <a:r>
              <a:rPr lang="en-US" altLang="zh-CN"/>
              <a:t>(</a:t>
            </a:r>
            <a:r>
              <a:rPr lang="zh-CN" altLang="en-US"/>
              <a:t>单点、区间更新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query(); //</a:t>
            </a:r>
            <a:r>
              <a:rPr lang="zh-CN" altLang="en-US"/>
              <a:t>查询操作</a:t>
            </a:r>
            <a:r>
              <a:rPr lang="en-US" altLang="zh-CN"/>
              <a:t>(</a:t>
            </a:r>
            <a:r>
              <a:rPr lang="zh-CN" altLang="en-US"/>
              <a:t>单点、区间查询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pushup(); //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向上回溯</a:t>
            </a:r>
            <a:endParaRPr lang="zh-CN" altLang="en-US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/>
              <a:t>pushdown(); //</a:t>
            </a:r>
            <a:r>
              <a:rPr lang="zh-CN" altLang="en-US"/>
              <a:t>向下延时更新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线段树的构造思想 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线段树是一棵二叉树，树中的每一个结点表示了一个区间</a:t>
            </a:r>
            <a:r>
              <a:rPr lang="en-US" altLang="zh-CN" dirty="0"/>
              <a:t>[a,b]</a:t>
            </a:r>
            <a:r>
              <a:rPr lang="zh-CN" altLang="en-US" dirty="0"/>
              <a:t>。每一个叶子节点表示了一个单位区间。对于每一个非叶结点所表示的结点</a:t>
            </a:r>
            <a:r>
              <a:rPr lang="en-US" altLang="zh-CN" dirty="0"/>
              <a:t>[a,b]</a:t>
            </a:r>
            <a:r>
              <a:rPr lang="zh-CN" altLang="en-US" dirty="0"/>
              <a:t>，编号为</a:t>
            </a:r>
            <a:r>
              <a:rPr lang="en-US" altLang="zh-CN" dirty="0"/>
              <a:t>x,</a:t>
            </a:r>
            <a:r>
              <a:rPr lang="zh-CN" altLang="en-US" dirty="0"/>
              <a:t>其左儿子表示的区间为</a:t>
            </a:r>
            <a:r>
              <a:rPr lang="en-US" altLang="zh-CN" dirty="0"/>
              <a:t>[a,(a+b)/2]</a:t>
            </a:r>
            <a:r>
              <a:rPr lang="zh-CN" altLang="en-US" dirty="0"/>
              <a:t>，编号为</a:t>
            </a:r>
            <a:r>
              <a:rPr lang="en-US" altLang="zh-CN" dirty="0"/>
              <a:t>2*x,</a:t>
            </a:r>
            <a:r>
              <a:rPr lang="zh-CN" altLang="en-US" dirty="0"/>
              <a:t>右儿子表示的区间为</a:t>
            </a:r>
            <a:r>
              <a:rPr lang="en-US" altLang="zh-CN" dirty="0"/>
              <a:t>[(a+b)/2+1,b],</a:t>
            </a:r>
            <a:r>
              <a:rPr lang="zh-CN" altLang="en-US" dirty="0"/>
              <a:t>编号为</a:t>
            </a:r>
            <a:r>
              <a:rPr lang="en-US" altLang="zh-CN" dirty="0"/>
              <a:t>2*x+1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512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>
                <a:sym typeface="+mn-ea"/>
              </a:rPr>
              <a:t>线段树的模型及建立</a:t>
            </a:r>
            <a:endParaRPr lang="zh-CN" altLang="en-US" dirty="0"/>
          </a:p>
        </p:txBody>
      </p:sp>
      <p:pic>
        <p:nvPicPr>
          <p:cNvPr id="20" name="内容占位符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1615" y="2016760"/>
            <a:ext cx="6362700" cy="35693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21305" y="2593975"/>
            <a:ext cx="3365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en-US" altLang="zh-CN" sz="24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4730" y="2503170"/>
            <a:ext cx="293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endParaRPr lang="en-US" altLang="zh-CN" sz="24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36140" y="3198495"/>
            <a:ext cx="30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48075" y="3199130"/>
            <a:ext cx="476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 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2580" y="3199130"/>
            <a:ext cx="44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6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5755" y="3198495"/>
            <a:ext cx="433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7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0675" y="3738245"/>
            <a:ext cx="441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8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12085" y="3869055"/>
            <a:ext cx="491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9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57855" y="3909060"/>
            <a:ext cx="86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24960" y="3909060"/>
            <a:ext cx="61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6955" y="3909060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12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29300" y="3909060"/>
            <a:ext cx="824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13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68110" y="3992245"/>
            <a:ext cx="848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25055" y="3909060"/>
            <a:ext cx="75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51255" y="4452620"/>
            <a:ext cx="574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16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37130" y="4770120"/>
            <a:ext cx="1005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17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22140" y="4770120"/>
            <a:ext cx="1137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50890" y="4770120"/>
            <a:ext cx="893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25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22140" y="1788795"/>
            <a:ext cx="64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2955</Words>
  <Application>WPS 演示</Application>
  <PresentationFormat>全屏显示(4:3)</PresentationFormat>
  <Paragraphs>287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Tahoma</vt:lpstr>
      <vt:lpstr>Calibri</vt:lpstr>
      <vt:lpstr>微软雅黑</vt:lpstr>
      <vt:lpstr>Arial Unicode MS</vt:lpstr>
      <vt:lpstr>Blends</vt:lpstr>
      <vt:lpstr>1_Blends</vt:lpstr>
      <vt:lpstr>线段树</vt:lpstr>
      <vt:lpstr>线段树的重要性</vt:lpstr>
      <vt:lpstr>问题</vt:lpstr>
      <vt:lpstr>问题</vt:lpstr>
      <vt:lpstr>问题</vt:lpstr>
      <vt:lpstr>线段树 </vt:lpstr>
      <vt:lpstr>线段树</vt:lpstr>
      <vt:lpstr>线段树的构造思想 </vt:lpstr>
      <vt:lpstr>线段树的模型及建立</vt:lpstr>
      <vt:lpstr>代码实现( build )</vt:lpstr>
      <vt:lpstr>代码详解</vt:lpstr>
      <vt:lpstr>代码实现</vt:lpstr>
      <vt:lpstr>再看build()</vt:lpstr>
      <vt:lpstr>单点更新(update)</vt:lpstr>
      <vt:lpstr>区间查询(query)</vt:lpstr>
      <vt:lpstr>区间查询</vt:lpstr>
      <vt:lpstr>完整代码</vt:lpstr>
      <vt:lpstr>完整代码</vt:lpstr>
      <vt:lpstr>线段树的运用</vt:lpstr>
      <vt:lpstr>思考</vt:lpstr>
      <vt:lpstr>区间更新</vt:lpstr>
      <vt:lpstr>延迟标记(lazy[rt])</vt:lpstr>
      <vt:lpstr>延迟标记</vt:lpstr>
      <vt:lpstr>代码实现</vt:lpstr>
      <vt:lpstr>代码实现</vt:lpstr>
      <vt:lpstr>问题回顾</vt:lpstr>
    </vt:vector>
  </TitlesOfParts>
  <Company>ZJU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徐串</dc:creator>
  <cp:lastModifiedBy>BitchF</cp:lastModifiedBy>
  <cp:revision>460</cp:revision>
  <dcterms:created xsi:type="dcterms:W3CDTF">2003-06-30T09:08:00Z</dcterms:created>
  <dcterms:modified xsi:type="dcterms:W3CDTF">2018-01-25T06:25:39Z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