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4" r:id="rId3"/>
    <p:sldId id="258" r:id="rId4"/>
    <p:sldId id="260" r:id="rId5"/>
    <p:sldId id="262" r:id="rId6"/>
    <p:sldId id="261" r:id="rId7"/>
    <p:sldId id="263" r:id="rId8"/>
    <p:sldId id="265" r:id="rId9"/>
    <p:sldId id="271" r:id="rId10"/>
    <p:sldId id="267" r:id="rId11"/>
    <p:sldId id="272" r:id="rId12"/>
    <p:sldId id="273" r:id="rId13"/>
    <p:sldId id="269"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DE3E7-88B8-4746-9F23-2C238BB261BB}"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29FFF5-415B-4767-920D-79200C20051C}" type="slidenum">
              <a:rPr lang="en-IN" smtClean="0"/>
              <a:t>‹#›</a:t>
            </a:fld>
            <a:endParaRPr lang="en-IN"/>
          </a:p>
        </p:txBody>
      </p:sp>
    </p:spTree>
    <p:extLst>
      <p:ext uri="{BB962C8B-B14F-4D97-AF65-F5344CB8AC3E}">
        <p14:creationId xmlns:p14="http://schemas.microsoft.com/office/powerpoint/2010/main" val="425847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7138-EB2D-0FF7-1A18-495C01E6F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679EAD-A61D-9DC2-3EFA-FDD9C7E15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A6E1F-CD8B-133F-C6E3-3CEE584E88BE}"/>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70F84749-B392-AB4E-5A21-112AE85BA7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B886F-620E-7C26-C41D-E82B67CE1FA0}"/>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298760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8B65-8826-D718-6AA7-6FEA6F547F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7AB47-D44C-AEC9-2D0A-F659A8278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3EE532-DB3B-966D-567C-5FD85E090A4C}"/>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C91BBD28-04A7-763B-1136-B0570908A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8CB27-C0B9-E659-CC4A-B8C2B26F8F9A}"/>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379765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FE568-231F-F51F-9171-095C110114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360BD-56C7-8CBA-7AC2-5E9FB21ABD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C44A0-56D8-63B5-24AC-AEB319F14A4D}"/>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F0CF6BD0-67BA-E2A9-B063-2EBE9E76B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A55BB-5257-5CC2-8BA2-FF72D3838DBB}"/>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2611003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BAB3-842E-802E-3D40-76419E56A4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B9D66-CC8A-02D9-08C2-63FFCFEA0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FABF9-2E57-39A0-1940-D6CFCF925D47}"/>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F586F39E-DD05-1057-1A13-997068522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D4F2C-2773-8DEC-2AB8-42DEA64550E8}"/>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240037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C7B1-58DE-0F9B-F872-9BD92C1FA9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97D338-0D7F-811F-1551-73520574AD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0E47AD-6904-B52F-B488-507467DDEA07}"/>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5AF7C1D8-5203-EE30-A697-D77A95247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20A48-D791-CCBD-3220-44390D5D7207}"/>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125484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AE02-9EA8-463D-CED2-76538F4EE4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1D36CC-F5C1-789F-4D17-6442643727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620C24-ED3A-01AB-32C9-7E8224BD7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9F8CA-4401-37B9-4254-1E2A15594052}"/>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6" name="Footer Placeholder 5">
            <a:extLst>
              <a:ext uri="{FF2B5EF4-FFF2-40B4-BE49-F238E27FC236}">
                <a16:creationId xmlns:a16="http://schemas.microsoft.com/office/drawing/2014/main" id="{A93B8CC3-B3CD-86DA-E1DA-4A98E9900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3D32C-7E48-998C-9A7C-415117118FAD}"/>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192524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4B049-980E-3A04-5828-5A598819C4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24610A-75E0-6AA9-4320-9AB840DB7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8D049E-29BE-E8BF-6F91-BE8546A886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BDB5B-FFA4-299A-4804-4D4589DF9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160BF-6E1C-9E7A-8FD5-A5CDFEE3CD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E6C7FE-BBAA-127B-9191-E27A0E90D17E}"/>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8" name="Footer Placeholder 7">
            <a:extLst>
              <a:ext uri="{FF2B5EF4-FFF2-40B4-BE49-F238E27FC236}">
                <a16:creationId xmlns:a16="http://schemas.microsoft.com/office/drawing/2014/main" id="{EE7F3DE5-F208-5D59-E22B-B2852EBA9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A4AF45-C847-1183-ECF8-5CE9EAD26987}"/>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393766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DC6FE-A43F-3BD1-53FF-FD19AAFAD4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ECC591-06E5-A441-7DE5-ADA2E43B4CD8}"/>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4" name="Footer Placeholder 3">
            <a:extLst>
              <a:ext uri="{FF2B5EF4-FFF2-40B4-BE49-F238E27FC236}">
                <a16:creationId xmlns:a16="http://schemas.microsoft.com/office/drawing/2014/main" id="{AAA178A3-5B69-1C92-53EC-E78A1D04B3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A14FBD-4A76-FD57-A45A-8659D385322B}"/>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247233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386BFE-7701-3FD6-1A55-4148EDA21E0D}"/>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3" name="Footer Placeholder 2">
            <a:extLst>
              <a:ext uri="{FF2B5EF4-FFF2-40B4-BE49-F238E27FC236}">
                <a16:creationId xmlns:a16="http://schemas.microsoft.com/office/drawing/2014/main" id="{33B8DAA6-41D3-8D3E-11D6-FA8651D026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D6782C-5A82-139B-A429-A93837C97DF3}"/>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3115782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7DDF-78AC-08FB-61E2-3CA0BDF5D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3DD119-ACEA-4A43-B1F7-3CE04A6A3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A66332-753B-03F8-207A-AB686B23C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2739D-5BA8-4C27-718F-CF07DD006AB6}"/>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6" name="Footer Placeholder 5">
            <a:extLst>
              <a:ext uri="{FF2B5EF4-FFF2-40B4-BE49-F238E27FC236}">
                <a16:creationId xmlns:a16="http://schemas.microsoft.com/office/drawing/2014/main" id="{23D8155B-0B95-79F7-4D5D-B4E7E2068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829A8-6C2B-C6DE-1D80-FD7BC54C55B6}"/>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87287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267C-D769-72F5-1B3B-BC36C15CD8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0CF46-AEB1-9CC5-2FEC-6B7B16B34E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AF5DFB-F95D-CA74-7E49-F3A8F0101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AD1D1-CC37-2FCF-FE71-8E8162B26E16}"/>
              </a:ext>
            </a:extLst>
          </p:cNvPr>
          <p:cNvSpPr>
            <a:spLocks noGrp="1"/>
          </p:cNvSpPr>
          <p:nvPr>
            <p:ph type="dt" sz="half" idx="10"/>
          </p:nvPr>
        </p:nvSpPr>
        <p:spPr/>
        <p:txBody>
          <a:bodyPr/>
          <a:lstStyle/>
          <a:p>
            <a:fld id="{6E8A3752-F6D5-4171-A76A-1A1028C2C6B5}" type="datetimeFigureOut">
              <a:rPr lang="en-US" smtClean="0"/>
              <a:t>2/24/2025</a:t>
            </a:fld>
            <a:endParaRPr lang="en-US"/>
          </a:p>
        </p:txBody>
      </p:sp>
      <p:sp>
        <p:nvSpPr>
          <p:cNvPr id="6" name="Footer Placeholder 5">
            <a:extLst>
              <a:ext uri="{FF2B5EF4-FFF2-40B4-BE49-F238E27FC236}">
                <a16:creationId xmlns:a16="http://schemas.microsoft.com/office/drawing/2014/main" id="{141E27E9-1B92-002D-3762-5F32DA736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C8DF29-EE9E-2369-843A-C9EC065924AB}"/>
              </a:ext>
            </a:extLst>
          </p:cNvPr>
          <p:cNvSpPr>
            <a:spLocks noGrp="1"/>
          </p:cNvSpPr>
          <p:nvPr>
            <p:ph type="sldNum" sz="quarter" idx="12"/>
          </p:nvPr>
        </p:nvSpPr>
        <p:spPr/>
        <p:txBody>
          <a:bodyPr/>
          <a:lstStyle/>
          <a:p>
            <a:fld id="{848CFB4C-5F67-46B4-A574-9D5D883964C0}" type="slidenum">
              <a:rPr lang="en-US" smtClean="0"/>
              <a:t>‹#›</a:t>
            </a:fld>
            <a:endParaRPr lang="en-US"/>
          </a:p>
        </p:txBody>
      </p:sp>
    </p:spTree>
    <p:extLst>
      <p:ext uri="{BB962C8B-B14F-4D97-AF65-F5344CB8AC3E}">
        <p14:creationId xmlns:p14="http://schemas.microsoft.com/office/powerpoint/2010/main" val="873482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3FA1A6-DEE0-453F-1738-F43304BBE3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F94F2D-F5C1-A4D7-8DB0-8BEF51AE97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E19F3-C40B-95C1-6202-4D919B866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8A3752-F6D5-4171-A76A-1A1028C2C6B5}" type="datetimeFigureOut">
              <a:rPr lang="en-US" smtClean="0"/>
              <a:t>2/24/2025</a:t>
            </a:fld>
            <a:endParaRPr lang="en-US"/>
          </a:p>
        </p:txBody>
      </p:sp>
      <p:sp>
        <p:nvSpPr>
          <p:cNvPr id="5" name="Footer Placeholder 4">
            <a:extLst>
              <a:ext uri="{FF2B5EF4-FFF2-40B4-BE49-F238E27FC236}">
                <a16:creationId xmlns:a16="http://schemas.microsoft.com/office/drawing/2014/main" id="{5311604F-91DE-D65E-1C16-B151E5AF5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4551FC-737D-1CCE-9B09-D9BDAA0679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8CFB4C-5F67-46B4-A574-9D5D883964C0}" type="slidenum">
              <a:rPr lang="en-US" smtClean="0"/>
              <a:t>‹#›</a:t>
            </a:fld>
            <a:endParaRPr lang="en-US"/>
          </a:p>
        </p:txBody>
      </p:sp>
    </p:spTree>
    <p:extLst>
      <p:ext uri="{BB962C8B-B14F-4D97-AF65-F5344CB8AC3E}">
        <p14:creationId xmlns:p14="http://schemas.microsoft.com/office/powerpoint/2010/main" val="206404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BAD1F46-200E-4F93-0F1B-755CDC6F4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137" y="15389"/>
            <a:ext cx="2197863" cy="1872406"/>
          </a:xfrm>
          <a:prstGeom prst="rect">
            <a:avLst/>
          </a:prstGeom>
        </p:spPr>
      </p:pic>
      <p:sp>
        <p:nvSpPr>
          <p:cNvPr id="4" name="Title 3">
            <a:extLst>
              <a:ext uri="{FF2B5EF4-FFF2-40B4-BE49-F238E27FC236}">
                <a16:creationId xmlns:a16="http://schemas.microsoft.com/office/drawing/2014/main" id="{833E4DFB-65E3-9904-1B3F-4F3DF2262B5C}"/>
              </a:ext>
            </a:extLst>
          </p:cNvPr>
          <p:cNvSpPr>
            <a:spLocks noGrp="1"/>
          </p:cNvSpPr>
          <p:nvPr>
            <p:ph type="title"/>
          </p:nvPr>
        </p:nvSpPr>
        <p:spPr>
          <a:xfrm>
            <a:off x="838200" y="1382882"/>
            <a:ext cx="10515600" cy="5284840"/>
          </a:xfrm>
        </p:spPr>
        <p:txBody>
          <a:bodyPr vert="horz" lIns="91440" tIns="45720" rIns="91440" bIns="45720" rtlCol="0" anchor="b">
            <a:noAutofit/>
          </a:bodyPr>
          <a:lstStyle/>
          <a:p>
            <a:pPr algn="ctr">
              <a:lnSpc>
                <a:spcPct val="150000"/>
              </a:lnSpc>
            </a:pPr>
            <a:r>
              <a:rPr lang="en-US" sz="2600" b="1" dirty="0">
                <a:latin typeface="Verdana" panose="020B0604030504040204" pitchFamily="34" charset="0"/>
                <a:ea typeface="Verdana" panose="020B0604030504040204" pitchFamily="34" charset="0"/>
              </a:rPr>
              <a:t>Gujarat University</a:t>
            </a:r>
            <a:br>
              <a:rPr lang="en-US" sz="2600" b="1" dirty="0">
                <a:latin typeface="Verdana" panose="020B0604030504040204" pitchFamily="34" charset="0"/>
                <a:ea typeface="Verdana" panose="020B0604030504040204" pitchFamily="34" charset="0"/>
              </a:rPr>
            </a:br>
            <a:r>
              <a:rPr lang="en-US" sz="2600" b="1" dirty="0">
                <a:latin typeface="Verdana" panose="020B0604030504040204" pitchFamily="34" charset="0"/>
                <a:ea typeface="Verdana" panose="020B0604030504040204" pitchFamily="34" charset="0"/>
              </a:rPr>
              <a:t>School of Emerging Science and Technology </a:t>
            </a:r>
            <a:br>
              <a:rPr lang="en-US" sz="2600" b="1" dirty="0">
                <a:latin typeface="Verdana" panose="020B0604030504040204" pitchFamily="34" charset="0"/>
                <a:ea typeface="Verdana" panose="020B0604030504040204" pitchFamily="34" charset="0"/>
              </a:rPr>
            </a:br>
            <a:r>
              <a:rPr lang="en-US" sz="2600" b="1" dirty="0">
                <a:latin typeface="Verdana" panose="020B0604030504040204" pitchFamily="34" charset="0"/>
                <a:ea typeface="Verdana" panose="020B0604030504040204" pitchFamily="34" charset="0"/>
              </a:rPr>
              <a:t>CC – 311 Operation Research</a:t>
            </a:r>
            <a:br>
              <a:rPr lang="en-US" sz="2600" b="1" dirty="0">
                <a:latin typeface="Verdana" panose="020B0604030504040204" pitchFamily="34" charset="0"/>
                <a:ea typeface="Verdana" panose="020B0604030504040204" pitchFamily="34" charset="0"/>
              </a:rPr>
            </a:br>
            <a:r>
              <a:rPr lang="en-US" sz="2600" b="1" dirty="0">
                <a:latin typeface="Verdana" panose="020B0604030504040204" pitchFamily="34" charset="0"/>
                <a:ea typeface="Verdana" panose="020B0604030504040204" pitchFamily="34" charset="0"/>
              </a:rPr>
              <a:t>Topic: </a:t>
            </a:r>
            <a:r>
              <a:rPr lang="en-US" sz="2600" b="1" dirty="0">
                <a:solidFill>
                  <a:srgbClr val="FF0000"/>
                </a:solidFill>
                <a:latin typeface="Verdana" panose="020B0604030504040204" pitchFamily="34" charset="0"/>
                <a:ea typeface="Verdana" panose="020B0604030504040204" pitchFamily="34" charset="0"/>
              </a:rPr>
              <a:t>Earthquake Inventory Management System</a:t>
            </a:r>
            <a:br>
              <a:rPr lang="en-US" sz="2600" b="1" dirty="0">
                <a:latin typeface="Verdana" panose="020B0604030504040204" pitchFamily="34" charset="0"/>
                <a:ea typeface="Verdana" panose="020B0604030504040204" pitchFamily="34" charset="0"/>
              </a:rPr>
            </a:br>
            <a:r>
              <a:rPr lang="en-US" sz="2600" b="1" dirty="0">
                <a:latin typeface="Verdana" panose="020B0604030504040204" pitchFamily="34" charset="0"/>
                <a:ea typeface="Verdana" panose="020B0604030504040204" pitchFamily="34" charset="0"/>
              </a:rPr>
              <a:t>Artificial Intelligence and Machine Learning (Sem-6)</a:t>
            </a:r>
            <a:br>
              <a:rPr lang="en-US" sz="2600" b="1" dirty="0">
                <a:latin typeface="Verdana" panose="020B0604030504040204" pitchFamily="34" charset="0"/>
                <a:ea typeface="Verdana" panose="020B0604030504040204" pitchFamily="34" charset="0"/>
              </a:rPr>
            </a:br>
            <a:r>
              <a:rPr lang="en-US" sz="2600" b="1" dirty="0" err="1">
                <a:solidFill>
                  <a:schemeClr val="accent3"/>
                </a:solidFill>
                <a:latin typeface="Verdana" panose="020B0604030504040204" pitchFamily="34" charset="0"/>
                <a:ea typeface="Verdana" panose="020B0604030504040204" pitchFamily="34" charset="0"/>
              </a:rPr>
              <a:t>Viranch</a:t>
            </a:r>
            <a:r>
              <a:rPr lang="en-US" sz="2600" b="1" dirty="0">
                <a:solidFill>
                  <a:schemeClr val="accent3"/>
                </a:solidFill>
                <a:latin typeface="Verdana" panose="020B0604030504040204" pitchFamily="34" charset="0"/>
                <a:ea typeface="Verdana" panose="020B0604030504040204" pitchFamily="34" charset="0"/>
              </a:rPr>
              <a:t> Patel (AIML 22)</a:t>
            </a:r>
            <a:br>
              <a:rPr lang="en-US" sz="2600" b="1" dirty="0">
                <a:solidFill>
                  <a:schemeClr val="accent3"/>
                </a:solidFill>
                <a:latin typeface="Verdana" panose="020B0604030504040204" pitchFamily="34" charset="0"/>
                <a:ea typeface="Verdana" panose="020B0604030504040204" pitchFamily="34" charset="0"/>
              </a:rPr>
            </a:br>
            <a:r>
              <a:rPr lang="en-US" sz="2600" b="1" dirty="0">
                <a:solidFill>
                  <a:schemeClr val="accent3"/>
                </a:solidFill>
                <a:latin typeface="Verdana" panose="020B0604030504040204" pitchFamily="34" charset="0"/>
                <a:ea typeface="Verdana" panose="020B0604030504040204" pitchFamily="34" charset="0"/>
              </a:rPr>
              <a:t>Enrollment Number : 202222700018</a:t>
            </a:r>
            <a:br>
              <a:rPr lang="en-US" sz="2600" b="1" dirty="0">
                <a:latin typeface="Verdana" panose="020B0604030504040204" pitchFamily="34" charset="0"/>
                <a:ea typeface="Verdana" panose="020B0604030504040204" pitchFamily="34" charset="0"/>
              </a:rPr>
            </a:br>
            <a:r>
              <a:rPr lang="en-US" sz="2600" b="1" dirty="0">
                <a:solidFill>
                  <a:schemeClr val="accent6">
                    <a:lumMod val="75000"/>
                  </a:schemeClr>
                </a:solidFill>
                <a:latin typeface="Verdana" panose="020B0604030504040204" pitchFamily="34" charset="0"/>
                <a:ea typeface="Verdana" panose="020B0604030504040204" pitchFamily="34" charset="0"/>
              </a:rPr>
              <a:t>Tirth Shah (AIML 32)  </a:t>
            </a:r>
            <a:br>
              <a:rPr lang="en-US" sz="2600" b="1" dirty="0">
                <a:solidFill>
                  <a:schemeClr val="accent6">
                    <a:lumMod val="75000"/>
                  </a:schemeClr>
                </a:solidFill>
                <a:latin typeface="Verdana" panose="020B0604030504040204" pitchFamily="34" charset="0"/>
                <a:ea typeface="Verdana" panose="020B0604030504040204" pitchFamily="34" charset="0"/>
              </a:rPr>
            </a:br>
            <a:r>
              <a:rPr lang="en-US" sz="2600" b="1" dirty="0">
                <a:solidFill>
                  <a:schemeClr val="accent6">
                    <a:lumMod val="75000"/>
                  </a:schemeClr>
                </a:solidFill>
                <a:latin typeface="Verdana" panose="020B0604030504040204" pitchFamily="34" charset="0"/>
                <a:ea typeface="Verdana" panose="020B0604030504040204" pitchFamily="34" charset="0"/>
              </a:rPr>
              <a:t>Enrollment Number : 202222700026</a:t>
            </a:r>
            <a:br>
              <a:rPr lang="en-US" sz="2600" b="1" dirty="0">
                <a:solidFill>
                  <a:schemeClr val="accent3"/>
                </a:solidFill>
                <a:latin typeface="Verdana" panose="020B0604030504040204" pitchFamily="34" charset="0"/>
                <a:ea typeface="Verdana" panose="020B0604030504040204" pitchFamily="34" charset="0"/>
              </a:rPr>
            </a:br>
            <a:r>
              <a:rPr lang="en-US" sz="2600" b="1" dirty="0">
                <a:solidFill>
                  <a:schemeClr val="bg2">
                    <a:lumMod val="10000"/>
                  </a:schemeClr>
                </a:solidFill>
                <a:latin typeface="Verdana" panose="020B0604030504040204" pitchFamily="34" charset="0"/>
                <a:ea typeface="Verdana" panose="020B0604030504040204" pitchFamily="34" charset="0"/>
              </a:rPr>
              <a:t>Mentor: </a:t>
            </a:r>
            <a:r>
              <a:rPr lang="en-US" sz="2600" b="1" dirty="0">
                <a:solidFill>
                  <a:srgbClr val="00B0F0"/>
                </a:solidFill>
                <a:latin typeface="Verdana" panose="020B0604030504040204" pitchFamily="34" charset="0"/>
                <a:ea typeface="Verdana" panose="020B0604030504040204" pitchFamily="34" charset="0"/>
              </a:rPr>
              <a:t>Dr. Nita Shah, Prof. Gautam Chauhan</a:t>
            </a:r>
            <a:endParaRPr lang="en-US" sz="2600" dirty="0">
              <a:solidFill>
                <a:srgbClr val="00B0F0"/>
              </a:solidFill>
              <a:latin typeface="Vani" panose="020B0502040204020203" pitchFamily="18" charset="0"/>
              <a:ea typeface="Verdana" panose="020B0604030504040204" pitchFamily="34" charset="0"/>
              <a:cs typeface="Vani" panose="020B0502040204020203" pitchFamily="18" charset="0"/>
            </a:endParaRPr>
          </a:p>
        </p:txBody>
      </p:sp>
      <p:pic>
        <p:nvPicPr>
          <p:cNvPr id="6" name="Content Placeholder 5" descr="A logo with a peacock and text&#10;&#10;Description automatically generated">
            <a:extLst>
              <a:ext uri="{FF2B5EF4-FFF2-40B4-BE49-F238E27FC236}">
                <a16:creationId xmlns:a16="http://schemas.microsoft.com/office/drawing/2014/main" id="{15B1D1D1-2B6D-8087-F5BA-BEC03ADB25D7}"/>
              </a:ext>
            </a:extLst>
          </p:cNvPr>
          <p:cNvPicPr>
            <a:picLocks noGrp="1" noChangeAspect="1"/>
          </p:cNvPicPr>
          <p:nvPr>
            <p:ph idx="4294967295"/>
          </p:nvPr>
        </p:nvPicPr>
        <p:blipFill>
          <a:blip r:embed="rId3"/>
          <a:stretch>
            <a:fillRect/>
          </a:stretch>
        </p:blipFill>
        <p:spPr>
          <a:xfrm>
            <a:off x="0" y="15389"/>
            <a:ext cx="1848465" cy="2030064"/>
          </a:xfrm>
          <a:prstGeom prst="rect">
            <a:avLst/>
          </a:prstGeom>
        </p:spPr>
      </p:pic>
    </p:spTree>
    <p:extLst>
      <p:ext uri="{BB962C8B-B14F-4D97-AF65-F5344CB8AC3E}">
        <p14:creationId xmlns:p14="http://schemas.microsoft.com/office/powerpoint/2010/main" val="3554239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A99F2F-7DD4-412C-B1E9-4C995B9501A2}"/>
              </a:ext>
            </a:extLst>
          </p:cNvPr>
          <p:cNvSpPr txBox="1"/>
          <p:nvPr/>
        </p:nvSpPr>
        <p:spPr>
          <a:xfrm>
            <a:off x="298450" y="718033"/>
            <a:ext cx="11595100" cy="6022098"/>
          </a:xfrm>
          <a:prstGeom prst="rect">
            <a:avLst/>
          </a:prstGeom>
          <a:noFill/>
        </p:spPr>
        <p:txBody>
          <a:bodyPr wrap="square" rtlCol="0">
            <a:sp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3. Stochastic Optimization Models for Location and Inventory Prepositioning of </a:t>
            </a:r>
            <a:r>
              <a:rPr lang="en-IN" sz="2600" b="1" dirty="0">
                <a:latin typeface="Times New Roman" panose="02020603050405020304" pitchFamily="18" charset="0"/>
                <a:cs typeface="Times New Roman" panose="02020603050405020304" pitchFamily="18" charset="0"/>
              </a:rPr>
              <a:t>Earthquake</a:t>
            </a:r>
            <a:r>
              <a:rPr lang="en-US" sz="2600" b="1" dirty="0">
                <a:latin typeface="Times New Roman" panose="02020603050405020304" pitchFamily="18" charset="0"/>
                <a:cs typeface="Times New Roman" panose="02020603050405020304" pitchFamily="18" charset="0"/>
              </a:rPr>
              <a:t> Relief Supplies</a:t>
            </a:r>
          </a:p>
          <a:p>
            <a:pPr algn="just">
              <a:lnSpc>
                <a:spcPct val="150000"/>
              </a:lnSpc>
            </a:pPr>
            <a:r>
              <a:rPr lang="en-US" sz="2600" b="1" dirty="0">
                <a:latin typeface="Times New Roman" panose="02020603050405020304" pitchFamily="18" charset="0"/>
                <a:cs typeface="Times New Roman" panose="02020603050405020304" pitchFamily="18" charset="0"/>
              </a:rPr>
              <a:t>Shehadeh and Tucker (2020) </a:t>
            </a:r>
            <a:r>
              <a:rPr lang="en-US" sz="2600" dirty="0">
                <a:latin typeface="Times New Roman" panose="02020603050405020304" pitchFamily="18" charset="0"/>
                <a:cs typeface="Times New Roman" panose="02020603050405020304" pitchFamily="18" charset="0"/>
              </a:rPr>
              <a:t>address the problem of preparing for disaster seasons by determining optimal locations for warehouses and the amount of relief item inventory to preposition. Their research considers uncertainties in disaster levels, affected areas, demand for relief items, and other factors. They propose two-stage stochastic programming and </a:t>
            </a:r>
            <a:r>
              <a:rPr lang="en-US" sz="2600" dirty="0" err="1">
                <a:latin typeface="Times New Roman" panose="02020603050405020304" pitchFamily="18" charset="0"/>
                <a:cs typeface="Times New Roman" panose="02020603050405020304" pitchFamily="18" charset="0"/>
              </a:rPr>
              <a:t>distributionally</a:t>
            </a:r>
            <a:r>
              <a:rPr lang="en-US" sz="2600" dirty="0">
                <a:latin typeface="Times New Roman" panose="02020603050405020304" pitchFamily="18" charset="0"/>
                <a:cs typeface="Times New Roman" panose="02020603050405020304" pitchFamily="18" charset="0"/>
              </a:rPr>
              <a:t> robust optimization models to handle these uncertainties, aiming to enhance the efficiency of pre- and post-disaster logistics. </a:t>
            </a:r>
          </a:p>
          <a:p>
            <a:pPr algn="just">
              <a:lnSpc>
                <a:spcPct val="150000"/>
              </a:lnSpc>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582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724A2A-D2C2-C486-4748-D0C62C288E6F}"/>
              </a:ext>
            </a:extLst>
          </p:cNvPr>
          <p:cNvSpPr txBox="1"/>
          <p:nvPr/>
        </p:nvSpPr>
        <p:spPr>
          <a:xfrm>
            <a:off x="319548" y="110784"/>
            <a:ext cx="11552903" cy="6636432"/>
          </a:xfrm>
          <a:prstGeom prst="rect">
            <a:avLst/>
          </a:prstGeom>
          <a:noFill/>
        </p:spPr>
        <p:txBody>
          <a:bodyPr wrap="square" rtlCol="0">
            <a:spAutoFit/>
          </a:bodyPr>
          <a:lstStyle/>
          <a:p>
            <a:pPr algn="just">
              <a:lnSpc>
                <a:spcPct val="150000"/>
              </a:lnSpc>
            </a:pPr>
            <a:endParaRPr lang="en-IN" sz="2600" dirty="0">
              <a:latin typeface="Times New Roman" panose="02020603050405020304" pitchFamily="18" charset="0"/>
              <a:cs typeface="Times New Roman" panose="02020603050405020304" pitchFamily="18" charset="0"/>
            </a:endParaRPr>
          </a:p>
          <a:p>
            <a:pPr algn="just">
              <a:lnSpc>
                <a:spcPct val="150000"/>
              </a:lnSpc>
            </a:pPr>
            <a:r>
              <a:rPr lang="en-US" sz="2600" b="1" dirty="0">
                <a:latin typeface="Times New Roman" panose="02020603050405020304" pitchFamily="18" charset="0"/>
                <a:cs typeface="Times New Roman" panose="02020603050405020304" pitchFamily="18" charset="0"/>
              </a:rPr>
              <a:t>4. Multi-Stage Stochastic Programming Methods for Adaptive Earthquake Relief Logistics Planning</a:t>
            </a:r>
          </a:p>
          <a:p>
            <a:pPr algn="just">
              <a:lnSpc>
                <a:spcPct val="150000"/>
              </a:lnSpc>
            </a:pPr>
            <a:r>
              <a:rPr lang="en-US" sz="2600" b="1" dirty="0" err="1">
                <a:latin typeface="Times New Roman" panose="02020603050405020304" pitchFamily="18" charset="0"/>
                <a:cs typeface="Times New Roman" panose="02020603050405020304" pitchFamily="18" charset="0"/>
              </a:rPr>
              <a:t>Siddig</a:t>
            </a:r>
            <a:r>
              <a:rPr lang="en-US" sz="2600" b="1" dirty="0">
                <a:latin typeface="Times New Roman" panose="02020603050405020304" pitchFamily="18" charset="0"/>
                <a:cs typeface="Times New Roman" panose="02020603050405020304" pitchFamily="18" charset="0"/>
              </a:rPr>
              <a:t> and Song (2022) </a:t>
            </a:r>
            <a:r>
              <a:rPr lang="en-US" sz="2600" dirty="0">
                <a:latin typeface="Times New Roman" panose="02020603050405020304" pitchFamily="18" charset="0"/>
                <a:cs typeface="Times New Roman" panose="02020603050405020304" pitchFamily="18" charset="0"/>
              </a:rPr>
              <a:t>focus on the logistics planning problem of prepositioning relief items in anticipation of impending hurricanes. They model this as a multi-period network flow problem, aiming to minimize logistics costs and penalties for unsatisfied demand. The study introduces a fully adaptive multi-stage stochastic programming model that allows decision-makers to adjust prepositioning decisions sequentially as hurricane characteristics become clearer, providing key insights into the value of adaptive planning in disaster relief logistics. </a:t>
            </a:r>
          </a:p>
          <a:p>
            <a:pPr>
              <a:lnSpc>
                <a:spcPct val="150000"/>
              </a:lnSpc>
            </a:pPr>
            <a:endParaRPr lang="en-IN" sz="2600" dirty="0"/>
          </a:p>
        </p:txBody>
      </p:sp>
    </p:spTree>
    <p:extLst>
      <p:ext uri="{BB962C8B-B14F-4D97-AF65-F5344CB8AC3E}">
        <p14:creationId xmlns:p14="http://schemas.microsoft.com/office/powerpoint/2010/main" val="343934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CC474-4121-5BF1-3EC7-337EA22D9660}"/>
              </a:ext>
            </a:extLst>
          </p:cNvPr>
          <p:cNvSpPr txBox="1"/>
          <p:nvPr/>
        </p:nvSpPr>
        <p:spPr>
          <a:xfrm>
            <a:off x="196645" y="1194770"/>
            <a:ext cx="12192000" cy="5174493"/>
          </a:xfrm>
          <a:prstGeom prst="rect">
            <a:avLst/>
          </a:prstGeom>
          <a:noFill/>
        </p:spPr>
        <p:txBody>
          <a:bodyPr wrap="square" rtlCol="0">
            <a:spAutoFit/>
          </a:bodyPr>
          <a:lstStyle/>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Research Overview</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Data Collection and Preprocessing</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Predictive Modeling Approach</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Disaster Management System Design</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Evaluation Metrics</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Implementation Tools and Technologies</a:t>
            </a:r>
          </a:p>
          <a:p>
            <a:pPr marL="514350" indent="-514350" algn="just">
              <a:lnSpc>
                <a:spcPct val="150000"/>
              </a:lnSpc>
              <a:buAutoNum type="arabicPeriod"/>
            </a:pPr>
            <a:r>
              <a:rPr lang="en-US" sz="3200" dirty="0">
                <a:latin typeface="Times New Roman" panose="02020603050405020304" pitchFamily="18" charset="0"/>
                <a:cs typeface="Times New Roman" panose="02020603050405020304" pitchFamily="18" charset="0"/>
              </a:rPr>
              <a:t>Future Improvements</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B62C24-AC00-4264-3B73-5C5DC23A0801}"/>
              </a:ext>
            </a:extLst>
          </p:cNvPr>
          <p:cNvSpPr txBox="1"/>
          <p:nvPr/>
        </p:nvSpPr>
        <p:spPr>
          <a:xfrm>
            <a:off x="0" y="-61704"/>
            <a:ext cx="12192000" cy="891206"/>
          </a:xfrm>
          <a:prstGeom prst="rect">
            <a:avLst/>
          </a:prstGeom>
          <a:noFill/>
        </p:spPr>
        <p:txBody>
          <a:bodyPr wrap="square" rtlCol="0">
            <a:spAutoFit/>
          </a:bodyPr>
          <a:lstStyle/>
          <a:p>
            <a:pPr algn="just">
              <a:lnSpc>
                <a:spcPct val="150000"/>
              </a:lnSpc>
            </a:pPr>
            <a:r>
              <a:rPr lang="en-IN" sz="4000" b="1" dirty="0">
                <a:solidFill>
                  <a:srgbClr val="FF0000"/>
                </a:solidFill>
                <a:latin typeface="Verdana" panose="020B0604030504040204" pitchFamily="34" charset="0"/>
                <a:ea typeface="Verdana" panose="020B0604030504040204" pitchFamily="34" charset="0"/>
                <a:cs typeface="Times New Roman" panose="02020603050405020304" pitchFamily="18" charset="0"/>
              </a:rPr>
              <a:t>Methodology</a:t>
            </a:r>
            <a:endParaRPr lang="en-IN" sz="3600" b="1" dirty="0">
              <a:solidFill>
                <a:srgbClr val="FF0000"/>
              </a:solidFill>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55641331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9689A-0608-4DF4-B651-FCB144917D9D}"/>
              </a:ext>
            </a:extLst>
          </p:cNvPr>
          <p:cNvSpPr/>
          <p:nvPr/>
        </p:nvSpPr>
        <p:spPr>
          <a:xfrm>
            <a:off x="164684" y="170934"/>
            <a:ext cx="3413114" cy="707886"/>
          </a:xfrm>
          <a:prstGeom prst="rect">
            <a:avLst/>
          </a:prstGeom>
        </p:spPr>
        <p:txBody>
          <a:bodyPr wrap="none">
            <a:spAutoFit/>
          </a:bodyPr>
          <a:lstStyle/>
          <a:p>
            <a:r>
              <a:rPr lang="en-US" sz="4000" b="1" dirty="0">
                <a:solidFill>
                  <a:srgbClr val="FF0000"/>
                </a:solidFill>
                <a:latin typeface="Verdana" panose="020B0604030504040204" pitchFamily="34" charset="0"/>
                <a:ea typeface="Verdana" panose="020B0604030504040204" pitchFamily="34" charset="0"/>
              </a:rPr>
              <a:t>Limitations</a:t>
            </a:r>
            <a:endParaRPr lang="en-IN" sz="4000" dirty="0"/>
          </a:p>
        </p:txBody>
      </p:sp>
      <p:sp>
        <p:nvSpPr>
          <p:cNvPr id="3" name="TextBox 2">
            <a:extLst>
              <a:ext uri="{FF2B5EF4-FFF2-40B4-BE49-F238E27FC236}">
                <a16:creationId xmlns:a16="http://schemas.microsoft.com/office/drawing/2014/main" id="{B2993607-DA80-480C-A13D-F3B35B65900A}"/>
              </a:ext>
            </a:extLst>
          </p:cNvPr>
          <p:cNvSpPr txBox="1"/>
          <p:nvPr/>
        </p:nvSpPr>
        <p:spPr>
          <a:xfrm>
            <a:off x="355599" y="1294056"/>
            <a:ext cx="11492271" cy="4866717"/>
          </a:xfrm>
          <a:prstGeom prst="rect">
            <a:avLst/>
          </a:prstGeom>
          <a:noFill/>
        </p:spPr>
        <p:txBody>
          <a:bodyPr wrap="square" rtlCol="0">
            <a:spAutoFit/>
          </a:bodyPr>
          <a:lstStyle/>
          <a:p>
            <a:pPr>
              <a:lnSpc>
                <a:spcPct val="200000"/>
              </a:lnSpc>
            </a:pPr>
            <a:r>
              <a:rPr lang="en-US" sz="3200" dirty="0">
                <a:latin typeface="Times New Roman" panose="02020603050405020304" pitchFamily="18" charset="0"/>
                <a:cs typeface="Times New Roman" panose="02020603050405020304" pitchFamily="18" charset="0"/>
              </a:rPr>
              <a:t>• Handling sudden spikes in demand accurately.</a:t>
            </a:r>
          </a:p>
          <a:p>
            <a:pPr>
              <a:lnSpc>
                <a:spcPct val="200000"/>
              </a:lnSpc>
            </a:pPr>
            <a:r>
              <a:rPr lang="en-US" sz="3200" dirty="0">
                <a:latin typeface="Times New Roman" panose="02020603050405020304" pitchFamily="18" charset="0"/>
                <a:cs typeface="Times New Roman" panose="02020603050405020304" pitchFamily="18" charset="0"/>
              </a:rPr>
              <a:t>• Integrating real-time transportation updates into the model.</a:t>
            </a:r>
          </a:p>
          <a:p>
            <a:pPr algn="just">
              <a:lnSpc>
                <a:spcPct val="200000"/>
              </a:lnSpc>
            </a:pPr>
            <a:r>
              <a:rPr lang="en-US" sz="3200" dirty="0">
                <a:latin typeface="Times New Roman" panose="02020603050405020304" pitchFamily="18" charset="0"/>
                <a:cs typeface="Times New Roman" panose="02020603050405020304" pitchFamily="18" charset="0"/>
              </a:rPr>
              <a:t>• Managing supply chain stoppage during peak crises.</a:t>
            </a:r>
          </a:p>
          <a:p>
            <a:pPr>
              <a:lnSpc>
                <a:spcPct val="200000"/>
              </a:lnSpc>
            </a:pPr>
            <a:r>
              <a:rPr lang="en-US" sz="3200" dirty="0">
                <a:latin typeface="Times New Roman" panose="02020603050405020304" pitchFamily="18" charset="0"/>
                <a:cs typeface="Times New Roman" panose="02020603050405020304" pitchFamily="18" charset="0"/>
              </a:rPr>
              <a:t>• Ensuring data accuracy for reliable decision-making.</a:t>
            </a:r>
          </a:p>
          <a:p>
            <a:pPr>
              <a:lnSpc>
                <a:spcPct val="200000"/>
              </a:lnSpc>
            </a:pPr>
            <a:r>
              <a:rPr lang="en-US" sz="3200" dirty="0">
                <a:latin typeface="Times New Roman" panose="02020603050405020304" pitchFamily="18" charset="0"/>
                <a:cs typeface="Times New Roman" panose="02020603050405020304" pitchFamily="18" charset="0"/>
              </a:rPr>
              <a:t>• Balancing costs while maintaining rapid response times.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6820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02FA5D-E97A-4A8F-9AE6-E77D29E47B26}"/>
              </a:ext>
            </a:extLst>
          </p:cNvPr>
          <p:cNvSpPr/>
          <p:nvPr/>
        </p:nvSpPr>
        <p:spPr>
          <a:xfrm>
            <a:off x="146706" y="164584"/>
            <a:ext cx="3313728" cy="707886"/>
          </a:xfrm>
          <a:prstGeom prst="rect">
            <a:avLst/>
          </a:prstGeom>
        </p:spPr>
        <p:txBody>
          <a:bodyPr wrap="none">
            <a:spAutoFit/>
          </a:bodyPr>
          <a:lstStyle/>
          <a:p>
            <a:r>
              <a:rPr lang="en-US" sz="4000" b="1" dirty="0">
                <a:solidFill>
                  <a:srgbClr val="FF0000"/>
                </a:solidFill>
                <a:latin typeface="Verdana" panose="020B0604030504040204" pitchFamily="34" charset="0"/>
                <a:ea typeface="Verdana" panose="020B0604030504040204" pitchFamily="34" charset="0"/>
              </a:rPr>
              <a:t>Conclusion</a:t>
            </a:r>
            <a:endParaRPr lang="en-IN" sz="4000" dirty="0"/>
          </a:p>
        </p:txBody>
      </p:sp>
      <p:sp>
        <p:nvSpPr>
          <p:cNvPr id="3" name="TextBox 2">
            <a:extLst>
              <a:ext uri="{FF2B5EF4-FFF2-40B4-BE49-F238E27FC236}">
                <a16:creationId xmlns:a16="http://schemas.microsoft.com/office/drawing/2014/main" id="{03D5CA39-A904-45B6-8833-B060801595AD}"/>
              </a:ext>
            </a:extLst>
          </p:cNvPr>
          <p:cNvSpPr txBox="1"/>
          <p:nvPr/>
        </p:nvSpPr>
        <p:spPr>
          <a:xfrm>
            <a:off x="358775" y="1277806"/>
            <a:ext cx="11474450" cy="3892861"/>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This project aims to enhance </a:t>
            </a:r>
            <a:r>
              <a:rPr lang="en-IN" sz="2800" dirty="0">
                <a:latin typeface="Times New Roman" panose="02020603050405020304" pitchFamily="18" charset="0"/>
                <a:cs typeface="Times New Roman" panose="02020603050405020304" pitchFamily="18" charset="0"/>
              </a:rPr>
              <a:t>earthquake</a:t>
            </a:r>
            <a:r>
              <a:rPr lang="en-US" sz="2800" dirty="0">
                <a:latin typeface="Times New Roman" panose="02020603050405020304" pitchFamily="18" charset="0"/>
                <a:cs typeface="Times New Roman" panose="02020603050405020304" pitchFamily="18" charset="0"/>
              </a:rPr>
              <a:t> relief inventory management through </a:t>
            </a:r>
            <a:r>
              <a:rPr lang="en-US" sz="2800" b="1" dirty="0">
                <a:latin typeface="Times New Roman" panose="02020603050405020304" pitchFamily="18" charset="0"/>
                <a:cs typeface="Times New Roman" panose="02020603050405020304" pitchFamily="18" charset="0"/>
              </a:rPr>
              <a:t>optimized forecasting, real-time monitoring, and efficient logistics planning. </a:t>
            </a:r>
            <a:r>
              <a:rPr lang="en-US" sz="2800" dirty="0">
                <a:latin typeface="Times New Roman" panose="02020603050405020304" pitchFamily="18" charset="0"/>
                <a:cs typeface="Times New Roman" panose="02020603050405020304" pitchFamily="18" charset="0"/>
              </a:rPr>
              <a:t>By addressing transportation delays and demand uncertainties, the system ensures timely availability of essential supplies. With further advancements in predictive analytics and automated supply chain adjustments, this model can significantly improve disaster response efficiency.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63301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9A0F96-D4BC-43E6-AD07-489DC40E5723}"/>
              </a:ext>
            </a:extLst>
          </p:cNvPr>
          <p:cNvSpPr/>
          <p:nvPr/>
        </p:nvSpPr>
        <p:spPr>
          <a:xfrm>
            <a:off x="253584" y="158234"/>
            <a:ext cx="3089307" cy="707886"/>
          </a:xfrm>
          <a:prstGeom prst="rect">
            <a:avLst/>
          </a:prstGeom>
        </p:spPr>
        <p:txBody>
          <a:bodyPr wrap="none">
            <a:spAutoFit/>
          </a:bodyPr>
          <a:lstStyle/>
          <a:p>
            <a:r>
              <a:rPr lang="en-IN" sz="4000" b="1" dirty="0">
                <a:solidFill>
                  <a:srgbClr val="FF0000"/>
                </a:solidFill>
                <a:latin typeface="Verdana" panose="020B0604030504040204" pitchFamily="34" charset="0"/>
                <a:ea typeface="Verdana" panose="020B0604030504040204" pitchFamily="34" charset="0"/>
              </a:rPr>
              <a:t>Reference</a:t>
            </a:r>
            <a:endParaRPr lang="en-IN" sz="4000" dirty="0"/>
          </a:p>
        </p:txBody>
      </p:sp>
      <p:sp>
        <p:nvSpPr>
          <p:cNvPr id="3" name="TextBox 2">
            <a:extLst>
              <a:ext uri="{FF2B5EF4-FFF2-40B4-BE49-F238E27FC236}">
                <a16:creationId xmlns:a16="http://schemas.microsoft.com/office/drawing/2014/main" id="{D6650DAF-2A4A-4145-9889-7801C0C4F10C}"/>
              </a:ext>
            </a:extLst>
          </p:cNvPr>
          <p:cNvSpPr txBox="1"/>
          <p:nvPr/>
        </p:nvSpPr>
        <p:spPr>
          <a:xfrm>
            <a:off x="330200" y="1351508"/>
            <a:ext cx="11531600" cy="4832092"/>
          </a:xfrm>
          <a:prstGeom prst="rect">
            <a:avLst/>
          </a:prstGeom>
          <a:noFill/>
        </p:spPr>
        <p:txBody>
          <a:bodyPr wrap="square" rtlCol="0">
            <a:spAutoFit/>
          </a:bodyPr>
          <a:lstStyle/>
          <a:p>
            <a:pPr marL="342900" indent="-342900">
              <a:buFontTx/>
              <a:buAutoNum type="arabicPeriod"/>
            </a:pPr>
            <a:r>
              <a:rPr lang="en-US" sz="2800" b="1" dirty="0">
                <a:latin typeface="Times New Roman" panose="02020603050405020304" pitchFamily="18" charset="0"/>
                <a:cs typeface="Times New Roman" panose="02020603050405020304" pitchFamily="18" charset="0"/>
              </a:rPr>
              <a:t>Wankmüller C. &amp; Reiner, G.</a:t>
            </a:r>
            <a:r>
              <a:rPr lang="en-US" sz="2800" dirty="0">
                <a:latin typeface="Times New Roman" panose="02020603050405020304" pitchFamily="18" charset="0"/>
                <a:cs typeface="Times New Roman" panose="02020603050405020304" pitchFamily="18" charset="0"/>
              </a:rPr>
              <a:t> (2013). Integrated capacity and inventory management in disaster relief operations. </a:t>
            </a:r>
            <a:endParaRPr lang="en-US" sz="2800" b="1" dirty="0">
              <a:latin typeface="Times New Roman" panose="02020603050405020304" pitchFamily="18" charset="0"/>
              <a:cs typeface="Times New Roman" panose="02020603050405020304" pitchFamily="18" charset="0"/>
            </a:endParaRP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FontTx/>
              <a:buAutoNum type="arabicPeriod"/>
            </a:pPr>
            <a:r>
              <a:rPr lang="en-US" sz="2800" b="1" dirty="0">
                <a:latin typeface="Times New Roman" panose="02020603050405020304" pitchFamily="18" charset="0"/>
                <a:cs typeface="Times New Roman" panose="02020603050405020304" pitchFamily="18" charset="0"/>
              </a:rPr>
              <a:t>O. </a:t>
            </a:r>
            <a:r>
              <a:rPr lang="en-US" sz="2800" b="1" dirty="0" err="1">
                <a:latin typeface="Times New Roman" panose="02020603050405020304" pitchFamily="18" charset="0"/>
                <a:cs typeface="Times New Roman" panose="02020603050405020304" pitchFamily="18" charset="0"/>
              </a:rPr>
              <a:t>Erhun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Kundakcioglu</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(2023).</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Disaster Relief Inventory Simulation: Managing Resources in Humanitarian Crises</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marL="342900" indent="-342900">
              <a:buFontTx/>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b="1" dirty="0">
                <a:latin typeface="Times New Roman" panose="02020603050405020304" pitchFamily="18" charset="0"/>
                <a:cs typeface="Times New Roman" panose="02020603050405020304" pitchFamily="18" charset="0"/>
              </a:rPr>
              <a:t>Shehadeh S. &amp; Tucker A.</a:t>
            </a:r>
            <a:r>
              <a:rPr lang="en-US" sz="2800" dirty="0">
                <a:latin typeface="Times New Roman" panose="02020603050405020304" pitchFamily="18" charset="0"/>
                <a:cs typeface="Times New Roman" panose="02020603050405020304" pitchFamily="18" charset="0"/>
              </a:rPr>
              <a:t> (2020). Stochastic optimization models for location and inventory prepositioning of disaster relief supplies. </a:t>
            </a:r>
          </a:p>
          <a:p>
            <a:pPr marL="342900" indent="-342900">
              <a:buAutoNum type="arabicPeriod"/>
            </a:pPr>
            <a:endParaRPr lang="en-US" sz="2800" dirty="0">
              <a:latin typeface="Times New Roman" panose="02020603050405020304" pitchFamily="18" charset="0"/>
              <a:cs typeface="Times New Roman" panose="02020603050405020304" pitchFamily="18" charset="0"/>
            </a:endParaRPr>
          </a:p>
          <a:p>
            <a:pPr marL="342900" indent="-342900">
              <a:buAutoNum type="arabicPeriod"/>
            </a:pPr>
            <a:r>
              <a:rPr lang="en-US" sz="2800" b="1" dirty="0" err="1">
                <a:latin typeface="Times New Roman" panose="02020603050405020304" pitchFamily="18" charset="0"/>
                <a:cs typeface="Times New Roman" panose="02020603050405020304" pitchFamily="18" charset="0"/>
              </a:rPr>
              <a:t>Siddig</a:t>
            </a:r>
            <a:r>
              <a:rPr lang="en-US" sz="2800" b="1" dirty="0">
                <a:latin typeface="Times New Roman" panose="02020603050405020304" pitchFamily="18" charset="0"/>
                <a:cs typeface="Times New Roman" panose="02020603050405020304" pitchFamily="18" charset="0"/>
              </a:rPr>
              <a:t> A. &amp; Song J.</a:t>
            </a:r>
            <a:r>
              <a:rPr lang="en-US" sz="2800" dirty="0">
                <a:latin typeface="Times New Roman" panose="02020603050405020304" pitchFamily="18" charset="0"/>
                <a:cs typeface="Times New Roman" panose="02020603050405020304" pitchFamily="18" charset="0"/>
              </a:rPr>
              <a:t> (2022). Multi-stage stochastic programming methods for adaptive disaster relief logistics planning.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7912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AA7E-10D8-4F38-A79C-06E56E2B4C37}"/>
              </a:ext>
            </a:extLst>
          </p:cNvPr>
          <p:cNvSpPr>
            <a:spLocks noGrp="1"/>
          </p:cNvSpPr>
          <p:nvPr>
            <p:ph type="title"/>
          </p:nvPr>
        </p:nvSpPr>
        <p:spPr>
          <a:xfrm>
            <a:off x="222250" y="-136525"/>
            <a:ext cx="12325350" cy="1325563"/>
          </a:xfrm>
        </p:spPr>
        <p:txBody>
          <a:bodyPr>
            <a:normAutofit/>
          </a:bodyPr>
          <a:lstStyle/>
          <a:p>
            <a:r>
              <a:rPr lang="en-US" sz="4000" b="1" dirty="0">
                <a:solidFill>
                  <a:srgbClr val="FF0000"/>
                </a:solidFill>
                <a:latin typeface="Verdana" panose="020B0604030504040204" pitchFamily="34" charset="0"/>
                <a:ea typeface="Verdana" panose="020B0604030504040204" pitchFamily="34" charset="0"/>
              </a:rPr>
              <a:t>Introduction</a:t>
            </a:r>
            <a:endParaRPr lang="en-IN" sz="4000" dirty="0"/>
          </a:p>
        </p:txBody>
      </p:sp>
      <p:sp>
        <p:nvSpPr>
          <p:cNvPr id="3" name="TextBox 2">
            <a:extLst>
              <a:ext uri="{FF2B5EF4-FFF2-40B4-BE49-F238E27FC236}">
                <a16:creationId xmlns:a16="http://schemas.microsoft.com/office/drawing/2014/main" id="{5E763585-B26E-4BF7-8952-3CED024660EF}"/>
              </a:ext>
            </a:extLst>
          </p:cNvPr>
          <p:cNvSpPr txBox="1"/>
          <p:nvPr/>
        </p:nvSpPr>
        <p:spPr>
          <a:xfrm>
            <a:off x="355600" y="1333500"/>
            <a:ext cx="11487150" cy="3621441"/>
          </a:xfrm>
          <a:prstGeom prst="rect">
            <a:avLst/>
          </a:prstGeom>
          <a:noFill/>
        </p:spPr>
        <p:txBody>
          <a:bodyPr wrap="square" rtlCol="0">
            <a:spAutoFit/>
          </a:bodyPr>
          <a:lstStyle/>
          <a:p>
            <a:pPr algn="just">
              <a:lnSpc>
                <a:spcPct val="150000"/>
              </a:lnSpc>
            </a:pPr>
            <a:r>
              <a:rPr lang="en-IN" sz="2600" dirty="0">
                <a:latin typeface="Times New Roman" panose="02020603050405020304" pitchFamily="18" charset="0"/>
                <a:cs typeface="Times New Roman" panose="02020603050405020304" pitchFamily="18" charset="0"/>
              </a:rPr>
              <a:t>Earthquake </a:t>
            </a:r>
            <a:r>
              <a:rPr lang="en-US" sz="2600" dirty="0">
                <a:latin typeface="Times New Roman" panose="02020603050405020304" pitchFamily="18" charset="0"/>
                <a:cs typeface="Times New Roman" panose="02020603050405020304" pitchFamily="18" charset="0"/>
              </a:rPr>
              <a:t>relief organizations face critical challenges in ensuring the timely availability of essential supplies like food, water, and medicine. Unpredictable factors such as transportation delays, sudden demand surges, and resource shortages make inventory management complex. A well-structured inventory system can enhance operational efficiency, minimize waste, and improve response time during emergencies.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359317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1F588-453B-8389-6F49-36D07B72A1FA}"/>
              </a:ext>
            </a:extLst>
          </p:cNvPr>
          <p:cNvSpPr>
            <a:spLocks noGrp="1"/>
          </p:cNvSpPr>
          <p:nvPr>
            <p:ph type="ctrTitle"/>
          </p:nvPr>
        </p:nvSpPr>
        <p:spPr>
          <a:xfrm>
            <a:off x="184150" y="137651"/>
            <a:ext cx="11811000" cy="658761"/>
          </a:xfrm>
        </p:spPr>
        <p:txBody>
          <a:bodyPr>
            <a:normAutofit/>
          </a:bodyPr>
          <a:lstStyle/>
          <a:p>
            <a:pPr algn="just"/>
            <a:r>
              <a:rPr lang="en-US" sz="4000" b="1" dirty="0">
                <a:solidFill>
                  <a:srgbClr val="FF0000"/>
                </a:solidFill>
                <a:latin typeface="Verdana" panose="020B0604030504040204" pitchFamily="34" charset="0"/>
                <a:ea typeface="Verdana" panose="020B0604030504040204" pitchFamily="34" charset="0"/>
              </a:rPr>
              <a:t>Objectives</a:t>
            </a:r>
            <a:endParaRPr lang="en-IN" sz="4000" b="1" dirty="0">
              <a:solidFill>
                <a:srgbClr val="FF000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C601DA71-481B-66B8-9C93-EC6FFEDC409D}"/>
              </a:ext>
            </a:extLst>
          </p:cNvPr>
          <p:cNvSpPr>
            <a:spLocks noGrp="1"/>
          </p:cNvSpPr>
          <p:nvPr>
            <p:ph type="subTitle" idx="1"/>
          </p:nvPr>
        </p:nvSpPr>
        <p:spPr>
          <a:xfrm>
            <a:off x="-6350" y="1132143"/>
            <a:ext cx="12191999" cy="4977581"/>
          </a:xfrm>
        </p:spPr>
        <p:txBody>
          <a:bodyPr>
            <a:noAutofit/>
          </a:bodyPr>
          <a:lstStyle/>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goal is to construct an efficient, real time inventory management system for earthquake relief.</a:t>
            </a: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aims to deliver food, water, and medicine to earthquake relief organizations without any delay. </a:t>
            </a: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order to enhance earthquake management techniques and to reduce human suffering, it helps in solving real time issues like transport delays, unanticipated surges in demand packaging of the supplies etc.</a:t>
            </a:r>
          </a:p>
          <a:p>
            <a:pPr marL="457200" indent="-45720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use of longitude and latitude coordinates along with other advanced technologies, enables the system to provide predictive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20482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2FAC-BA03-C734-6C10-854ECF32318A}"/>
              </a:ext>
            </a:extLst>
          </p:cNvPr>
          <p:cNvSpPr>
            <a:spLocks noGrp="1"/>
          </p:cNvSpPr>
          <p:nvPr>
            <p:ph type="ctrTitle"/>
          </p:nvPr>
        </p:nvSpPr>
        <p:spPr>
          <a:xfrm>
            <a:off x="139700" y="167147"/>
            <a:ext cx="11652250" cy="629111"/>
          </a:xfrm>
        </p:spPr>
        <p:txBody>
          <a:bodyPr>
            <a:noAutofit/>
          </a:bodyPr>
          <a:lstStyle/>
          <a:p>
            <a:pPr algn="just"/>
            <a:r>
              <a:rPr lang="en-US" sz="4000" b="1" dirty="0">
                <a:solidFill>
                  <a:srgbClr val="FF0000"/>
                </a:solidFill>
                <a:latin typeface="Verdana" panose="020B0604030504040204" pitchFamily="34" charset="0"/>
                <a:ea typeface="Verdana" panose="020B0604030504040204" pitchFamily="34" charset="0"/>
              </a:rPr>
              <a:t>Constraints</a:t>
            </a:r>
            <a:endParaRPr lang="en-IN" sz="4000" b="1" dirty="0">
              <a:solidFill>
                <a:srgbClr val="FF0000"/>
              </a:solidFill>
              <a:latin typeface="Verdana" panose="020B0604030504040204" pitchFamily="34" charset="0"/>
              <a:ea typeface="Verdana" panose="020B0604030504040204" pitchFamily="34" charset="0"/>
            </a:endParaRPr>
          </a:p>
        </p:txBody>
      </p:sp>
      <p:sp>
        <p:nvSpPr>
          <p:cNvPr id="3" name="Subtitle 2">
            <a:extLst>
              <a:ext uri="{FF2B5EF4-FFF2-40B4-BE49-F238E27FC236}">
                <a16:creationId xmlns:a16="http://schemas.microsoft.com/office/drawing/2014/main" id="{C17640F0-7EF7-C631-E752-1DF45F91C43B}"/>
              </a:ext>
            </a:extLst>
          </p:cNvPr>
          <p:cNvSpPr>
            <a:spLocks noGrp="1"/>
          </p:cNvSpPr>
          <p:nvPr>
            <p:ph type="subTitle" idx="1"/>
          </p:nvPr>
        </p:nvSpPr>
        <p:spPr>
          <a:xfrm>
            <a:off x="609600" y="1448619"/>
            <a:ext cx="10972800" cy="4329061"/>
          </a:xfrm>
        </p:spPr>
        <p:txBody>
          <a:bodyPr>
            <a:noAutofit/>
          </a:bodyPr>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Supply Chain Constraints:  </a:t>
            </a:r>
          </a:p>
          <a:p>
            <a:pPr marL="342900" indent="-3429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Availability of limited critical supplies during an emergency.     </a:t>
            </a:r>
          </a:p>
          <a:p>
            <a:pPr marL="342900" indent="-3429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Unpredictable transportation periods caused by damaged infrastructure.     </a:t>
            </a:r>
          </a:p>
          <a:p>
            <a:pPr marL="342900" indent="-3429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Time frame limitation along with storage restrictions for perishable goods including food and medical items. </a:t>
            </a:r>
          </a:p>
        </p:txBody>
      </p:sp>
    </p:spTree>
    <p:extLst>
      <p:ext uri="{BB962C8B-B14F-4D97-AF65-F5344CB8AC3E}">
        <p14:creationId xmlns:p14="http://schemas.microsoft.com/office/powerpoint/2010/main" val="18947292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302C0D-41EC-422D-9ADE-B2D3F3CBF016}"/>
              </a:ext>
            </a:extLst>
          </p:cNvPr>
          <p:cNvSpPr txBox="1"/>
          <p:nvPr/>
        </p:nvSpPr>
        <p:spPr>
          <a:xfrm>
            <a:off x="698500" y="1805735"/>
            <a:ext cx="10795000" cy="324653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Demand Variability: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Supplies unaccounted for sudden surges and irregular demand for earthquakes.  </a:t>
            </a:r>
          </a:p>
          <a:p>
            <a:pPr marL="342900" indent="-3429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Uneven required geographical demand compressed with the need for instant resource transfer.    </a:t>
            </a:r>
          </a:p>
        </p:txBody>
      </p:sp>
    </p:spTree>
    <p:extLst>
      <p:ext uri="{BB962C8B-B14F-4D97-AF65-F5344CB8AC3E}">
        <p14:creationId xmlns:p14="http://schemas.microsoft.com/office/powerpoint/2010/main" val="14899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63DA93-8E9B-57BA-E316-D43E6A0DEF7A}"/>
              </a:ext>
            </a:extLst>
          </p:cNvPr>
          <p:cNvSpPr txBox="1"/>
          <p:nvPr/>
        </p:nvSpPr>
        <p:spPr>
          <a:xfrm>
            <a:off x="530225" y="2128900"/>
            <a:ext cx="11131550" cy="2600199"/>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Real-Time Data:</a:t>
            </a:r>
            <a:r>
              <a:rPr lang="en-US" sz="2800" dirty="0">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Inaccuracy or reporting delays can put the whole operation at risk and the information required to rectify it is scattered among many sources; warehouses, transport units, or agents stationed around the field.     </a:t>
            </a:r>
          </a:p>
        </p:txBody>
      </p:sp>
    </p:spTree>
    <p:extLst>
      <p:ext uri="{BB962C8B-B14F-4D97-AF65-F5344CB8AC3E}">
        <p14:creationId xmlns:p14="http://schemas.microsoft.com/office/powerpoint/2010/main" val="74927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DB141-CA76-4223-B729-E8ADCBF20590}"/>
              </a:ext>
            </a:extLst>
          </p:cNvPr>
          <p:cNvSpPr txBox="1"/>
          <p:nvPr/>
        </p:nvSpPr>
        <p:spPr>
          <a:xfrm>
            <a:off x="603250" y="1805735"/>
            <a:ext cx="10985500" cy="3246530"/>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Logistical Challenges: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Shortage of vehicles and transport routes available during the emergency.    </a:t>
            </a:r>
          </a:p>
          <a:p>
            <a:pPr marL="457200" indent="-457200"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Resource shortages require minimization of routes and dynamic reallocation and supply to be </a:t>
            </a:r>
            <a:r>
              <a:rPr lang="en-US" sz="2800" dirty="0" err="1">
                <a:latin typeface="Times New Roman" panose="02020603050405020304" pitchFamily="18" charset="0"/>
                <a:cs typeface="Times New Roman" panose="02020603050405020304" pitchFamily="18" charset="0"/>
              </a:rPr>
              <a:t>optimised</a:t>
            </a:r>
            <a:r>
              <a:rPr lang="en-US" sz="2800" dirty="0">
                <a:latin typeface="Times New Roman" panose="02020603050405020304" pitchFamily="18" charset="0"/>
                <a:cs typeface="Times New Roman" panose="02020603050405020304" pitchFamily="18" charset="0"/>
              </a:rPr>
              <a:t> to use as few.</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622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E6889-A9DC-4CC1-B48F-D3E18ED47112}"/>
              </a:ext>
            </a:extLst>
          </p:cNvPr>
          <p:cNvSpPr txBox="1"/>
          <p:nvPr/>
        </p:nvSpPr>
        <p:spPr>
          <a:xfrm>
            <a:off x="146050" y="139700"/>
            <a:ext cx="10026650" cy="707886"/>
          </a:xfrm>
          <a:prstGeom prst="rect">
            <a:avLst/>
          </a:prstGeom>
          <a:noFill/>
        </p:spPr>
        <p:txBody>
          <a:bodyPr wrap="square" rtlCol="0">
            <a:spAutoFit/>
          </a:bodyPr>
          <a:lstStyle/>
          <a:p>
            <a:r>
              <a:rPr lang="en-US" sz="4000" b="1" dirty="0">
                <a:solidFill>
                  <a:srgbClr val="FF0000"/>
                </a:solidFill>
                <a:latin typeface="Verdana" panose="020B0604030504040204" pitchFamily="34" charset="0"/>
                <a:ea typeface="Verdana" panose="020B0604030504040204" pitchFamily="34" charset="0"/>
              </a:rPr>
              <a:t>Literature </a:t>
            </a:r>
            <a:r>
              <a:rPr lang="en-IN" sz="4000" b="1" dirty="0">
                <a:solidFill>
                  <a:srgbClr val="FF0000"/>
                </a:solidFill>
                <a:latin typeface="Verdana" panose="020B0604030504040204" pitchFamily="34" charset="0"/>
                <a:ea typeface="Verdana" panose="020B0604030504040204" pitchFamily="34" charset="0"/>
              </a:rPr>
              <a:t>review </a:t>
            </a:r>
            <a:endParaRPr lang="en-IN" sz="4000" dirty="0"/>
          </a:p>
        </p:txBody>
      </p:sp>
      <p:sp>
        <p:nvSpPr>
          <p:cNvPr id="4" name="TextBox 3">
            <a:extLst>
              <a:ext uri="{FF2B5EF4-FFF2-40B4-BE49-F238E27FC236}">
                <a16:creationId xmlns:a16="http://schemas.microsoft.com/office/drawing/2014/main" id="{E502C32E-1334-48B3-9D0D-5970B301B6B3}"/>
              </a:ext>
            </a:extLst>
          </p:cNvPr>
          <p:cNvSpPr txBox="1"/>
          <p:nvPr/>
        </p:nvSpPr>
        <p:spPr>
          <a:xfrm>
            <a:off x="279400" y="1029044"/>
            <a:ext cx="11633200" cy="6622262"/>
          </a:xfrm>
          <a:prstGeom prst="rect">
            <a:avLst/>
          </a:prstGeom>
          <a:noFill/>
        </p:spPr>
        <p:txBody>
          <a:bodyPr wrap="square" rtlCol="0">
            <a:sp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1. Integrated Capacity and Inventory Management in Earthquake Relief Operations</a:t>
            </a:r>
          </a:p>
          <a:p>
            <a:pPr algn="just">
              <a:lnSpc>
                <a:spcPct val="150000"/>
              </a:lnSpc>
            </a:pPr>
            <a:r>
              <a:rPr lang="en-US" sz="2600" b="1" dirty="0">
                <a:latin typeface="Times New Roman" panose="02020603050405020304" pitchFamily="18" charset="0"/>
                <a:cs typeface="Times New Roman" panose="02020603050405020304" pitchFamily="18" charset="0"/>
              </a:rPr>
              <a:t>Wankmüller and Reiner (2013) </a:t>
            </a:r>
            <a:r>
              <a:rPr lang="en-US" sz="2600" dirty="0">
                <a:latin typeface="Times New Roman" panose="02020603050405020304" pitchFamily="18" charset="0"/>
                <a:cs typeface="Times New Roman" panose="02020603050405020304" pitchFamily="18" charset="0"/>
              </a:rPr>
              <a:t>delve into the complexities of managing inventory and capacity in earthquake relief scenarios. Their research emphasizes the significance of accounting for transportation times, especially during the "last mile" delivery from in-country inventory to beneficiaries. They highlight that transportation times can range from one to two days, underscoring the necessity for models that integrate transport processes between customs clearance, in-country inventory, and points of consumption.</a:t>
            </a:r>
          </a:p>
          <a:p>
            <a:pPr algn="just">
              <a:lnSpc>
                <a:spcPct val="150000"/>
              </a:lnSpc>
            </a:pPr>
            <a:endParaRPr lang="en-US" sz="2600" dirty="0">
              <a:latin typeface="Times New Roman" panose="02020603050405020304" pitchFamily="18" charset="0"/>
              <a:cs typeface="Times New Roman" panose="02020603050405020304" pitchFamily="18" charset="0"/>
            </a:endParaRPr>
          </a:p>
          <a:p>
            <a:pPr algn="just">
              <a:lnSpc>
                <a:spcPct val="150000"/>
              </a:lnSpc>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6404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7FBBD0-378A-04AE-9B6A-8E01D8E2A8A1}"/>
              </a:ext>
            </a:extLst>
          </p:cNvPr>
          <p:cNvSpPr txBox="1"/>
          <p:nvPr/>
        </p:nvSpPr>
        <p:spPr>
          <a:xfrm>
            <a:off x="422787" y="400664"/>
            <a:ext cx="11346425" cy="6056671"/>
          </a:xfrm>
          <a:prstGeom prst="rect">
            <a:avLst/>
          </a:prstGeom>
          <a:noFill/>
        </p:spPr>
        <p:txBody>
          <a:bodyPr wrap="square" rtlCol="0">
            <a:spAutoFit/>
          </a:bodyPr>
          <a:lstStyle/>
          <a:p>
            <a:pPr algn="just">
              <a:lnSpc>
                <a:spcPct val="150000"/>
              </a:lnSpc>
            </a:pPr>
            <a:endParaRPr lang="en-IN" sz="2800" dirty="0">
              <a:latin typeface="Times New Roman" panose="02020603050405020304" pitchFamily="18" charset="0"/>
              <a:cs typeface="Times New Roman" panose="02020603050405020304" pitchFamily="18" charset="0"/>
            </a:endParaRPr>
          </a:p>
          <a:p>
            <a:pPr algn="just">
              <a:lnSpc>
                <a:spcPct val="150000"/>
              </a:lnSpc>
            </a:pPr>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Eathquake</a:t>
            </a:r>
            <a:r>
              <a:rPr lang="en-US" sz="2800" b="1" dirty="0">
                <a:latin typeface="Times New Roman" panose="02020603050405020304" pitchFamily="18" charset="0"/>
                <a:cs typeface="Times New Roman" panose="02020603050405020304" pitchFamily="18" charset="0"/>
              </a:rPr>
              <a:t> Relief Inventory Simulation: Managing Resources in Humanitarian Crises</a:t>
            </a:r>
          </a:p>
          <a:p>
            <a:pPr algn="just">
              <a:lnSpc>
                <a:spcPct val="150000"/>
              </a:lnSpc>
            </a:pPr>
            <a:r>
              <a:rPr lang="en-US" sz="2800" b="1" dirty="0">
                <a:latin typeface="Times New Roman" panose="02020603050405020304" pitchFamily="18" charset="0"/>
                <a:cs typeface="Times New Roman" panose="02020603050405020304" pitchFamily="18" charset="0"/>
              </a:rPr>
              <a:t>O. </a:t>
            </a:r>
            <a:r>
              <a:rPr lang="en-US" sz="2800" b="1" dirty="0" err="1">
                <a:latin typeface="Times New Roman" panose="02020603050405020304" pitchFamily="18" charset="0"/>
                <a:cs typeface="Times New Roman" panose="02020603050405020304" pitchFamily="18" charset="0"/>
              </a:rPr>
              <a:t>Erhun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Kundakcioglu</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(2023).This paper presents a sophisticated simulation model tailored for earthquake relief scenarios. By integrating real-world dynamics and constraints, such as perishability of goods, budget limitations, and uncertain demand, the model offers insights into effective inventory management during humanitarian crises.</a:t>
            </a:r>
          </a:p>
          <a:p>
            <a:pPr>
              <a:lnSpc>
                <a:spcPct val="150000"/>
              </a:lnSpc>
            </a:pPr>
            <a:endParaRPr lang="en-IN" sz="2800" dirty="0"/>
          </a:p>
        </p:txBody>
      </p:sp>
    </p:spTree>
    <p:extLst>
      <p:ext uri="{BB962C8B-B14F-4D97-AF65-F5344CB8AC3E}">
        <p14:creationId xmlns:p14="http://schemas.microsoft.com/office/powerpoint/2010/main" val="251236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5132</TotalTime>
  <Words>907</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Aptos Display</vt:lpstr>
      <vt:lpstr>Arial</vt:lpstr>
      <vt:lpstr>Calibri</vt:lpstr>
      <vt:lpstr>Times New Roman</vt:lpstr>
      <vt:lpstr>Vani</vt:lpstr>
      <vt:lpstr>Verdana</vt:lpstr>
      <vt:lpstr>Wingdings</vt:lpstr>
      <vt:lpstr>Office Theme</vt:lpstr>
      <vt:lpstr>Gujarat University School of Emerging Science and Technology  CC – 311 Operation Research Topic: Earthquake Inventory Management System Artificial Intelligence and Machine Learning (Sem-6) Viranch Patel (AIML 22) Enrollment Number : 202222700018 Tirth Shah (AIML 32)   Enrollment Number : 202222700026 Mentor: Dr. Nita Shah, Prof. Gautam Chauhan</vt:lpstr>
      <vt:lpstr>Introduction</vt:lpstr>
      <vt:lpstr>Objectives</vt:lpstr>
      <vt:lpstr>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Gujarat University School of Emerging Science and Technology  Artificial Intelligence and Machine Learning (Sem-6) Inventory Problem Topic: Disaster Relief Inventory Management System Tirth Shah (AIML 32) Enrollment Number: 202222700026 Viranch Patel (AIML 22) Enrollment Number: 202222700018</dc:title>
  <dc:creator>Tirth Shah</dc:creator>
  <cp:lastModifiedBy>sahil barot</cp:lastModifiedBy>
  <cp:revision>31</cp:revision>
  <cp:lastPrinted>2025-02-24T07:01:56Z</cp:lastPrinted>
  <dcterms:created xsi:type="dcterms:W3CDTF">2024-12-23T21:08:09Z</dcterms:created>
  <dcterms:modified xsi:type="dcterms:W3CDTF">2025-02-24T07:34:03Z</dcterms:modified>
</cp:coreProperties>
</file>