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2" r:id="rId5"/>
    <p:sldId id="258" r:id="rId6"/>
    <p:sldId id="274" r:id="rId7"/>
    <p:sldId id="268" r:id="rId8"/>
    <p:sldId id="270" r:id="rId9"/>
    <p:sldId id="262" r:id="rId10"/>
    <p:sldId id="273" r:id="rId11"/>
    <p:sldId id="263" r:id="rId12"/>
    <p:sldId id="264" r:id="rId13"/>
    <p:sldId id="26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5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6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1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1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3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E71D-D734-4D25-A8AA-1E1CC1B88AF9}" type="datetimeFigureOut">
              <a:rPr lang="zh-CN" altLang="en-US" smtClean="0"/>
              <a:t>2015/7/31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D8DCD-8C3A-4D2B-8AB2-5EFD6666B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2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ctripcorp.com/pages/viewpage.action?pageId=61551627" TargetMode="External"/><Relationship Id="rId2" Type="http://schemas.openxmlformats.org/officeDocument/2006/relationships/hyperlink" Target="http://conf.ctripcorp.com/pages/viewpage.action?pageId=2386877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conf.ctripcorp.com/pages/viewpage.action?pageId=54476431" TargetMode="External"/><Relationship Id="rId3" Type="http://schemas.openxmlformats.org/officeDocument/2006/relationships/hyperlink" Target="http://10.2.6.39:8080/test-service/" TargetMode="External"/><Relationship Id="rId7" Type="http://schemas.openxmlformats.org/officeDocument/2006/relationships/hyperlink" Target="http://conf.ctripcorp.com/pages/viewpage.action?pageId=63471658" TargetMode="External"/><Relationship Id="rId2" Type="http://schemas.openxmlformats.org/officeDocument/2006/relationships/hyperlink" Target="http://conf.ctripcorp.com/pages/viewpage.action?pageId=615505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f.ctripcorp.com/pages/viewpage.action?pageId=55381784" TargetMode="External"/><Relationship Id="rId5" Type="http://schemas.openxmlformats.org/officeDocument/2006/relationships/hyperlink" Target="http://conf.ctripcorp.com/pages/viewpage.action?pageId=55385000" TargetMode="External"/><Relationship Id="rId4" Type="http://schemas.openxmlformats.org/officeDocument/2006/relationships/hyperlink" Target="http://conf.ctripcorp.com/pages/viewpage.action?pageId=55381758" TargetMode="External"/><Relationship Id="rId9" Type="http://schemas.openxmlformats.org/officeDocument/2006/relationships/hyperlink" Target="http://conf.ctripcorp.com/pages/viewpage.action?pageId=23861683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s.soa.dev.nt.ctripcorp.com/test-too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 2.0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服务框架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/>
              <a:t>赵强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框架研发部</a:t>
            </a:r>
            <a:r>
              <a:rPr lang="en-US" altLang="zh-CN" sz="2400" dirty="0" smtClean="0"/>
              <a:t>/</a:t>
            </a:r>
            <a:r>
              <a:rPr lang="en-US" altLang="zh-CN" sz="2400" dirty="0"/>
              <a:t>SOA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05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1199">
        <p:cut/>
      </p:transition>
    </mc:Choice>
    <mc:Fallback xmlns="">
      <p:transition advTm="1199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Clogging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Log</a:t>
            </a:r>
          </a:p>
          <a:p>
            <a:pPr lvl="1"/>
            <a:r>
              <a:rPr lang="en-US" altLang="zh-CN" dirty="0" smtClean="0"/>
              <a:t>Metrics</a:t>
            </a:r>
          </a:p>
          <a:p>
            <a:pPr lvl="1"/>
            <a:r>
              <a:rPr lang="en-US" altLang="zh-CN" u="sng" dirty="0">
                <a:hlinkClick r:id="rId2"/>
              </a:rPr>
              <a:t>SOA 2.0</a:t>
            </a:r>
            <a:r>
              <a:rPr lang="zh-CN" altLang="en-US" u="sng" dirty="0">
                <a:hlinkClick r:id="rId2"/>
              </a:rPr>
              <a:t>服务器端和客户端</a:t>
            </a:r>
            <a:r>
              <a:rPr lang="en-US" altLang="zh-CN" u="sng" dirty="0">
                <a:hlinkClick r:id="rId2"/>
              </a:rPr>
              <a:t>metrics</a:t>
            </a:r>
            <a:endParaRPr lang="en-US" altLang="zh-CN" dirty="0" smtClean="0"/>
          </a:p>
          <a:p>
            <a:r>
              <a:rPr lang="en-US" altLang="zh-CN" dirty="0" smtClean="0"/>
              <a:t>CAT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Event</a:t>
            </a:r>
          </a:p>
          <a:p>
            <a:pPr lvl="1"/>
            <a:r>
              <a:rPr lang="en-US" altLang="zh-CN" dirty="0" smtClean="0"/>
              <a:t>Transaction</a:t>
            </a:r>
          </a:p>
          <a:p>
            <a:pPr lvl="1"/>
            <a:r>
              <a:rPr lang="zh-CN" altLang="en-US" u="sng" dirty="0" smtClean="0">
                <a:hlinkClick r:id="rId3"/>
              </a:rPr>
              <a:t>使用</a:t>
            </a:r>
            <a:r>
              <a:rPr lang="en-US" altLang="zh-CN" u="sng" dirty="0">
                <a:hlinkClick r:id="rId3"/>
              </a:rPr>
              <a:t>CAT</a:t>
            </a:r>
            <a:r>
              <a:rPr lang="zh-CN" altLang="en-US" u="sng" dirty="0">
                <a:hlinkClick r:id="rId3"/>
              </a:rPr>
              <a:t>监控 </a:t>
            </a:r>
            <a:r>
              <a:rPr lang="en-US" altLang="zh-CN" u="sng" dirty="0">
                <a:hlinkClick r:id="rId3"/>
              </a:rPr>
              <a:t>SOA2.0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339"/>
            <a:ext cx="9144000" cy="46993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138"/>
            <a:ext cx="9144000" cy="39937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563"/>
            <a:ext cx="9144000" cy="17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1844824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u="sng" dirty="0" smtClean="0">
                <a:hlinkClick r:id="rId2"/>
              </a:rPr>
              <a:t>SOA </a:t>
            </a:r>
            <a:r>
              <a:rPr lang="en-US" altLang="zh-CN" u="sng" dirty="0">
                <a:hlinkClick r:id="rId2"/>
              </a:rPr>
              <a:t>2.0 Java </a:t>
            </a:r>
            <a:r>
              <a:rPr lang="zh-CN" altLang="en-US" u="sng" dirty="0">
                <a:hlinkClick r:id="rId2"/>
              </a:rPr>
              <a:t>服务开发样</a:t>
            </a:r>
            <a:r>
              <a:rPr lang="zh-CN" altLang="en-US" u="sng" dirty="0" smtClean="0">
                <a:hlinkClick r:id="rId2"/>
              </a:rPr>
              <a:t>例</a:t>
            </a:r>
            <a:endParaRPr lang="en-US" altLang="zh-CN" u="sng" dirty="0" smtClean="0"/>
          </a:p>
          <a:p>
            <a:r>
              <a:rPr lang="en-US" altLang="zh-CN" dirty="0" smtClean="0"/>
              <a:t>Test </a:t>
            </a:r>
            <a:r>
              <a:rPr lang="en-US" altLang="zh-CN" dirty="0"/>
              <a:t>Service</a:t>
            </a:r>
            <a:r>
              <a:rPr lang="zh-CN" altLang="en-US" dirty="0" smtClean="0"/>
              <a:t>：</a:t>
            </a:r>
            <a:r>
              <a:rPr lang="en-US" altLang="zh-CN" u="sng"/>
              <a:t> </a:t>
            </a:r>
            <a:r>
              <a:rPr lang="en-US" altLang="zh-CN" u="sng">
                <a:hlinkClick r:id="rId3"/>
              </a:rPr>
              <a:t>http://</a:t>
            </a:r>
            <a:r>
              <a:rPr lang="en-US" altLang="zh-CN" u="sng">
                <a:hlinkClick r:id="rId3"/>
              </a:rPr>
              <a:t>10.2.6.39:8080/test-service</a:t>
            </a:r>
            <a:r>
              <a:rPr lang="en-US" altLang="zh-CN" u="sng" smtClean="0">
                <a:hlinkClick r:id="rId3"/>
              </a:rPr>
              <a:t>/</a:t>
            </a:r>
            <a:endParaRPr lang="en-US" altLang="zh-CN" u="sng" smtClean="0"/>
          </a:p>
          <a:p>
            <a:endParaRPr lang="en-US" altLang="zh-CN" u="sng" dirty="0"/>
          </a:p>
          <a:p>
            <a:r>
              <a:rPr lang="zh-CN" altLang="en-US" dirty="0" smtClean="0"/>
              <a:t>其它常用链接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SOA 2.0 Java </a:t>
            </a:r>
            <a:r>
              <a:rPr lang="zh-CN" altLang="en-US" dirty="0">
                <a:hlinkClick r:id="rId4"/>
              </a:rPr>
              <a:t>框架产品下载</a:t>
            </a:r>
            <a:endParaRPr lang="en-US" altLang="zh-CN" dirty="0" smtClean="0"/>
          </a:p>
          <a:p>
            <a:r>
              <a:rPr lang="en-US" altLang="zh-CN" u="sng" dirty="0" smtClean="0">
                <a:hlinkClick r:id="rId5"/>
              </a:rPr>
              <a:t>SOA </a:t>
            </a:r>
            <a:r>
              <a:rPr lang="en-US" altLang="zh-CN" u="sng" dirty="0">
                <a:hlinkClick r:id="rId5"/>
              </a:rPr>
              <a:t>2.0 Java </a:t>
            </a:r>
            <a:r>
              <a:rPr lang="zh-CN" altLang="en-US" u="sng" dirty="0">
                <a:hlinkClick r:id="rId5"/>
              </a:rPr>
              <a:t>治理系统和支持</a:t>
            </a:r>
            <a:r>
              <a:rPr lang="zh-CN" altLang="en-US" u="sng" dirty="0" smtClean="0">
                <a:hlinkClick r:id="rId5"/>
              </a:rPr>
              <a:t>服务</a:t>
            </a:r>
            <a:endParaRPr lang="en-US" altLang="zh-CN" u="sng" dirty="0" smtClean="0"/>
          </a:p>
          <a:p>
            <a:r>
              <a:rPr lang="en-US" altLang="zh-CN" u="sng" dirty="0">
                <a:hlinkClick r:id="rId6"/>
              </a:rPr>
              <a:t>SOA 2.0 IDL </a:t>
            </a:r>
            <a:r>
              <a:rPr lang="zh-CN" altLang="en-US" u="sng" dirty="0">
                <a:hlinkClick r:id="rId6"/>
              </a:rPr>
              <a:t>语法</a:t>
            </a:r>
            <a:r>
              <a:rPr lang="zh-CN" altLang="en-US" u="sng" dirty="0" smtClean="0">
                <a:hlinkClick r:id="rId6"/>
              </a:rPr>
              <a:t>说明</a:t>
            </a:r>
            <a:endParaRPr lang="en-US" altLang="zh-CN" u="sng" dirty="0" smtClean="0"/>
          </a:p>
          <a:p>
            <a:r>
              <a:rPr lang="en-US" altLang="zh-CN" dirty="0">
                <a:hlinkClick r:id="rId7"/>
              </a:rPr>
              <a:t>SOA 2.0 .NET/Java</a:t>
            </a:r>
            <a:r>
              <a:rPr lang="zh-CN" altLang="en-US" dirty="0">
                <a:hlinkClick r:id="rId7"/>
              </a:rPr>
              <a:t>服务互相透明</a:t>
            </a:r>
            <a:r>
              <a:rPr lang="zh-CN" altLang="en-US" dirty="0" smtClean="0">
                <a:hlinkClick r:id="rId7"/>
              </a:rPr>
              <a:t>调用</a:t>
            </a:r>
            <a:endParaRPr lang="en-US" altLang="zh-CN" dirty="0" smtClean="0"/>
          </a:p>
          <a:p>
            <a:endParaRPr lang="en-US" altLang="zh-CN" u="sng" dirty="0"/>
          </a:p>
          <a:p>
            <a:r>
              <a:rPr lang="zh-CN" altLang="en-US" dirty="0"/>
              <a:t>更多文档：</a:t>
            </a:r>
            <a:endParaRPr lang="en-US" altLang="zh-CN" dirty="0"/>
          </a:p>
          <a:p>
            <a:r>
              <a:rPr lang="en-US" altLang="zh-CN" u="sng" dirty="0">
                <a:hlinkClick r:id="rId8"/>
              </a:rPr>
              <a:t>SOA 2.0 Java</a:t>
            </a:r>
            <a:r>
              <a:rPr lang="zh-CN" altLang="en-US" u="sng" dirty="0">
                <a:hlinkClick r:id="rId8"/>
              </a:rPr>
              <a:t>服务</a:t>
            </a:r>
            <a:r>
              <a:rPr lang="zh-CN" altLang="en-US" u="sng" dirty="0" smtClean="0">
                <a:hlinkClick r:id="rId8"/>
              </a:rPr>
              <a:t>框架</a:t>
            </a:r>
            <a:endParaRPr lang="en-US" altLang="zh-CN" u="sng" dirty="0" smtClean="0"/>
          </a:p>
          <a:p>
            <a:r>
              <a:rPr lang="en-US" altLang="zh-CN" u="sng" dirty="0">
                <a:hlinkClick r:id="rId9"/>
              </a:rPr>
              <a:t>SOA 2.0 .NET</a:t>
            </a:r>
            <a:r>
              <a:rPr lang="zh-CN" altLang="en-US" u="sng" dirty="0">
                <a:hlinkClick r:id="rId9"/>
              </a:rPr>
              <a:t>服务框架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16410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开发团队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技术支持</a:t>
            </a:r>
            <a:endParaRPr lang="en-US" altLang="zh-CN" dirty="0"/>
          </a:p>
          <a:p>
            <a:pPr lvl="1"/>
            <a:r>
              <a:rPr lang="zh-CN" altLang="en-US" dirty="0" smtClean="0"/>
              <a:t>何子波</a:t>
            </a:r>
            <a:r>
              <a:rPr lang="en-US" altLang="zh-CN" b="1" dirty="0" smtClean="0">
                <a:solidFill>
                  <a:srgbClr val="0000CC"/>
                </a:solidFill>
              </a:rPr>
              <a:t>(zbhe@Ctrip.com)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王路</a:t>
            </a:r>
            <a:r>
              <a:rPr lang="en-US" altLang="zh-CN" b="1" smtClean="0">
                <a:solidFill>
                  <a:srgbClr val="0000CC"/>
                </a:solidFill>
              </a:rPr>
              <a:t>(lu.wang@Ctrip.com</a:t>
            </a:r>
            <a:r>
              <a:rPr lang="en-US" altLang="zh-CN" b="1" dirty="0" smtClean="0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zh-CN" altLang="en-US" dirty="0" smtClean="0"/>
              <a:t>王健</a:t>
            </a:r>
            <a:r>
              <a:rPr lang="en-US" altLang="zh-CN" b="1" dirty="0" smtClean="0">
                <a:solidFill>
                  <a:srgbClr val="0000CC"/>
                </a:solidFill>
              </a:rPr>
              <a:t>(w.jian@Ctrip.com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</a:p>
          <a:p>
            <a:r>
              <a:rPr lang="zh-CN" altLang="en-US" dirty="0" smtClean="0"/>
              <a:t>开发经理</a:t>
            </a:r>
            <a:endParaRPr lang="en-US" altLang="zh-CN" dirty="0"/>
          </a:p>
          <a:p>
            <a:pPr lvl="1"/>
            <a:r>
              <a:rPr lang="zh-CN" altLang="en-US" dirty="0"/>
              <a:t>赵强</a:t>
            </a:r>
            <a:r>
              <a:rPr lang="en-US" altLang="zh-CN" b="1" dirty="0" smtClean="0">
                <a:solidFill>
                  <a:srgbClr val="0000CC"/>
                </a:solidFill>
              </a:rPr>
              <a:t>(q_zhao@Ctrip.com)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5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24138"/>
            <a:ext cx="22860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4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框架结构</a:t>
            </a:r>
            <a:endParaRPr lang="en-US" altLang="zh-CN" dirty="0" smtClean="0"/>
          </a:p>
          <a:p>
            <a:r>
              <a:rPr lang="zh-CN" altLang="en-US" dirty="0" smtClean="0"/>
              <a:t>契约优先</a:t>
            </a:r>
            <a:endParaRPr lang="en-US" altLang="zh-CN" dirty="0" smtClean="0"/>
          </a:p>
          <a:p>
            <a:r>
              <a:rPr lang="zh-CN" altLang="en-US" dirty="0" smtClean="0"/>
              <a:t>软负载均衡</a:t>
            </a:r>
            <a:endParaRPr lang="en-US" altLang="zh-CN" dirty="0" smtClean="0"/>
          </a:p>
          <a:p>
            <a:r>
              <a:rPr lang="en-US" altLang="zh-CN" dirty="0" smtClean="0"/>
              <a:t>SOA 2.0 Java/.NET </a:t>
            </a:r>
            <a:r>
              <a:rPr lang="zh-CN" altLang="en-US" dirty="0"/>
              <a:t>互通</a:t>
            </a:r>
            <a:endParaRPr lang="en-US" altLang="zh-CN" dirty="0" smtClean="0"/>
          </a:p>
          <a:p>
            <a:r>
              <a:rPr lang="zh-CN" altLang="en-US" dirty="0"/>
              <a:t>开发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/>
              <a:t>监控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606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 smtClean="0"/>
              <a:t>SOA 2.0 </a:t>
            </a:r>
            <a:r>
              <a:rPr lang="zh-CN" altLang="en-US" sz="2400" dirty="0" smtClean="0"/>
              <a:t>请求量占比</a:t>
            </a:r>
            <a:r>
              <a:rPr lang="en-US" altLang="zh-CN" sz="2400" dirty="0" smtClean="0"/>
              <a:t>&gt;75%</a:t>
            </a:r>
          </a:p>
          <a:p>
            <a:pPr lvl="1"/>
            <a:r>
              <a:rPr lang="en-US" altLang="zh-CN" sz="2400" dirty="0" smtClean="0"/>
              <a:t>2014.12.31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万</a:t>
            </a:r>
            <a:r>
              <a:rPr lang="en-US" altLang="zh-CN" sz="2400" dirty="0" smtClean="0"/>
              <a:t>/min</a:t>
            </a:r>
          </a:p>
          <a:p>
            <a:pPr lvl="1"/>
            <a:r>
              <a:rPr lang="en-US" altLang="zh-CN" sz="2400" dirty="0" smtClean="0"/>
              <a:t>2015.7.30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310</a:t>
            </a:r>
            <a:r>
              <a:rPr lang="zh-CN" altLang="en-US" sz="2400" dirty="0" smtClean="0"/>
              <a:t>万</a:t>
            </a:r>
            <a:r>
              <a:rPr lang="en-US" altLang="zh-CN" sz="2400" dirty="0" smtClean="0"/>
              <a:t>/min</a:t>
            </a:r>
          </a:p>
          <a:p>
            <a:pPr lvl="1"/>
            <a:r>
              <a:rPr lang="en-US" altLang="zh-CN" sz="2400" dirty="0" smtClean="0"/>
              <a:t>733</a:t>
            </a:r>
            <a:r>
              <a:rPr lang="zh-CN" altLang="en-US" sz="2400" dirty="0" smtClean="0"/>
              <a:t>生产服务，</a:t>
            </a:r>
            <a:r>
              <a:rPr lang="en-US" altLang="zh-CN" sz="2400" dirty="0" smtClean="0"/>
              <a:t>16000+</a:t>
            </a:r>
            <a:r>
              <a:rPr lang="zh-CN" altLang="en-US" sz="2400" dirty="0" smtClean="0"/>
              <a:t>服务操作，</a:t>
            </a:r>
            <a:r>
              <a:rPr lang="en-US" altLang="zh-CN" sz="2400" dirty="0" smtClean="0"/>
              <a:t>27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SBU</a:t>
            </a:r>
          </a:p>
          <a:p>
            <a:r>
              <a:rPr lang="en-US" altLang="zh-CN" sz="2400" dirty="0" smtClean="0"/>
              <a:t>SOA 2.0 .NET/Java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统一的开发模型：</a:t>
            </a:r>
            <a:r>
              <a:rPr lang="en-US" altLang="zh-CN" sz="2400" dirty="0" smtClean="0"/>
              <a:t>Contract First &amp; </a:t>
            </a:r>
            <a:r>
              <a:rPr lang="en-US" altLang="zh-CN" sz="2400" dirty="0" err="1" smtClean="0"/>
              <a:t>CodeGen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统一的调用方式：透明</a:t>
            </a:r>
            <a:r>
              <a:rPr lang="en-US" altLang="zh-CN" sz="2400" dirty="0" smtClean="0"/>
              <a:t>RPC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RESTful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统一的日志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监控：</a:t>
            </a:r>
            <a:r>
              <a:rPr lang="en-US" altLang="zh-CN" sz="2400" dirty="0" smtClean="0"/>
              <a:t>Clog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CAT</a:t>
            </a:r>
          </a:p>
          <a:p>
            <a:pPr lvl="1"/>
            <a:r>
              <a:rPr lang="zh-CN" altLang="en-US" sz="2400" dirty="0" smtClean="0"/>
              <a:t>互相透明调用</a:t>
            </a:r>
            <a:endParaRPr lang="en-US" altLang="zh-CN" sz="2400" dirty="0" smtClean="0"/>
          </a:p>
          <a:p>
            <a:r>
              <a:rPr lang="en-US" altLang="zh-CN" sz="2400" dirty="0" smtClean="0"/>
              <a:t>SOA 2.0 Java </a:t>
            </a:r>
            <a:r>
              <a:rPr lang="zh-CN" altLang="en-US" sz="2400" dirty="0" smtClean="0"/>
              <a:t>服务框架使用情况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29</a:t>
            </a:r>
            <a:r>
              <a:rPr lang="zh-CN" altLang="en-US" sz="2000" dirty="0" smtClean="0"/>
              <a:t>个生产服务，</a:t>
            </a:r>
            <a:r>
              <a:rPr lang="en-US" altLang="zh-CN" sz="2000" dirty="0" smtClean="0"/>
              <a:t>20+</a:t>
            </a:r>
            <a:r>
              <a:rPr lang="zh-CN" altLang="en-US" sz="2000" dirty="0" smtClean="0"/>
              <a:t>开发中服务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10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SBU</a:t>
            </a:r>
            <a:r>
              <a:rPr lang="zh-CN" altLang="en-US" sz="2000" dirty="0" smtClean="0"/>
              <a:t>：机票、酒店、基础业务</a:t>
            </a:r>
            <a:r>
              <a:rPr lang="zh-CN" altLang="en-US" sz="2000" dirty="0"/>
              <a:t>、地面</a:t>
            </a:r>
            <a:r>
              <a:rPr lang="zh-CN" altLang="en-US" sz="2000" dirty="0" smtClean="0"/>
              <a:t>、金融、团购、国际网站、攻略、游轮、框架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3767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框架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79" y="1317486"/>
            <a:ext cx="7022221" cy="527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43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契约优先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IDL</a:t>
            </a:r>
            <a:r>
              <a:rPr lang="zh-CN" altLang="en-US" dirty="0" smtClean="0"/>
              <a:t>契约定义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自动代码</a:t>
            </a:r>
            <a:r>
              <a:rPr lang="zh-CN" altLang="en-US" dirty="0"/>
              <a:t>生成</a:t>
            </a:r>
            <a:endParaRPr lang="en-US" altLang="zh-CN" dirty="0"/>
          </a:p>
          <a:p>
            <a:pPr lvl="1"/>
            <a:r>
              <a:rPr lang="en-US" altLang="zh-CN" dirty="0"/>
              <a:t>DTO &amp; Service Interface</a:t>
            </a:r>
          </a:p>
          <a:p>
            <a:pPr lvl="1"/>
            <a:r>
              <a:rPr lang="en-US" altLang="zh-CN" dirty="0"/>
              <a:t>DTO &amp; Client</a:t>
            </a:r>
            <a:r>
              <a:rPr lang="zh-CN" altLang="en-US" dirty="0"/>
              <a:t>，</a:t>
            </a:r>
            <a:r>
              <a:rPr lang="en-US" altLang="zh-CN" dirty="0"/>
              <a:t>java &amp; C</a:t>
            </a:r>
            <a:r>
              <a:rPr lang="en-US" altLang="zh-CN" dirty="0" smtClean="0"/>
              <a:t>#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4228572" cy="28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0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契约优先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IDL </a:t>
            </a:r>
            <a:r>
              <a:rPr lang="zh-CN" altLang="en-US" dirty="0" smtClean="0"/>
              <a:t>内置基本类型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81891"/>
              </p:ext>
            </p:extLst>
          </p:nvPr>
        </p:nvGraphicFramePr>
        <p:xfrm>
          <a:off x="899592" y="2348880"/>
          <a:ext cx="5976663" cy="3247403"/>
        </p:xfrm>
        <a:graphic>
          <a:graphicData uri="http://schemas.openxmlformats.org/drawingml/2006/table">
            <a:tbl>
              <a:tblPr/>
              <a:tblGrid>
                <a:gridCol w="1800200"/>
                <a:gridCol w="2184242"/>
                <a:gridCol w="1992221"/>
              </a:tblGrid>
              <a:tr h="27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IDL</a:t>
                      </a:r>
                      <a:r>
                        <a:rPr lang="zh-CN" altLang="en-US" sz="1400" b="1" dirty="0">
                          <a:solidFill>
                            <a:srgbClr val="333333"/>
                          </a:solidFill>
                          <a:effectLst/>
                        </a:rPr>
                        <a:t>内置类型</a:t>
                      </a:r>
                    </a:p>
                  </a:txBody>
                  <a:tcPr marL="71886" marR="107829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solidFill>
                            <a:srgbClr val="333333"/>
                          </a:solidFill>
                          <a:effectLst/>
                        </a:rPr>
                        <a:t>C#</a:t>
                      </a:r>
                      <a:r>
                        <a:rPr lang="zh-CN" altLang="en-US" sz="1400" b="1" dirty="0">
                          <a:solidFill>
                            <a:srgbClr val="333333"/>
                          </a:solidFill>
                          <a:effectLst/>
                        </a:rPr>
                        <a:t>对应类型</a:t>
                      </a:r>
                    </a:p>
                  </a:txBody>
                  <a:tcPr marL="71886" marR="107829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</a:rPr>
                        <a:t>Java</a:t>
                      </a:r>
                      <a:r>
                        <a:rPr lang="zh-CN" altLang="en-US" sz="1400" b="1">
                          <a:solidFill>
                            <a:srgbClr val="333333"/>
                          </a:solidFill>
                          <a:effectLst/>
                        </a:rPr>
                        <a:t>对应类型</a:t>
                      </a:r>
                    </a:p>
                  </a:txBody>
                  <a:tcPr marL="71886" marR="107829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7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bool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bool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Boolean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int 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Integer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long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long 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Long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 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double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double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Double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String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binary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byte[]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byte[]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36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datetime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</a:rPr>
                        <a:t>DateTime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Calendar</a:t>
                      </a:r>
                      <a:endParaRPr lang="en-US" sz="14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4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</a:rPr>
                        <a:t>list&lt;</a:t>
                      </a:r>
                      <a:r>
                        <a:rPr lang="zh-CN" altLang="en-US" sz="1400">
                          <a:solidFill>
                            <a:srgbClr val="333333"/>
                          </a:solidFill>
                          <a:effectLst/>
                        </a:rPr>
                        <a:t>元素类型</a:t>
                      </a:r>
                      <a:r>
                        <a:rPr lang="en-US" altLang="zh-CN" sz="140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solidFill>
                            <a:srgbClr val="333333"/>
                          </a:solidFill>
                          <a:effectLst/>
                        </a:rPr>
                        <a:t>Generic.List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&lt;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effectLst/>
                        </a:rPr>
                        <a:t>元素类型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List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&lt;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effectLst/>
                        </a:rPr>
                        <a:t>元素类型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map&lt;string,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effectLst/>
                        </a:rPr>
                        <a:t>值类型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Dictionary&lt;string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effectLst/>
                        </a:rPr>
                        <a:t>值类型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>
                          <a:solidFill>
                            <a:srgbClr val="333333"/>
                          </a:solidFill>
                          <a:effectLst/>
                        </a:rPr>
                        <a:t>Map&lt;string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</a:rPr>
                        <a:t>, </a:t>
                      </a:r>
                      <a:r>
                        <a:rPr lang="zh-CN" altLang="en-US" sz="1400" dirty="0">
                          <a:solidFill>
                            <a:srgbClr val="333333"/>
                          </a:solidFill>
                          <a:effectLst/>
                        </a:rPr>
                        <a:t>值类型</a:t>
                      </a:r>
                      <a:r>
                        <a:rPr lang="en-US" altLang="zh-CN" sz="1400" dirty="0">
                          <a:solidFill>
                            <a:srgbClr val="333333"/>
                          </a:solidFill>
                          <a:effectLst/>
                        </a:rPr>
                        <a:t>&gt;</a:t>
                      </a:r>
                    </a:p>
                  </a:txBody>
                  <a:tcPr marL="71886" marR="71886" marT="50320" marB="503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软负载均衡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4975"/>
            <a:ext cx="5314950" cy="3448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661"/>
            <a:ext cx="9144000" cy="41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altLang="zh-CN" dirty="0"/>
              <a:t>SOA 2.0 Java/.NET </a:t>
            </a:r>
            <a:r>
              <a:rPr lang="zh-CN" altLang="fi-FI" dirty="0"/>
              <a:t>互通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内置序列化器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Baiji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，版本宽松，易维护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Baiji</a:t>
            </a:r>
            <a:r>
              <a:rPr lang="en-US" altLang="zh-CN" dirty="0" smtClean="0"/>
              <a:t> Binary</a:t>
            </a:r>
            <a:r>
              <a:rPr lang="zh-CN" altLang="en-US" dirty="0" smtClean="0"/>
              <a:t>，更高的性能，版本严格，易发生兼容性问题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.NET/Java</a:t>
            </a:r>
            <a:r>
              <a:rPr lang="zh-CN" altLang="en-US" dirty="0" smtClean="0"/>
              <a:t>有相同序列化器实现，保证兼容性</a:t>
            </a:r>
            <a:endParaRPr lang="en-US" altLang="zh-CN" dirty="0" smtClean="0"/>
          </a:p>
          <a:p>
            <a:r>
              <a:rPr lang="en-US" altLang="zh-CN" dirty="0" smtClean="0"/>
              <a:t>SOA 2.0 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.NET/Java</a:t>
            </a:r>
            <a:r>
              <a:rPr lang="zh-CN" altLang="en-US" dirty="0" smtClean="0"/>
              <a:t>互相透明调用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调用方不必关心服务的开发技术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调用方式完全相同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757"/>
            <a:ext cx="9144000" cy="57664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4" y="347232"/>
            <a:ext cx="6458852" cy="61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9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JDK 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 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</a:t>
            </a:r>
          </a:p>
          <a:p>
            <a:r>
              <a:rPr lang="zh-CN" altLang="en-US" dirty="0" smtClean="0"/>
              <a:t>测试工具：</a:t>
            </a:r>
            <a:r>
              <a:rPr lang="en-US" altLang="zh-CN" dirty="0">
                <a:hlinkClick r:id="rId2"/>
              </a:rPr>
              <a:t>http://ws.soa.dev.nt.ctripcorp.com/test-tool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Self-Hosting Unit Test</a:t>
            </a:r>
          </a:p>
        </p:txBody>
      </p:sp>
    </p:spTree>
    <p:extLst>
      <p:ext uri="{BB962C8B-B14F-4D97-AF65-F5344CB8AC3E}">
        <p14:creationId xmlns:p14="http://schemas.microsoft.com/office/powerpoint/2010/main" val="4648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422</Words>
  <Application>Microsoft Office PowerPoint</Application>
  <PresentationFormat>全屏显示(4:3)</PresentationFormat>
  <Paragraphs>112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SOA 2.0 Java 服务框架</vt:lpstr>
      <vt:lpstr>Agenda</vt:lpstr>
      <vt:lpstr>简介</vt:lpstr>
      <vt:lpstr>框架结构</vt:lpstr>
      <vt:lpstr>契约优先</vt:lpstr>
      <vt:lpstr>契约优先</vt:lpstr>
      <vt:lpstr>软负载均衡</vt:lpstr>
      <vt:lpstr>SOA 2.0 Java/.NET 互通</vt:lpstr>
      <vt:lpstr>开发测试</vt:lpstr>
      <vt:lpstr>监控</vt:lpstr>
      <vt:lpstr>Demo</vt:lpstr>
      <vt:lpstr>开发团队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dyq董艺荃</dc:creator>
  <cp:lastModifiedBy>赵强</cp:lastModifiedBy>
  <cp:revision>235</cp:revision>
  <dcterms:created xsi:type="dcterms:W3CDTF">2014-09-26T02:06:58Z</dcterms:created>
  <dcterms:modified xsi:type="dcterms:W3CDTF">2015-07-31T02:19:01Z</dcterms:modified>
</cp:coreProperties>
</file>