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286" r:id="rId2"/>
    <p:sldId id="310" r:id="rId3"/>
    <p:sldId id="289" r:id="rId4"/>
    <p:sldId id="288" r:id="rId5"/>
    <p:sldId id="265" r:id="rId6"/>
    <p:sldId id="282" r:id="rId7"/>
    <p:sldId id="298" r:id="rId8"/>
    <p:sldId id="297" r:id="rId9"/>
    <p:sldId id="295" r:id="rId10"/>
    <p:sldId id="299" r:id="rId11"/>
    <p:sldId id="300" r:id="rId12"/>
    <p:sldId id="301" r:id="rId13"/>
    <p:sldId id="296" r:id="rId14"/>
    <p:sldId id="302" r:id="rId15"/>
    <p:sldId id="303" r:id="rId16"/>
    <p:sldId id="305" r:id="rId17"/>
    <p:sldId id="304" r:id="rId18"/>
    <p:sldId id="306" r:id="rId19"/>
    <p:sldId id="307" r:id="rId20"/>
    <p:sldId id="308" r:id="rId21"/>
    <p:sldId id="309" r:id="rId22"/>
    <p:sldId id="29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hqi" initials="jhqi"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E5F3"/>
    <a:srgbClr val="2A78A8"/>
    <a:srgbClr val="358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83768" autoAdjust="0"/>
  </p:normalViewPr>
  <p:slideViewPr>
    <p:cSldViewPr snapToGrid="0">
      <p:cViewPr varScale="1">
        <p:scale>
          <a:sx n="71" d="100"/>
          <a:sy n="71" d="100"/>
        </p:scale>
        <p:origin x="1046" y="43"/>
      </p:cViewPr>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5" d="100"/>
          <a:sy n="65" d="100"/>
        </p:scale>
        <p:origin x="1818"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20EA5F0D-C1DC-412F-A146-DDB3A74B588F}" type="datetimeFigureOut">
              <a:rPr lang="en-US" altLang="zh-CN"/>
              <a:t>1/22/2024</a:t>
            </a:fld>
            <a:endParaRPr lang="zh-CN"/>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7BAE14B8-3CC9-472D-9BC5-A84D80684DE2}" type="slidenum">
              <a:rPr lang="en-US" altLang="zh-CN"/>
              <a:t>‹#›</a:t>
            </a:fld>
            <a:endParaRPr 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A8CDE508-72C8-4AB5-AA9C-1584D31690E0}" type="datetimeFigureOut">
              <a:rPr lang="zh-CN" altLang="en-US"/>
              <a:t>2024/1/22</a:t>
            </a:fld>
            <a:endParaRPr lang="zh-CN"/>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7FB667E1-E601-4AAF-B95C-B25720D70A60}" type="slidenum">
              <a:rPr/>
              <a:t>‹#›</a:t>
            </a:fld>
            <a:endParaRPr lang="zh-C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14</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16</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17</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18</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19</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20</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21</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22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F0F0F"/>
                </a:solidFill>
                <a:effectLst/>
                <a:latin typeface="Söhne"/>
              </a:rPr>
              <a:t>首先我想用一句话来总结我们的工作</a:t>
            </a:r>
            <a:r>
              <a:rPr lang="en-US" altLang="zh-CN" b="0" i="0" dirty="0">
                <a:solidFill>
                  <a:srgbClr val="0F0F0F"/>
                </a:solidFill>
                <a:effectLst/>
                <a:latin typeface="Söhne"/>
              </a:rPr>
              <a:t>:</a:t>
            </a:r>
          </a:p>
          <a:p>
            <a:r>
              <a:rPr lang="zh-CN" altLang="en-US" b="0" i="0" dirty="0">
                <a:solidFill>
                  <a:srgbClr val="0F0F0F"/>
                </a:solidFill>
                <a:effectLst/>
                <a:latin typeface="Söhne"/>
              </a:rPr>
              <a:t>用中文来说就是</a:t>
            </a:r>
            <a:r>
              <a:rPr lang="en-US" altLang="zh-CN" b="0" i="0" dirty="0">
                <a:solidFill>
                  <a:srgbClr val="0F0F0F"/>
                </a:solidFill>
                <a:effectLst/>
                <a:latin typeface="Söhne"/>
              </a:rPr>
              <a:t> </a:t>
            </a:r>
            <a:r>
              <a:rPr lang="zh-CN" altLang="en-US" b="0" i="0" dirty="0">
                <a:solidFill>
                  <a:srgbClr val="0F0F0F"/>
                </a:solidFill>
                <a:effectLst/>
                <a:latin typeface="Söhne"/>
              </a:rPr>
              <a:t>针对大模型生成代码质量测试问题，我们提出了基于代码反向生成的</a:t>
            </a:r>
            <a:r>
              <a:rPr lang="en-US" altLang="zh-CN" b="0" i="0" dirty="0" err="1">
                <a:solidFill>
                  <a:srgbClr val="0F0F0F"/>
                </a:solidFill>
                <a:effectLst/>
                <a:latin typeface="Söhne"/>
              </a:rPr>
              <a:t>Secode</a:t>
            </a:r>
            <a:r>
              <a:rPr lang="zh-CN" altLang="en-US" b="0" i="0" dirty="0">
                <a:solidFill>
                  <a:srgbClr val="0F0F0F"/>
                </a:solidFill>
                <a:effectLst/>
                <a:latin typeface="Söhne"/>
              </a:rPr>
              <a:t>框架，并针对</a:t>
            </a:r>
            <a:r>
              <a:rPr lang="en-US" altLang="zh-CN" b="0" i="0" dirty="0">
                <a:solidFill>
                  <a:srgbClr val="0F0F0F"/>
                </a:solidFill>
                <a:effectLst/>
                <a:latin typeface="Söhne"/>
              </a:rPr>
              <a:t>Solidity</a:t>
            </a:r>
            <a:r>
              <a:rPr lang="zh-CN" altLang="en-US" b="0" i="0" dirty="0">
                <a:solidFill>
                  <a:srgbClr val="0F0F0F"/>
                </a:solidFill>
                <a:effectLst/>
                <a:latin typeface="Söhne"/>
              </a:rPr>
              <a:t>语言进行了实证测试。</a:t>
            </a:r>
            <a:endParaRPr lang="en-US" altLang="zh-CN" b="0" i="0" dirty="0">
              <a:solidFill>
                <a:srgbClr val="0F0F0F"/>
              </a:solidFill>
              <a:effectLst/>
              <a:latin typeface="Söhne"/>
            </a:endParaRPr>
          </a:p>
          <a:p>
            <a:r>
              <a:rPr lang="zh-CN" altLang="en-US" b="0" i="0" dirty="0">
                <a:solidFill>
                  <a:srgbClr val="0F0F0F"/>
                </a:solidFill>
                <a:effectLst/>
                <a:latin typeface="Söhne"/>
              </a:rPr>
              <a:t>在这句话里我们可以发现三个关键信息</a:t>
            </a:r>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2</a:t>
            </a:fld>
            <a:endParaRPr lang="zh-CN" altLang="en-US"/>
          </a:p>
        </p:txBody>
      </p:sp>
    </p:spTree>
    <p:extLst>
      <p:ext uri="{BB962C8B-B14F-4D97-AF65-F5344CB8AC3E}">
        <p14:creationId xmlns:p14="http://schemas.microsoft.com/office/powerpoint/2010/main" val="11035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10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11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0473" y="1728000"/>
            <a:ext cx="13068237" cy="3794943"/>
          </a:xfrm>
          <a:prstGeom prst="rect">
            <a:avLst/>
          </a:prstGeom>
        </p:spPr>
      </p:pic>
      <p:sp>
        <p:nvSpPr>
          <p:cNvPr id="8" name="矩形 7"/>
          <p:cNvSpPr/>
          <p:nvPr/>
        </p:nvSpPr>
        <p:spPr>
          <a:xfrm>
            <a:off x="-2" y="0"/>
            <a:ext cx="12188827" cy="172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sp>
        <p:nvSpPr>
          <p:cNvPr id="9" name="矩形 8"/>
          <p:cNvSpPr/>
          <p:nvPr/>
        </p:nvSpPr>
        <p:spPr>
          <a:xfrm>
            <a:off x="3173" y="5130000"/>
            <a:ext cx="12188827" cy="172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sp>
        <p:nvSpPr>
          <p:cNvPr id="2" name="标题 1"/>
          <p:cNvSpPr>
            <a:spLocks noGrp="1"/>
          </p:cNvSpPr>
          <p:nvPr>
            <p:ph type="ctrTitle" hasCustomPrompt="1"/>
          </p:nvPr>
        </p:nvSpPr>
        <p:spPr>
          <a:xfrm>
            <a:off x="596900" y="2941018"/>
            <a:ext cx="10998200" cy="907181"/>
          </a:xfrm>
          <a:prstGeom prst="rect">
            <a:avLst/>
          </a:prstGeom>
        </p:spPr>
        <p:txBody>
          <a:bodyPr anchor="t"/>
          <a:lstStyle>
            <a:lvl1pPr algn="ctr" latinLnBrk="0">
              <a:defRPr lang="zh-CN" sz="6000" b="1"/>
            </a:lvl1pPr>
          </a:lstStyle>
          <a:p>
            <a:r>
              <a:rPr lang="zh-CN" altLang="en-US" dirty="0"/>
              <a:t>标测试题</a:t>
            </a:r>
            <a:endParaRPr lang="zh-CN" dirty="0"/>
          </a:p>
        </p:txBody>
      </p:sp>
      <p:sp>
        <p:nvSpPr>
          <p:cNvPr id="3" name="副标题 2"/>
          <p:cNvSpPr>
            <a:spLocks noGrp="1"/>
          </p:cNvSpPr>
          <p:nvPr>
            <p:ph type="subTitle" idx="1" hasCustomPrompt="1"/>
          </p:nvPr>
        </p:nvSpPr>
        <p:spPr>
          <a:xfrm>
            <a:off x="596900" y="2105063"/>
            <a:ext cx="10998200" cy="748871"/>
          </a:xfrm>
          <a:prstGeom prst="rect">
            <a:avLst/>
          </a:prstGeom>
        </p:spPr>
        <p:txBody>
          <a:bodyPr anchor="b">
            <a:noAutofit/>
          </a:bodyPr>
          <a:lstStyle>
            <a:lvl1pPr marL="0" indent="0" algn="ctr" latinLnBrk="0">
              <a:spcBef>
                <a:spcPts val="0"/>
              </a:spcBef>
              <a:buNone/>
              <a:defRPr lang="zh-CN" sz="2800" cap="all" baseline="0"/>
            </a:lvl1pPr>
            <a:lvl2pPr marL="457200" indent="0" algn="ctr" latinLnBrk="0">
              <a:buNone/>
              <a:defRPr lang="zh-CN" sz="2800"/>
            </a:lvl2pPr>
            <a:lvl3pPr marL="914400" indent="0" algn="ctr" latinLnBrk="0">
              <a:buNone/>
              <a:defRPr lang="zh-CN" sz="2400"/>
            </a:lvl3pPr>
            <a:lvl4pPr marL="1371600" indent="0" algn="ctr" latinLnBrk="0">
              <a:buNone/>
              <a:defRPr lang="zh-CN" sz="2000"/>
            </a:lvl4pPr>
            <a:lvl5pPr marL="1828800" indent="0" algn="ctr" latinLnBrk="0">
              <a:buNone/>
              <a:defRPr lang="zh-CN" sz="2000"/>
            </a:lvl5pPr>
            <a:lvl6pPr marL="2286000" indent="0" algn="ctr" latinLnBrk="0">
              <a:buNone/>
              <a:defRPr lang="zh-CN" sz="2000"/>
            </a:lvl6pPr>
            <a:lvl7pPr marL="2743200" indent="0" algn="ctr" latinLnBrk="0">
              <a:buNone/>
              <a:defRPr lang="zh-CN" sz="2000"/>
            </a:lvl7pPr>
            <a:lvl8pPr marL="3200400" indent="0" algn="ctr" latinLnBrk="0">
              <a:buNone/>
              <a:defRPr lang="zh-CN" sz="2000"/>
            </a:lvl8pPr>
            <a:lvl9pPr marL="3657600" indent="0" algn="ctr" latinLnBrk="0">
              <a:buNone/>
              <a:defRPr lang="zh-CN" sz="2000"/>
            </a:lvl9pPr>
          </a:lstStyle>
          <a:p>
            <a:r>
              <a:rPr lang="zh-CN" altLang="en-US" dirty="0"/>
              <a:t>副标题</a:t>
            </a:r>
            <a:endParaRPr lang="zh-CN" dirty="0"/>
          </a:p>
        </p:txBody>
      </p:sp>
      <p:sp>
        <p:nvSpPr>
          <p:cNvPr id="12" name="文本占位符 11"/>
          <p:cNvSpPr>
            <a:spLocks noGrp="1"/>
          </p:cNvSpPr>
          <p:nvPr>
            <p:ph type="body" sz="quarter" idx="10" hasCustomPrompt="1"/>
          </p:nvPr>
        </p:nvSpPr>
        <p:spPr>
          <a:xfrm>
            <a:off x="4239684" y="4509069"/>
            <a:ext cx="3712633" cy="269875"/>
          </a:xfrm>
          <a:prstGeom prst="rect">
            <a:avLst/>
          </a:prstGeom>
        </p:spPr>
        <p:txBody>
          <a:bodyPr>
            <a:noAutofit/>
          </a:bodyPr>
          <a:lstStyle>
            <a:lvl1pPr marL="45720" indent="0" algn="ctr">
              <a:buFontTx/>
              <a:buNone/>
              <a:defRPr sz="1600">
                <a:solidFill>
                  <a:schemeClr val="tx1">
                    <a:lumMod val="75000"/>
                  </a:schemeClr>
                </a:solidFill>
              </a:defRPr>
            </a:lvl1pPr>
          </a:lstStyle>
          <a:p>
            <a:pPr lvl="0"/>
            <a:r>
              <a:rPr lang="zh-CN" altLang="en-US" dirty="0"/>
              <a:t>报告人  职务</a:t>
            </a:r>
          </a:p>
        </p:txBody>
      </p:sp>
      <p:grpSp>
        <p:nvGrpSpPr>
          <p:cNvPr id="10" name="组合 9"/>
          <p:cNvGrpSpPr>
            <a:grpSpLocks noChangeAspect="1"/>
          </p:cNvGrpSpPr>
          <p:nvPr userDrawn="1"/>
        </p:nvGrpSpPr>
        <p:grpSpPr>
          <a:xfrm>
            <a:off x="4910879" y="3971919"/>
            <a:ext cx="2370243" cy="400136"/>
            <a:chOff x="8729725" y="4570716"/>
            <a:chExt cx="2830513" cy="477838"/>
          </a:xfrm>
          <a:solidFill>
            <a:schemeClr val="tx1">
              <a:alpha val="50000"/>
            </a:schemeClr>
          </a:solidFill>
        </p:grpSpPr>
        <p:sp>
          <p:nvSpPr>
            <p:cNvPr id="13"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目录页">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6912" y="133959"/>
            <a:ext cx="13068237" cy="3794943"/>
          </a:xfrm>
          <a:prstGeom prst="rect">
            <a:avLst/>
          </a:prstGeom>
        </p:spPr>
      </p:pic>
      <p:pic>
        <p:nvPicPr>
          <p:cNvPr id="35" name="图片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178" y="3481299"/>
            <a:ext cx="13068237" cy="3794943"/>
          </a:xfrm>
          <a:prstGeom prst="rect">
            <a:avLst/>
          </a:prstGeom>
        </p:spPr>
      </p:pic>
      <p:sp>
        <p:nvSpPr>
          <p:cNvPr id="8" name="矩形 7"/>
          <p:cNvSpPr/>
          <p:nvPr/>
        </p:nvSpPr>
        <p:spPr>
          <a:xfrm>
            <a:off x="-2" y="0"/>
            <a:ext cx="12188827" cy="62653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sp>
        <p:nvSpPr>
          <p:cNvPr id="9" name="矩形 8"/>
          <p:cNvSpPr/>
          <p:nvPr/>
        </p:nvSpPr>
        <p:spPr>
          <a:xfrm>
            <a:off x="3173" y="6468532"/>
            <a:ext cx="12188827" cy="389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sp>
        <p:nvSpPr>
          <p:cNvPr id="2" name="标题 1"/>
          <p:cNvSpPr>
            <a:spLocks noGrp="1"/>
          </p:cNvSpPr>
          <p:nvPr>
            <p:ph type="ctrTitle" hasCustomPrompt="1"/>
          </p:nvPr>
        </p:nvSpPr>
        <p:spPr>
          <a:xfrm>
            <a:off x="596899" y="1249635"/>
            <a:ext cx="2445379" cy="4702272"/>
          </a:xfrm>
          <a:prstGeom prst="rect">
            <a:avLst/>
          </a:prstGeom>
        </p:spPr>
        <p:txBody>
          <a:bodyPr anchor="t"/>
          <a:lstStyle>
            <a:lvl1pPr algn="r" latinLnBrk="0">
              <a:defRPr lang="zh-CN" sz="5400" b="1">
                <a:solidFill>
                  <a:schemeClr val="accent2">
                    <a:lumMod val="40000"/>
                    <a:lumOff val="60000"/>
                  </a:schemeClr>
                </a:solidFill>
              </a:defRPr>
            </a:lvl1pPr>
          </a:lstStyle>
          <a:p>
            <a:r>
              <a:rPr lang="zh-CN" altLang="en-US" dirty="0"/>
              <a:t>目录</a:t>
            </a:r>
            <a:endParaRPr lang="zh-CN" dirty="0"/>
          </a:p>
        </p:txBody>
      </p:sp>
      <p:sp>
        <p:nvSpPr>
          <p:cNvPr id="5" name="文本占位符 4"/>
          <p:cNvSpPr>
            <a:spLocks noGrp="1"/>
          </p:cNvSpPr>
          <p:nvPr>
            <p:ph type="body" sz="quarter" idx="10" hasCustomPrompt="1"/>
          </p:nvPr>
        </p:nvSpPr>
        <p:spPr>
          <a:xfrm>
            <a:off x="3736544" y="1249636"/>
            <a:ext cx="7828393" cy="4702271"/>
          </a:xfrm>
          <a:prstGeom prst="rect">
            <a:avLst/>
          </a:prstGeom>
        </p:spPr>
        <p:txBody>
          <a:bodyPr/>
          <a:lstStyle>
            <a:lvl1pPr>
              <a:lnSpc>
                <a:spcPct val="120000"/>
              </a:lnSpc>
              <a:defRPr sz="3600"/>
            </a:lvl1pPr>
          </a:lstStyle>
          <a:p>
            <a:pPr lvl="0"/>
            <a:r>
              <a:rPr lang="zh-CN" altLang="en-US" dirty="0"/>
              <a:t>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0" y="375336"/>
            <a:ext cx="12192000" cy="6107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标题 1"/>
          <p:cNvSpPr>
            <a:spLocks noGrp="1"/>
          </p:cNvSpPr>
          <p:nvPr>
            <p:ph type="title" hasCustomPrompt="1"/>
          </p:nvPr>
        </p:nvSpPr>
        <p:spPr>
          <a:xfrm>
            <a:off x="1598507" y="797052"/>
            <a:ext cx="8994987" cy="2359152"/>
          </a:xfrm>
          <a:prstGeom prst="rect">
            <a:avLst/>
          </a:prstGeom>
        </p:spPr>
        <p:txBody>
          <a:bodyPr anchor="b">
            <a:normAutofit/>
          </a:bodyPr>
          <a:lstStyle>
            <a:lvl1pPr algn="l" latinLnBrk="0">
              <a:defRPr lang="zh-CN" sz="5400" b="1"/>
            </a:lvl1pPr>
          </a:lstStyle>
          <a:p>
            <a:r>
              <a:rPr lang="zh-CN" altLang="en-US" dirty="0"/>
              <a:t>小节标题</a:t>
            </a:r>
            <a:endParaRPr lang="zh-CN" dirty="0"/>
          </a:p>
        </p:txBody>
      </p:sp>
      <p:sp>
        <p:nvSpPr>
          <p:cNvPr id="3" name="文本占位符 2"/>
          <p:cNvSpPr>
            <a:spLocks noGrp="1"/>
          </p:cNvSpPr>
          <p:nvPr>
            <p:ph type="body" idx="1" hasCustomPrompt="1"/>
          </p:nvPr>
        </p:nvSpPr>
        <p:spPr>
          <a:xfrm>
            <a:off x="1598507" y="3238500"/>
            <a:ext cx="8994987" cy="841248"/>
          </a:xfrm>
          <a:prstGeom prst="rect">
            <a:avLst/>
          </a:prstGeom>
        </p:spPr>
        <p:txBody>
          <a:bodyPr anchor="t"/>
          <a:lstStyle>
            <a:lvl1pPr marL="0" indent="0" algn="l" latinLnBrk="0">
              <a:spcBef>
                <a:spcPts val="0"/>
              </a:spcBef>
              <a:buNone/>
              <a:defRPr lang="zh-CN" sz="2800" cap="all" baseline="0">
                <a:solidFill>
                  <a:schemeClr val="tx1">
                    <a:tint val="75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dirty="0"/>
              <a:t>副标题</a:t>
            </a:r>
          </a:p>
        </p:txBody>
      </p:sp>
      <p:grpSp>
        <p:nvGrpSpPr>
          <p:cNvPr id="31" name="组合 30"/>
          <p:cNvGrpSpPr>
            <a:grpSpLocks noChangeAspect="1"/>
          </p:cNvGrpSpPr>
          <p:nvPr userDrawn="1"/>
        </p:nvGrpSpPr>
        <p:grpSpPr>
          <a:xfrm>
            <a:off x="10654765" y="6553202"/>
            <a:ext cx="1395151" cy="235523"/>
            <a:chOff x="8729725" y="4570716"/>
            <a:chExt cx="2830513" cy="477838"/>
          </a:xfrm>
          <a:solidFill>
            <a:schemeClr val="tx1">
              <a:alpha val="70000"/>
            </a:schemeClr>
          </a:solidFill>
        </p:grpSpPr>
        <p:sp>
          <p:nvSpPr>
            <p:cNvPr id="32"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98500" y="467360"/>
            <a:ext cx="10795000" cy="898144"/>
          </a:xfrm>
          <a:prstGeom prst="rect">
            <a:avLst/>
          </a:prstGeom>
        </p:spPr>
        <p:txBody>
          <a:bodyPr anchor="b"/>
          <a:lstStyle>
            <a:lvl1pPr>
              <a:defRPr>
                <a:solidFill>
                  <a:schemeClr val="accent2">
                    <a:lumMod val="40000"/>
                    <a:lumOff val="60000"/>
                  </a:schemeClr>
                </a:solidFill>
              </a:defRPr>
            </a:lvl1pPr>
          </a:lstStyle>
          <a:p>
            <a:r>
              <a:rPr lang="zh-CN" altLang="en-US" dirty="0"/>
              <a:t>单击此处编辑母版标题样式</a:t>
            </a:r>
            <a:endParaRPr lang="zh-CN" dirty="0"/>
          </a:p>
        </p:txBody>
      </p:sp>
      <p:sp>
        <p:nvSpPr>
          <p:cNvPr id="3" name="内容占位符 2"/>
          <p:cNvSpPr>
            <a:spLocks noGrp="1"/>
          </p:cNvSpPr>
          <p:nvPr>
            <p:ph idx="1"/>
          </p:nvPr>
        </p:nvSpPr>
        <p:spPr>
          <a:xfrm>
            <a:off x="698500" y="1626669"/>
            <a:ext cx="10795000" cy="4402912"/>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98501" y="1626669"/>
            <a:ext cx="5087619" cy="4399227"/>
          </a:xfrm>
          <a:prstGeom prst="rect">
            <a:avLst/>
          </a:prstGeo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CN" dirty="0"/>
          </a:p>
        </p:txBody>
      </p:sp>
      <p:sp>
        <p:nvSpPr>
          <p:cNvPr id="4" name="内容占位符 3"/>
          <p:cNvSpPr>
            <a:spLocks noGrp="1"/>
          </p:cNvSpPr>
          <p:nvPr>
            <p:ph sz="half" idx="2"/>
          </p:nvPr>
        </p:nvSpPr>
        <p:spPr>
          <a:xfrm>
            <a:off x="6405880" y="1626669"/>
            <a:ext cx="5087619" cy="4399227"/>
          </a:xfrm>
          <a:prstGeom prst="rect">
            <a:avLst/>
          </a:prstGeo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CN" dirty="0"/>
          </a:p>
        </p:txBody>
      </p:sp>
      <p:sp>
        <p:nvSpPr>
          <p:cNvPr id="9" name="标题 1"/>
          <p:cNvSpPr>
            <a:spLocks noGrp="1"/>
          </p:cNvSpPr>
          <p:nvPr>
            <p:ph type="title"/>
          </p:nvPr>
        </p:nvSpPr>
        <p:spPr>
          <a:xfrm>
            <a:off x="698500" y="467360"/>
            <a:ext cx="10795000" cy="898144"/>
          </a:xfrm>
          <a:prstGeom prst="rect">
            <a:avLst/>
          </a:prstGeom>
        </p:spPr>
        <p:txBody>
          <a:bodyPr anchor="b"/>
          <a:lstStyle>
            <a:lvl1pPr>
              <a:defRPr>
                <a:solidFill>
                  <a:schemeClr val="accent2">
                    <a:lumMod val="40000"/>
                    <a:lumOff val="60000"/>
                  </a:schemeClr>
                </a:solidFill>
              </a:defRPr>
            </a:lvl1pPr>
          </a:lstStyle>
          <a:p>
            <a:r>
              <a:rPr lang="zh-CN" altLang="en-US" dirty="0"/>
              <a:t>单击此处编辑母版标题样式</a:t>
            </a:r>
            <a:endParaRPr 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98501" y="1608864"/>
            <a:ext cx="5087619" cy="473936"/>
          </a:xfrm>
          <a:prstGeom prst="rect">
            <a:avLst/>
          </a:prstGeom>
        </p:spPr>
        <p:txBody>
          <a:bodyPr anchor="ctr">
            <a:normAutofit/>
          </a:bodyPr>
          <a:lstStyle>
            <a:lvl1pPr marL="0" indent="0" latinLnBrk="0">
              <a:spcBef>
                <a:spcPts val="0"/>
              </a:spcBef>
              <a:buNone/>
              <a:defRPr lang="zh-CN" sz="2000" b="0" cap="all" baseline="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dirty="0"/>
              <a:t>单击此处编辑母版文本样式</a:t>
            </a:r>
          </a:p>
        </p:txBody>
      </p:sp>
      <p:sp>
        <p:nvSpPr>
          <p:cNvPr id="5" name="文本占位符 4"/>
          <p:cNvSpPr>
            <a:spLocks noGrp="1"/>
          </p:cNvSpPr>
          <p:nvPr>
            <p:ph type="body" sz="quarter" idx="3"/>
          </p:nvPr>
        </p:nvSpPr>
        <p:spPr>
          <a:xfrm>
            <a:off x="6405880" y="1608864"/>
            <a:ext cx="5087619" cy="473936"/>
          </a:xfrm>
          <a:prstGeom prst="rect">
            <a:avLst/>
          </a:prstGeom>
        </p:spPr>
        <p:txBody>
          <a:bodyPr anchor="ctr">
            <a:normAutofit/>
          </a:bodyPr>
          <a:lstStyle>
            <a:lvl1pPr marL="0" indent="0" latinLnBrk="0">
              <a:spcBef>
                <a:spcPts val="0"/>
              </a:spcBef>
              <a:buNone/>
              <a:defRPr lang="zh-CN" sz="2000" b="0" cap="all" baseline="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dirty="0"/>
              <a:t>单击此处编辑母版文本样式</a:t>
            </a:r>
          </a:p>
        </p:txBody>
      </p:sp>
      <p:sp>
        <p:nvSpPr>
          <p:cNvPr id="11" name="内容占位符 2"/>
          <p:cNvSpPr>
            <a:spLocks noGrp="1"/>
          </p:cNvSpPr>
          <p:nvPr>
            <p:ph sz="half" idx="10"/>
          </p:nvPr>
        </p:nvSpPr>
        <p:spPr>
          <a:xfrm>
            <a:off x="698501" y="2232732"/>
            <a:ext cx="5087619" cy="2097968"/>
          </a:xfrm>
          <a:prstGeom prst="rect">
            <a:avLst/>
          </a:prstGeom>
        </p:spPr>
        <p:txBody>
          <a:bodyPr>
            <a:normAutofit/>
          </a:bodyPr>
          <a:lstStyle>
            <a:lvl1pPr latinLnBrk="0">
              <a:defRPr lang="zh-CN" altLang="en-US" dirty="0" smtClean="0"/>
            </a:lvl1pPr>
            <a:lvl2pPr latinLnBrk="0">
              <a:defRPr lang="zh-CN" altLang="en-US" dirty="0" smtClean="0"/>
            </a:lvl2pPr>
            <a:lvl3pPr latinLnBrk="0">
              <a:defRPr lang="zh-CN" altLang="en-US" dirty="0" smtClean="0"/>
            </a:lvl3pPr>
            <a:lvl4pPr latinLnBrk="0">
              <a:defRPr lang="zh-CN" altLang="en-US" dirty="0" smtClean="0"/>
            </a:lvl4pPr>
            <a:lvl5pPr latinLnBrk="0">
              <a:defRPr lang="zh-CN" dirty="0"/>
            </a:lvl5pPr>
            <a:lvl6pPr latinLnBrk="0">
              <a:defRPr lang="zh-CN" sz="1400"/>
            </a:lvl6pPr>
            <a:lvl7pPr latinLnBrk="0">
              <a:defRPr lang="zh-CN" sz="1400"/>
            </a:lvl7pPr>
            <a:lvl8pPr latinLnBrk="0">
              <a:defRPr lang="zh-CN" sz="1400"/>
            </a:lvl8pPr>
            <a:lvl9pPr latinLnBrk="0">
              <a:defRPr lang="zh-CN" sz="14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CN" dirty="0"/>
          </a:p>
        </p:txBody>
      </p:sp>
      <p:sp>
        <p:nvSpPr>
          <p:cNvPr id="12" name="内容占位符 3"/>
          <p:cNvSpPr>
            <a:spLocks noGrp="1"/>
          </p:cNvSpPr>
          <p:nvPr>
            <p:ph sz="half" idx="2"/>
          </p:nvPr>
        </p:nvSpPr>
        <p:spPr>
          <a:xfrm>
            <a:off x="6405880" y="2232732"/>
            <a:ext cx="5087619" cy="2097968"/>
          </a:xfrm>
          <a:prstGeom prst="rect">
            <a:avLst/>
          </a:prstGeom>
        </p:spPr>
        <p:txBody>
          <a:bodyPr>
            <a:normAutofit/>
          </a:bodyPr>
          <a:lstStyle>
            <a:lvl1pPr latinLnBrk="0">
              <a:defRPr lang="zh-CN" altLang="en-US" dirty="0" smtClean="0"/>
            </a:lvl1pPr>
            <a:lvl2pPr latinLnBrk="0">
              <a:defRPr lang="zh-CN" altLang="en-US" dirty="0" smtClean="0"/>
            </a:lvl2pPr>
            <a:lvl3pPr latinLnBrk="0">
              <a:defRPr lang="zh-CN" altLang="en-US" dirty="0" smtClean="0"/>
            </a:lvl3pPr>
            <a:lvl4pPr latinLnBrk="0">
              <a:defRPr lang="zh-CN" altLang="en-US" dirty="0" smtClean="0"/>
            </a:lvl4pPr>
            <a:lvl5pPr latinLnBrk="0">
              <a:defRPr lang="zh-CN" dirty="0"/>
            </a:lvl5pPr>
            <a:lvl6pPr latinLnBrk="0">
              <a:defRPr lang="zh-CN" sz="1400"/>
            </a:lvl6pPr>
            <a:lvl7pPr latinLnBrk="0">
              <a:defRPr lang="zh-CN" sz="1400"/>
            </a:lvl7pPr>
            <a:lvl8pPr latinLnBrk="0">
              <a:defRPr lang="zh-CN" sz="1400"/>
            </a:lvl8pPr>
            <a:lvl9pPr latinLnBrk="0">
              <a:defRPr lang="zh-CN" sz="14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CN" dirty="0"/>
          </a:p>
        </p:txBody>
      </p:sp>
      <p:sp>
        <p:nvSpPr>
          <p:cNvPr id="14" name="标题 1"/>
          <p:cNvSpPr>
            <a:spLocks noGrp="1"/>
          </p:cNvSpPr>
          <p:nvPr>
            <p:ph type="title"/>
          </p:nvPr>
        </p:nvSpPr>
        <p:spPr>
          <a:xfrm>
            <a:off x="698500" y="467360"/>
            <a:ext cx="10795000" cy="898144"/>
          </a:xfrm>
          <a:prstGeom prst="rect">
            <a:avLst/>
          </a:prstGeom>
        </p:spPr>
        <p:txBody>
          <a:bodyPr anchor="b"/>
          <a:lstStyle>
            <a:lvl1pPr>
              <a:defRPr>
                <a:solidFill>
                  <a:schemeClr val="accent2">
                    <a:lumMod val="40000"/>
                    <a:lumOff val="60000"/>
                  </a:schemeClr>
                </a:solidFill>
              </a:defRPr>
            </a:lvl1pPr>
          </a:lstStyle>
          <a:p>
            <a:r>
              <a:rPr lang="zh-CN" altLang="en-US" dirty="0"/>
              <a:t>单击此处编辑母版标题样式</a:t>
            </a:r>
            <a:endParaRPr lang="zh-CN" dirty="0"/>
          </a:p>
        </p:txBody>
      </p:sp>
      <p:sp>
        <p:nvSpPr>
          <p:cNvPr id="18" name="文本占位符 17"/>
          <p:cNvSpPr>
            <a:spLocks noGrp="1"/>
          </p:cNvSpPr>
          <p:nvPr>
            <p:ph type="body" sz="quarter" idx="11"/>
          </p:nvPr>
        </p:nvSpPr>
        <p:spPr>
          <a:xfrm>
            <a:off x="698500" y="4483100"/>
            <a:ext cx="5088467" cy="16510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 name="文本占位符 17"/>
          <p:cNvSpPr>
            <a:spLocks noGrp="1"/>
          </p:cNvSpPr>
          <p:nvPr>
            <p:ph type="body" sz="quarter" idx="12"/>
          </p:nvPr>
        </p:nvSpPr>
        <p:spPr>
          <a:xfrm>
            <a:off x="6405880" y="4483100"/>
            <a:ext cx="5088467" cy="16510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7470648" y="2350008"/>
            <a:ext cx="4206240" cy="1993392"/>
          </a:xfrm>
          <a:prstGeom prst="rect">
            <a:avLst/>
          </a:prstGeom>
        </p:spPr>
        <p:txBody>
          <a:bodyPr anchor="b">
            <a:normAutofit/>
          </a:bodyPr>
          <a:lstStyle>
            <a:lvl1pPr latinLnBrk="0">
              <a:defRPr lang="zh-CN" sz="3400" b="0"/>
            </a:lvl1pPr>
          </a:lstStyle>
          <a:p>
            <a:r>
              <a:rPr lang="zh-CN" altLang="en-US"/>
              <a:t>单击此处编辑母版标题样式</a:t>
            </a:r>
            <a:endParaRPr lang="zh-CN"/>
          </a:p>
        </p:txBody>
      </p:sp>
      <p:sp>
        <p:nvSpPr>
          <p:cNvPr id="3" name="内容占位符 2"/>
          <p:cNvSpPr>
            <a:spLocks noGrp="1"/>
          </p:cNvSpPr>
          <p:nvPr>
            <p:ph idx="1"/>
          </p:nvPr>
        </p:nvSpPr>
        <p:spPr>
          <a:xfrm>
            <a:off x="457200" y="758952"/>
            <a:ext cx="6629400" cy="5330952"/>
          </a:xfrm>
          <a:prstGeom prst="rect">
            <a:avLst/>
          </a:prstGeo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文本占位符 3"/>
          <p:cNvSpPr>
            <a:spLocks noGrp="1"/>
          </p:cNvSpPr>
          <p:nvPr>
            <p:ph type="body" sz="half" idx="2"/>
          </p:nvPr>
        </p:nvSpPr>
        <p:spPr>
          <a:xfrm>
            <a:off x="7470648" y="4361688"/>
            <a:ext cx="4206240" cy="1728216"/>
          </a:xfrm>
          <a:prstGeom prst="rect">
            <a:avLst/>
          </a:prstGeom>
        </p:spPr>
        <p:txBody>
          <a:bodyPr>
            <a:normAutofit/>
          </a:bodyPr>
          <a:lstStyle>
            <a:lvl1pPr marL="0" indent="0" latinLnBrk="0">
              <a:spcBef>
                <a:spcPts val="1200"/>
              </a:spcBef>
              <a:buNone/>
              <a:defRPr lang="zh-CN" sz="16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7470648" y="2350008"/>
            <a:ext cx="4206240" cy="1993392"/>
          </a:xfrm>
          <a:prstGeom prst="rect">
            <a:avLst/>
          </a:prstGeom>
        </p:spPr>
        <p:txBody>
          <a:bodyPr anchor="b">
            <a:normAutofit/>
          </a:bodyPr>
          <a:lstStyle>
            <a:lvl1pPr latinLnBrk="0">
              <a:defRPr lang="zh-CN" sz="3400" b="0"/>
            </a:lvl1pPr>
          </a:lstStyle>
          <a:p>
            <a:r>
              <a:rPr lang="zh-CN" altLang="en-US"/>
              <a:t>单击此处编辑母版标题样式</a:t>
            </a:r>
            <a:endParaRPr lang="zh-CN"/>
          </a:p>
        </p:txBody>
      </p:sp>
      <p:sp>
        <p:nvSpPr>
          <p:cNvPr id="3" name="图片占位符 2"/>
          <p:cNvSpPr>
            <a:spLocks noGrp="1"/>
          </p:cNvSpPr>
          <p:nvPr>
            <p:ph type="pic" idx="1"/>
          </p:nvPr>
        </p:nvSpPr>
        <p:spPr>
          <a:xfrm>
            <a:off x="301752" y="502920"/>
            <a:ext cx="6702552" cy="5843016"/>
          </a:xfrm>
          <a:prstGeom prst="rect">
            <a:avLst/>
          </a:prstGeom>
          <a:solidFill>
            <a:schemeClr val="accent1">
              <a:lumMod val="40000"/>
              <a:lumOff val="60000"/>
            </a:schemeClr>
          </a:solidFill>
        </p:spPr>
        <p:txBody>
          <a:bodyPr/>
          <a:lstStyle>
            <a:lvl1pPr marL="0" indent="0" algn="ctr" latinLnBrk="0">
              <a:buNone/>
              <a:defRPr lang="zh-CN" sz="3200">
                <a:solidFill>
                  <a:schemeClr val="bg1"/>
                </a:solidFill>
              </a:defRPr>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7470648" y="4361688"/>
            <a:ext cx="4206240" cy="1728216"/>
          </a:xfrm>
          <a:prstGeom prst="rect">
            <a:avLst/>
          </a:prstGeom>
        </p:spPr>
        <p:txBody>
          <a:bodyPr>
            <a:normAutofit/>
          </a:bodyPr>
          <a:lstStyle>
            <a:lvl1pPr marL="0" indent="0" latinLnBrk="0">
              <a:spcBef>
                <a:spcPts val="1200"/>
              </a:spcBef>
              <a:buNone/>
              <a:defRPr lang="zh-CN" sz="16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6467476"/>
            <a:ext cx="12188827" cy="390525"/>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latin typeface="微软雅黑" panose="020B0503020204020204" pitchFamily="34" charset="-122"/>
              <a:ea typeface="微软雅黑" panose="020B0503020204020204" pitchFamily="34" charset="-122"/>
            </a:endParaRPr>
          </a:p>
        </p:txBody>
      </p:sp>
      <p:sp>
        <p:nvSpPr>
          <p:cNvPr id="12" name="矩形 11"/>
          <p:cNvSpPr/>
          <p:nvPr userDrawn="1"/>
        </p:nvSpPr>
        <p:spPr>
          <a:xfrm>
            <a:off x="0" y="833120"/>
            <a:ext cx="222251" cy="49174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grpSp>
        <p:nvGrpSpPr>
          <p:cNvPr id="5" name="组合 4"/>
          <p:cNvGrpSpPr>
            <a:grpSpLocks noChangeAspect="1"/>
          </p:cNvGrpSpPr>
          <p:nvPr userDrawn="1"/>
        </p:nvGrpSpPr>
        <p:grpSpPr>
          <a:xfrm>
            <a:off x="10654765" y="6553202"/>
            <a:ext cx="1395151" cy="235523"/>
            <a:chOff x="8729725" y="4570716"/>
            <a:chExt cx="2830513" cy="477838"/>
          </a:xfrm>
          <a:solidFill>
            <a:schemeClr val="tx1">
              <a:alpha val="70000"/>
            </a:schemeClr>
          </a:solidFill>
        </p:grpSpPr>
        <p:sp>
          <p:nvSpPr>
            <p:cNvPr id="6"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marL="0" indent="0" algn="l" defTabSz="914400" rtl="0" eaLnBrk="1" latinLnBrk="0" hangingPunct="1">
        <a:lnSpc>
          <a:spcPct val="90000"/>
        </a:lnSpc>
        <a:spcBef>
          <a:spcPct val="0"/>
        </a:spcBef>
        <a:buFont typeface="Arial" panose="020B0604020202020204" pitchFamily="34" charset="0"/>
        <a:buNone/>
        <a:defRPr lang="zh-CN" sz="3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74320" indent="-228600" algn="l" defTabSz="914400" rtl="0" eaLnBrk="1" latinLnBrk="0" hangingPunct="1">
        <a:lnSpc>
          <a:spcPct val="90000"/>
        </a:lnSpc>
        <a:spcBef>
          <a:spcPts val="1800"/>
        </a:spcBef>
        <a:buSzPct val="80000"/>
        <a:buFont typeface="Arial" panose="020B0604020202020204" pitchFamily="34" charset="0"/>
        <a:buChar char="•"/>
        <a:defRPr lang="zh-CN" sz="2000" kern="1200">
          <a:solidFill>
            <a:schemeClr val="tx1"/>
          </a:solidFill>
          <a:latin typeface="微软雅黑" panose="020B0503020204020204" pitchFamily="34" charset="-122"/>
          <a:ea typeface="微软雅黑" panose="020B0503020204020204" pitchFamily="34" charset="-122"/>
          <a:cs typeface="+mn-cs"/>
        </a:defRPr>
      </a:lvl1pPr>
      <a:lvl2pPr marL="594360" indent="-228600" algn="l" defTabSz="914400" rtl="0" eaLnBrk="1" latinLnBrk="0" hangingPunct="1">
        <a:lnSpc>
          <a:spcPct val="90000"/>
        </a:lnSpc>
        <a:spcBef>
          <a:spcPts val="1000"/>
        </a:spcBef>
        <a:buSzPct val="80000"/>
        <a:buFont typeface="Arial" panose="020B0604020202020204" pitchFamily="34" charset="0"/>
        <a:buChar char="•"/>
        <a:defRPr lang="zh-CN" sz="1800" kern="1200">
          <a:solidFill>
            <a:schemeClr val="tx1"/>
          </a:solidFill>
          <a:latin typeface="微软雅黑" panose="020B0503020204020204" pitchFamily="34" charset="-122"/>
          <a:ea typeface="微软雅黑" panose="020B0503020204020204" pitchFamily="34" charset="-122"/>
          <a:cs typeface="+mn-cs"/>
        </a:defRPr>
      </a:lvl2pPr>
      <a:lvl3pPr marL="914400" indent="-228600" algn="l" defTabSz="914400" rtl="0" eaLnBrk="1" latinLnBrk="0" hangingPunct="1">
        <a:lnSpc>
          <a:spcPct val="90000"/>
        </a:lnSpc>
        <a:spcBef>
          <a:spcPts val="800"/>
        </a:spcBef>
        <a:buSzPct val="80000"/>
        <a:buFont typeface="Arial" panose="020B0604020202020204" pitchFamily="34" charset="0"/>
        <a:buChar char="•"/>
        <a:defRPr lang="zh-CN" sz="1600" kern="1200">
          <a:solidFill>
            <a:schemeClr val="tx1"/>
          </a:solidFill>
          <a:latin typeface="微软雅黑" panose="020B0503020204020204" pitchFamily="34" charset="-122"/>
          <a:ea typeface="微软雅黑" panose="020B0503020204020204" pitchFamily="34" charset="-122"/>
          <a:cs typeface="+mn-cs"/>
        </a:defRPr>
      </a:lvl3pPr>
      <a:lvl4pPr marL="1234440" indent="-228600" algn="l" defTabSz="914400" rtl="0" eaLnBrk="1" latinLnBrk="0" hangingPunct="1">
        <a:lnSpc>
          <a:spcPct val="90000"/>
        </a:lnSpc>
        <a:spcBef>
          <a:spcPts val="800"/>
        </a:spcBef>
        <a:buSzPct val="80000"/>
        <a:buFont typeface="Arial" panose="020B0604020202020204" pitchFamily="34" charset="0"/>
        <a:buChar char="•"/>
        <a:defRPr lang="zh-CN" sz="1400" kern="1200">
          <a:solidFill>
            <a:schemeClr val="tx1"/>
          </a:solidFill>
          <a:latin typeface="微软雅黑" panose="020B0503020204020204" pitchFamily="34" charset="-122"/>
          <a:ea typeface="微软雅黑" panose="020B0503020204020204" pitchFamily="34" charset="-122"/>
          <a:cs typeface="+mn-cs"/>
        </a:defRPr>
      </a:lvl4pPr>
      <a:lvl5pPr marL="1554480" indent="-228600" algn="l" defTabSz="914400" rtl="0" eaLnBrk="1" latinLnBrk="0" hangingPunct="1">
        <a:lnSpc>
          <a:spcPct val="90000"/>
        </a:lnSpc>
        <a:spcBef>
          <a:spcPts val="800"/>
        </a:spcBef>
        <a:buSzPct val="80000"/>
        <a:buFont typeface="Arial" panose="020B0604020202020204" pitchFamily="34" charset="0"/>
        <a:buChar char="•"/>
        <a:defRPr lang="zh-CN" sz="1400" kern="1200">
          <a:solidFill>
            <a:schemeClr val="tx1"/>
          </a:solidFill>
          <a:latin typeface="微软雅黑" panose="020B0503020204020204" pitchFamily="34" charset="-122"/>
          <a:ea typeface="微软雅黑" panose="020B0503020204020204" pitchFamily="34" charset="-122"/>
          <a:cs typeface="+mn-cs"/>
        </a:defRPr>
      </a:lvl5pPr>
      <a:lvl6pPr marL="1874520" indent="-228600" algn="l" defTabSz="914400" rtl="0" eaLnBrk="1" latinLnBrk="0" hangingPunct="1">
        <a:lnSpc>
          <a:spcPct val="90000"/>
        </a:lnSpc>
        <a:spcBef>
          <a:spcPts val="800"/>
        </a:spcBef>
        <a:buFont typeface="Arial" panose="020B0604020202020204"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anose="020B0604020202020204" pitchFamily="34" charset="0"/>
        <a:buChar char="•"/>
        <a:defRPr lang="zh-CN"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anose="020B0604020202020204" pitchFamily="34" charset="0"/>
        <a:buChar char="•"/>
        <a:defRPr lang="zh-CN"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anose="020B0604020202020204" pitchFamily="34" charset="0"/>
        <a:buChar char="•"/>
        <a:defRPr lang="zh-CN" sz="1400" kern="1200" baseline="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596900" y="2478738"/>
            <a:ext cx="10998200" cy="907181"/>
          </a:xfrm>
        </p:spPr>
        <p:txBody>
          <a:bodyPr/>
          <a:lstStyle/>
          <a:p>
            <a:r>
              <a:rPr lang="zh-CN" altLang="en-US" sz="4000" dirty="0"/>
              <a:t>Secode: A Security Testing Framework for</a:t>
            </a:r>
            <a:br>
              <a:rPr lang="zh-CN" altLang="en-US" sz="4000" dirty="0"/>
            </a:br>
            <a:r>
              <a:rPr lang="zh-CN" altLang="en-US" sz="4000" dirty="0"/>
              <a:t>AI-Generated Code</a:t>
            </a:r>
          </a:p>
        </p:txBody>
      </p:sp>
      <p:sp>
        <p:nvSpPr>
          <p:cNvPr id="3" name="文本占位符 2"/>
          <p:cNvSpPr>
            <a:spLocks noGrp="1"/>
          </p:cNvSpPr>
          <p:nvPr>
            <p:ph type="body" sz="quarter" idx="10"/>
          </p:nvPr>
        </p:nvSpPr>
        <p:spPr>
          <a:xfrm>
            <a:off x="4239683" y="4627403"/>
            <a:ext cx="3712633" cy="269875"/>
          </a:xfrm>
        </p:spPr>
        <p:txBody>
          <a:bodyPr/>
          <a:lstStyle/>
          <a:p>
            <a:r>
              <a:rPr lang="zh-CN" altLang="en-US" dirty="0"/>
              <a:t>报告人 陈鹤影 周昶 洪毓谦</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half" idx="1"/>
          </p:nvPr>
        </p:nvSpPr>
        <p:spPr>
          <a:xfrm>
            <a:off x="698500" y="1626870"/>
            <a:ext cx="10795000" cy="4399280"/>
          </a:xfrm>
        </p:spPr>
        <p:txBody>
          <a:bodyPr/>
          <a:lstStyle/>
          <a:p>
            <a:r>
              <a:rPr lang="en-US" altLang="zh-CN" dirty="0"/>
              <a:t>Correctness evaluation in the context of large model_x0002_generated code comprises two integral components: com_x0002_pilation testing and functional testing. Compilation testing ensures the generated code can be successfully executed, while functional testing verifies if the code operates or interacts as intended by the user.</a:t>
            </a:r>
          </a:p>
        </p:txBody>
      </p:sp>
      <p:sp>
        <p:nvSpPr>
          <p:cNvPr id="2" name="标题 1"/>
          <p:cNvSpPr>
            <a:spLocks noGrp="1"/>
          </p:cNvSpPr>
          <p:nvPr>
            <p:ph type="title"/>
          </p:nvPr>
        </p:nvSpPr>
        <p:spPr/>
        <p:txBody>
          <a:bodyPr/>
          <a:lstStyle/>
          <a:p>
            <a:r>
              <a:rPr lang="en-US" altLang="zh-CN" dirty="0"/>
              <a:t>Secode</a:t>
            </a:r>
            <a:r>
              <a:rPr altLang="en-US" dirty="0"/>
              <a:t>框架</a:t>
            </a:r>
          </a:p>
        </p:txBody>
      </p:sp>
      <p:pic>
        <p:nvPicPr>
          <p:cNvPr id="3" name="图片 2"/>
          <p:cNvPicPr>
            <a:picLocks noChangeAspect="1"/>
          </p:cNvPicPr>
          <p:nvPr/>
        </p:nvPicPr>
        <p:blipFill>
          <a:blip r:embed="rId3"/>
          <a:stretch>
            <a:fillRect/>
          </a:stretch>
        </p:blipFill>
        <p:spPr>
          <a:xfrm>
            <a:off x="3679825" y="2962910"/>
            <a:ext cx="4832985" cy="32912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half" idx="1"/>
          </p:nvPr>
        </p:nvSpPr>
        <p:spPr>
          <a:xfrm>
            <a:off x="698500" y="1626870"/>
            <a:ext cx="5024755" cy="4399280"/>
          </a:xfrm>
        </p:spPr>
        <p:txBody>
          <a:bodyPr>
            <a:normAutofit fontScale="97500" lnSpcReduction="10000"/>
          </a:bodyPr>
          <a:lstStyle/>
          <a:p>
            <a:r>
              <a:rPr lang="en-US" altLang="zh-CN" dirty="0"/>
              <a:t>Secode leverages vulnerability datasets of specific programming languages as inputs to reverse-generate code with original functionality using large models. The detection of vulnerability repair rates serves as an evaluation metric for the generative ca_x0002_pacity of large models in the targeted programming language.</a:t>
            </a:r>
          </a:p>
          <a:p>
            <a:r>
              <a:rPr lang="en-US" altLang="zh-CN" dirty="0"/>
              <a:t>The Security Assessment phase consists of four key steps: constructing the vulnerability dataset, extracting vulnerability features, reverse code generation, and code evaluation.</a:t>
            </a:r>
          </a:p>
        </p:txBody>
      </p:sp>
      <p:sp>
        <p:nvSpPr>
          <p:cNvPr id="2" name="标题 1"/>
          <p:cNvSpPr>
            <a:spLocks noGrp="1"/>
          </p:cNvSpPr>
          <p:nvPr>
            <p:ph type="title"/>
          </p:nvPr>
        </p:nvSpPr>
        <p:spPr/>
        <p:txBody>
          <a:bodyPr/>
          <a:lstStyle/>
          <a:p>
            <a:r>
              <a:rPr lang="en-US" altLang="zh-CN" dirty="0"/>
              <a:t>Secode</a:t>
            </a:r>
            <a:r>
              <a:rPr altLang="en-US" dirty="0"/>
              <a:t>框架</a:t>
            </a:r>
          </a:p>
        </p:txBody>
      </p:sp>
      <p:pic>
        <p:nvPicPr>
          <p:cNvPr id="5" name="图片 4"/>
          <p:cNvPicPr>
            <a:picLocks noChangeAspect="1"/>
          </p:cNvPicPr>
          <p:nvPr/>
        </p:nvPicPr>
        <p:blipFill>
          <a:blip r:embed="rId3"/>
          <a:stretch>
            <a:fillRect/>
          </a:stretch>
        </p:blipFill>
        <p:spPr>
          <a:xfrm>
            <a:off x="7353935" y="673100"/>
            <a:ext cx="3695700" cy="5511800"/>
          </a:xfrm>
          <a:prstGeom prst="rect">
            <a:avLst/>
          </a:prstGeom>
        </p:spPr>
      </p:pic>
      <p:pic>
        <p:nvPicPr>
          <p:cNvPr id="6" name="图片 5"/>
          <p:cNvPicPr>
            <a:picLocks noChangeAspect="1"/>
          </p:cNvPicPr>
          <p:nvPr/>
        </p:nvPicPr>
        <p:blipFill>
          <a:blip r:embed="rId4"/>
          <a:stretch>
            <a:fillRect/>
          </a:stretch>
        </p:blipFill>
        <p:spPr>
          <a:xfrm>
            <a:off x="1367155" y="5424170"/>
            <a:ext cx="3686810" cy="6019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实证测试</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t>实证测试</a:t>
            </a:r>
          </a:p>
        </p:txBody>
      </p:sp>
      <p:pic>
        <p:nvPicPr>
          <p:cNvPr id="5" name="内容占位符 4"/>
          <p:cNvPicPr>
            <a:picLocks noGrp="1" noChangeAspect="1"/>
          </p:cNvPicPr>
          <p:nvPr>
            <p:ph sz="half" idx="1"/>
          </p:nvPr>
        </p:nvPicPr>
        <p:blipFill>
          <a:blip r:embed="rId3"/>
          <a:stretch>
            <a:fillRect/>
          </a:stretch>
        </p:blipFill>
        <p:spPr>
          <a:xfrm>
            <a:off x="8176895" y="1244600"/>
            <a:ext cx="3316605" cy="3316605"/>
          </a:xfrm>
          <a:prstGeom prst="rect">
            <a:avLst/>
          </a:prstGeom>
        </p:spPr>
      </p:pic>
      <p:sp>
        <p:nvSpPr>
          <p:cNvPr id="6" name="文本框 5"/>
          <p:cNvSpPr txBox="1"/>
          <p:nvPr/>
        </p:nvSpPr>
        <p:spPr>
          <a:xfrm>
            <a:off x="698500" y="1625600"/>
            <a:ext cx="6623050" cy="3784600"/>
          </a:xfrm>
          <a:prstGeom prst="rect">
            <a:avLst/>
          </a:prstGeom>
          <a:noFill/>
        </p:spPr>
        <p:txBody>
          <a:bodyPr wrap="square" rtlCol="0">
            <a:spAutoFit/>
          </a:bodyPr>
          <a:lstStyle/>
          <a:p>
            <a:r>
              <a:rPr lang="en-US" altLang="zh-CN" sz="2000"/>
              <a:t>Research subject: </a:t>
            </a:r>
            <a:r>
              <a:rPr lang="en-US" altLang="zh-CN" sz="2000" b="1"/>
              <a:t>ChatGPT3.5</a:t>
            </a:r>
          </a:p>
          <a:p>
            <a:endParaRPr lang="en-US" altLang="zh-CN" sz="2000"/>
          </a:p>
          <a:p>
            <a:r>
              <a:rPr lang="en-US" altLang="zh-CN" sz="2000"/>
              <a:t>Research language: </a:t>
            </a:r>
            <a:r>
              <a:rPr lang="en-US" altLang="zh-CN" sz="2000" b="1"/>
              <a:t>C and Solidity</a:t>
            </a:r>
            <a:endParaRPr lang="en-US" altLang="zh-CN" sz="2000"/>
          </a:p>
          <a:p>
            <a:endParaRPr lang="en-US" altLang="zh-CN" sz="2000"/>
          </a:p>
          <a:p>
            <a:r>
              <a:rPr lang="en-US" altLang="zh-CN" sz="2000"/>
              <a:t>In our research, we choose Solidity as the testing language, which is motivated by the flourishing momentum of blockchain development and the widespread application of large model code generation in contract writing. Solidity’s selection is also guided by its robust community and ecosystem, offering abundant tools and documentation support. This choice streamlines the quality assessment process within the Solidity framework.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t>实证测试</a:t>
            </a:r>
            <a:r>
              <a:rPr lang="en-US" altLang="zh-CN" dirty="0"/>
              <a:t>: Solidity</a:t>
            </a:r>
          </a:p>
        </p:txBody>
      </p:sp>
      <p:sp>
        <p:nvSpPr>
          <p:cNvPr id="6" name="文本框 5"/>
          <p:cNvSpPr txBox="1"/>
          <p:nvPr/>
        </p:nvSpPr>
        <p:spPr>
          <a:xfrm>
            <a:off x="698500" y="1625600"/>
            <a:ext cx="4064000" cy="3169285"/>
          </a:xfrm>
          <a:prstGeom prst="rect">
            <a:avLst/>
          </a:prstGeom>
          <a:noFill/>
        </p:spPr>
        <p:txBody>
          <a:bodyPr wrap="square" rtlCol="0">
            <a:spAutoFit/>
          </a:bodyPr>
          <a:lstStyle/>
          <a:p>
            <a:r>
              <a:rPr lang="en-US" altLang="zh-CN" sz="2000"/>
              <a:t>Building upon the Confuzz dataset, we curated a novel dataset comprising 771 instances of common Solidity vulnerabilities. The vulnerabilities were categorized into 10 distinct classes and meticulously labeled.</a:t>
            </a:r>
          </a:p>
          <a:p>
            <a:endParaRPr lang="en-US" altLang="zh-CN" sz="2000"/>
          </a:p>
          <a:p>
            <a:r>
              <a:rPr lang="en-US" altLang="zh-CN" sz="2000"/>
              <a:t>Code regeneration and code completion.</a:t>
            </a:r>
          </a:p>
        </p:txBody>
      </p:sp>
      <p:pic>
        <p:nvPicPr>
          <p:cNvPr id="4" name="图片 3"/>
          <p:cNvPicPr>
            <a:picLocks noChangeAspect="1"/>
          </p:cNvPicPr>
          <p:nvPr/>
        </p:nvPicPr>
        <p:blipFill>
          <a:blip r:embed="rId3"/>
          <a:stretch>
            <a:fillRect/>
          </a:stretch>
        </p:blipFill>
        <p:spPr>
          <a:xfrm>
            <a:off x="4682490" y="900430"/>
            <a:ext cx="3823970" cy="4733925"/>
          </a:xfrm>
          <a:prstGeom prst="rect">
            <a:avLst/>
          </a:prstGeom>
        </p:spPr>
      </p:pic>
      <p:pic>
        <p:nvPicPr>
          <p:cNvPr id="7" name="图片 6"/>
          <p:cNvPicPr>
            <a:picLocks noChangeAspect="1"/>
          </p:cNvPicPr>
          <p:nvPr/>
        </p:nvPicPr>
        <p:blipFill>
          <a:blip r:embed="rId4"/>
          <a:stretch>
            <a:fillRect/>
          </a:stretch>
        </p:blipFill>
        <p:spPr>
          <a:xfrm>
            <a:off x="8449310" y="900430"/>
            <a:ext cx="3667760" cy="1637030"/>
          </a:xfrm>
          <a:prstGeom prst="rect">
            <a:avLst/>
          </a:prstGeom>
        </p:spPr>
      </p:pic>
      <p:pic>
        <p:nvPicPr>
          <p:cNvPr id="8" name="图片 7"/>
          <p:cNvPicPr>
            <a:picLocks noChangeAspect="1"/>
          </p:cNvPicPr>
          <p:nvPr/>
        </p:nvPicPr>
        <p:blipFill>
          <a:blip r:embed="rId5"/>
          <a:stretch>
            <a:fillRect/>
          </a:stretch>
        </p:blipFill>
        <p:spPr>
          <a:xfrm>
            <a:off x="8449310" y="2537460"/>
            <a:ext cx="3667760" cy="19310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数据分析</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a:t>数据分析</a:t>
            </a:r>
          </a:p>
        </p:txBody>
      </p:sp>
      <p:sp>
        <p:nvSpPr>
          <p:cNvPr id="6" name="文本框 5"/>
          <p:cNvSpPr txBox="1"/>
          <p:nvPr/>
        </p:nvSpPr>
        <p:spPr>
          <a:xfrm>
            <a:off x="698500" y="1625600"/>
            <a:ext cx="10795000" cy="2553335"/>
          </a:xfrm>
          <a:prstGeom prst="rect">
            <a:avLst/>
          </a:prstGeom>
          <a:noFill/>
        </p:spPr>
        <p:txBody>
          <a:bodyPr wrap="square" rtlCol="0">
            <a:spAutoFit/>
          </a:bodyPr>
          <a:lstStyle/>
          <a:p>
            <a:r>
              <a:rPr lang="en-US" altLang="zh-CN" sz="2000"/>
              <a:t>It is known that ChatGPT gave usable code in about </a:t>
            </a:r>
            <a:r>
              <a:rPr lang="en-US" altLang="zh-CN" sz="2000">
                <a:solidFill>
                  <a:srgbClr val="FF0000"/>
                </a:solidFill>
              </a:rPr>
              <a:t>83%</a:t>
            </a:r>
            <a:r>
              <a:rPr lang="en-US" altLang="zh-CN" sz="2000"/>
              <a:t> of the scenarios, safe code in about </a:t>
            </a:r>
            <a:r>
              <a:rPr lang="en-US" altLang="zh-CN" sz="2000">
                <a:solidFill>
                  <a:srgbClr val="FF0000"/>
                </a:solidFill>
              </a:rPr>
              <a:t>40%</a:t>
            </a:r>
            <a:r>
              <a:rPr lang="en-US" altLang="zh-CN" sz="2000"/>
              <a:t> of the scenarios, and safe code without vulnerabilities in about</a:t>
            </a:r>
            <a:r>
              <a:rPr lang="en-US" altLang="zh-CN" sz="2000">
                <a:solidFill>
                  <a:srgbClr val="FF0000"/>
                </a:solidFill>
              </a:rPr>
              <a:t> 48%</a:t>
            </a:r>
            <a:r>
              <a:rPr lang="en-US" altLang="zh-CN" sz="2000"/>
              <a:t> of the scenarios with correct code. We analyze that ChatGPT does a excellent job of giving logically correct code suggestions that will pass</a:t>
            </a:r>
          </a:p>
          <a:p>
            <a:r>
              <a:rPr lang="en-US" altLang="zh-CN" sz="2000"/>
              <a:t>compilation, but it is not satisfactory in terms of mainstream language code security.</a:t>
            </a:r>
          </a:p>
          <a:p>
            <a:endParaRPr lang="zh-CN" altLang="en-US" sz="2000"/>
          </a:p>
          <a:p>
            <a:r>
              <a:rPr lang="zh-CN" altLang="en-US" sz="2000"/>
              <a:t>For the solidity language, the overall performance of Chat_x0002_GPT is not that good. The code suggestions given by it are vulnerable in about </a:t>
            </a:r>
            <a:r>
              <a:rPr lang="zh-CN" altLang="en-US" sz="2000">
                <a:solidFill>
                  <a:srgbClr val="FF0000"/>
                </a:solidFill>
              </a:rPr>
              <a:t>60%</a:t>
            </a:r>
            <a:r>
              <a:rPr lang="zh-CN" altLang="en-US" sz="2000"/>
              <a:t> of the cases. We find that ChatGPT</a:t>
            </a:r>
            <a:r>
              <a:rPr lang="en-US" altLang="zh-CN" sz="2000"/>
              <a:t>'</a:t>
            </a:r>
            <a:r>
              <a:rPr lang="zh-CN" altLang="en-US" sz="2000"/>
              <a:t>s performance in the face of complex code environments(e.g. real-world code projects) is still quite flawed overall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数据分析</a:t>
            </a:r>
          </a:p>
        </p:txBody>
      </p:sp>
      <p:sp>
        <p:nvSpPr>
          <p:cNvPr id="4" name="内容占位符 3"/>
          <p:cNvSpPr>
            <a:spLocks noGrp="1"/>
          </p:cNvSpPr>
          <p:nvPr>
            <p:ph idx="1"/>
          </p:nvPr>
        </p:nvSpPr>
        <p:spPr/>
        <p:txBody>
          <a:bodyPr/>
          <a:lstStyle/>
          <a:p>
            <a:r>
              <a:rPr sz="1800"/>
              <a:t>In Solidity Scenario One, we use an approach that gives prompts for ChatGPT to generate the corresponding code.</a:t>
            </a:r>
          </a:p>
          <a:p>
            <a:r>
              <a:rPr lang="en-US" altLang="zh-CN" sz="1800"/>
              <a:t>The detection results show that the code suggestion given by ChatGPT-3.5 replicated the original vulnerability in about </a:t>
            </a:r>
            <a:r>
              <a:rPr lang="en-US" altLang="zh-CN" sz="1800">
                <a:solidFill>
                  <a:srgbClr val="FF0000"/>
                </a:solidFill>
              </a:rPr>
              <a:t>25%</a:t>
            </a:r>
            <a:r>
              <a:rPr lang="en-US" altLang="zh-CN" sz="1800"/>
              <a:t> of the cases and fixed the original vulnerability in up to 75%, which indicates its good ability to fix known vulnerabilities.</a:t>
            </a:r>
          </a:p>
        </p:txBody>
      </p:sp>
      <p:pic>
        <p:nvPicPr>
          <p:cNvPr id="6" name="图片 5"/>
          <p:cNvPicPr>
            <a:picLocks noChangeAspect="1"/>
          </p:cNvPicPr>
          <p:nvPr/>
        </p:nvPicPr>
        <p:blipFill>
          <a:blip r:embed="rId3"/>
          <a:stretch>
            <a:fillRect/>
          </a:stretch>
        </p:blipFill>
        <p:spPr>
          <a:xfrm>
            <a:off x="3759200" y="3415030"/>
            <a:ext cx="4673600" cy="27876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数据分析</a:t>
            </a:r>
          </a:p>
        </p:txBody>
      </p:sp>
      <p:sp>
        <p:nvSpPr>
          <p:cNvPr id="4" name="内容占位符 3"/>
          <p:cNvSpPr>
            <a:spLocks noGrp="1"/>
          </p:cNvSpPr>
          <p:nvPr>
            <p:ph idx="1"/>
          </p:nvPr>
        </p:nvSpPr>
        <p:spPr/>
        <p:txBody>
          <a:bodyPr/>
          <a:lstStyle/>
          <a:p>
            <a:pPr fontAlgn="auto">
              <a:lnSpc>
                <a:spcPct val="100000"/>
              </a:lnSpc>
            </a:pPr>
            <a:r>
              <a:rPr sz="1800"/>
              <a:t>Meanwhile, we find that the code suggestions given by ChatGPT vary greatly for different vulnerability scenarios, with a fix rate of more than </a:t>
            </a:r>
            <a:r>
              <a:rPr sz="1800">
                <a:solidFill>
                  <a:srgbClr val="FF0000"/>
                </a:solidFill>
              </a:rPr>
              <a:t>50%</a:t>
            </a:r>
            <a:r>
              <a:rPr sz="1800"/>
              <a:t> for the vast majority of given vulnerabilities, and even </a:t>
            </a:r>
            <a:r>
              <a:rPr sz="1800">
                <a:solidFill>
                  <a:srgbClr val="FF0000"/>
                </a:solidFill>
              </a:rPr>
              <a:t>100%</a:t>
            </a:r>
            <a:r>
              <a:rPr sz="1800"/>
              <a:t> for the Unprotected Selfde_x0002_struct vulnerability. But for the Assertion failure vulnerability, the rate decreased to about </a:t>
            </a:r>
            <a:r>
              <a:rPr sz="1800">
                <a:solidFill>
                  <a:srgbClr val="FF0000"/>
                </a:solidFill>
              </a:rPr>
              <a:t>33%</a:t>
            </a:r>
            <a:r>
              <a:rPr sz="1800"/>
              <a:t>. It does a good job of fixing the code for a given vulnerability and also shows a preference for fixing different vulnerabilities.</a:t>
            </a:r>
          </a:p>
        </p:txBody>
      </p:sp>
      <p:pic>
        <p:nvPicPr>
          <p:cNvPr id="2" name="图片 1"/>
          <p:cNvPicPr>
            <a:picLocks noChangeAspect="1"/>
          </p:cNvPicPr>
          <p:nvPr/>
        </p:nvPicPr>
        <p:blipFill>
          <a:blip r:embed="rId3"/>
          <a:stretch>
            <a:fillRect/>
          </a:stretch>
        </p:blipFill>
        <p:spPr>
          <a:xfrm>
            <a:off x="3594735" y="3206750"/>
            <a:ext cx="5001895" cy="30314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数据分析</a:t>
            </a:r>
          </a:p>
        </p:txBody>
      </p:sp>
      <p:sp>
        <p:nvSpPr>
          <p:cNvPr id="4" name="内容占位符 3"/>
          <p:cNvSpPr>
            <a:spLocks noGrp="1"/>
          </p:cNvSpPr>
          <p:nvPr>
            <p:ph idx="1"/>
          </p:nvPr>
        </p:nvSpPr>
        <p:spPr/>
        <p:txBody>
          <a:bodyPr/>
          <a:lstStyle/>
          <a:p>
            <a:pPr fontAlgn="auto">
              <a:lnSpc>
                <a:spcPct val="100000"/>
              </a:lnSpc>
            </a:pPr>
            <a:r>
              <a:rPr sz="1800"/>
              <a:t>ChatGPT</a:t>
            </a:r>
            <a:r>
              <a:rPr lang="en-US" altLang="zh-CN" sz="1800"/>
              <a:t>'</a:t>
            </a:r>
            <a:r>
              <a:rPr sz="1800"/>
              <a:t>s code suggestions also show extreme differentiation in terms of examining the introduction of new vulnerabilities during the fixing process; some vulnerabilities are never introduced as new vulnerabilities, such as the Unprotected Delegatecall vulnerability and the Unprotected Selfdestruct vulnerability, some vulnerabilities are introduced as new vulnerabilities in almost any program, such as the Assertionfailure vulnerability</a:t>
            </a:r>
            <a:r>
              <a:rPr lang="en-US" altLang="zh-CN" sz="1800"/>
              <a:t>.</a:t>
            </a:r>
          </a:p>
        </p:txBody>
      </p:sp>
      <p:pic>
        <p:nvPicPr>
          <p:cNvPr id="5" name="图片 4"/>
          <p:cNvPicPr>
            <a:picLocks noChangeAspect="1"/>
          </p:cNvPicPr>
          <p:nvPr/>
        </p:nvPicPr>
        <p:blipFill>
          <a:blip r:embed="rId3"/>
          <a:stretch>
            <a:fillRect/>
          </a:stretch>
        </p:blipFill>
        <p:spPr>
          <a:xfrm>
            <a:off x="698500" y="3382010"/>
            <a:ext cx="4844415" cy="2816225"/>
          </a:xfrm>
          <a:prstGeom prst="rect">
            <a:avLst/>
          </a:prstGeom>
        </p:spPr>
      </p:pic>
      <p:pic>
        <p:nvPicPr>
          <p:cNvPr id="6" name="图片 5"/>
          <p:cNvPicPr>
            <a:picLocks noChangeAspect="1"/>
          </p:cNvPicPr>
          <p:nvPr/>
        </p:nvPicPr>
        <p:blipFill>
          <a:blip r:embed="rId4"/>
          <a:stretch>
            <a:fillRect/>
          </a:stretch>
        </p:blipFill>
        <p:spPr>
          <a:xfrm>
            <a:off x="6733540" y="3382010"/>
            <a:ext cx="4759960" cy="28162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话气泡: 圆角矩形 7">
            <a:extLst>
              <a:ext uri="{FF2B5EF4-FFF2-40B4-BE49-F238E27FC236}">
                <a16:creationId xmlns:a16="http://schemas.microsoft.com/office/drawing/2014/main" id="{B028EBA2-CF6E-F8F4-5FE6-258B44FDF4A5}"/>
              </a:ext>
            </a:extLst>
          </p:cNvPr>
          <p:cNvSpPr/>
          <p:nvPr/>
        </p:nvSpPr>
        <p:spPr>
          <a:xfrm>
            <a:off x="677733" y="2485016"/>
            <a:ext cx="11005072" cy="2081607"/>
          </a:xfrm>
          <a:prstGeom prst="wedgeRoundRectCallout">
            <a:avLst>
              <a:gd name="adj1" fmla="val 42115"/>
              <a:gd name="adj2" fmla="val 77585"/>
              <a:gd name="adj3" fmla="val 16667"/>
            </a:avLst>
          </a:prstGeom>
          <a:solidFill>
            <a:srgbClr val="2A78A8">
              <a:alpha val="69804"/>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4277956" y="1486304"/>
            <a:ext cx="3636084" cy="901893"/>
          </a:xfrm>
        </p:spPr>
        <p:txBody>
          <a:bodyPr/>
          <a:lstStyle/>
          <a:p>
            <a:r>
              <a:rPr lang="zh-CN" altLang="en-US" dirty="0"/>
              <a:t>一句话总结</a:t>
            </a:r>
          </a:p>
        </p:txBody>
      </p:sp>
      <p:sp>
        <p:nvSpPr>
          <p:cNvPr id="9" name="矩形: 圆角 8">
            <a:extLst>
              <a:ext uri="{FF2B5EF4-FFF2-40B4-BE49-F238E27FC236}">
                <a16:creationId xmlns:a16="http://schemas.microsoft.com/office/drawing/2014/main" id="{4F58EFCE-E007-D25E-0A63-EC98B5031841}"/>
              </a:ext>
            </a:extLst>
          </p:cNvPr>
          <p:cNvSpPr/>
          <p:nvPr/>
        </p:nvSpPr>
        <p:spPr>
          <a:xfrm>
            <a:off x="816687" y="2597974"/>
            <a:ext cx="11005072" cy="2081606"/>
          </a:xfrm>
          <a:prstGeom prst="roundRect">
            <a:avLst/>
          </a:prstGeom>
          <a:solidFill>
            <a:srgbClr val="CFE5F3">
              <a:alpha val="76863"/>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04B4AEF3-3E9D-7D53-09D3-EA6AB2729421}"/>
              </a:ext>
            </a:extLst>
          </p:cNvPr>
          <p:cNvSpPr txBox="1"/>
          <p:nvPr/>
        </p:nvSpPr>
        <p:spPr>
          <a:xfrm>
            <a:off x="1010324" y="3015529"/>
            <a:ext cx="10617797" cy="1246495"/>
          </a:xfrm>
          <a:prstGeom prst="rect">
            <a:avLst/>
          </a:prstGeom>
          <a:noFill/>
        </p:spPr>
        <p:txBody>
          <a:bodyPr wrap="square">
            <a:spAutoFit/>
          </a:bodyPr>
          <a:lstStyle/>
          <a:p>
            <a:pPr algn="ctr"/>
            <a:r>
              <a:rPr lang="en-US" altLang="zh-CN" sz="2500" b="0" i="0" dirty="0">
                <a:solidFill>
                  <a:schemeClr val="bg1">
                    <a:lumMod val="50000"/>
                  </a:schemeClr>
                </a:solidFill>
                <a:effectLst/>
                <a:latin typeface="Calibri" panose="020F0502020204030204" pitchFamily="34" charset="0"/>
                <a:ea typeface="Calibri" panose="020F0502020204030204" pitchFamily="34" charset="0"/>
                <a:cs typeface="Calibri" panose="020F0502020204030204" pitchFamily="34" charset="0"/>
              </a:rPr>
              <a:t>In addressing the issue of quality testing for large-model-generated code, we propose the </a:t>
            </a:r>
            <a:r>
              <a:rPr lang="en-US" altLang="zh-CN" sz="2500" b="0" i="0" dirty="0" err="1">
                <a:solidFill>
                  <a:schemeClr val="bg1">
                    <a:lumMod val="50000"/>
                  </a:schemeClr>
                </a:solidFill>
                <a:effectLst/>
                <a:latin typeface="Calibri" panose="020F0502020204030204" pitchFamily="34" charset="0"/>
                <a:ea typeface="Calibri" panose="020F0502020204030204" pitchFamily="34" charset="0"/>
                <a:cs typeface="Calibri" panose="020F0502020204030204" pitchFamily="34" charset="0"/>
              </a:rPr>
              <a:t>Secode</a:t>
            </a:r>
            <a:r>
              <a:rPr lang="en-US" altLang="zh-CN" sz="2500" b="0" i="0" dirty="0">
                <a:solidFill>
                  <a:schemeClr val="bg1">
                    <a:lumMod val="50000"/>
                  </a:schemeClr>
                </a:solidFill>
                <a:effectLst/>
                <a:latin typeface="Calibri" panose="020F0502020204030204" pitchFamily="34" charset="0"/>
                <a:ea typeface="Calibri" panose="020F0502020204030204" pitchFamily="34" charset="0"/>
                <a:cs typeface="Calibri" panose="020F0502020204030204" pitchFamily="34" charset="0"/>
              </a:rPr>
              <a:t> framework based on reverse code generation, and conduct empirical testing specifically targeting the Solidity language.</a:t>
            </a:r>
            <a:endParaRPr lang="zh-CN" altLang="en-US" sz="2500" dirty="0">
              <a:solidFill>
                <a:schemeClr val="bg1">
                  <a:lumMod val="50000"/>
                </a:schemeClr>
              </a:solidFill>
              <a:latin typeface="Calibri" panose="020F0502020204030204" pitchFamily="34" charset="0"/>
              <a:cs typeface="Calibri" panose="020F0502020204030204" pitchFamily="34" charset="0"/>
            </a:endParaRPr>
          </a:p>
        </p:txBody>
      </p:sp>
      <p:sp>
        <p:nvSpPr>
          <p:cNvPr id="13" name="矩形 12">
            <a:extLst>
              <a:ext uri="{FF2B5EF4-FFF2-40B4-BE49-F238E27FC236}">
                <a16:creationId xmlns:a16="http://schemas.microsoft.com/office/drawing/2014/main" id="{8E6A9D0E-3EBD-809C-D243-49A052B2BBE0}"/>
              </a:ext>
            </a:extLst>
          </p:cNvPr>
          <p:cNvSpPr/>
          <p:nvPr/>
        </p:nvSpPr>
        <p:spPr>
          <a:xfrm>
            <a:off x="2413299" y="3878829"/>
            <a:ext cx="2266277" cy="439673"/>
          </a:xfrm>
          <a:prstGeom prst="rect">
            <a:avLst/>
          </a:prstGeom>
          <a:noFill/>
          <a:ln w="28575">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3881C11E-FFD4-0266-5D88-633B5A597E4B}"/>
              </a:ext>
            </a:extLst>
          </p:cNvPr>
          <p:cNvSpPr/>
          <p:nvPr/>
        </p:nvSpPr>
        <p:spPr>
          <a:xfrm>
            <a:off x="2762920" y="3393735"/>
            <a:ext cx="2519085" cy="439673"/>
          </a:xfrm>
          <a:prstGeom prst="rect">
            <a:avLst/>
          </a:prstGeom>
          <a:noFill/>
          <a:ln w="28575">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6052B0BA-B43E-76FB-5F54-9226E5E3FA1B}"/>
              </a:ext>
            </a:extLst>
          </p:cNvPr>
          <p:cNvSpPr/>
          <p:nvPr/>
        </p:nvSpPr>
        <p:spPr>
          <a:xfrm>
            <a:off x="6526304" y="3439157"/>
            <a:ext cx="3252397" cy="394252"/>
          </a:xfrm>
          <a:prstGeom prst="rect">
            <a:avLst/>
          </a:prstGeom>
          <a:noFill/>
          <a:ln w="28575">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3754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数据分析</a:t>
            </a:r>
          </a:p>
        </p:txBody>
      </p:sp>
      <p:sp>
        <p:nvSpPr>
          <p:cNvPr id="4" name="内容占位符 3"/>
          <p:cNvSpPr>
            <a:spLocks noGrp="1"/>
          </p:cNvSpPr>
          <p:nvPr>
            <p:ph idx="1"/>
          </p:nvPr>
        </p:nvSpPr>
        <p:spPr>
          <a:xfrm>
            <a:off x="698500" y="1626870"/>
            <a:ext cx="5680075" cy="4403090"/>
          </a:xfrm>
        </p:spPr>
        <p:txBody>
          <a:bodyPr/>
          <a:lstStyle/>
          <a:p>
            <a:pPr fontAlgn="auto">
              <a:lnSpc>
                <a:spcPct val="100000"/>
              </a:lnSpc>
            </a:pPr>
            <a:r>
              <a:rPr lang="en-US" altLang="zh-CN" sz="1800"/>
              <a:t>In Solidity Scenario Two, the approach we used was to give partial contexts for ChatGPT to patch the code. It turns out that there is a more significant difference compared to the first set of data, where the average vulnerability rate rises to about </a:t>
            </a:r>
            <a:r>
              <a:rPr lang="en-US" altLang="zh-CN" sz="1800">
                <a:solidFill>
                  <a:srgbClr val="FF0000"/>
                </a:solidFill>
              </a:rPr>
              <a:t>85%</a:t>
            </a:r>
            <a:r>
              <a:rPr lang="en-US" altLang="zh-CN" sz="1800"/>
              <a:t>, while the average original vulnerability fixing rate drops to about </a:t>
            </a:r>
            <a:r>
              <a:rPr lang="en-US" altLang="zh-CN" sz="1800">
                <a:solidFill>
                  <a:srgbClr val="FF0000"/>
                </a:solidFill>
              </a:rPr>
              <a:t>60%</a:t>
            </a:r>
            <a:r>
              <a:rPr lang="en-US" altLang="zh-CN" sz="1800"/>
              <a:t>, and at the same time unrelated new vulnerabilities are introduced in about </a:t>
            </a:r>
            <a:r>
              <a:rPr lang="en-US" altLang="zh-CN" sz="1800">
                <a:solidFill>
                  <a:srgbClr val="FF0000"/>
                </a:solidFill>
              </a:rPr>
              <a:t>60%</a:t>
            </a:r>
            <a:r>
              <a:rPr lang="en-US" altLang="zh-CN" sz="1800"/>
              <a:t> of the cases. The insecurity of the same dataset rises almost significantly in this application scenario, and we hypothesize that this usage scenario is not a good one for ChatGPT-3.5, since its generated code is somewhat influenced by the original test code given.</a:t>
            </a:r>
          </a:p>
        </p:txBody>
      </p:sp>
      <p:pic>
        <p:nvPicPr>
          <p:cNvPr id="2" name="图片 1"/>
          <p:cNvPicPr>
            <a:picLocks noChangeAspect="1"/>
          </p:cNvPicPr>
          <p:nvPr/>
        </p:nvPicPr>
        <p:blipFill>
          <a:blip r:embed="rId3"/>
          <a:stretch>
            <a:fillRect/>
          </a:stretch>
        </p:blipFill>
        <p:spPr>
          <a:xfrm>
            <a:off x="6378575" y="860425"/>
            <a:ext cx="5593715" cy="2567305"/>
          </a:xfrm>
          <a:prstGeom prst="rect">
            <a:avLst/>
          </a:prstGeom>
        </p:spPr>
      </p:pic>
      <p:pic>
        <p:nvPicPr>
          <p:cNvPr id="6" name="图片 5"/>
          <p:cNvPicPr>
            <a:picLocks noChangeAspect="1"/>
          </p:cNvPicPr>
          <p:nvPr/>
        </p:nvPicPr>
        <p:blipFill>
          <a:blip r:embed="rId4"/>
          <a:stretch>
            <a:fillRect/>
          </a:stretch>
        </p:blipFill>
        <p:spPr>
          <a:xfrm>
            <a:off x="6358255" y="3763645"/>
            <a:ext cx="5614035" cy="24091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altLang="en-US"/>
              <a:t>总结推断</a:t>
            </a:r>
          </a:p>
        </p:txBody>
      </p:sp>
      <p:sp>
        <p:nvSpPr>
          <p:cNvPr id="4" name="内容占位符 3"/>
          <p:cNvSpPr>
            <a:spLocks noGrp="1"/>
          </p:cNvSpPr>
          <p:nvPr>
            <p:ph idx="1"/>
          </p:nvPr>
        </p:nvSpPr>
        <p:spPr>
          <a:xfrm>
            <a:off x="698500" y="1626870"/>
            <a:ext cx="10795000" cy="4403090"/>
          </a:xfrm>
        </p:spPr>
        <p:txBody>
          <a:bodyPr/>
          <a:lstStyle/>
          <a:p>
            <a:pPr fontAlgn="auto">
              <a:lnSpc>
                <a:spcPct val="100000"/>
              </a:lnSpc>
            </a:pPr>
            <a:r>
              <a:rPr lang="en-US" altLang="zh-CN" sz="1800"/>
              <a:t>We conclude that the first scenario, i.e., giving only the prompt about requirements, is a better representation of the security of the code suggestions given by LLM, which can somewhat shield the generated code from the influence of the original vulnerability data. However, the second scenario also has practical applications in reality, for which the safety of LLM_x0002_given code should be carefully evaluated, and a better way to use it is to use it only in the first scenario.</a:t>
            </a:r>
          </a:p>
          <a:p>
            <a:pPr fontAlgn="auto">
              <a:lnSpc>
                <a:spcPct val="100000"/>
              </a:lnSpc>
            </a:pPr>
            <a:r>
              <a:rPr lang="en-US" altLang="zh-CN" sz="1800"/>
              <a:t>We then came to some conclusions that ChatGPT can do a better job in code security when only code requirements are given rather than a specific code context. ChatGPT performs well in handling the fixing of known vulnerabilities, although it shows a preference for different vulnerabilities, and it is able to handle the given vulnerability in most of the cases. However, its ability to fix vulnerabilities in real-life complex environments deserves to be questioned and further evaluated, as there is a not-so-small chance that it will introduce one or several unrelated new vulnerabilities while fixing the original vulnerability, which may be caused by its lack of a holistic view of a code project.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zh-CN" altLang="en-US" dirty="0"/>
              <a:t>感谢观看</a:t>
            </a:r>
          </a:p>
        </p:txBody>
      </p:sp>
      <p:sp>
        <p:nvSpPr>
          <p:cNvPr id="2" name="副标题 1"/>
          <p:cNvSpPr>
            <a:spLocks noGrp="1"/>
          </p:cNvSpPr>
          <p:nvPr>
            <p:ph type="subTitle" idx="1"/>
          </p:nvPr>
        </p:nvSpPr>
        <p:spPr/>
        <p:txBody>
          <a:bodyPr/>
          <a:lstStyle/>
          <a:p>
            <a:r>
              <a:rPr lang="zh-CN" altLang="en-US" dirty="0"/>
              <a:t>创寰宇学府 育天下英才</a:t>
            </a:r>
          </a:p>
        </p:txBody>
      </p:sp>
      <p:sp>
        <p:nvSpPr>
          <p:cNvPr id="3" name="文本占位符 2"/>
          <p:cNvSpPr>
            <a:spLocks noGrp="1"/>
          </p:cNvSpPr>
          <p:nvPr>
            <p:ph type="body" sz="quarter" idx="10"/>
          </p:nvPr>
        </p:nvSpPr>
        <p:spPr/>
        <p:txBody>
          <a:bodyPr/>
          <a:lstStyle/>
          <a:p>
            <a:r>
              <a:rPr lang="zh-CN" altLang="en-US" dirty="0"/>
              <a:t>报告人 姓名</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议程</a:t>
            </a:r>
          </a:p>
        </p:txBody>
      </p:sp>
      <p:sp>
        <p:nvSpPr>
          <p:cNvPr id="3" name="文本占位符 2"/>
          <p:cNvSpPr>
            <a:spLocks noGrp="1"/>
          </p:cNvSpPr>
          <p:nvPr>
            <p:ph type="body" sz="quarter" idx="10"/>
          </p:nvPr>
        </p:nvSpPr>
        <p:spPr/>
        <p:txBody>
          <a:bodyPr/>
          <a:lstStyle/>
          <a:p>
            <a:r>
              <a:rPr altLang="en-US" sz="3200" dirty="0"/>
              <a:t>研究背景</a:t>
            </a:r>
            <a:endParaRPr lang="en-US" altLang="zh-CN" sz="3200" dirty="0"/>
          </a:p>
          <a:p>
            <a:r>
              <a:rPr altLang="en-US" sz="3200" dirty="0"/>
              <a:t>研究现状</a:t>
            </a:r>
            <a:endParaRPr lang="en-US" altLang="zh-CN" sz="3200" dirty="0"/>
          </a:p>
          <a:p>
            <a:r>
              <a:rPr lang="en-US" altLang="zh-CN" sz="3200" dirty="0"/>
              <a:t>Secode</a:t>
            </a:r>
            <a:r>
              <a:rPr altLang="en-US" sz="3200" dirty="0"/>
              <a:t>框架</a:t>
            </a:r>
          </a:p>
          <a:p>
            <a:r>
              <a:rPr altLang="en-US" sz="3200" dirty="0"/>
              <a:t>实证测试</a:t>
            </a:r>
          </a:p>
          <a:p>
            <a:r>
              <a:rPr altLang="en-US" sz="3200" dirty="0"/>
              <a:t>数据和分析</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研究背景</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大语言模型</a:t>
            </a:r>
          </a:p>
        </p:txBody>
      </p:sp>
      <p:sp>
        <p:nvSpPr>
          <p:cNvPr id="4" name="内容占位符 3"/>
          <p:cNvSpPr>
            <a:spLocks noGrp="1"/>
          </p:cNvSpPr>
          <p:nvPr>
            <p:ph idx="1"/>
          </p:nvPr>
        </p:nvSpPr>
        <p:spPr/>
        <p:txBody>
          <a:bodyPr/>
          <a:lstStyle/>
          <a:p>
            <a:r>
              <a:rPr lang="zh-CN" altLang="en-US" sz="1800"/>
              <a:t>Typically, Large Language Model (LLM) refers to a Transformer language model that contains billions or more of parameters, which are trained on a large amount of textual data</a:t>
            </a:r>
            <a:r>
              <a:rPr lang="en-US" altLang="zh-CN" sz="1800"/>
              <a:t>.</a:t>
            </a:r>
          </a:p>
          <a:p>
            <a:r>
              <a:rPr lang="en-US" altLang="zh-CN" sz="1800"/>
              <a:t>LLM exhibits some surprising emergent abilities. These abilities are crucial for language models to perform in complex tasks, making artificial intelligence algorithms unprecedentedly powerful and effective.</a:t>
            </a:r>
          </a:p>
        </p:txBody>
      </p:sp>
      <p:pic>
        <p:nvPicPr>
          <p:cNvPr id="2" name="图片 1"/>
          <p:cNvPicPr>
            <a:picLocks noChangeAspect="1"/>
          </p:cNvPicPr>
          <p:nvPr/>
        </p:nvPicPr>
        <p:blipFill>
          <a:blip r:embed="rId3"/>
          <a:stretch>
            <a:fillRect/>
          </a:stretch>
        </p:blipFill>
        <p:spPr>
          <a:xfrm>
            <a:off x="2762250" y="3190240"/>
            <a:ext cx="6667500" cy="3149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half" idx="1"/>
          </p:nvPr>
        </p:nvSpPr>
        <p:spPr>
          <a:xfrm>
            <a:off x="698500" y="1626870"/>
            <a:ext cx="10795000" cy="4399280"/>
          </a:xfrm>
        </p:spPr>
        <p:txBody>
          <a:bodyPr/>
          <a:lstStyle/>
          <a:p>
            <a:r>
              <a:rPr lang="en-US" altLang="zh-CN" sz="1800" dirty="0"/>
              <a:t>The basic idea of this method is to pretrain natural program code to obtain a large language model that can understand the code. Based on such a language model, natural language requirement descriptions or other prompts can be used to directly generate program code that meets the requirements through pretrained code models.</a:t>
            </a:r>
          </a:p>
        </p:txBody>
      </p:sp>
      <p:sp>
        <p:nvSpPr>
          <p:cNvPr id="2" name="标题 1"/>
          <p:cNvSpPr>
            <a:spLocks noGrp="1"/>
          </p:cNvSpPr>
          <p:nvPr>
            <p:ph type="title"/>
          </p:nvPr>
        </p:nvSpPr>
        <p:spPr/>
        <p:txBody>
          <a:bodyPr/>
          <a:lstStyle/>
          <a:p>
            <a:r>
              <a:rPr lang="zh-CN" dirty="0"/>
              <a:t>代码生成</a:t>
            </a:r>
          </a:p>
        </p:txBody>
      </p:sp>
      <p:pic>
        <p:nvPicPr>
          <p:cNvPr id="5" name="图片 4"/>
          <p:cNvPicPr>
            <a:picLocks noChangeAspect="1"/>
          </p:cNvPicPr>
          <p:nvPr/>
        </p:nvPicPr>
        <p:blipFill>
          <a:blip r:embed="rId3"/>
          <a:stretch>
            <a:fillRect/>
          </a:stretch>
        </p:blipFill>
        <p:spPr>
          <a:xfrm>
            <a:off x="2755265" y="2671445"/>
            <a:ext cx="6681470" cy="37617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研究现状</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Secode</a:t>
            </a:r>
            <a:r>
              <a:rPr altLang="en-US" dirty="0"/>
              <a:t>框架</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half" idx="1"/>
          </p:nvPr>
        </p:nvSpPr>
        <p:spPr>
          <a:xfrm>
            <a:off x="698500" y="1626870"/>
            <a:ext cx="10795000" cy="4399280"/>
          </a:xfrm>
        </p:spPr>
        <p:txBody>
          <a:bodyPr/>
          <a:lstStyle/>
          <a:p>
            <a:r>
              <a:rPr lang="en-US" altLang="zh-CN" dirty="0"/>
              <a:t>Secode is designed to facilitate a precise evaluation of a certain language through the analysis of a substantial amount of generated code. The Secode framework encompasses three dimensions: correctness evaluation, security assessment, and efficiency evaluation.</a:t>
            </a:r>
          </a:p>
        </p:txBody>
      </p:sp>
      <p:sp>
        <p:nvSpPr>
          <p:cNvPr id="2" name="标题 1"/>
          <p:cNvSpPr>
            <a:spLocks noGrp="1"/>
          </p:cNvSpPr>
          <p:nvPr>
            <p:ph type="title"/>
          </p:nvPr>
        </p:nvSpPr>
        <p:spPr/>
        <p:txBody>
          <a:bodyPr/>
          <a:lstStyle/>
          <a:p>
            <a:r>
              <a:rPr lang="en-US" altLang="zh-CN" dirty="0"/>
              <a:t>Secode</a:t>
            </a:r>
            <a:r>
              <a:rPr altLang="en-US" dirty="0"/>
              <a:t>框架</a:t>
            </a:r>
          </a:p>
        </p:txBody>
      </p:sp>
      <p:sp>
        <p:nvSpPr>
          <p:cNvPr id="6" name="圆角矩形 5"/>
          <p:cNvSpPr/>
          <p:nvPr/>
        </p:nvSpPr>
        <p:spPr>
          <a:xfrm>
            <a:off x="698500" y="4660900"/>
            <a:ext cx="2752090" cy="1365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Correctness evaluation</a:t>
            </a:r>
          </a:p>
        </p:txBody>
      </p:sp>
      <p:sp>
        <p:nvSpPr>
          <p:cNvPr id="7" name="圆角矩形 6"/>
          <p:cNvSpPr/>
          <p:nvPr/>
        </p:nvSpPr>
        <p:spPr>
          <a:xfrm>
            <a:off x="4719955" y="4660900"/>
            <a:ext cx="2752090" cy="1365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Security evaluation</a:t>
            </a:r>
          </a:p>
        </p:txBody>
      </p:sp>
      <p:sp>
        <p:nvSpPr>
          <p:cNvPr id="8" name="圆角矩形 7"/>
          <p:cNvSpPr/>
          <p:nvPr/>
        </p:nvSpPr>
        <p:spPr>
          <a:xfrm>
            <a:off x="8741410" y="4660900"/>
            <a:ext cx="2752090" cy="1365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Efficiency evaluation</a:t>
            </a:r>
          </a:p>
        </p:txBody>
      </p:sp>
      <p:sp>
        <p:nvSpPr>
          <p:cNvPr id="9" name="圆角矩形 8"/>
          <p:cNvSpPr/>
          <p:nvPr/>
        </p:nvSpPr>
        <p:spPr>
          <a:xfrm>
            <a:off x="4196080" y="2854960"/>
            <a:ext cx="3799205" cy="87376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Secode</a:t>
            </a:r>
          </a:p>
        </p:txBody>
      </p:sp>
      <p:cxnSp>
        <p:nvCxnSpPr>
          <p:cNvPr id="10" name="直接箭头连接符 9"/>
          <p:cNvCxnSpPr>
            <a:stCxn id="9" idx="2"/>
          </p:cNvCxnSpPr>
          <p:nvPr/>
        </p:nvCxnSpPr>
        <p:spPr>
          <a:xfrm flipH="1">
            <a:off x="3387090" y="3728720"/>
            <a:ext cx="2708910" cy="981710"/>
          </a:xfrm>
          <a:prstGeom prst="straightConnector1">
            <a:avLst/>
          </a:prstGeom>
          <a:ln>
            <a:tailEnd type="arrow" w="med" len="med"/>
          </a:ln>
        </p:spPr>
        <p:style>
          <a:lnRef idx="1">
            <a:schemeClr val="accent3"/>
          </a:lnRef>
          <a:fillRef idx="0">
            <a:schemeClr val="accent3"/>
          </a:fillRef>
          <a:effectRef idx="0">
            <a:schemeClr val="accent3"/>
          </a:effectRef>
          <a:fontRef idx="minor">
            <a:schemeClr val="tx1"/>
          </a:fontRef>
        </p:style>
      </p:cxnSp>
      <p:cxnSp>
        <p:nvCxnSpPr>
          <p:cNvPr id="11" name="直接箭头连接符 10"/>
          <p:cNvCxnSpPr>
            <a:stCxn id="9" idx="2"/>
            <a:endCxn id="7" idx="0"/>
          </p:cNvCxnSpPr>
          <p:nvPr/>
        </p:nvCxnSpPr>
        <p:spPr>
          <a:xfrm>
            <a:off x="6096000" y="3728720"/>
            <a:ext cx="0" cy="932180"/>
          </a:xfrm>
          <a:prstGeom prst="straightConnector1">
            <a:avLst/>
          </a:prstGeom>
          <a:ln>
            <a:tailEnd type="arrow" w="med" len="med"/>
          </a:ln>
        </p:spPr>
        <p:style>
          <a:lnRef idx="1">
            <a:schemeClr val="accent3"/>
          </a:lnRef>
          <a:fillRef idx="0">
            <a:schemeClr val="accent3"/>
          </a:fillRef>
          <a:effectRef idx="0">
            <a:schemeClr val="accent3"/>
          </a:effectRef>
          <a:fontRef idx="minor">
            <a:schemeClr val="tx1"/>
          </a:fontRef>
        </p:style>
      </p:cxnSp>
      <p:cxnSp>
        <p:nvCxnSpPr>
          <p:cNvPr id="12" name="直接箭头连接符 11"/>
          <p:cNvCxnSpPr>
            <a:stCxn id="9" idx="2"/>
          </p:cNvCxnSpPr>
          <p:nvPr/>
        </p:nvCxnSpPr>
        <p:spPr>
          <a:xfrm>
            <a:off x="6096000" y="3728720"/>
            <a:ext cx="2715895" cy="981710"/>
          </a:xfrm>
          <a:prstGeom prst="straightConnector1">
            <a:avLst/>
          </a:prstGeom>
          <a:ln>
            <a:tailEnd type="arrow" w="med" len="med"/>
          </a:ln>
        </p:spPr>
        <p:style>
          <a:lnRef idx="1">
            <a:schemeClr val="accent3"/>
          </a:lnRef>
          <a:fillRef idx="0">
            <a:schemeClr val="accent3"/>
          </a:fillRef>
          <a:effectRef idx="0">
            <a:schemeClr val="accent3"/>
          </a:effectRef>
          <a:fontRef idx="minor">
            <a:schemeClr val="tx1"/>
          </a:fontRef>
        </p:style>
      </p:cxnSp>
    </p:spTree>
  </p:cSld>
  <p:clrMapOvr>
    <a:masterClrMapping/>
  </p:clrMapOvr>
</p:sld>
</file>

<file path=ppt/theme/theme1.xml><?xml version="1.0" encoding="utf-8"?>
<a:theme xmlns:a="http://schemas.openxmlformats.org/drawingml/2006/main" name="teach03 16x9">
  <a:themeElements>
    <a:clrScheme name="自定义 16">
      <a:dk1>
        <a:srgbClr val="363D3D"/>
      </a:dk1>
      <a:lt1>
        <a:sysClr val="window" lastClr="FFFFFF"/>
      </a:lt1>
      <a:dk2>
        <a:srgbClr val="000000"/>
      </a:dk2>
      <a:lt2>
        <a:srgbClr val="E5E8E8"/>
      </a:lt2>
      <a:accent1>
        <a:srgbClr val="2A78A8"/>
      </a:accent1>
      <a:accent2>
        <a:srgbClr val="559937"/>
      </a:accent2>
      <a:accent3>
        <a:srgbClr val="EBCA21"/>
      </a:accent3>
      <a:accent4>
        <a:srgbClr val="EB8D21"/>
      </a:accent4>
      <a:accent5>
        <a:srgbClr val="EB5638"/>
      </a:accent5>
      <a:accent6>
        <a:srgbClr val="3AAFB2"/>
      </a:accent6>
      <a:hlink>
        <a:srgbClr val="3A9CDB"/>
      </a:hlink>
      <a:folHlink>
        <a:srgbClr val="6E54AE"/>
      </a:folHlink>
    </a:clrScheme>
    <a:fontScheme name="自定义 3">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1266</Words>
  <Application>Microsoft Office PowerPoint</Application>
  <PresentationFormat>宽屏</PresentationFormat>
  <Paragraphs>81</Paragraphs>
  <Slides>22</Slides>
  <Notes>17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22</vt:i4>
      </vt:variant>
    </vt:vector>
  </HeadingPairs>
  <TitlesOfParts>
    <vt:vector size="27" baseType="lpstr">
      <vt:lpstr>Söhne</vt:lpstr>
      <vt:lpstr>微软雅黑</vt:lpstr>
      <vt:lpstr>Arial</vt:lpstr>
      <vt:lpstr>Calibri</vt:lpstr>
      <vt:lpstr>teach03 16x9</vt:lpstr>
      <vt:lpstr>Secode: A Security Testing Framework for AI-Generated Code</vt:lpstr>
      <vt:lpstr>一句话总结</vt:lpstr>
      <vt:lpstr>议程</vt:lpstr>
      <vt:lpstr>研究背景</vt:lpstr>
      <vt:lpstr>大语言模型</vt:lpstr>
      <vt:lpstr>代码生成</vt:lpstr>
      <vt:lpstr>研究现状</vt:lpstr>
      <vt:lpstr>Secode框架</vt:lpstr>
      <vt:lpstr>Secode框架</vt:lpstr>
      <vt:lpstr>Secode框架</vt:lpstr>
      <vt:lpstr>Secode框架</vt:lpstr>
      <vt:lpstr>实证测试</vt:lpstr>
      <vt:lpstr>实证测试</vt:lpstr>
      <vt:lpstr>实证测试: Solidity</vt:lpstr>
      <vt:lpstr>数据分析</vt:lpstr>
      <vt:lpstr>数据分析</vt:lpstr>
      <vt:lpstr>数据分析</vt:lpstr>
      <vt:lpstr>数据分析</vt:lpstr>
      <vt:lpstr>数据分析</vt:lpstr>
      <vt:lpstr>数据分析</vt:lpstr>
      <vt:lpstr>总结推断</vt:lpstr>
      <vt:lpstr>感谢观看</vt:lpstr>
    </vt:vector>
  </TitlesOfParts>
  <Company>cmet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教务处PPT模板003</dc:title>
  <dc:creator>现代教育技术中心</dc:creator>
  <cp:lastModifiedBy>8615228370884</cp:lastModifiedBy>
  <cp:revision>226</cp:revision>
  <dcterms:created xsi:type="dcterms:W3CDTF">2019-09-05T12:12:00Z</dcterms:created>
  <dcterms:modified xsi:type="dcterms:W3CDTF">2024-01-22T08:36:09Z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2052-11.8.6.8722</vt:lpwstr>
  </property>
</Properties>
</file>