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D5E3-1BAB-4E4E-AC10-7808F3EFE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/>
              <a:t>Newegg Laptop Web Scraping</a:t>
            </a:r>
            <a:endParaRPr lang="zh-CN" alt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BBE71-859F-4205-A8B0-FA618E94B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By</a:t>
            </a:r>
            <a:r>
              <a:rPr lang="en-US" altLang="zh-CN"/>
              <a:t>: Jayce </a:t>
            </a:r>
            <a:r>
              <a:rPr lang="en-US" altLang="zh-CN" dirty="0"/>
              <a:t>Jiang</a:t>
            </a:r>
            <a:endParaRPr lang="zh-CN" altLang="en-US"/>
          </a:p>
        </p:txBody>
      </p:sp>
      <p:pic>
        <p:nvPicPr>
          <p:cNvPr id="4" name="Picture 3" descr="A picture containing aircraft&#10;&#10;Description automatically generated">
            <a:extLst>
              <a:ext uri="{FF2B5EF4-FFF2-40B4-BE49-F238E27FC236}">
                <a16:creationId xmlns:a16="http://schemas.microsoft.com/office/drawing/2014/main" id="{C4BDBD97-B09A-48D6-8878-39B7B54B4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1" r="2" b="7849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305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4947-5C84-40C3-BD12-B0AD4A23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240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1FB209-1CF5-49B7-A057-97A4F9FCA2B0}"/>
              </a:ext>
            </a:extLst>
          </p:cNvPr>
          <p:cNvSpPr txBox="1">
            <a:spLocks/>
          </p:cNvSpPr>
          <p:nvPr/>
        </p:nvSpPr>
        <p:spPr>
          <a:xfrm rot="16200000">
            <a:off x="2821526" y="-559232"/>
            <a:ext cx="4191000" cy="847938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 Machine Learning to Predict Laptop price with given combination of Specs.</a:t>
            </a:r>
          </a:p>
          <a:p>
            <a:r>
              <a:rPr lang="en-US" altLang="zh-CN" dirty="0"/>
              <a:t>Finishing up cleaning the other specs dataset and add in sentimental analysis for the review data.</a:t>
            </a:r>
          </a:p>
          <a:p>
            <a:r>
              <a:rPr lang="en-US" altLang="zh-CN" dirty="0"/>
              <a:t>Scrape more data from BestBuy, Amazon, and B&amp;H Photo, so I can fill up all the missing and NAN data from the </a:t>
            </a:r>
            <a:r>
              <a:rPr lang="en-US" altLang="zh-CN" dirty="0" err="1"/>
              <a:t>begining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1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D02CF-086A-44D0-9136-243C83FB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Background 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DE00-D1B4-4874-BB3D-BA665384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Nowadays, Laptop is one of the most important item in our daily life.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Estimable of 166 million units of laptop were sold and shipped in 2019. (International Data Corporation(IDC))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The laptop/notebook are expected to take 46% of all personal computing device market by 2023.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B36C93-58B5-4AEE-9107-1087C0DE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38418"/>
            <a:ext cx="6205143" cy="661882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3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4F57-3CA3-4685-A5BD-6C507C2A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altLang="zh-CN" dirty="0"/>
              <a:t>The Problem: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66AD-EF6D-46BC-9C5B-07FFD3AD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en-US" altLang="zh-CN" dirty="0"/>
              <a:t>With total’s overwhelming collection of laptop and a variety of specs from each laptop, finding the best laptop that fit our demanding work are difficult.</a:t>
            </a:r>
          </a:p>
          <a:p>
            <a:r>
              <a:rPr lang="en-US" altLang="zh-CN" dirty="0"/>
              <a:t>There are so many Laptop manufacturer in the market and the specs of Laptops look similar to each other, However, the price could have a huge difference.</a:t>
            </a:r>
          </a:p>
          <a:p>
            <a:r>
              <a:rPr lang="en-US" altLang="zh-CN" dirty="0"/>
              <a:t>With that said, I am using web </a:t>
            </a:r>
            <a:r>
              <a:rPr lang="en-US" altLang="zh-CN" dirty="0" err="1"/>
              <a:t>scrapy</a:t>
            </a:r>
            <a:r>
              <a:rPr lang="en-US" altLang="zh-CN" dirty="0"/>
              <a:t> in Python to get the data I needed for </a:t>
            </a:r>
            <a:r>
              <a:rPr lang="en-US" altLang="zh-CN" dirty="0" err="1"/>
              <a:t>futher</a:t>
            </a:r>
            <a:r>
              <a:rPr lang="en-US" altLang="zh-CN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46130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6F83-9A1C-4D4A-9E12-8BE25185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altLang="zh-CN" dirty="0"/>
              <a:t>Data Scraped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7C5B7-4798-48C2-BF20-FA09F11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0" y="1341120"/>
            <a:ext cx="4185623" cy="850462"/>
          </a:xfrm>
        </p:spPr>
        <p:txBody>
          <a:bodyPr/>
          <a:lstStyle/>
          <a:p>
            <a:r>
              <a:rPr lang="en-US" altLang="zh-CN" dirty="0"/>
              <a:t>The laptop data I scraped was from Newegg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75049-9205-4078-A791-1BDE6E8145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4" y="2435182"/>
            <a:ext cx="3682896" cy="432074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ADFBF-8D1E-4A53-A08C-7287E397D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5668" y="2009951"/>
            <a:ext cx="4185618" cy="850462"/>
          </a:xfrm>
        </p:spPr>
        <p:txBody>
          <a:bodyPr/>
          <a:lstStyle/>
          <a:p>
            <a:r>
              <a:rPr lang="en-US" altLang="zh-CN" dirty="0"/>
              <a:t>The CPU and GPU Benchmarks data was taken from </a:t>
            </a:r>
            <a:r>
              <a:rPr lang="en-US" altLang="zh-CN" dirty="0" err="1"/>
              <a:t>GeekBench</a:t>
            </a:r>
            <a:r>
              <a:rPr lang="en-US" altLang="zh-CN" dirty="0"/>
              <a:t> and </a:t>
            </a:r>
            <a:r>
              <a:rPr lang="en-US" altLang="zh-CN" dirty="0" err="1"/>
              <a:t>PassMark</a:t>
            </a:r>
            <a:r>
              <a:rPr lang="en-US" altLang="zh-CN" dirty="0"/>
              <a:t> </a:t>
            </a:r>
            <a:r>
              <a:rPr lang="en-US" altLang="zh-CN" dirty="0" err="1"/>
              <a:t>SoftWare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58A56-DF64-4577-A828-BAD92551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3587058"/>
            <a:ext cx="4431983" cy="2522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94577-0F06-47B4-8029-62FA739C6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536" y="3025714"/>
            <a:ext cx="3990975" cy="30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7EB-A67C-4B98-9119-D75B3BE2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65" y="670560"/>
            <a:ext cx="8596668" cy="762000"/>
          </a:xfrm>
        </p:spPr>
        <p:txBody>
          <a:bodyPr/>
          <a:lstStyle/>
          <a:p>
            <a:r>
              <a:rPr lang="en-US" altLang="zh-CN" dirty="0"/>
              <a:t>Data Checking and Cleaning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9950-ABC1-4E9C-A314-8FB812AD7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0651" y="1981200"/>
            <a:ext cx="4184035" cy="4669761"/>
          </a:xfrm>
        </p:spPr>
        <p:txBody>
          <a:bodyPr/>
          <a:lstStyle/>
          <a:p>
            <a:r>
              <a:rPr lang="en-US" altLang="zh-CN" dirty="0"/>
              <a:t>Total rows contains was around 12000 rows and 40 columns, but a lot of duplicates for same specs but different colors.</a:t>
            </a:r>
          </a:p>
          <a:p>
            <a:r>
              <a:rPr lang="en-US" altLang="zh-CN" dirty="0"/>
              <a:t>Then I check for null and missing values and replace the columns with either 0 or NAN depending on the situation.</a:t>
            </a:r>
          </a:p>
          <a:p>
            <a:r>
              <a:rPr lang="en-US" altLang="zh-CN" dirty="0"/>
              <a:t>Create new columns for </a:t>
            </a:r>
            <a:r>
              <a:rPr lang="en-US" altLang="zh-CN" dirty="0" err="1"/>
              <a:t>cpu</a:t>
            </a:r>
            <a:r>
              <a:rPr lang="en-US" altLang="zh-CN" dirty="0"/>
              <a:t> benchmark scores and </a:t>
            </a:r>
            <a:r>
              <a:rPr lang="en-US" altLang="zh-CN" dirty="0" err="1"/>
              <a:t>gpu</a:t>
            </a:r>
            <a:r>
              <a:rPr lang="en-US" altLang="zh-CN" dirty="0"/>
              <a:t> benchmark scores.</a:t>
            </a:r>
          </a:p>
          <a:p>
            <a:r>
              <a:rPr lang="en-US" altLang="zh-CN" dirty="0"/>
              <a:t> The final </a:t>
            </a:r>
            <a:r>
              <a:rPr lang="en-US" altLang="zh-CN" dirty="0" err="1"/>
              <a:t>DataFrame</a:t>
            </a:r>
            <a:r>
              <a:rPr lang="en-US" altLang="zh-CN" dirty="0"/>
              <a:t> includes overall 48 Columns and 7000 rows.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B59BB-168F-470B-9199-65E55DAD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2" y="0"/>
            <a:ext cx="348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/>
              <a:t>Data Analysis(Part I)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770" y="1737361"/>
            <a:ext cx="5549732" cy="43040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altLang="zh-CN" dirty="0"/>
              <a:t>Price is the most important metrics when we comparing different laptop. It is strange that Panasonic, </a:t>
            </a:r>
            <a:r>
              <a:rPr lang="en-US" altLang="zh-CN" dirty="0" err="1"/>
              <a:t>lenova</a:t>
            </a:r>
            <a:r>
              <a:rPr lang="en-US" altLang="zh-CN" dirty="0"/>
              <a:t>, Gigabyte, and Dell Commercial are so expensive.</a:t>
            </a:r>
          </a:p>
          <a:p>
            <a:pPr>
              <a:buFont typeface="Wingdings 3" charset="2"/>
              <a:buChar char=""/>
            </a:pPr>
            <a:r>
              <a:rPr lang="en-US" altLang="zh-CN" dirty="0"/>
              <a:t>Further investigation on the total number of rows per brand shows us a few key points.</a:t>
            </a:r>
          </a:p>
          <a:p>
            <a:pPr lvl="1">
              <a:buFont typeface="Wingdings 3" charset="2"/>
              <a:buChar char=""/>
            </a:pPr>
            <a:r>
              <a:rPr lang="en-US" altLang="zh-CN" dirty="0"/>
              <a:t>Panasonic, Gigabyte, and Dell Commercial both has less than 5 dataset and those few dataset are expensive laptops</a:t>
            </a:r>
          </a:p>
          <a:p>
            <a:pPr lvl="1">
              <a:buFont typeface="Wingdings 3" charset="2"/>
              <a:buChar char=""/>
            </a:pPr>
            <a:r>
              <a:rPr lang="en-US" altLang="zh-CN" dirty="0"/>
              <a:t>Also, Lenovo and </a:t>
            </a:r>
            <a:r>
              <a:rPr lang="en-US" altLang="zh-CN" dirty="0" err="1"/>
              <a:t>Thinkpad</a:t>
            </a:r>
            <a:r>
              <a:rPr lang="en-US" altLang="zh-CN" dirty="0"/>
              <a:t> are part of the same company. The “Lenovo” brand is way more expensive, because it only included it high-end commercial laptop. The “</a:t>
            </a:r>
            <a:r>
              <a:rPr lang="en-US" altLang="zh-CN" dirty="0" err="1"/>
              <a:t>lenovo</a:t>
            </a:r>
            <a:r>
              <a:rPr lang="en-US" altLang="zh-CN" dirty="0"/>
              <a:t>” brand is cheaper, because it only included its low-end commercial laptop. </a:t>
            </a:r>
          </a:p>
          <a:p>
            <a:pPr lvl="1">
              <a:buFont typeface="Wingdings 3" charset="2"/>
              <a:buChar char=""/>
            </a:pPr>
            <a:r>
              <a:rPr lang="en-US" altLang="zh-CN" dirty="0"/>
              <a:t>Based on the graph and the above points, </a:t>
            </a:r>
            <a:r>
              <a:rPr lang="en-US" altLang="zh-CN" b="1" dirty="0"/>
              <a:t>MacBook Pro, Dell Alienware, Razer Blade, ThinkPad, and </a:t>
            </a:r>
            <a:r>
              <a:rPr lang="en-US" altLang="zh-CN" b="1" dirty="0" err="1"/>
              <a:t>Aorus</a:t>
            </a:r>
            <a:r>
              <a:rPr lang="en-US" altLang="zh-CN" b="1" dirty="0"/>
              <a:t> </a:t>
            </a:r>
            <a:r>
              <a:rPr lang="en-US" altLang="zh-CN" dirty="0"/>
              <a:t>Laptop are the 5 most expensive average laptops, while </a:t>
            </a:r>
            <a:r>
              <a:rPr lang="en-US" altLang="zh-CN" b="1" dirty="0"/>
              <a:t>Acer, Lenovo, Asus, Dell, and Huawei </a:t>
            </a:r>
            <a:r>
              <a:rPr lang="en-US" altLang="zh-CN" dirty="0"/>
              <a:t>offer the lowest average laptops.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25F7C6-BF59-4FE5-8A30-B54EC73F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8" y="49212"/>
            <a:ext cx="5697520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2CFEE-F739-4BE3-B630-B18B5C791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2" r="-3" b="8921"/>
          <a:stretch/>
        </p:blipFill>
        <p:spPr>
          <a:xfrm>
            <a:off x="6734315" y="3517948"/>
            <a:ext cx="5549732" cy="33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643467"/>
            <a:ext cx="4428066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 Analysis(Part 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Weight vs performance was a surprising one.</a:t>
            </a:r>
          </a:p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Obviously, </a:t>
            </a:r>
            <a:r>
              <a:rPr lang="en-US" altLang="zh-CN" dirty="0" err="1">
                <a:solidFill>
                  <a:schemeClr val="bg1"/>
                </a:solidFill>
              </a:rPr>
              <a:t>gpu</a:t>
            </a:r>
            <a:r>
              <a:rPr lang="en-US" altLang="zh-CN" dirty="0">
                <a:solidFill>
                  <a:schemeClr val="bg1"/>
                </a:solidFill>
              </a:rPr>
              <a:t> performance tend to go up as weight increase. For any performance above a 3400 benchmark, the minimal weight was around 4 lbs. Which I believe is the current limitation of portable powerful laptops. </a:t>
            </a:r>
          </a:p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However, </a:t>
            </a:r>
            <a:r>
              <a:rPr lang="en-US" altLang="zh-CN" dirty="0" err="1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</a:rPr>
              <a:t> performance was fairly consistent throughout the weight. CPU are the core and small sizes. You can see all type of powerful CPU above 5000 benchmark at all weights.</a:t>
            </a:r>
          </a:p>
          <a:p>
            <a:pPr>
              <a:buFont typeface="Wingdings 3" charset="2"/>
              <a:buChar char=""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D1A5AC-0B31-488D-9F36-15F3487C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50" y="3431728"/>
            <a:ext cx="5458506" cy="3544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91F40-EC7A-460B-A467-0464EAA7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24" y="-126685"/>
            <a:ext cx="5545687" cy="36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743" y="4181364"/>
            <a:ext cx="10548514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479" y="5459821"/>
            <a:ext cx="8380319" cy="76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400" dirty="0"/>
              <a:t>Data Analysis(Part 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0946" y="4206210"/>
            <a:ext cx="9394880" cy="1253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GPU Benchmark                                                 Price							CPU Benchmark</a:t>
            </a:r>
          </a:p>
          <a:p>
            <a:pPr algn="r"/>
            <a:endParaRPr lang="en-US" altLang="zh-CN" sz="1600" dirty="0">
              <a:solidFill>
                <a:schemeClr val="bg1"/>
              </a:solidFill>
            </a:endParaRPr>
          </a:p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Type Analysis for different categories of laptops.</a:t>
            </a:r>
          </a:p>
          <a:p>
            <a:pPr algn="r"/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4F5809-166F-4E2D-9624-76B29298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6" y="135303"/>
            <a:ext cx="4346336" cy="391250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269B5-03AD-484F-88A5-2CED6233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45" y="213042"/>
            <a:ext cx="3900372" cy="365791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5B02A2-E701-435D-9AE2-38CDDD57E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750" y="264678"/>
            <a:ext cx="4058894" cy="36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 Analysis(Part IV)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Plotting Pearson Correlation matrix, one can see there are a close direct relationship between GPU and CPU performance vs price. Next, weight and SSD storage are also closely relative to price.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8E39E-4AB6-4B23-B60F-4BD653C17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226" y="643467"/>
            <a:ext cx="6170576" cy="5137004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05369-968E-43AF-9EBC-A4C7B505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1" y="3631459"/>
            <a:ext cx="4283697" cy="21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2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Newegg Laptop Web Scraping</vt:lpstr>
      <vt:lpstr>Background Introduction</vt:lpstr>
      <vt:lpstr>The Problem:</vt:lpstr>
      <vt:lpstr>Data Scraped</vt:lpstr>
      <vt:lpstr>Data Checking and Cleaning</vt:lpstr>
      <vt:lpstr>Data Analysis(Part I)</vt:lpstr>
      <vt:lpstr>Data Analysis(Part II)</vt:lpstr>
      <vt:lpstr>Data Analysis(Part III)</vt:lpstr>
      <vt:lpstr>Data Analysis(Part IV)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Newegg Laptop Web Scraping</dc:title>
  <dc:creator>Junjie Boss Jiang</dc:creator>
  <cp:lastModifiedBy>Junjie Boss Jiang</cp:lastModifiedBy>
  <cp:revision>1</cp:revision>
  <dcterms:created xsi:type="dcterms:W3CDTF">2019-07-22T18:19:48Z</dcterms:created>
  <dcterms:modified xsi:type="dcterms:W3CDTF">2019-07-22T18:19:56Z</dcterms:modified>
</cp:coreProperties>
</file>