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858000" cy="9144000"/>
  <p:embeddedFontLst>
    <p:embeddedFont>
      <p:font typeface="Raleway"/>
      <p:regular r:id="rId53"/>
      <p:bold r:id="rId54"/>
      <p:italic r:id="rId55"/>
      <p:boldItalic r:id="rId56"/>
    </p:embeddedFont>
    <p:embeddedFont>
      <p:font typeface="Source Sans Pr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40A5B5-8142-46D1-9F44-701565034E13}">
  <a:tblStyle styleId="{AD40A5B5-8142-46D1-9F44-701565034E1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SansPr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italic.fntdata"/><Relationship Id="rId10" Type="http://schemas.openxmlformats.org/officeDocument/2006/relationships/slide" Target="slides/slide4.xml"/><Relationship Id="rId54" Type="http://schemas.openxmlformats.org/officeDocument/2006/relationships/font" Target="fonts/Raleway-bold.fntdata"/><Relationship Id="rId13" Type="http://schemas.openxmlformats.org/officeDocument/2006/relationships/slide" Target="slides/slide7.xml"/><Relationship Id="rId57" Type="http://schemas.openxmlformats.org/officeDocument/2006/relationships/font" Target="fonts/SourceSansPro-regular.fntdata"/><Relationship Id="rId12" Type="http://schemas.openxmlformats.org/officeDocument/2006/relationships/slide" Target="slides/slide6.xml"/><Relationship Id="rId56" Type="http://schemas.openxmlformats.org/officeDocument/2006/relationships/font" Target="fonts/Raleway-boldItalic.fntdata"/><Relationship Id="rId15" Type="http://schemas.openxmlformats.org/officeDocument/2006/relationships/slide" Target="slides/slide9.xml"/><Relationship Id="rId59" Type="http://schemas.openxmlformats.org/officeDocument/2006/relationships/font" Target="fonts/SourceSansPro-italic.fntdata"/><Relationship Id="rId14" Type="http://schemas.openxmlformats.org/officeDocument/2006/relationships/slide" Target="slides/slide8.xml"/><Relationship Id="rId58" Type="http://schemas.openxmlformats.org/officeDocument/2006/relationships/font" Target="fonts/SourceSans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254000" lvl="0" marL="0" marR="0" rtl="0" algn="l">
              <a:spcBef>
                <a:spcPts val="0"/>
              </a:spcBef>
              <a:buClr>
                <a:schemeClr val="lt1"/>
              </a:buClr>
              <a:buSzPct val="100000"/>
              <a:buFont typeface="Calibri"/>
              <a:buNone/>
            </a:pPr>
            <a:r>
              <a:t/>
            </a:r>
            <a:endParaRPr b="0" i="0" sz="4000" u="none" cap="none" strike="noStrike">
              <a:solidFill>
                <a:srgbClr val="666666"/>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25000"/>
              <a:buFont typeface="Arial"/>
              <a:buNone/>
            </a:pPr>
            <a:r>
              <a:rPr b="1" lang="en-US"/>
              <a:t>Alright, thinking about the two examples we just hear. Where would they fall today on the transition curve? Where would your own story fall? Let’s take a look.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266" name="Shape 26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lang="en-US"/>
              <a:t>12:30-12:35</a:t>
            </a:r>
          </a:p>
          <a:p>
            <a:pPr indent="0" lvl="0" marL="0" marR="0" rtl="0" algn="l">
              <a:spcBef>
                <a:spcPts val="0"/>
              </a:spcBef>
              <a:spcAft>
                <a:spcPts val="0"/>
              </a:spcAft>
              <a:buSzPct val="25000"/>
              <a:buNone/>
            </a:pPr>
            <a:r>
              <a:t/>
            </a:r>
            <a:endParaRPr b="1"/>
          </a:p>
          <a:p>
            <a:pPr indent="0" lvl="0" marL="0" marR="0" rtl="0" algn="l">
              <a:spcBef>
                <a:spcPts val="0"/>
              </a:spcBef>
              <a:spcAft>
                <a:spcPts val="0"/>
              </a:spcAft>
              <a:buSzPct val="25000"/>
              <a:buNone/>
            </a:pPr>
            <a:r>
              <a:rPr b="1" lang="en-US"/>
              <a:t>Alright, thinking about the two examples we just hear. Take a moment and look at the diagram. Think about where would they</a:t>
            </a:r>
            <a:r>
              <a:rPr b="1" i="0" lang="en-US" sz="1200" u="none" cap="none" strike="noStrike">
                <a:solidFill>
                  <a:schemeClr val="dk1"/>
                </a:solidFill>
                <a:latin typeface="Calibri"/>
                <a:ea typeface="Calibri"/>
                <a:cs typeface="Calibri"/>
                <a:sym typeface="Calibri"/>
              </a:rPr>
              <a:t> fall today on this personal transition curve? Where would your </a:t>
            </a:r>
            <a:r>
              <a:rPr b="1" lang="en-US"/>
              <a:t>own story fall?</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a:t>
            </a:r>
            <a:r>
              <a:rPr b="1" lang="en-US"/>
              <a:t>Ask directly of those whose stories we heard from as well)</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Does reaction to change matter?</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The </a:t>
            </a:r>
            <a:r>
              <a:rPr b="0" i="1" lang="en-US" sz="1200" u="none" cap="none" strike="noStrike">
                <a:solidFill>
                  <a:schemeClr val="dk1"/>
                </a:solidFill>
                <a:latin typeface="Calibri"/>
                <a:ea typeface="Calibri"/>
                <a:cs typeface="Calibri"/>
                <a:sym typeface="Calibri"/>
              </a:rPr>
              <a:t>Personal Transition Curve</a:t>
            </a:r>
            <a:r>
              <a:rPr b="0" i="0" lang="en-US" sz="1200" u="none" cap="none" strike="noStrike">
                <a:solidFill>
                  <a:schemeClr val="dk1"/>
                </a:solidFill>
                <a:latin typeface="Calibri"/>
                <a:ea typeface="Calibri"/>
                <a:cs typeface="Calibri"/>
                <a:sym typeface="Calibri"/>
              </a:rPr>
              <a:t> is a great tool in recognising what is needed at each stage. As a manager who is leading the change, you need to be aware that most people may not clearly understand which part of the curve they are in. It is your job to recognise this, communicate appropriate information and provide support to help them through these stages. </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As you may have noticed, many of the stages on the transition curve are highly emotional. Management must take steps to address these emotional upheavals as they occur and control their impact in order to minimise the spread of negativity throughout the organisation.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Does everyone go through the transition at the same speed?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No. Different people transit through the curve at different speeds. Hence, you will end up with a team where each person thinks slightly differently about the change and hence behaves differently. This is why the management needs to provide a tailored solution to accommodate various needs and reassure the staff accordingly.  </a:t>
            </a:r>
          </a:p>
          <a:p>
            <a:pPr indent="0" lvl="0" marL="0" marR="0" rtl="0" algn="l">
              <a:spcBef>
                <a:spcPts val="0"/>
              </a:spcBef>
              <a:buSzPct val="25000"/>
              <a:buNone/>
            </a:pPr>
            <a:r>
              <a:t/>
            </a:r>
            <a:endParaRPr/>
          </a:p>
          <a:p>
            <a:pPr indent="0" lvl="0" marL="0" marR="0" rtl="0" algn="l">
              <a:spcBef>
                <a:spcPts val="0"/>
              </a:spcBef>
              <a:buSzPct val="25000"/>
              <a:buNone/>
            </a:pPr>
            <a:r>
              <a:rPr b="1" lang="en-US" sz="1800"/>
              <a:t>How might you use this tool at your company with the employees you manage? How might you use it at a meeting? This is one of your options as a tool to implement, so keep it in the back of your mind as we dive into Change Readiness Factors and more.</a:t>
            </a:r>
          </a:p>
        </p:txBody>
      </p:sp>
      <p:sp>
        <p:nvSpPr>
          <p:cNvPr id="267" name="Shape 26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5" name="Shape 30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a:spcBef>
                <a:spcPts val="0"/>
              </a:spcBef>
              <a:buSzPct val="25000"/>
              <a:buNone/>
            </a:pPr>
            <a:r>
              <a:rPr lang="en-US"/>
              <a:t>12:35-12:40</a:t>
            </a:r>
          </a:p>
          <a:p>
            <a:pPr lvl="0">
              <a:spcBef>
                <a:spcPts val="0"/>
              </a:spcBef>
              <a:buSzPct val="25000"/>
              <a:buNone/>
            </a:pPr>
            <a:r>
              <a:t/>
            </a:r>
            <a:endParaRPr/>
          </a:p>
          <a:p>
            <a:pPr lvl="0" rtl="0">
              <a:spcBef>
                <a:spcPts val="0"/>
              </a:spcBef>
              <a:buSzPct val="25000"/>
              <a:buNone/>
            </a:pPr>
            <a:r>
              <a:rPr lang="en-US"/>
              <a:t>Before we move on to the 8 Readiness Factors, please take a moment to reflect on these questions. Write down a thought down an idea for each of the questions.</a:t>
            </a:r>
          </a:p>
          <a:p>
            <a:pPr lvl="0" rtl="0">
              <a:spcBef>
                <a:spcPts val="0"/>
              </a:spcBef>
              <a:buSzPct val="25000"/>
              <a:buNone/>
            </a:pPr>
            <a:r>
              <a:t/>
            </a:r>
            <a:endParaRPr/>
          </a:p>
          <a:p>
            <a:pPr lvl="0" rtl="0">
              <a:spcBef>
                <a:spcPts val="0"/>
              </a:spcBef>
              <a:buClr>
                <a:schemeClr val="dk1"/>
              </a:buClr>
              <a:buSzPct val="25000"/>
              <a:buFont typeface="Arial"/>
              <a:buNone/>
            </a:pPr>
            <a:r>
              <a:rPr b="1" lang="en-US"/>
              <a:t>[3 entire minutes of silence for writing]</a:t>
            </a:r>
          </a:p>
          <a:p>
            <a:pPr lvl="0" rtl="0">
              <a:spcBef>
                <a:spcPts val="0"/>
              </a:spcBef>
              <a:buSzPct val="25000"/>
              <a:buNone/>
            </a:pPr>
            <a:r>
              <a:t/>
            </a:r>
            <a:endParaRPr/>
          </a:p>
          <a:p>
            <a:pPr lvl="0" rtl="0">
              <a:spcBef>
                <a:spcPts val="0"/>
              </a:spcBef>
              <a:buSzPct val="25000"/>
              <a:buNone/>
            </a:pPr>
            <a:r>
              <a:rPr lang="en-US"/>
              <a:t>[Make a final comment and then move on…]</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Can you see how any kind of change may be perceived as good or bad and is often a little of both.</a:t>
            </a:r>
          </a:p>
          <a:p>
            <a:pPr lvl="0" rtl="0">
              <a:spcBef>
                <a:spcPts val="0"/>
              </a:spcBef>
              <a:buClr>
                <a:schemeClr val="dk1"/>
              </a:buClr>
              <a:buSzPct val="25000"/>
              <a:buFont typeface="Arial"/>
              <a:buNone/>
            </a:pPr>
            <a:r>
              <a:rPr lang="en-US"/>
              <a:t>Hopefully from your writing and answers to these questions, you can see how any change that happens to you has both good and bad aspects.  It is important to appreciate this as it will keep you open minded and learning through even your most difficult changes</a:t>
            </a:r>
          </a:p>
          <a:p>
            <a:pPr lvl="0" rtl="0">
              <a:spcBef>
                <a:spcPts val="0"/>
              </a:spcBef>
              <a:buClr>
                <a:schemeClr val="dk1"/>
              </a:buClr>
              <a:buSzPct val="25000"/>
              <a:buFont typeface="Arial"/>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p:txBody>
      </p:sp>
      <p:sp>
        <p:nvSpPr>
          <p:cNvPr id="306" name="Shape 306"/>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a:spcBef>
                <a:spcPts val="0"/>
              </a:spcBef>
              <a:buClr>
                <a:schemeClr val="dk1"/>
              </a:buClr>
              <a:buSzPct val="25000"/>
              <a:buFont typeface="Arial"/>
              <a:buNone/>
            </a:pPr>
            <a:r>
              <a:rPr lang="en-US"/>
              <a:t>12:40-12:50</a:t>
            </a:r>
          </a:p>
          <a:p>
            <a:pPr lv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a:spcBef>
                <a:spcPts val="0"/>
              </a:spcBef>
              <a:buClr>
                <a:schemeClr val="dk1"/>
              </a:buClr>
              <a:buSzPct val="25000"/>
              <a:buFont typeface="Arial"/>
              <a:buNone/>
            </a:pPr>
            <a:r>
              <a:rPr lang="en-US">
                <a:latin typeface="Times New Roman"/>
                <a:ea typeface="Times New Roman"/>
                <a:cs typeface="Times New Roman"/>
                <a:sym typeface="Times New Roman"/>
              </a:rPr>
              <a:t>Jacyn Says:</a:t>
            </a:r>
          </a:p>
          <a:p>
            <a:pPr lv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a:spcBef>
                <a:spcPts val="0"/>
              </a:spcBef>
              <a:buClr>
                <a:schemeClr val="dk1"/>
              </a:buClr>
              <a:buSzPct val="25000"/>
              <a:buFont typeface="Arial"/>
              <a:buNone/>
            </a:pPr>
            <a:r>
              <a:rPr lang="en-US">
                <a:latin typeface="Times New Roman"/>
                <a:ea typeface="Times New Roman"/>
                <a:cs typeface="Times New Roman"/>
                <a:sym typeface="Times New Roman"/>
              </a:rPr>
              <a:t>“Each and every organization and individual must undergo change to grow and thrive.  It is our unique change readiness traits – also referred to as the ‘8 Factors of Change Readiness’ that impact the way we perceive and react to this change in our professional and personal lives.    </a:t>
            </a:r>
          </a:p>
          <a:p>
            <a:pPr lv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a:spcBef>
                <a:spcPts val="0"/>
              </a:spcBef>
              <a:buClr>
                <a:schemeClr val="dk1"/>
              </a:buClr>
              <a:buSzPct val="100000"/>
              <a:buFont typeface="Arial"/>
              <a:buNone/>
            </a:pPr>
            <a:r>
              <a:rPr b="1" lang="en-US"/>
              <a:t>In a moment, I will give you an article to read individually by Jean Larson about these 8 traits.</a:t>
            </a:r>
          </a:p>
          <a:p>
            <a:pPr lvl="0">
              <a:spcBef>
                <a:spcPts val="0"/>
              </a:spcBef>
              <a:buClr>
                <a:schemeClr val="dk1"/>
              </a:buClr>
              <a:buSzPct val="100000"/>
              <a:buFont typeface="Arial"/>
              <a:buNone/>
            </a:pPr>
            <a:r>
              <a:t/>
            </a:r>
            <a:endParaRPr b="1"/>
          </a:p>
          <a:p>
            <a:pPr lvl="0">
              <a:spcBef>
                <a:spcPts val="0"/>
              </a:spcBef>
              <a:buClr>
                <a:schemeClr val="dk1"/>
              </a:buClr>
              <a:buSzPct val="25000"/>
              <a:buFont typeface="Arial"/>
              <a:buNone/>
            </a:pPr>
            <a:r>
              <a:rPr lang="en-US">
                <a:latin typeface="Times New Roman"/>
                <a:ea typeface="Times New Roman"/>
                <a:cs typeface="Times New Roman"/>
                <a:sym typeface="Times New Roman"/>
              </a:rPr>
              <a:t>Whether you are in a leadership role or part of a team, these 8 factors influence your ability to embrace and adapt to change.  They also indicate your current abilities to act as part of a cohesive team with a shared goal, vision, and mission.</a:t>
            </a:r>
          </a:p>
          <a:p>
            <a:pPr lvl="0">
              <a:spcBef>
                <a:spcPts val="0"/>
              </a:spcBef>
              <a:buClr>
                <a:schemeClr val="dk1"/>
              </a:buClr>
              <a:buSzPct val="25000"/>
              <a:buFont typeface="Arial"/>
              <a:buNone/>
            </a:pPr>
            <a:r>
              <a:rPr lang="en-US">
                <a:latin typeface="Times New Roman"/>
                <a:ea typeface="Times New Roman"/>
                <a:cs typeface="Times New Roman"/>
                <a:sym typeface="Times New Roman"/>
              </a:rPr>
              <a:t> </a:t>
            </a:r>
          </a:p>
          <a:p>
            <a:pPr lvl="0">
              <a:spcBef>
                <a:spcPts val="0"/>
              </a:spcBef>
              <a:buClr>
                <a:schemeClr val="dk1"/>
              </a:buClr>
              <a:buSzPct val="25000"/>
              <a:buFont typeface="Arial"/>
              <a:buNone/>
            </a:pPr>
            <a:r>
              <a:rPr lang="en-US">
                <a:latin typeface="Times New Roman"/>
                <a:ea typeface="Times New Roman"/>
                <a:cs typeface="Times New Roman"/>
                <a:sym typeface="Times New Roman"/>
              </a:rPr>
              <a:t>In a team environment, the individual traits of each member determine their ability to complement one another’s strengths and weaknesses, and can personally impact whether you are seen as a forward thinking thought leader and valuable change agent within your organization.</a:t>
            </a:r>
          </a:p>
          <a:p>
            <a:pPr lvl="0">
              <a:spcBef>
                <a:spcPts val="0"/>
              </a:spcBef>
              <a:buClr>
                <a:schemeClr val="dk1"/>
              </a:buClr>
              <a:buSzPct val="25000"/>
              <a:buFont typeface="Arial"/>
              <a:buNone/>
            </a:pPr>
            <a:r>
              <a:t/>
            </a:r>
            <a:endParaRPr/>
          </a:p>
          <a:p>
            <a:pPr lvl="0">
              <a:spcBef>
                <a:spcPts val="0"/>
              </a:spcBef>
              <a:buClr>
                <a:schemeClr val="dk1"/>
              </a:buClr>
              <a:buSzPct val="25000"/>
              <a:buFont typeface="Arial"/>
              <a:buNone/>
            </a:pPr>
            <a:r>
              <a:rPr lang="en-US"/>
              <a:t>[Jacyn hands out reading and gives explicit instructions] </a:t>
            </a:r>
          </a:p>
          <a:p>
            <a:pPr lvl="0">
              <a:spcBef>
                <a:spcPts val="0"/>
              </a:spcBef>
              <a:buClr>
                <a:schemeClr val="dk1"/>
              </a:buClr>
              <a:buSzPct val="25000"/>
              <a:buFont typeface="Arial"/>
              <a:buNone/>
            </a:pPr>
            <a:r>
              <a:rPr b="1" lang="en-US"/>
              <a:t>Please read at your own pace - if you finish quickly there will be questions for you to reflect on up on the slides. We will come together after the reading for a discussion OF EACH TRAIT. </a:t>
            </a:r>
          </a:p>
          <a:p>
            <a:pPr lvl="0">
              <a:spcBef>
                <a:spcPts val="0"/>
              </a:spcBef>
              <a:buClr>
                <a:schemeClr val="dk1"/>
              </a:buClr>
              <a:buSzPct val="100000"/>
              <a:buFont typeface="Arial"/>
              <a:buNone/>
            </a:pPr>
            <a:r>
              <a:t/>
            </a:r>
            <a:endParaRPr b="1"/>
          </a:p>
          <a:p>
            <a:pPr lvl="0" rtl="0">
              <a:spcBef>
                <a:spcPts val="0"/>
              </a:spcBef>
              <a:buClr>
                <a:schemeClr val="dk1"/>
              </a:buClr>
              <a:buSzPct val="25000"/>
              <a:buFont typeface="Arial"/>
              <a:buNone/>
            </a:pPr>
            <a:r>
              <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6" name="Shape 32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12:50-12:55</a:t>
            </a:r>
          </a:p>
          <a:p>
            <a:pPr indent="0" lvl="0" marL="0" marR="0" rtl="0" algn="l">
              <a:spcBef>
                <a:spcPts val="0"/>
              </a:spcBef>
              <a:buSzPct val="25000"/>
              <a:buNone/>
            </a:pPr>
            <a:r>
              <a:t/>
            </a:r>
            <a:endParaRPr/>
          </a:p>
          <a:p>
            <a:pPr indent="0" lvl="0" marL="0" marR="0" rtl="0" algn="l">
              <a:spcBef>
                <a:spcPts val="0"/>
              </a:spcBef>
              <a:buSzPct val="25000"/>
              <a:buNone/>
            </a:pPr>
            <a:r>
              <a:rPr lang="en-US"/>
              <a:t>Jacyn Gives Instructions:</a:t>
            </a:r>
          </a:p>
          <a:p>
            <a:pPr indent="0" lvl="0" marL="0" marR="0" rtl="0" algn="l">
              <a:spcBef>
                <a:spcPts val="0"/>
              </a:spcBef>
              <a:buSzPct val="25000"/>
              <a:buNone/>
            </a:pPr>
            <a:r>
              <a:t/>
            </a:r>
            <a:endParaRPr/>
          </a:p>
          <a:p>
            <a:pPr indent="0" lvl="0" marL="0" marR="0" rtl="0" algn="l">
              <a:spcBef>
                <a:spcPts val="0"/>
              </a:spcBef>
              <a:buSzPct val="25000"/>
              <a:buNone/>
            </a:pPr>
            <a:r>
              <a:rPr lang="en-US"/>
              <a:t>“Turn to a colleague and take 2 minutes to reflect on the following questions: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How do you believe you feel about change compared to your colleagues? Family members?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Are you more open to change in your life than others are?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Is your openness to change different in your professional life versus your personal life?  </a:t>
            </a:r>
          </a:p>
          <a:p>
            <a:pPr indent="-171450" lvl="0" marL="171450" marR="0" rtl="0" algn="l">
              <a:spcBef>
                <a:spcPts val="0"/>
              </a:spcBef>
              <a:buClr>
                <a:schemeClr val="dk1"/>
              </a:buClr>
              <a:buSzPct val="100000"/>
              <a:buFont typeface="Arial"/>
              <a:buChar char="•"/>
            </a:pPr>
            <a:r>
              <a:rPr b="0" i="0" lang="en-US" sz="1100" u="none" cap="none" strike="noStrike">
                <a:solidFill>
                  <a:schemeClr val="dk1"/>
                </a:solidFill>
                <a:latin typeface="Calibri"/>
                <a:ea typeface="Calibri"/>
                <a:cs typeface="Calibri"/>
                <a:sym typeface="Calibri"/>
              </a:rPr>
              <a:t>Why or why not?</a:t>
            </a:r>
            <a:r>
              <a:rPr lang="en-US" sz="1100"/>
              <a:t>”</a:t>
            </a:r>
          </a:p>
          <a:p>
            <a:pPr lvl="0" marR="0" rtl="0" algn="l">
              <a:spcBef>
                <a:spcPts val="0"/>
              </a:spcBef>
              <a:buNone/>
            </a:pPr>
            <a:r>
              <a:t/>
            </a:r>
            <a:endParaRPr sz="1100"/>
          </a:p>
          <a:p>
            <a:pPr lvl="0" rtl="0">
              <a:spcBef>
                <a:spcPts val="0"/>
              </a:spcBef>
              <a:buNone/>
            </a:pPr>
            <a:r>
              <a:t/>
            </a:r>
            <a:endParaRPr sz="1100"/>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7" name="Shape 32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8" name="Shape 32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5" name="Shape 33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12:55-1:00</a:t>
            </a:r>
          </a:p>
          <a:p>
            <a:pPr indent="0" lvl="0" marL="0" marR="0" rtl="0" algn="l">
              <a:spcBef>
                <a:spcPts val="0"/>
              </a:spcBef>
              <a:buSzPct val="25000"/>
              <a:buNone/>
            </a:pPr>
            <a:r>
              <a:t/>
            </a:r>
            <a:endParaRPr/>
          </a:p>
          <a:p>
            <a:pPr indent="0" lvl="0" marL="0" marR="0" rtl="0" algn="l">
              <a:spcBef>
                <a:spcPts val="0"/>
              </a:spcBef>
              <a:buSzPct val="25000"/>
              <a:buNone/>
            </a:pPr>
            <a:r>
              <a:rPr lang="en-US"/>
              <a:t>Jacyn says: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Before we dive into the 8 factors, take a moment to reflect on recent changes occurring in your organization.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What factors made these changes seem positive or negative for you personally or for your team?</a:t>
            </a:r>
          </a:p>
          <a:p>
            <a:pPr indent="0" lvl="0" marL="0" marR="0" rtl="0" algn="l">
              <a:spcBef>
                <a:spcPts val="0"/>
              </a:spcBef>
              <a:buSzPct val="25000"/>
              <a:buNone/>
            </a:pPr>
            <a:r>
              <a:t/>
            </a:r>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Take out your journal and your pen and </a:t>
            </a:r>
            <a:r>
              <a:rPr lang="en-US"/>
              <a:t>and write down an example as well as the positive and negative factors.</a:t>
            </a:r>
          </a:p>
          <a:p>
            <a:pPr indent="0" lvl="0" marL="0" marR="0" rtl="0" algn="l">
              <a:spcBef>
                <a:spcPts val="0"/>
              </a:spcBef>
              <a:buSzPct val="25000"/>
              <a:buNone/>
            </a:pPr>
            <a:r>
              <a:t/>
            </a:r>
            <a:endParaRPr/>
          </a:p>
          <a:p>
            <a:pPr indent="0" lvl="0" marL="0" marR="0" rtl="0" algn="l">
              <a:spcBef>
                <a:spcPts val="0"/>
              </a:spcBef>
              <a:buSzPct val="25000"/>
              <a:buNone/>
            </a:pPr>
            <a:r>
              <a:rPr b="1" lang="en-US"/>
              <a:t>[Time is given to write]</a:t>
            </a:r>
          </a:p>
        </p:txBody>
      </p:sp>
      <p:sp>
        <p:nvSpPr>
          <p:cNvPr id="336" name="Shape 336"/>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7" name="Shape 33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4" name="Shape 34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1:00-1:03</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b="1" lang="en-US" u="sng">
                <a:latin typeface="Times New Roman"/>
                <a:ea typeface="Times New Roman"/>
                <a:cs typeface="Times New Roman"/>
                <a:sym typeface="Times New Roman"/>
              </a:rPr>
              <a:t>Jacyn Says:</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lang="en-US">
                <a:latin typeface="Times New Roman"/>
                <a:ea typeface="Times New Roman"/>
                <a:cs typeface="Times New Roman"/>
                <a:sym typeface="Times New Roman"/>
              </a:rPr>
              <a:t>How many of you think this is one of your top traits from the list? (Ask for raised hands)</a:t>
            </a:r>
          </a:p>
          <a:p>
            <a:pPr indent="0" lvl="0" marL="0" marR="0" rtl="0" algn="l">
              <a:spcBef>
                <a:spcPts val="0"/>
              </a:spcBef>
              <a:buSzPct val="25000"/>
              <a:buNone/>
            </a:pPr>
            <a:r>
              <a:rPr lang="en-US">
                <a:latin typeface="Times New Roman"/>
                <a:ea typeface="Times New Roman"/>
                <a:cs typeface="Times New Roman"/>
                <a:sym typeface="Times New Roman"/>
              </a:rPr>
              <a:t>Who would describe their organization as adventurous? (Ask for raised hands)</a:t>
            </a:r>
          </a:p>
          <a:p>
            <a:pPr indent="0" lvl="0" marL="0" marR="0" rtl="0" algn="l">
              <a:spcBef>
                <a:spcPts val="0"/>
              </a:spcBef>
              <a:buSzPct val="25000"/>
              <a:buNone/>
            </a:pPr>
            <a:r>
              <a:rPr lang="en-US">
                <a:latin typeface="Times New Roman"/>
                <a:ea typeface="Times New Roman"/>
                <a:cs typeface="Times New Roman"/>
                <a:sym typeface="Times New Roman"/>
              </a:rPr>
              <a:t>What about your coworkers? </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1" lang="en-US">
                <a:latin typeface="Times New Roman"/>
                <a:ea typeface="Times New Roman"/>
                <a:cs typeface="Times New Roman"/>
                <a:sym typeface="Times New Roman"/>
              </a:rPr>
              <a:t>[Briefly go over some points about the trait ~1 minute]</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b="1" i="0" lang="en-US" sz="1200" u="sng" cap="none" strike="noStrike">
                <a:solidFill>
                  <a:schemeClr val="dk1"/>
                </a:solidFill>
                <a:latin typeface="Times New Roman"/>
                <a:ea typeface="Times New Roman"/>
                <a:cs typeface="Times New Roman"/>
                <a:sym typeface="Times New Roman"/>
              </a:rPr>
              <a:t>Do you have a sense of adventure?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Two ingredients capture the adventurous spirit: the inclination to take risks, and the desire to pursue the unknown; to walk the path less taken. Adventurous people love a challenge.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highly adventurous indicates that you may frequently ask, “why not?” when it comes to taking risks or exploring new options.  You are often the ideas person and innovator on the team. You’re exhilarated by trying new things. However, if you are perceived to be too adventurous, it may indicate that you have a tendency toward recklessness. Others may fear that you enjoy risk for risk’s sake, and you seek out new experiences just for the thrill of it.</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moderate sense of adventure indicates that you usually perform well during organizational shake-ups, since change always involves both risk and the unknown. You are seen as being proactive- as a person who can confidently initiate and create change.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Having a low sense of adventure indicates that you are very risk-averse and do not like to try new things. You may be suspicious of anyone suggesting a new way of doing things, or suggesting that you personally try something new.</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Adventurous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It is best to enter into a team environment with a “we can do this” attitude.  Team members with a healthy sense of adventure are easily able to learn through the process of “doing” and adapt more easily to change.  Team members with a good sense of adventure can be infectious to others and give the team energy, just as those with a low sense of adventure can negatively impact the team.  In the face of change, make a commitment with your team to figure things out for the greater good, and let those who score higher on this particular factor motivate those who score lower in the face of change.</a:t>
            </a:r>
          </a:p>
        </p:txBody>
      </p:sp>
      <p:sp>
        <p:nvSpPr>
          <p:cNvPr id="345" name="Shape 34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6" name="Shape 34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2" name="Shape 35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1:03-1:05</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How does Adventurous Leadership look?</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Successful leaders often exhibit a healthy sense of adventure, no matter how challenging or difficult the task at hand is.  However, a leader should not be too adventurous, where the “adventure” could be perceived as thoughtless frolic by your team.  Leaders who score high in the Adventure and Confidence index must also learn to be vulnerable with their team, and take a back seat in areas where they think they know the most.  You want to be open to other ideas and recognize that others on your team may have other creative ideas. Don’t let your sense of adventure stop you from taking others’ opinions into account.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3" name="Shape 353"/>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4" name="Shape 35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0" name="Shape 36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SzPct val="25000"/>
              <a:buNone/>
            </a:pPr>
            <a:r>
              <a:rPr lang="en-US"/>
              <a:t>1:05-1:07</a:t>
            </a:r>
          </a:p>
          <a:p>
            <a:pPr lvl="0" rtl="0">
              <a:spcBef>
                <a:spcPts val="0"/>
              </a:spcBef>
              <a:buSzPct val="25000"/>
              <a:buNone/>
            </a:pPr>
            <a:r>
              <a:t/>
            </a:r>
            <a:endParaRPr b="1" u="sng">
              <a:latin typeface="Times New Roman"/>
              <a:ea typeface="Times New Roman"/>
              <a:cs typeface="Times New Roman"/>
              <a:sym typeface="Times New Roman"/>
            </a:endParaRPr>
          </a:p>
          <a:p>
            <a:pPr lvl="0" rtl="0">
              <a:spcBef>
                <a:spcPts val="0"/>
              </a:spcBef>
              <a:buClr>
                <a:schemeClr val="dk1"/>
              </a:buClr>
              <a:buSzPct val="25000"/>
              <a:buFont typeface="Arial"/>
              <a:buNone/>
            </a:pPr>
            <a:r>
              <a:rPr b="1" lang="en-US" u="sng">
                <a:latin typeface="Times New Roman"/>
                <a:ea typeface="Times New Roman"/>
                <a:cs typeface="Times New Roman"/>
                <a:sym typeface="Times New Roman"/>
              </a:rPr>
              <a:t>Jacyn Says:</a:t>
            </a:r>
          </a:p>
          <a:p>
            <a:pPr lvl="0" rtl="0">
              <a:spcBef>
                <a:spcPts val="0"/>
              </a:spcBef>
              <a:buClr>
                <a:schemeClr val="dk1"/>
              </a:buClr>
              <a:buSzPct val="25000"/>
              <a:buFont typeface="Arial"/>
              <a:buNone/>
            </a:pPr>
            <a:r>
              <a:t/>
            </a:r>
            <a:endParaRPr b="1" u="sng">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a:latin typeface="Times New Roman"/>
                <a:ea typeface="Times New Roman"/>
                <a:cs typeface="Times New Roman"/>
                <a:sym typeface="Times New Roman"/>
              </a:rPr>
              <a:t>How many of you think this is one of your top traits from the list? (Ask for raised hands)</a:t>
            </a:r>
          </a:p>
          <a:p>
            <a:pPr lvl="0" rtl="0">
              <a:spcBef>
                <a:spcPts val="0"/>
              </a:spcBef>
              <a:buClr>
                <a:schemeClr val="dk1"/>
              </a:buClr>
              <a:buSzPct val="25000"/>
              <a:buFont typeface="Arial"/>
              <a:buNone/>
            </a:pPr>
            <a:r>
              <a:rPr lang="en-US">
                <a:latin typeface="Times New Roman"/>
                <a:ea typeface="Times New Roman"/>
                <a:cs typeface="Times New Roman"/>
                <a:sym typeface="Times New Roman"/>
              </a:rPr>
              <a:t>Who would describe their organization as adventurous? (Ask for raised hands)</a:t>
            </a:r>
          </a:p>
          <a:p>
            <a:pPr lvl="0" rtl="0">
              <a:spcBef>
                <a:spcPts val="0"/>
              </a:spcBef>
              <a:buClr>
                <a:schemeClr val="dk1"/>
              </a:buClr>
              <a:buSzPct val="25000"/>
              <a:buFont typeface="Arial"/>
              <a:buNone/>
            </a:pPr>
            <a:r>
              <a:rPr lang="en-US">
                <a:latin typeface="Times New Roman"/>
                <a:ea typeface="Times New Roman"/>
                <a:cs typeface="Times New Roman"/>
                <a:sym typeface="Times New Roman"/>
              </a:rPr>
              <a:t>What about your coworkers? </a:t>
            </a:r>
          </a:p>
          <a:p>
            <a:pPr lvl="0" rt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rtl="0">
              <a:spcBef>
                <a:spcPts val="0"/>
              </a:spcBef>
              <a:buClr>
                <a:schemeClr val="dk1"/>
              </a:buClr>
              <a:buSzPct val="25000"/>
              <a:buFont typeface="Arial"/>
              <a:buNone/>
            </a:pPr>
            <a:r>
              <a:rPr b="1" lang="en-US">
                <a:latin typeface="Times New Roman"/>
                <a:ea typeface="Times New Roman"/>
                <a:cs typeface="Times New Roman"/>
                <a:sym typeface="Times New Roman"/>
              </a:rPr>
              <a:t>[Briefly go over some points about the trait ~1 minute]</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Is the glass half empty or half full? Optimism is highly correlated with change readiness, since the optimist recognizes opportunities and possibilities, while the pessimist sees only the problems and obstacles.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highly optimistic indicates that you believe that things always work out and you find encouragement and hope in every situation.  However, if you are seen as too optimistic, your team may wonder if you lack critical-thinking skills. You want to avoid being considered someone who is blindly optimistic about every situation by your colleagues.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moderately optimistic indicates that you are optimistic in general. However, there are times when you focus on the negative aspects of a situation, and may become overly cautious, pessimistic, or even fearful.</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less optimistic indicates that you are the one who can easily see the possibilities of a bad outcome in any situation. You may be perceived as overly cautious, fearful, and negative; and risk overlooking valuable opportunities.</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Optimistic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In a similar fashion, team members who are too optimistic often leave problems to work themselves out, while those who are too pessimistic are quick to believe that obstacles cannot be overcome.  Team members who are too optimistic may have unrealistic expectations for the time and effort required to complete a project, while those who are too pessimistic will have difficulty getting a project off the ground or attempting to solve a problem.  For ideal teams you’d like people who score along the entire scale of the optimism factor – both high and low.  You can complement each other. And this variability of optimism often leads to the best plans – those that are both creative but yet plan for all contingencies</a:t>
            </a:r>
          </a:p>
        </p:txBody>
      </p:sp>
      <p:sp>
        <p:nvSpPr>
          <p:cNvPr id="361" name="Shape 361"/>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2" name="Shape 36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8" name="Shape 36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Clr>
                <a:schemeClr val="dk1"/>
              </a:buClr>
              <a:buSzPct val="25000"/>
              <a:buFont typeface="Arial"/>
              <a:buNone/>
            </a:pPr>
            <a:r>
              <a:rPr lang="en-US"/>
              <a:t>1:07-1:08</a:t>
            </a:r>
          </a:p>
          <a:p>
            <a:pPr lvl="0" rt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rtl="0">
              <a:spcBef>
                <a:spcPts val="0"/>
              </a:spcBef>
              <a:buClr>
                <a:schemeClr val="dk1"/>
              </a:buClr>
              <a:buSzPct val="25000"/>
              <a:buFont typeface="Arial"/>
              <a:buNone/>
            </a:pPr>
            <a:r>
              <a:rPr b="1" lang="en-US">
                <a:latin typeface="Times New Roman"/>
                <a:ea typeface="Times New Roman"/>
                <a:cs typeface="Times New Roman"/>
                <a:sym typeface="Times New Roman"/>
              </a:rPr>
              <a:t>[Briefly go over some points about the trait ~1 minute]</a:t>
            </a:r>
          </a:p>
          <a:p>
            <a:pPr indent="-76200" lvl="0" marL="0" marR="0" rtl="0" algn="l">
              <a:lnSpc>
                <a:spcPct val="100000"/>
              </a:lnSpc>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76200" lvl="0" marL="0" marR="0" rtl="0" algn="l">
              <a:lnSpc>
                <a:spcPct val="100000"/>
              </a:lnSpc>
              <a:spcBef>
                <a:spcPts val="0"/>
              </a:spcBef>
              <a:spcAft>
                <a:spcPts val="0"/>
              </a:spcAft>
              <a:buClr>
                <a:schemeClr val="dk1"/>
              </a:buClr>
              <a:buSzPct val="100000"/>
              <a:buFont typeface="Times New Roman"/>
              <a:buNone/>
            </a:pPr>
            <a:r>
              <a:rPr b="0" i="0" lang="en-US" sz="1200" u="none" cap="none" strike="noStrike">
                <a:solidFill>
                  <a:schemeClr val="dk1"/>
                </a:solidFill>
                <a:latin typeface="Times New Roman"/>
                <a:ea typeface="Times New Roman"/>
                <a:cs typeface="Times New Roman"/>
                <a:sym typeface="Times New Roman"/>
              </a:rPr>
              <a:t>Being optimistic is very important when we are leading a change initiative. Once again, your team is going to be watching you closely. In fact, your reactions and actions are probably more important than any of the words coming out of your mouth.  You can say you are optimistic, but if you don’t act like it, nobody is going to buy into the initiative or want to follow you.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9" name="Shape 369"/>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0" name="Shape 37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rPr lang="en-US"/>
              <a:t>12:00-12:10</a:t>
            </a:r>
          </a:p>
          <a:p>
            <a:pPr lvl="0">
              <a:spcBef>
                <a:spcPts val="0"/>
              </a:spcBef>
              <a:buNone/>
            </a:pPr>
            <a:r>
              <a:t/>
            </a:r>
            <a:endParaRPr/>
          </a:p>
          <a:p>
            <a:pPr lvl="0">
              <a:spcBef>
                <a:spcPts val="0"/>
              </a:spcBef>
              <a:buNone/>
            </a:pPr>
            <a:r>
              <a:rPr lang="en-US"/>
              <a:t>Hi everyone, I’m Jacyn and I’ll be leading the workshop today…</a:t>
            </a:r>
          </a:p>
          <a:p>
            <a:pPr lvl="0">
              <a:spcBef>
                <a:spcPts val="0"/>
              </a:spcBef>
              <a:buNone/>
            </a:pPr>
            <a:r>
              <a:rPr lang="en-US"/>
              <a:t>A little bit about who I am… Of all the words on the screen, the one that describes me MOST is ________.</a:t>
            </a:r>
          </a:p>
          <a:p>
            <a:pPr lvl="0">
              <a:spcBef>
                <a:spcPts val="0"/>
              </a:spcBef>
              <a:buNone/>
            </a:pPr>
            <a:r>
              <a:t/>
            </a:r>
            <a:endParaRPr/>
          </a:p>
          <a:p>
            <a:pPr lvl="0">
              <a:spcBef>
                <a:spcPts val="0"/>
              </a:spcBef>
              <a:buNone/>
            </a:pPr>
            <a:r>
              <a:rPr lang="en-US"/>
              <a:t>Please share your name and the trait that describes you MOST...</a:t>
            </a:r>
          </a:p>
        </p:txBody>
      </p:sp>
      <p:sp>
        <p:nvSpPr>
          <p:cNvPr id="169" name="Shape 169"/>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6" name="Shape 37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1:08-1:10</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optimism is the view that a situation will work out, confidence is the belief in your own ability to handle it and make it so. Self-Confidence is the belief that, “I can handle whatever comes down the pike.”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high level of confidence indicates that you are an individual with a strong sense of self-esteem. You believe that you can make any situation work for you.  However, if your confidence is too high, you may be perceived as someone who already thinks they know everything, who is not open to feedback.  You could even come across as arrogant and unapproachable.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moderate level indicates that you have a good level of self-confidence, without being overly-confident.  You can handle most situations that come along, however there are times when your confidence may waiver. This could be when you are in unfamiliar territory or facing situations that are similar to ones you have had trouble with in your past.</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low level of confidence indicates that you may be lacking in self-esteem, and have a lot of self-doubt in your abilities. The only picture of change that you can envision is one that brings bad news and more difficulties into the your personal and professional life.</a:t>
            </a:r>
          </a:p>
        </p:txBody>
      </p:sp>
      <p:sp>
        <p:nvSpPr>
          <p:cNvPr id="377" name="Shape 37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8" name="Shape 37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4" name="Shape 38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1:10-1:11</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Confident Leadership?</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leader must be confident that he or she can lead the team from Point A to Point B.  Change can cause fears to arise in your team, and if it is perceived that the leader is not confident, this almost immediately impacts the rest of the team.  Exude confidence in yourself and your team’s abilities, and inspire those around you to embrace change and uncertainty.</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85" name="Shape 38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86" name="Shape 38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2" name="Shape 39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1:11-1:12</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Passion is the fuel that energizes all the other traits. If you have passion, nothing seems impossible. On the other hand, if you don’t have passion, change can seem overwhelming and exhausting. Passion is your level of personal drive. It shows up in your level of intensity and determination. Your passion helps propel you forward to get things done. To make a new procedure work, to overcome the myriad of problems that any plan for change may produce, you must have passion, enthusiasm, and drive.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high level of passion can help you move through even the most challenging and difficult changes, even when others doubt it can be done. However, if you are highly passionate, you may come across as somewhat pushy, bullheaded, and stubborn. You may also be at risk of burning out, and at times, you may not be able to see or find other ways around obstacles.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Having a moderate level of passion indicates that you do have passion toward certain aspects of your life, and when you are interested or fully engaged in things you love, you will show energy, drive, and determination. However, when you are not interested in the situation at hand, you may not exert the same level of energy and enthusiasm.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lack passion, you may come across as lacking in drive, energy or the ability to get difficult tasks done. You may give up too easily when a bit more perseverance would help you be more effective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So what about teams and passion?</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In any organization, there will be ugly meetings and frustrating projects.  A team must be able to feed off of each other’s passion and energy to achieve a goal.  The level of commitment within a team can be determined by the level of passion for a particular project.  Passion helps us get through the tedious or boring parts of projects and ultimately helps us to persevere.  Look to the more passionate members on your team to provide the fuel to move you toward your most challenging goals.</a:t>
            </a:r>
          </a:p>
        </p:txBody>
      </p:sp>
      <p:sp>
        <p:nvSpPr>
          <p:cNvPr id="393" name="Shape 393"/>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4" name="Shape 39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0" name="Shape 40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1:12-1:13</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Passionate Leadership</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Passion indicates your level of energy and commitment to seeing something through.  Passion is the fuel that propels you, your business, and your team forward in the face of long days, long nights, and inevitable setbacks.  A leader who is passionate about the team’s mission can inspire the team to achieve much more than they think is possible. Change can be exhausting, and the ability to persevere requires a passionate leader.</a:t>
            </a:r>
          </a:p>
        </p:txBody>
      </p:sp>
      <p:sp>
        <p:nvSpPr>
          <p:cNvPr id="401" name="Shape 401"/>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2" name="Shape 40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8" name="Shape 40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1:13-1:14</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b="1" i="0" lang="en-US" sz="1200" u="sng" cap="none" strike="noStrike">
                <a:solidFill>
                  <a:schemeClr val="dk1"/>
                </a:solidFill>
                <a:latin typeface="Times New Roman"/>
                <a:ea typeface="Times New Roman"/>
                <a:cs typeface="Times New Roman"/>
                <a:sym typeface="Times New Roman"/>
              </a:rPr>
              <a:t>The first factor of change readiness is Flexibility - Are You Flexible When Change Happens? –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Flexible people have goals and dreams like everyone else, but they’re not overly invested in the details of how they achieve those goals. When something doesn’t work out, they’ll say, “If Plan A doesn’t work, let’s go to Plan B.”</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very flexible, you are not wedded to specific outcomes. You are able to generally take things in stride.  If the situation changes, your expectations shift right along with it. However, being perceived as highly flexible may indicate, or project to others, that you lack commitment or the ability to stick with a difficult task over time.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moderately flexible, it means that at times you are flexible and able to make changes or adjustments as required by changing circumstances.  There will also be other times where you take a more rigid stance and stand firm. This may be because you do not understand the need to change, or it may conflict with your values or way of doing things.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not flexible at all, you can be very set in your ways and do not like it when goals or expectations change.  You may seem to even take more time than others to process and understand the changes going on around you.  In the end, you want to be flexible enough to be able to change your perspective when appropriate, while not being so inflexible that you refuse to do anything different.</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So what about TEAMS?</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When working as part of a team, it is important to stay focused on your goals and objectives, while remaining flexible and open to possible change.  You may come into a team with your own perceptions of how to solve a problem, but it’s important to realize there are other perspectives in the group, and multiple ways of solving problems.  Be careful not to jump too quickly to a solution before hearing everyone out.  Team members who are too inflexible often risk “checking out” when their ideas aren’t chosen, which can be extremely harmful to the team.  On the opposite end of the scale, you must also be wary of being perceived as too flexible, or the rest of your team may wonder if you are truly engaged with what the team is working on.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[END OF MODULE REFLECTION QUESTIONS]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9" name="Shape 409"/>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0" name="Shape 41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6" name="Shape 41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1:14-1:15</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Flexible Leadership – What about when you are the leader?</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Both extremes of flexibility – being too flexible or being inflexible -  are magnified in a leadership role.  It could be perceived that leaders who are too flexible do not fully understand the issues at hand, or that they can be easily swayed.  If too inflexible, it could also come across as if the leader does not appreciate the impact on his team’s work life during change or transition periods.  There may be times where you need to be extremely flexible, taking time to listen to opinions with careful patience.  For a leader especially, there will be other times when change comes quickly, and you will need to make a top-down decisions, requiring less flexibility.  Unfortunately there is no one way – you must use your judgement and tap into the resources of those with a different flexibility profile if needed.</a:t>
            </a:r>
          </a:p>
        </p:txBody>
      </p:sp>
      <p:sp>
        <p:nvSpPr>
          <p:cNvPr id="417" name="Shape 41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8" name="Shape 41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4" name="Shape 42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1:15-1:16</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Next is tolerance for ambiguity: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The one certainty surrounding change is that it causes a lot of uncertainty. No matter how carefully you plan it; there is always an element of indefiniteness or ambiguity. Without a healthy tolerance for ambiguity, change is not only uncomfortable; it’s downright scary.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high tolerance for ambiguity means that, though not everything is defined or under your control, it does not threaten or frighten you. If you have too much tolerance for ambiguity it can also get you into  trouble. Why? You may have difficulty pinning people and situations down if you are too comfortable with fuzzy situations.  Also, your comfort with ambiguity can make some of your team mates who are less tolerant of ambiguity VERY uncomfortable.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moderate ability to tolerate uncertainty or ambiguity means that you tolerate ambiguity fairly well, but at times may feel uncomfortable when a situation arises and you don’t know what is coming next or what the impact will be. You will either try to gather more details to clear things up, or work through it as best you can.</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have a low tolerance for ambiguity you may tend to feel that any kind of change, new direction, or idea, seems threatening and scary. You may feel out of control and uncomfortable with the fact that you feel you don’t know what is going to happen next and how it will impact you.</a:t>
            </a:r>
          </a:p>
        </p:txBody>
      </p:sp>
      <p:sp>
        <p:nvSpPr>
          <p:cNvPr id="425" name="Shape 42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6" name="Shape 42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2" name="Shape 43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1:16-1:17</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the role of the leader when it comes to Leading Through Ambiguity?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leader must accept that with change comes a certain level of ambiguity.  New initiatives require patience and the ability to instill confidence in your team when things are unclear.  It is important to do a self-assessment of your tolerance for ambiguity, and recognize that your team may not be as comfortable as you may be.  Uncertain times require added patience, especially when fears in the team arise.  Team members must also remain calm and patient with their leader as they are able to provide further detail pertaining to big picture ideas.  No matter how well we plan the change initiatives, not every details is available until you begin to move forward into implementation.  You will have to help the team understand this.</a:t>
            </a:r>
          </a:p>
        </p:txBody>
      </p:sp>
      <p:sp>
        <p:nvSpPr>
          <p:cNvPr id="433" name="Shape 433"/>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34" name="Shape 43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0" name="Shape 44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1:17-1:19</a:t>
            </a:r>
          </a:p>
          <a:p>
            <a:pPr indent="0" lvl="0" marL="0" marR="0" rtl="0" algn="l">
              <a:spcBef>
                <a:spcPts val="0"/>
              </a:spcBef>
              <a:buSzPct val="25000"/>
              <a:buNone/>
            </a:pP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The next change readiness factor is resourcefulness: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Resourceful people are effective at making the most of any situation and utilizing whatever resources are available to develop plans and contingencies. They see more than one way to achieve a goal, and they are able to look in less obvious places to find help. They have a talent for creating new ways to solve old problems.  Some of you may recall an old TV show called “MacGyver”  In the show MacGyver was the epitome of resourcefulness. Now matter what difficult situation he found himself in, he was able to use the tools and resources at hand to get out and save the day.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highly resourceful you always find an answer or solution, even when others have given up or tell you that everything has already been tried before and won’t work. However if you are too resourceful, you might have a tendency to overlook obvious approaches or solutions, and make things more difficult and create more work than is necessary.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moderately resourceful indicates that you can be resourceful at finding solutions to problems that arise.  There may also be times when you may get stuck and decide to give up or stick with the status quo.  You may not want to invest your time and energy into finding a solution or better way of doing things.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less resourceful, you may find that when you encounter obstacles, you stop or get stuck, dig in your heels, and go back to the old way. You have a difficult time finding solutions and methods to address new or challenging situations. You may be accused of always seeing the glass as being ½ empty.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Resourcefulness for teams – within a team with people who are working effectively together, you can identify your and other’s strengths so that you can draw upon them in times of need – Who on your team is more resourceful? Find them and get to know them.  When the team gets stuck and is looking for a way forward, partner with your resourceful team members to find new creative solutions.</a:t>
            </a:r>
          </a:p>
        </p:txBody>
      </p:sp>
      <p:sp>
        <p:nvSpPr>
          <p:cNvPr id="441" name="Shape 441"/>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42" name="Shape 44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8" name="Shape 44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Clr>
                <a:schemeClr val="dk1"/>
              </a:buClr>
              <a:buSzPct val="25000"/>
              <a:buFont typeface="Arial"/>
              <a:buNone/>
            </a:pPr>
            <a:r>
              <a:rPr lang="en-US"/>
              <a:t>1:19-1:20</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does Resourceful Leadership look like?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For those of you in a leadership role, it is critical to realize that you can’t do everything yourself.  The team you lead is your best resource for creativity, and a critical factor for success is relying on their support.  Resourcefulness forces you to have a big picture perspective of a problem, but it is important not to miss the obvious solutions, over-complicate problems, or take the “long way around.”  Make sure that you tap the resources and ideas from your team and be wary of not being resourceful enough, or you may only see one way of doing things, and remain stuck in old habits or ways of doing things.  </a:t>
            </a:r>
          </a:p>
        </p:txBody>
      </p:sp>
      <p:sp>
        <p:nvSpPr>
          <p:cNvPr id="449" name="Shape 449"/>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50" name="Shape 45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Clr>
                <a:schemeClr val="dk1"/>
              </a:buClr>
              <a:buSzPct val="91666"/>
              <a:buFont typeface="Arial"/>
              <a:buNone/>
            </a:pPr>
            <a:r>
              <a:rPr lang="en-US"/>
              <a:t>12:10-12:11</a:t>
            </a: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6" name="Shape 45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1:20-1:21</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Last but not least is Resilience It is the quality that allows some people to be knocked down by life’s changes and challenges and yet come back stronger than ever. It is your ability to cope with stress and adversity. If you are resilient, you are more able to bounce back from the setbacks you experience in your life. Resilient people take delays, obstacles, and setbacks in stride, and are able to rebound from adversity quickly with a minimum of trauma. Failure or mistakes do not throw resilient people. They don’t dwell on them or get depressed, they move on.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have a high level of resilience, life’s trials and difficulties do not keep you down for long.  You are able to move through them and on to better things.  However, if you are perceived to be too resilient, people may see you as aloof and unconcerned. And, in some ways, if you are not impacted by your life’s setbacks, you may be less likely to stop, reflect and learn from them.</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moderately resilient generally means you do not let the trials and difficulties of life keep you down for long. You are able to move through them and on to better things. However, there may still be times when you may feel hit particularly hard when something doesn’t turn out the way you had hoped, and it may take you longer to recover.</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less resilient, you may feel hit particularly hard when something doesn’t turn out the way you had hoped.  It may take you longer to recover, and you may be prone to negative thinking that can cause the adverse outcome to have a stronger and longer impact upon you.</a:t>
            </a:r>
          </a:p>
        </p:txBody>
      </p:sp>
      <p:sp>
        <p:nvSpPr>
          <p:cNvPr id="457" name="Shape 45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58" name="Shape 45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4" name="Shape 46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1:21-1:22</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Resilient Leadership and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Whether you are in a leadership role or part of a team, you need to be individually resilient as well as helping the organization itself become resilient.  Remind others, “We got through that tough situation in the past, we can handle the current situation.”  </a:t>
            </a:r>
          </a:p>
        </p:txBody>
      </p:sp>
      <p:sp>
        <p:nvSpPr>
          <p:cNvPr id="465" name="Shape 46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66" name="Shape 46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rPr lang="en-US"/>
              <a:t>1:22-1:30</a:t>
            </a:r>
          </a:p>
          <a:p>
            <a:pPr lvl="0">
              <a:spcBef>
                <a:spcPts val="0"/>
              </a:spcBef>
              <a:buNone/>
            </a:pPr>
            <a:r>
              <a:t/>
            </a:r>
            <a:endParaRPr/>
          </a:p>
          <a:p>
            <a:pPr lvl="0">
              <a:spcBef>
                <a:spcPts val="0"/>
              </a:spcBef>
              <a:buNone/>
            </a:pPr>
            <a:r>
              <a:rPr lang="en-US"/>
              <a:t>Jacyn says:</a:t>
            </a:r>
          </a:p>
          <a:p>
            <a:pPr lvl="0">
              <a:spcBef>
                <a:spcPts val="0"/>
              </a:spcBef>
              <a:buNone/>
            </a:pPr>
            <a:r>
              <a:t/>
            </a:r>
            <a:endParaRPr/>
          </a:p>
          <a:p>
            <a:pPr lvl="0">
              <a:spcBef>
                <a:spcPts val="0"/>
              </a:spcBef>
              <a:buNone/>
            </a:pPr>
            <a:r>
              <a:rPr lang="en-US"/>
              <a:t>Pick two traits and answer the following 4 questions for each of them for yourself. </a:t>
            </a:r>
          </a:p>
          <a:p>
            <a:pPr lvl="0">
              <a:spcBef>
                <a:spcPts val="0"/>
              </a:spcBef>
              <a:buNone/>
            </a:pPr>
            <a:r>
              <a:t/>
            </a:r>
            <a:endParaRPr/>
          </a:p>
          <a:p>
            <a:pPr lvl="0">
              <a:spcBef>
                <a:spcPts val="0"/>
              </a:spcBef>
              <a:buNone/>
            </a:pPr>
            <a:r>
              <a:rPr b="1" lang="en-US"/>
              <a:t>[Give a few minutes of writing time]</a:t>
            </a:r>
          </a:p>
          <a:p>
            <a:pPr lvl="0">
              <a:spcBef>
                <a:spcPts val="0"/>
              </a:spcBef>
              <a:buNone/>
            </a:pPr>
            <a:r>
              <a:t/>
            </a:r>
            <a:endParaRPr/>
          </a:p>
          <a:p>
            <a:pPr lvl="0">
              <a:spcBef>
                <a:spcPts val="0"/>
              </a:spcBef>
              <a:buNone/>
            </a:pPr>
            <a:r>
              <a:rPr lang="en-US"/>
              <a:t>After you write your answers for two different traits, share what you wrote with a colleague.</a:t>
            </a:r>
          </a:p>
          <a:p>
            <a:pPr lvl="0">
              <a:spcBef>
                <a:spcPts val="0"/>
              </a:spcBef>
              <a:buNone/>
            </a:pPr>
            <a:r>
              <a:t/>
            </a:r>
            <a:endParaRPr/>
          </a:p>
          <a:p>
            <a:pPr lvl="0">
              <a:spcBef>
                <a:spcPts val="0"/>
              </a:spcBef>
              <a:buClr>
                <a:schemeClr val="dk1"/>
              </a:buClr>
              <a:buSzPct val="91666"/>
              <a:buFont typeface="Arial"/>
              <a:buNone/>
            </a:pPr>
            <a:r>
              <a:rPr b="1" lang="en-US"/>
              <a:t>[Give a few minutes of pair-share time]</a:t>
            </a:r>
          </a:p>
        </p:txBody>
      </p:sp>
      <p:sp>
        <p:nvSpPr>
          <p:cNvPr id="473" name="Shape 47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0" name="Shape 48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1:30-1:35</a:t>
            </a:r>
          </a:p>
          <a:p>
            <a:pPr indent="0" lvl="0" marL="0" marR="0" rtl="0" algn="l">
              <a:spcBef>
                <a:spcPts val="0"/>
              </a:spcBef>
              <a:buSzPct val="25000"/>
              <a:buNone/>
            </a:pPr>
            <a:r>
              <a:t/>
            </a:r>
            <a:endParaRPr/>
          </a:p>
          <a:p>
            <a:pPr indent="0" lvl="0" marL="0" marR="0" rtl="0" algn="l">
              <a:spcBef>
                <a:spcPts val="0"/>
              </a:spcBef>
              <a:buSzPct val="25000"/>
              <a:buNone/>
            </a:pPr>
            <a:r>
              <a:rPr lang="en-US"/>
              <a:t>Jacyn says:</a:t>
            </a:r>
          </a:p>
          <a:p>
            <a:pPr indent="0" lvl="0" marL="0" marR="0" rtl="0" algn="l">
              <a:spcBef>
                <a:spcPts val="0"/>
              </a:spcBef>
              <a:buSzPct val="25000"/>
              <a:buNone/>
            </a:pPr>
            <a:r>
              <a:rPr lang="en-US">
                <a:latin typeface="Times New Roman"/>
                <a:ea typeface="Times New Roman"/>
                <a:cs typeface="Times New Roman"/>
                <a:sym typeface="Times New Roman"/>
              </a:rPr>
              <a:t>How many of you picked ___ “optimism”__? {Ask for raised hands, repeat with other factors/traits}</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lang="en-US">
                <a:latin typeface="Times New Roman"/>
                <a:ea typeface="Times New Roman"/>
                <a:cs typeface="Times New Roman"/>
                <a:sym typeface="Times New Roman"/>
              </a:rPr>
              <a:t>[conclude section]</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We all perceive and respond to change differently, and we have different strengths that we can leverage in how we approach change.  We’ll begin with a review of the 8 factors of change readiness and begin to understand different ways that you and others may perceive and react to change.  These differences will affect how we impact and influence others, and it has a significant impact on our leadership style.  As leaders of organizations and teams, one of our most important roles is leading change.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The 8 Factors of Change Readiness help us take a closer look at how we are affected by change, and allow us to more courageously forge the path ahead. At the end of the course, you should have a better feel for your Change Readiness profile and how to leverage your unique traits.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Again, you are strongly encouraged to complete the reflection questions at the end of each factor.  To begin, think about how you perceive change and react to it, and think about times when you have reacted differently than your colleagues when a significant change occurred.  What are some reasons the reactions were different?  Why were they alike?</a:t>
            </a:r>
          </a:p>
          <a:p>
            <a:pPr indent="0" lvl="0" marL="0" marR="0" rtl="0" algn="l">
              <a:spcBef>
                <a:spcPts val="0"/>
              </a:spcBef>
              <a:buSzPct val="25000"/>
              <a:buNone/>
            </a:pPr>
            <a:br>
              <a:rPr b="0" i="0" lang="en-US" sz="1200" u="none" cap="none" strike="noStrike">
                <a:solidFill>
                  <a:schemeClr val="dk1"/>
                </a:solidFill>
                <a:latin typeface="Times New Roman"/>
                <a:ea typeface="Times New Roman"/>
                <a:cs typeface="Times New Roman"/>
                <a:sym typeface="Times New Roman"/>
              </a:rPr>
            </a:br>
          </a:p>
        </p:txBody>
      </p:sp>
      <p:sp>
        <p:nvSpPr>
          <p:cNvPr id="481" name="Shape 481"/>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7" name="Shape 4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76200" lvl="0" marL="0" marR="0" rtl="0" algn="l">
              <a:spcBef>
                <a:spcPts val="0"/>
              </a:spcBef>
              <a:buClr>
                <a:schemeClr val="dk1"/>
              </a:buClr>
              <a:buSzPct val="100000"/>
              <a:buFont typeface="Calibri"/>
              <a:buNone/>
            </a:pPr>
            <a:r>
              <a:rPr lang="en-US"/>
              <a:t>1:35-1:40</a:t>
            </a:r>
          </a:p>
          <a:p>
            <a:pPr indent="-76200" lvl="0" marL="0" marR="0" rtl="0" algn="l">
              <a:spcBef>
                <a:spcPts val="0"/>
              </a:spcBef>
              <a:buClr>
                <a:schemeClr val="dk1"/>
              </a:buClr>
              <a:buSzPct val="100000"/>
              <a:buFont typeface="Calibri"/>
              <a:buNone/>
            </a:pPr>
            <a:r>
              <a:t/>
            </a:r>
            <a:endParaRPr/>
          </a:p>
          <a:p>
            <a:pPr indent="-76200" lvl="0" marL="0" marR="0" rtl="0" algn="l">
              <a:spcBef>
                <a:spcPts val="0"/>
              </a:spcBef>
              <a:buClr>
                <a:schemeClr val="dk1"/>
              </a:buClr>
              <a:buSzPct val="1000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2" name="Shape 49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191247" lvl="0" marL="191247" marR="0" rtl="0" algn="l">
              <a:spcBef>
                <a:spcPts val="0"/>
              </a:spcBef>
              <a:buClr>
                <a:schemeClr val="lt1"/>
              </a:buClr>
              <a:buSzPct val="75000"/>
              <a:buFont typeface="Calibri"/>
              <a:buNone/>
            </a:pPr>
            <a:r>
              <a:t/>
            </a:r>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503" name="Shape 50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SzPct val="100000"/>
              <a:buNone/>
            </a:pPr>
            <a:r>
              <a:rPr lang="en-US"/>
              <a:t>1:40-1:50</a:t>
            </a:r>
          </a:p>
          <a:p>
            <a:pPr lvl="0" rtl="0">
              <a:spcBef>
                <a:spcPts val="0"/>
              </a:spcBef>
              <a:buClr>
                <a:schemeClr val="dk1"/>
              </a:buClr>
              <a:buSzPct val="100000"/>
              <a:buFont typeface="Calibri"/>
              <a:buNone/>
            </a:pPr>
            <a:r>
              <a:t/>
            </a:r>
            <a:endParaRPr/>
          </a:p>
          <a:p>
            <a:pPr indent="0" lvl="0" marL="0" marR="0" rtl="0" algn="l">
              <a:spcBef>
                <a:spcPts val="0"/>
              </a:spcBef>
              <a:spcAft>
                <a:spcPts val="0"/>
              </a:spcAft>
              <a:buSzPct val="25000"/>
              <a:buNone/>
            </a:pPr>
            <a:r>
              <a:rPr lang="en-US"/>
              <a:t>Jacyn says:</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Why do people fear change? [get people to shout out answers]</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Jacyn clicks mouse, answers pop up, she says:</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Here are a number of reasons why people resist change.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[DISCUSSION]</a:t>
            </a:r>
          </a:p>
          <a:p>
            <a:pPr indent="0" lvl="0" marL="0" marR="0" rtl="0" algn="l">
              <a:spcBef>
                <a:spcPts val="0"/>
              </a:spcBef>
              <a:spcAft>
                <a:spcPts val="0"/>
              </a:spcAft>
              <a:buSzPct val="25000"/>
              <a:buNone/>
            </a:pPr>
            <a:r>
              <a:rPr b="0" i="1" lang="en-US" sz="1200" u="none" cap="none" strike="noStrike">
                <a:solidFill>
                  <a:schemeClr val="dk1"/>
                </a:solidFill>
                <a:latin typeface="Calibri"/>
                <a:ea typeface="Calibri"/>
                <a:cs typeface="Calibri"/>
                <a:sym typeface="Calibri"/>
              </a:rPr>
              <a:t>To Tutor:</a:t>
            </a:r>
            <a:r>
              <a:rPr b="0" i="0" lang="en-US" sz="1200" u="none" cap="none" strike="noStrike">
                <a:solidFill>
                  <a:schemeClr val="dk1"/>
                </a:solidFill>
                <a:latin typeface="Calibri"/>
                <a:ea typeface="Calibri"/>
                <a:cs typeface="Calibri"/>
                <a:sym typeface="Calibri"/>
              </a:rPr>
              <a:t> For each of these ask, “what happens if you let that fear prevail or spread to others?” Expect answers and expand the discussions to highlight the importance of handling each fear.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reorganisation.</a:t>
            </a:r>
            <a:r>
              <a:rPr b="0" i="0" lang="en-US" sz="1200" u="none" cap="none" strike="noStrike">
                <a:solidFill>
                  <a:schemeClr val="dk1"/>
                </a:solidFill>
                <a:latin typeface="Calibri"/>
                <a:ea typeface="Calibri"/>
                <a:cs typeface="Calibri"/>
                <a:sym typeface="Calibri"/>
              </a:rPr>
              <a:t> Disturbs the status quo and gets people out of their comfort zones.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loss.</a:t>
            </a:r>
            <a:r>
              <a:rPr b="0" i="0" lang="en-US" sz="1200" u="none" cap="none" strike="noStrike">
                <a:solidFill>
                  <a:schemeClr val="dk1"/>
                </a:solidFill>
                <a:latin typeface="Calibri"/>
                <a:ea typeface="Calibri"/>
                <a:cs typeface="Calibri"/>
                <a:sym typeface="Calibri"/>
              </a:rPr>
              <a:t> Desire not to lose something of value.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implications.</a:t>
            </a:r>
            <a:r>
              <a:rPr b="0" i="0" lang="en-US" sz="1200" u="none" cap="none" strike="noStrike">
                <a:solidFill>
                  <a:schemeClr val="dk1"/>
                </a:solidFill>
                <a:latin typeface="Calibri"/>
                <a:ea typeface="Calibri"/>
                <a:cs typeface="Calibri"/>
                <a:sym typeface="Calibri"/>
              </a:rPr>
              <a:t> Misunderstanding of the change and its implications. It is effectively fear of “walking off a cliff while blindfolded.”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uselessness. </a:t>
            </a:r>
            <a:r>
              <a:rPr b="0" i="0" lang="en-US" sz="1200" u="none" cap="none" strike="noStrike">
                <a:solidFill>
                  <a:schemeClr val="dk1"/>
                </a:solidFill>
                <a:latin typeface="Calibri"/>
                <a:ea typeface="Calibri"/>
                <a:cs typeface="Calibri"/>
                <a:sym typeface="Calibri"/>
              </a:rPr>
              <a:t>Belief that the change does not make sense for the organisation.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loss of control.</a:t>
            </a:r>
            <a:r>
              <a:rPr b="0" i="0" lang="en-US" sz="1200" u="none" cap="none" strike="noStrike">
                <a:solidFill>
                  <a:schemeClr val="dk1"/>
                </a:solidFill>
                <a:latin typeface="Calibri"/>
                <a:ea typeface="Calibri"/>
                <a:cs typeface="Calibri"/>
                <a:sym typeface="Calibri"/>
              </a:rPr>
              <a:t> Change is exciting when it is carried out </a:t>
            </a:r>
            <a:r>
              <a:rPr b="0" i="1" lang="en-US" sz="1200" u="none" cap="none" strike="noStrike">
                <a:solidFill>
                  <a:schemeClr val="dk1"/>
                </a:solidFill>
                <a:latin typeface="Calibri"/>
                <a:ea typeface="Calibri"/>
                <a:cs typeface="Calibri"/>
                <a:sym typeface="Calibri"/>
              </a:rPr>
              <a:t>by us</a:t>
            </a:r>
            <a:r>
              <a:rPr b="0" i="0" lang="en-US" sz="1200" u="none" cap="none" strike="noStrike">
                <a:solidFill>
                  <a:schemeClr val="dk1"/>
                </a:solidFill>
                <a:latin typeface="Calibri"/>
                <a:ea typeface="Calibri"/>
                <a:cs typeface="Calibri"/>
                <a:sym typeface="Calibri"/>
              </a:rPr>
              <a:t> but threatening when it is done </a:t>
            </a:r>
            <a:r>
              <a:rPr b="0" i="1" lang="en-US" sz="1200" u="none" cap="none" strike="noStrike">
                <a:solidFill>
                  <a:schemeClr val="dk1"/>
                </a:solidFill>
                <a:latin typeface="Calibri"/>
                <a:ea typeface="Calibri"/>
                <a:cs typeface="Calibri"/>
                <a:sym typeface="Calibri"/>
              </a:rPr>
              <a:t>to us.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direct change.</a:t>
            </a:r>
            <a:r>
              <a:rPr b="0" i="0" lang="en-US" sz="1200" u="none" cap="none" strike="noStrike">
                <a:solidFill>
                  <a:schemeClr val="dk1"/>
                </a:solidFill>
                <a:latin typeface="Calibri"/>
                <a:ea typeface="Calibri"/>
                <a:cs typeface="Calibri"/>
                <a:sym typeface="Calibri"/>
              </a:rPr>
              <a:t> Some individuals have low tolerance to change.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losing face.</a:t>
            </a:r>
            <a:r>
              <a:rPr b="0" i="0" lang="en-US" sz="1200" u="none" cap="none" strike="noStrike">
                <a:solidFill>
                  <a:schemeClr val="dk1"/>
                </a:solidFill>
                <a:latin typeface="Calibri"/>
                <a:ea typeface="Calibri"/>
                <a:cs typeface="Calibri"/>
                <a:sym typeface="Calibri"/>
              </a:rPr>
              <a:t> Belief that by going with the new change, they are accepting that their previous decisions and processes were wrong. They resist change to remain consistent with the past.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surprise.</a:t>
            </a:r>
            <a:r>
              <a:rPr b="0" i="0" lang="en-US" sz="1200" u="none" cap="none" strike="noStrike">
                <a:solidFill>
                  <a:schemeClr val="dk1"/>
                </a:solidFill>
                <a:latin typeface="Calibri"/>
                <a:ea typeface="Calibri"/>
                <a:cs typeface="Calibri"/>
                <a:sym typeface="Calibri"/>
              </a:rPr>
              <a:t> When change is suddenly announced, most people are so shocked that they would rather resist the change or undermine it than to accept it.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the unknown.</a:t>
            </a:r>
            <a:r>
              <a:rPr b="0" i="0" lang="en-US" sz="1200" u="none" cap="none" strike="noStrike">
                <a:solidFill>
                  <a:schemeClr val="dk1"/>
                </a:solidFill>
                <a:latin typeface="Calibri"/>
                <a:ea typeface="Calibri"/>
                <a:cs typeface="Calibri"/>
                <a:sym typeface="Calibri"/>
              </a:rPr>
              <a:t> People are afraid of what will happen if they go through change. One of your aims should be to make the status quo appear more dangerous than launching to the unknown. </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[DISCUSSION]</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Now that you know the fears, how should you deal with resistance to change?</a:t>
            </a:r>
          </a:p>
          <a:p>
            <a:pPr indent="0" lvl="0" marL="0" marR="0" rtl="0" algn="l">
              <a:spcBef>
                <a:spcPts val="0"/>
              </a:spcBef>
              <a:buSzPct val="25000"/>
              <a:buNone/>
            </a:pPr>
            <a:r>
              <a:rPr b="0" i="1" lang="en-US" sz="1200" u="none" cap="none" strike="noStrike">
                <a:solidFill>
                  <a:schemeClr val="dk1"/>
                </a:solidFill>
                <a:latin typeface="Calibri"/>
                <a:ea typeface="Calibri"/>
                <a:cs typeface="Calibri"/>
                <a:sym typeface="Calibri"/>
              </a:rPr>
              <a:t>To Tutor: </a:t>
            </a:r>
            <a:r>
              <a:rPr b="0" i="0" lang="en-US" sz="1200" u="none" cap="none" strike="noStrike">
                <a:solidFill>
                  <a:schemeClr val="dk1"/>
                </a:solidFill>
                <a:latin typeface="Calibri"/>
                <a:ea typeface="Calibri"/>
                <a:cs typeface="Calibri"/>
                <a:sym typeface="Calibri"/>
              </a:rPr>
              <a:t>Encourage a discussion on this before moving on to the next slides to explain a variety of techniques that can be employed for this. Your aim here is to let the delegates suggest many of the techniques themselves rather than being told about them. The purpose of the next slides is to structure this technique into a number of concise guidelines. </a:t>
            </a:r>
          </a:p>
        </p:txBody>
      </p:sp>
      <p:sp>
        <p:nvSpPr>
          <p:cNvPr id="504" name="Shape 50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528" name="Shape 5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5" name="Shape 53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rtl="0">
              <a:spcBef>
                <a:spcPts val="0"/>
              </a:spcBef>
              <a:buClr>
                <a:schemeClr val="dk1"/>
              </a:buClr>
              <a:buSzPct val="25000"/>
              <a:buFont typeface="Arial"/>
              <a:buNone/>
            </a:pPr>
            <a:r>
              <a:rPr lang="en-US"/>
              <a:t>1:50-1:52</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According to John Kotter, a leading thinker on organisational change, there are 8 stages in creating a major change (Kotter, 1996). </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The model helps to structure a change management programme and helps to pay attention to all aspect of it without neglecting some critical parts or thinking that the programme has succeeded when you still need to go through a few more stages. </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I’m going to tell a story of an organization going through these changes: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546" name="Shape 54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Jacyn tells a story of how an organization she was part of moved through these stages, or she gives another example, spending a minute or less on each stage. Make sure </a:t>
            </a:r>
            <a:r>
              <a:rPr lang="en-US"/>
              <a:t>language</a:t>
            </a:r>
            <a:r>
              <a:rPr lang="en-US"/>
              <a:t> is </a:t>
            </a:r>
            <a:r>
              <a:rPr lang="en-US"/>
              <a:t>consistent</a:t>
            </a:r>
            <a:r>
              <a:rPr lang="en-US"/>
              <a:t> with the “concept” explanation for each stage in the handout.</a:t>
            </a:r>
          </a:p>
          <a:p>
            <a:pPr lvl="0" rtl="0">
              <a:spcBef>
                <a:spcPts val="0"/>
              </a:spcBef>
              <a:buClr>
                <a:schemeClr val="dk1"/>
              </a:buClr>
              <a:buSzPct val="25000"/>
              <a:buFont typeface="Arial"/>
              <a:buNone/>
            </a:pPr>
            <a:r>
              <a:rPr lang="en-US"/>
              <a:t>1:52-2:00</a:t>
            </a:r>
          </a:p>
        </p:txBody>
      </p:sp>
      <p:sp>
        <p:nvSpPr>
          <p:cNvPr id="547" name="Shape 54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127000" lvl="0" marL="0" marR="0" rtl="0" algn="l">
              <a:spcBef>
                <a:spcPts val="0"/>
              </a:spcBef>
              <a:spcAft>
                <a:spcPts val="0"/>
              </a:spcAft>
              <a:buClr>
                <a:schemeClr val="lt1"/>
              </a:buClr>
              <a:buSzPct val="166666"/>
              <a:buFont typeface="Calibri"/>
              <a:buNone/>
            </a:pPr>
            <a:r>
              <a:rPr lang="en-US"/>
              <a:t>12:11-12:14</a:t>
            </a:r>
          </a:p>
          <a:p>
            <a:pPr indent="-127000" lvl="0" marL="0" marR="0" rtl="0" algn="l">
              <a:spcBef>
                <a:spcPts val="0"/>
              </a:spcBef>
              <a:spcAft>
                <a:spcPts val="0"/>
              </a:spcAft>
              <a:buClr>
                <a:schemeClr val="lt1"/>
              </a:buClr>
              <a:buSzPct val="100000"/>
              <a:buFont typeface="Calibri"/>
              <a:buNone/>
            </a:pPr>
            <a:r>
              <a:rPr b="0" i="0" lang="en-US" sz="2000" u="none" cap="none" strike="noStrike">
                <a:solidFill>
                  <a:srgbClr val="666666"/>
                </a:solidFill>
                <a:latin typeface="Calibri"/>
                <a:ea typeface="Calibri"/>
                <a:cs typeface="Calibri"/>
                <a:sym typeface="Calibri"/>
              </a:rPr>
              <a:t>We expect you to participate in the discussion and be thoughtful in your reflections.  Reflection is extremely important as transitions take place internally when change occurs externally. When I give you the opportunity to write down your thoughts and ideas - take </a:t>
            </a:r>
            <a:r>
              <a:rPr lang="en-US" sz="2000">
                <a:solidFill>
                  <a:srgbClr val="666666"/>
                </a:solidFill>
              </a:rPr>
              <a:t>your time, think, and I’ll give you space to write.</a:t>
            </a:r>
          </a:p>
          <a:p>
            <a:pPr indent="-127000" lvl="0" marL="0" marR="0" rtl="0" algn="l">
              <a:spcBef>
                <a:spcPts val="0"/>
              </a:spcBef>
              <a:spcAft>
                <a:spcPts val="0"/>
              </a:spcAft>
              <a:buClr>
                <a:schemeClr val="lt1"/>
              </a:buClr>
              <a:buSzPct val="100000"/>
              <a:buFont typeface="Calibri"/>
              <a:buNone/>
            </a:pPr>
            <a:r>
              <a:t/>
            </a:r>
            <a:endParaRPr sz="2000">
              <a:solidFill>
                <a:srgbClr val="666666"/>
              </a:solidFill>
            </a:endParaRPr>
          </a:p>
          <a:p>
            <a:pPr indent="-127000" lvl="0" marL="0" marR="0" rtl="0" algn="l">
              <a:spcBef>
                <a:spcPts val="0"/>
              </a:spcBef>
              <a:spcAft>
                <a:spcPts val="0"/>
              </a:spcAft>
              <a:buClr>
                <a:schemeClr val="lt1"/>
              </a:buClr>
              <a:buSzPct val="100000"/>
              <a:buFont typeface="Calibri"/>
              <a:buNone/>
            </a:pPr>
            <a:r>
              <a:rPr lang="en-US" sz="2000">
                <a:solidFill>
                  <a:srgbClr val="666666"/>
                </a:solidFill>
              </a:rPr>
              <a:t>At the end of the workshop you will be given over an hour to apply the Readiness Factors or the 8 Stages of Organizational Change at your company, and at the very end of the day you’ll share with the group how you uniquely solve a change situation at your company.</a:t>
            </a:r>
          </a:p>
          <a:p>
            <a:pPr indent="-254000" lvl="0" marL="0" marR="0" rtl="0" algn="l">
              <a:spcBef>
                <a:spcPts val="0"/>
              </a:spcBef>
              <a:buClr>
                <a:schemeClr val="lt1"/>
              </a:buClr>
              <a:buSzPct val="100000"/>
              <a:buFont typeface="Calibri"/>
              <a:buNone/>
            </a:pPr>
            <a:r>
              <a:t/>
            </a:r>
            <a:endParaRPr b="0" i="0" sz="4000" u="none" cap="none" strike="noStrike">
              <a:solidFill>
                <a:srgbClr val="666666"/>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rPr lang="en-US"/>
              <a:t>2:00-2:02</a:t>
            </a:r>
          </a:p>
          <a:p>
            <a:pPr lvl="0">
              <a:spcBef>
                <a:spcPts val="0"/>
              </a:spcBef>
              <a:buNone/>
            </a:pPr>
            <a:r>
              <a:t/>
            </a:r>
            <a:endParaRPr/>
          </a:p>
          <a:p>
            <a:pPr lvl="0">
              <a:spcBef>
                <a:spcPts val="0"/>
              </a:spcBef>
              <a:buNone/>
            </a:pPr>
            <a:r>
              <a:rPr lang="en-US"/>
              <a:t>Jacyn says,</a:t>
            </a:r>
          </a:p>
          <a:p>
            <a:pPr lvl="0" rtl="0">
              <a:spcBef>
                <a:spcPts val="0"/>
              </a:spcBef>
              <a:buClr>
                <a:schemeClr val="dk1"/>
              </a:buClr>
              <a:buSzPct val="25000"/>
              <a:buFont typeface="Arial"/>
              <a:buNone/>
            </a:pPr>
            <a:r>
              <a:rPr lang="en-US"/>
              <a:t>Remember our intended outcome today is… “read quote..” … So, please reflect about the personal transition course, the 8 readiness factors, and the 8 stages of change. In a moment you will select an activity to prepare in a team of 2-3 for the rest of the remaining time.</a:t>
            </a:r>
          </a:p>
        </p:txBody>
      </p:sp>
      <p:sp>
        <p:nvSpPr>
          <p:cNvPr id="568" name="Shape 5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7" name="Shape 57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SzPct val="91666"/>
              <a:buNone/>
            </a:pPr>
            <a:r>
              <a:rPr lang="en-US">
                <a:latin typeface="Raleway"/>
                <a:ea typeface="Raleway"/>
                <a:cs typeface="Raleway"/>
                <a:sym typeface="Raleway"/>
              </a:rPr>
              <a:t>2:02-2:03</a:t>
            </a:r>
          </a:p>
          <a:p>
            <a:pPr lvl="0" rtl="0">
              <a:spcBef>
                <a:spcPts val="0"/>
              </a:spcBef>
              <a:buSzPct val="91666"/>
              <a:buNone/>
            </a:pPr>
            <a:r>
              <a:t/>
            </a:r>
            <a:endParaRPr>
              <a:latin typeface="Raleway"/>
              <a:ea typeface="Raleway"/>
              <a:cs typeface="Raleway"/>
              <a:sym typeface="Raleway"/>
            </a:endParaRPr>
          </a:p>
          <a:p>
            <a:pPr lvl="0" rtl="0">
              <a:spcBef>
                <a:spcPts val="0"/>
              </a:spcBef>
              <a:buClr>
                <a:schemeClr val="dk1"/>
              </a:buClr>
              <a:buSzPct val="91666"/>
              <a:buFont typeface="Arial"/>
              <a:buNone/>
            </a:pPr>
            <a:r>
              <a:rPr lang="en-US">
                <a:latin typeface="Raleway"/>
                <a:ea typeface="Raleway"/>
                <a:cs typeface="Raleway"/>
                <a:sym typeface="Raleway"/>
              </a:rPr>
              <a:t>In your group, your first step will be to select an example to workshop together. Think of a change you have previously experienced in an organization, or one you are currently facing.</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78" name="Shape 578"/>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79" name="Shape 57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5" name="Shape 58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a:spcBef>
                <a:spcPts val="0"/>
              </a:spcBef>
              <a:buSzPct val="91666"/>
              <a:buNone/>
            </a:pPr>
            <a:r>
              <a:rPr lang="en-US">
                <a:latin typeface="Raleway"/>
                <a:ea typeface="Raleway"/>
                <a:cs typeface="Raleway"/>
                <a:sym typeface="Raleway"/>
              </a:rPr>
              <a:t>2:03-2:33</a:t>
            </a:r>
          </a:p>
          <a:p>
            <a:pPr lvl="0" rtl="0">
              <a:spcBef>
                <a:spcPts val="0"/>
              </a:spcBef>
              <a:buSzPct val="91666"/>
              <a:buNone/>
            </a:pPr>
            <a:r>
              <a:t/>
            </a:r>
            <a:endParaRPr>
              <a:latin typeface="Raleway"/>
              <a:ea typeface="Raleway"/>
              <a:cs typeface="Raleway"/>
              <a:sym typeface="Raleway"/>
            </a:endParaRPr>
          </a:p>
          <a:p>
            <a:pPr lvl="0">
              <a:spcBef>
                <a:spcPts val="0"/>
              </a:spcBef>
              <a:buSzPct val="91666"/>
              <a:buNone/>
            </a:pPr>
            <a:r>
              <a:rPr lang="en-US">
                <a:latin typeface="Raleway"/>
                <a:ea typeface="Raleway"/>
                <a:cs typeface="Raleway"/>
                <a:sym typeface="Raleway"/>
              </a:rPr>
              <a:t>Then, you have two tasks. You can pick either 1 or 2. You can explain how you will use the tool, the personal transition curve, to empower employees or leadership during the change, or how it could have been helpful. Or, you can explain how readiness factors play a role in this scenario and can impact the perception of the transition.</a:t>
            </a:r>
          </a:p>
          <a:p>
            <a:pPr lvl="0">
              <a:spcBef>
                <a:spcPts val="0"/>
              </a:spcBef>
              <a:buSzPct val="91666"/>
              <a:buNone/>
            </a:pPr>
            <a:r>
              <a:t/>
            </a:r>
            <a:endParaRPr>
              <a:latin typeface="Raleway"/>
              <a:ea typeface="Raleway"/>
              <a:cs typeface="Raleway"/>
              <a:sym typeface="Raleway"/>
            </a:endParaRPr>
          </a:p>
          <a:p>
            <a:pPr lvl="0">
              <a:spcBef>
                <a:spcPts val="0"/>
              </a:spcBef>
              <a:buSzPct val="91666"/>
              <a:buNone/>
            </a:pPr>
            <a:r>
              <a:rPr lang="en-US">
                <a:latin typeface="Raleway"/>
                <a:ea typeface="Raleway"/>
                <a:cs typeface="Raleway"/>
                <a:sym typeface="Raleway"/>
              </a:rPr>
              <a:t>You must all use the handout, the printed slides about the 8 stages of change, and tell the story of how the transition will occur according to each stage, just as I did. You will have 30 minutes to work together to prepare a scenario and then pick either the personal transition curve or readiness factors, and then deep dive into the 8 Stages of change for your scenario. You will have 3 minutes to present what you come up with to the group afterward, so please write down your thoughts as you go. I will give you a 5 minute warning when you should organize your work for your pitch.</a:t>
            </a:r>
          </a:p>
          <a:p>
            <a:pPr lvl="0">
              <a:spcBef>
                <a:spcPts val="0"/>
              </a:spcBef>
              <a:buSzPct val="91666"/>
              <a:buNone/>
            </a:pPr>
            <a:r>
              <a:t/>
            </a:r>
            <a:endParaRPr>
              <a:latin typeface="Raleway"/>
              <a:ea typeface="Raleway"/>
              <a:cs typeface="Raleway"/>
              <a:sym typeface="Raleway"/>
            </a:endParaRPr>
          </a:p>
          <a:p>
            <a:pPr lvl="0" rtl="0">
              <a:spcBef>
                <a:spcPts val="0"/>
              </a:spcBef>
              <a:buSzPct val="91666"/>
              <a:buNone/>
            </a:pPr>
            <a:r>
              <a:rPr lang="en-US">
                <a:latin typeface="Raleway"/>
                <a:ea typeface="Raleway"/>
                <a:cs typeface="Raleway"/>
                <a:sym typeface="Raleway"/>
              </a:rPr>
              <a:t>If you have extra time, you can do both #1 &amp; #2 or explain the fears as well.</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86" name="Shape 586"/>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87" name="Shape 58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3" name="Shape 593"/>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rtl="0">
              <a:spcBef>
                <a:spcPts val="0"/>
              </a:spcBef>
              <a:buSzPct val="91666"/>
              <a:buNone/>
            </a:pPr>
            <a:r>
              <a:rPr lang="en-US">
                <a:latin typeface="Raleway"/>
                <a:ea typeface="Raleway"/>
                <a:cs typeface="Raleway"/>
                <a:sym typeface="Raleway"/>
              </a:rPr>
              <a:t>2:33-2:45</a:t>
            </a:r>
          </a:p>
          <a:p>
            <a:pPr lvl="0" rtl="0">
              <a:spcBef>
                <a:spcPts val="0"/>
              </a:spcBef>
              <a:buSzPct val="91666"/>
              <a:buNone/>
            </a:pPr>
            <a:r>
              <a:t/>
            </a:r>
            <a:endParaRPr>
              <a:latin typeface="Raleway"/>
              <a:ea typeface="Raleway"/>
              <a:cs typeface="Raleway"/>
              <a:sym typeface="Raleway"/>
            </a:endParaRPr>
          </a:p>
          <a:p>
            <a:pPr lvl="0" rtl="0">
              <a:spcBef>
                <a:spcPts val="0"/>
              </a:spcBef>
              <a:buSzPct val="91666"/>
              <a:buNone/>
            </a:pPr>
            <a:r>
              <a:rPr lang="en-US">
                <a:latin typeface="Raleway"/>
                <a:ea typeface="Raleway"/>
                <a:cs typeface="Raleway"/>
                <a:sym typeface="Raleway"/>
              </a:rPr>
              <a:t>Jacyn says, “Alright time is up. Let’s go around and hear what you came up with.”</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lang="en-US">
                <a:latin typeface="Times New Roman"/>
                <a:ea typeface="Times New Roman"/>
                <a:cs typeface="Times New Roman"/>
                <a:sym typeface="Times New Roman"/>
              </a:rPr>
              <a:t>[THERE IS NO DISCUSSION, JUST GOING AROUND AND SHARING]</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94" name="Shape 594"/>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95" name="Shape 59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1" name="Shape 6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76200" lvl="0" marL="0" marR="0" rtl="0" algn="l">
              <a:spcBef>
                <a:spcPts val="0"/>
              </a:spcBef>
              <a:buClr>
                <a:schemeClr val="dk1"/>
              </a:buClr>
              <a:buSzPct val="100000"/>
              <a:buFont typeface="Calibri"/>
              <a:buNone/>
            </a:pPr>
            <a:r>
              <a:rPr lang="en-US">
                <a:latin typeface="Raleway"/>
                <a:ea typeface="Raleway"/>
                <a:cs typeface="Raleway"/>
                <a:sym typeface="Raleway"/>
              </a:rPr>
              <a:t>2:45-2:46</a:t>
            </a:r>
          </a:p>
          <a:p>
            <a:pPr indent="-76200" lvl="0" marL="0" marR="0" rtl="0" algn="l">
              <a:spcBef>
                <a:spcPts val="0"/>
              </a:spcBef>
              <a:buClr>
                <a:schemeClr val="dk1"/>
              </a:buClr>
              <a:buSzPct val="100000"/>
              <a:buFont typeface="Calibri"/>
              <a:buNone/>
            </a:pPr>
            <a:r>
              <a:t/>
            </a:r>
            <a:endParaRPr/>
          </a:p>
          <a:p>
            <a:pPr indent="-76200" lvl="0" marL="0" marR="0" rtl="0" algn="l">
              <a:spcBef>
                <a:spcPts val="0"/>
              </a:spcBef>
              <a:buClr>
                <a:schemeClr val="dk1"/>
              </a:buClr>
              <a:buSzPct val="100000"/>
              <a:buFont typeface="Calibri"/>
              <a:buNone/>
            </a:pPr>
            <a:r>
              <a:rPr lang="en-US"/>
              <a:t>Jacyn says,</a:t>
            </a:r>
          </a:p>
          <a:p>
            <a:pPr indent="-76200" lvl="0" marL="0" marR="0" rtl="0" algn="l">
              <a:spcBef>
                <a:spcPts val="0"/>
              </a:spcBef>
              <a:buClr>
                <a:schemeClr val="dk1"/>
              </a:buClr>
              <a:buSzPct val="100000"/>
              <a:buFont typeface="Calibri"/>
              <a:buNone/>
            </a:pPr>
            <a:r>
              <a:t/>
            </a:r>
            <a:endParaRPr/>
          </a:p>
          <a:p>
            <a:pPr indent="-76200" lvl="0" marL="0" marR="0" rtl="0" algn="l">
              <a:spcBef>
                <a:spcPts val="0"/>
              </a:spcBef>
              <a:buClr>
                <a:schemeClr val="dk1"/>
              </a:buClr>
              <a:buSzPct val="100000"/>
              <a:buFont typeface="Calibri"/>
              <a:buNone/>
            </a:pPr>
            <a:r>
              <a:rPr lang="en-US"/>
              <a:t>“Thank you all for participating today, in review: “reads slides””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7" name="Shape 60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ct val="100000"/>
              <a:buFont typeface="Calibri"/>
              <a:buNone/>
            </a:pPr>
            <a:r>
              <a:rPr lang="en-US">
                <a:latin typeface="Raleway"/>
                <a:ea typeface="Raleway"/>
                <a:cs typeface="Raleway"/>
                <a:sym typeface="Raleway"/>
              </a:rPr>
              <a:t>2:46-2:48</a:t>
            </a:r>
          </a:p>
          <a:p>
            <a:pPr indent="-76200" lvl="0" marL="0" marR="0" rtl="0" algn="l">
              <a:lnSpc>
                <a:spcPct val="100000"/>
              </a:lnSpc>
              <a:spcBef>
                <a:spcPts val="0"/>
              </a:spcBef>
              <a:spcAft>
                <a:spcPts val="0"/>
              </a:spcAft>
              <a:buClr>
                <a:schemeClr val="dk1"/>
              </a:buClr>
              <a:buSzPct val="100000"/>
              <a:buFont typeface="Calibri"/>
              <a:buNone/>
            </a:pPr>
            <a:r>
              <a:t/>
            </a:r>
            <a:endParaRPr/>
          </a:p>
          <a:p>
            <a:pPr indent="-76200" lvl="0" marL="0" marR="0" rtl="0" algn="l">
              <a:lnSpc>
                <a:spcPct val="100000"/>
              </a:lnSpc>
              <a:spcBef>
                <a:spcPts val="0"/>
              </a:spcBef>
              <a:spcAft>
                <a:spcPts val="0"/>
              </a:spcAft>
              <a:buClr>
                <a:schemeClr val="dk1"/>
              </a:buClr>
              <a:buSzPct val="100000"/>
              <a:buFont typeface="Calibri"/>
              <a:buNone/>
            </a:pPr>
            <a:r>
              <a:rPr lang="en-US"/>
              <a:t>Jacyn says,</a:t>
            </a:r>
          </a:p>
          <a:p>
            <a:pPr indent="-76200" lvl="0" marL="0" marR="0" rtl="0" algn="l">
              <a:lnSpc>
                <a:spcPct val="100000"/>
              </a:lnSpc>
              <a:spcBef>
                <a:spcPts val="0"/>
              </a:spcBef>
              <a:spcAft>
                <a:spcPts val="0"/>
              </a:spcAft>
              <a:buClr>
                <a:schemeClr val="dk1"/>
              </a:buClr>
              <a:buSzPct val="100000"/>
              <a:buFont typeface="Calibri"/>
              <a:buNone/>
            </a:pPr>
            <a:r>
              <a:t/>
            </a:r>
            <a:endParaRPr/>
          </a:p>
          <a:p>
            <a:pPr indent="-76200" lvl="0" marL="0" marR="0" rtl="0" algn="l">
              <a:lnSpc>
                <a:spcPct val="100000"/>
              </a:lnSpc>
              <a:spcBef>
                <a:spcPts val="0"/>
              </a:spcBef>
              <a:spcAft>
                <a:spcPts val="0"/>
              </a:spcAft>
              <a:buClr>
                <a:schemeClr val="dk1"/>
              </a:buClr>
              <a:buSzPct val="100000"/>
              <a:buFont typeface="Calibri"/>
              <a:buNone/>
            </a:pPr>
            <a:r>
              <a:rPr lang="en-US"/>
              <a:t>“To conclude, Please share one “a-ha” moment from today!”</a:t>
            </a:r>
          </a:p>
        </p:txBody>
      </p:sp>
      <p:sp>
        <p:nvSpPr>
          <p:cNvPr id="608" name="Shape 608"/>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09" name="Shape 60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5" name="Shape 6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100000"/>
              <a:buFont typeface="Calibri"/>
              <a:buNone/>
            </a:pPr>
            <a:r>
              <a:rPr lang="en-US">
                <a:latin typeface="Raleway"/>
                <a:ea typeface="Raleway"/>
                <a:cs typeface="Raleway"/>
                <a:sym typeface="Raleway"/>
              </a:rPr>
              <a:t>2:48-2:55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spcBef>
                <a:spcPts val="0"/>
              </a:spcBef>
              <a:buClr>
                <a:schemeClr val="lt1"/>
              </a:buClr>
              <a:buSzPct val="166666"/>
              <a:buFont typeface="Calibri"/>
              <a:buNone/>
            </a:pPr>
            <a:r>
              <a:rPr lang="en-US"/>
              <a:t>12:14-12:15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25000"/>
              <a:buFont typeface="Arial"/>
              <a:buNone/>
            </a:pPr>
            <a:r>
              <a:rPr b="1" lang="en-US"/>
              <a:t>Alright, what happens to individuals when change happens in an organization?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12:15-12:16</a:t>
            </a:r>
          </a:p>
          <a:p>
            <a:pPr indent="0" lvl="0" marL="0" marR="0" rtl="0" algn="l">
              <a:spcBef>
                <a:spcPts val="0"/>
              </a:spcBef>
              <a:buSzPct val="25000"/>
              <a:buNone/>
            </a:pPr>
            <a:r>
              <a:t/>
            </a:r>
            <a:endParaRPr sz="1800"/>
          </a:p>
          <a:p>
            <a:pPr indent="0" lvl="0" marL="0" marR="0" rtl="0" algn="l">
              <a:spcBef>
                <a:spcPts val="0"/>
              </a:spcBef>
              <a:buSzPct val="25000"/>
              <a:buNone/>
            </a:pPr>
            <a:r>
              <a:rPr lang="en-US" sz="1800"/>
              <a:t>Jacyn says:</a:t>
            </a:r>
          </a:p>
          <a:p>
            <a:pPr indent="0" lvl="0" marL="0" marR="0" rtl="0" algn="l">
              <a:spcBef>
                <a:spcPts val="0"/>
              </a:spcBef>
              <a:buSzPct val="25000"/>
              <a:buNone/>
            </a:pPr>
            <a:r>
              <a:rPr lang="en-US" sz="1800"/>
              <a:t>So, t</a:t>
            </a:r>
            <a:r>
              <a:rPr b="0" i="0" lang="en-US" sz="1800" u="none" cap="none" strike="noStrike">
                <a:solidFill>
                  <a:schemeClr val="dk1"/>
                </a:solidFill>
                <a:latin typeface="Calibri"/>
                <a:ea typeface="Calibri"/>
                <a:cs typeface="Calibri"/>
                <a:sym typeface="Calibri"/>
              </a:rPr>
              <a:t>he one thing we all know about change and that is that it can be stressful. </a:t>
            </a:r>
          </a:p>
          <a:p>
            <a:pPr indent="0" lvl="0" marL="0" marR="0" rtl="0" algn="l">
              <a:spcBef>
                <a:spcPts val="0"/>
              </a:spcBef>
              <a:buSzPct val="25000"/>
              <a:buNone/>
            </a:pPr>
            <a:r>
              <a:t/>
            </a:r>
            <a:endParaRPr sz="1800"/>
          </a:p>
          <a:p>
            <a:pPr indent="0" lvl="0" marL="0" marR="0" rtl="0" algn="l">
              <a:spcBef>
                <a:spcPts val="0"/>
              </a:spcBef>
              <a:buSzPct val="25000"/>
              <a:buNone/>
            </a:pPr>
            <a:r>
              <a:rPr lang="en-US" sz="1800"/>
              <a:t>Take a moment and take in this graph. (Actually give them 10 seconds in complete silence)</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lang="en-US" sz="1800"/>
              <a:t>W</a:t>
            </a:r>
            <a:r>
              <a:rPr b="0" i="0" lang="en-US" sz="1800" u="none" cap="none" strike="noStrike">
                <a:solidFill>
                  <a:schemeClr val="dk1"/>
                </a:solidFill>
                <a:latin typeface="Calibri"/>
                <a:ea typeface="Calibri"/>
                <a:cs typeface="Calibri"/>
                <a:sym typeface="Calibri"/>
              </a:rPr>
              <a:t>e need just the right amount of stress to achieve optimal performance.  The level of stress is determined by both your challenges and competencies. There is a fine line between two much challenge and just enough to create optim</a:t>
            </a:r>
            <a:r>
              <a:rPr lang="en-US" sz="1800"/>
              <a:t>al performance with out falling into the “stress” zone. Periods of change and transition often test that boundary, often pushing us farther to the right. </a:t>
            </a:r>
            <a:r>
              <a:rPr b="1" lang="en-US" sz="1800"/>
              <a:t>So how do can we best prepare?</a:t>
            </a:r>
          </a:p>
          <a:p>
            <a:pPr indent="0" lvl="0" marL="0" marR="0" rtl="0" algn="l">
              <a:spcBef>
                <a:spcPts val="0"/>
              </a:spcBef>
              <a:buSzPct val="25000"/>
              <a:buNone/>
            </a:pPr>
            <a:r>
              <a:t/>
            </a:r>
            <a:endParaRPr sz="1800"/>
          </a:p>
          <a:p>
            <a:pPr indent="0" lvl="0" marL="0" marR="0" rtl="0" algn="l">
              <a:spcBef>
                <a:spcPts val="0"/>
              </a:spcBef>
              <a:buSzPct val="25000"/>
              <a:buNone/>
            </a:pPr>
            <a:r>
              <a:rPr i="1" lang="en-US" sz="1800"/>
              <a:t>NO DISCUSSION ON THIS SLIDE. SHORT AND SWEET.</a:t>
            </a:r>
          </a:p>
        </p:txBody>
      </p:sp>
      <p:sp>
        <p:nvSpPr>
          <p:cNvPr id="227" name="Shape 22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ct val="100000"/>
              <a:buFont typeface="Calibri"/>
              <a:buNone/>
            </a:pPr>
            <a:r>
              <a:rPr lang="en-US"/>
              <a:t>12:16-12:26 [Explain the instructions slowly, carefully, &amp; in order]</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b="0" i="0" lang="en-US" sz="1800" u="none" cap="none" strike="noStrike">
                <a:solidFill>
                  <a:schemeClr val="dk1"/>
                </a:solidFill>
                <a:latin typeface="Calibri"/>
                <a:ea typeface="Calibri"/>
                <a:cs typeface="Calibri"/>
                <a:sym typeface="Calibri"/>
              </a:rPr>
              <a:t>Take a moment to think of a change that happened in your life recently – It can be personal or professional. </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In a moment, you will be interviewed by the situation by a colleague. You will both get to be the interviewer and the interviewee.</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When you are interviewing, please write down the other person’s change situation - just a sentence or two. Please ask them questions to find out about both their negative and positive reactions to the change. You will have ~5 minutes to conduct your interviews AND take notes, and then we will switch.</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Don’t get in pairs yet. Go ahead and take a moment to think about the situation you feel comfortable sharing. (Point to the slide and actually pause in silence. Make eye contact around the room.)</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Have a space to write down the summary as well as the negative and positive reactions.</a:t>
            </a:r>
          </a:p>
          <a:p>
            <a:pPr indent="-76200" lvl="0" marL="0" marR="0" rtl="0" algn="l">
              <a:lnSpc>
                <a:spcPct val="100000"/>
              </a:lnSpc>
              <a:spcBef>
                <a:spcPts val="0"/>
              </a:spcBef>
              <a:spcAft>
                <a:spcPts val="0"/>
              </a:spcAft>
              <a:buClr>
                <a:schemeClr val="dk1"/>
              </a:buClr>
              <a:buSzPct val="66666"/>
              <a:buFont typeface="Calibri"/>
              <a:buNone/>
            </a:pPr>
            <a:r>
              <a:rPr lang="en-US" sz="1800"/>
              <a:t>Now, find a partner and pick who will be the interviewer and interviewee. Your three minutes will begin shortly. Get started.</a:t>
            </a:r>
          </a:p>
          <a:p>
            <a:pPr indent="-76200" lvl="0" marL="0" marR="0" rtl="0" algn="l">
              <a:lnSpc>
                <a:spcPct val="100000"/>
              </a:lnSpc>
              <a:spcBef>
                <a:spcPts val="0"/>
              </a:spcBef>
              <a:spcAft>
                <a:spcPts val="0"/>
              </a:spcAft>
              <a:buClr>
                <a:schemeClr val="dk1"/>
              </a:buClr>
              <a:buSzPct val="66666"/>
              <a:buFont typeface="Calibri"/>
              <a:buNone/>
            </a:pPr>
            <a:r>
              <a:t/>
            </a:r>
            <a:endParaRPr sz="1800"/>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35" name="Shape 23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5" name="Shape 24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12:26-12:30</a:t>
            </a:r>
          </a:p>
          <a:p>
            <a:pPr indent="0" lvl="0" marL="0" marR="0" rtl="0" algn="l">
              <a:spcBef>
                <a:spcPts val="0"/>
              </a:spcBef>
              <a:buSzPct val="25000"/>
              <a:buNone/>
            </a:pPr>
            <a:r>
              <a:t/>
            </a:r>
            <a:endParaRPr/>
          </a:p>
          <a:p>
            <a:pPr indent="0" lvl="0" marL="0" marR="0" rtl="0" algn="l">
              <a:spcBef>
                <a:spcPts val="0"/>
              </a:spcBef>
              <a:buSzPct val="25000"/>
              <a:buNone/>
            </a:pPr>
            <a:r>
              <a:rPr lang="en-US"/>
              <a:t>Gather everyone’s attention.</a:t>
            </a:r>
          </a:p>
          <a:p>
            <a:pPr indent="0" lvl="0" marL="0" marR="0" rtl="0" algn="l">
              <a:spcBef>
                <a:spcPts val="0"/>
              </a:spcBef>
              <a:buSzPct val="25000"/>
              <a:buNone/>
            </a:pPr>
            <a:r>
              <a:t/>
            </a:r>
            <a:endParaRPr/>
          </a:p>
          <a:p>
            <a:pPr indent="0" lvl="0" marL="0" marR="0" rtl="0" algn="l">
              <a:spcBef>
                <a:spcPts val="0"/>
              </a:spcBef>
              <a:buSzPct val="25000"/>
              <a:buNone/>
            </a:pPr>
            <a:r>
              <a:rPr lang="en-US"/>
              <a:t>Thank you - would 2 interviewers briefly present their interviewee’s situation. (THIS IS NOT TIME FOR DISCUSSION. SELECT 2 PEOPLE TO BRIEFLY SHARE.)</a:t>
            </a:r>
          </a:p>
          <a:p>
            <a:pPr indent="0" lvl="0" marL="0" marR="0" rtl="0" algn="l">
              <a:spcBef>
                <a:spcPts val="0"/>
              </a:spcBef>
              <a:buSzPct val="25000"/>
              <a:buNone/>
            </a:pPr>
            <a:r>
              <a:t/>
            </a:r>
            <a:endParaRPr/>
          </a:p>
          <a:p>
            <a:pPr indent="0" lvl="0" marL="0" marR="0" rtl="0" algn="l">
              <a:spcBef>
                <a:spcPts val="0"/>
              </a:spcBef>
              <a:buSzPct val="25000"/>
              <a:buNone/>
            </a:pPr>
            <a:r>
              <a:t/>
            </a:r>
            <a:endParaRPr/>
          </a:p>
        </p:txBody>
      </p:sp>
      <p:sp>
        <p:nvSpPr>
          <p:cNvPr id="246" name="Shape 246"/>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7" name="Shape 24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1_Title Slide">
    <p:bg>
      <p:bgPr>
        <a:solidFill>
          <a:schemeClr val="dk2"/>
        </a:solidFill>
      </p:bgPr>
    </p:bg>
    <p:spTree>
      <p:nvGrpSpPr>
        <p:cNvPr id="15" name="Shape 15"/>
        <p:cNvGrpSpPr/>
        <p:nvPr/>
      </p:nvGrpSpPr>
      <p:grpSpPr>
        <a:xfrm>
          <a:off x="0" y="0"/>
          <a:ext cx="0" cy="0"/>
          <a:chOff x="0" y="0"/>
          <a:chExt cx="0" cy="0"/>
        </a:xfrm>
      </p:grpSpPr>
      <p:sp>
        <p:nvSpPr>
          <p:cNvPr id="16" name="Shape 16"/>
          <p:cNvSpPr/>
          <p:nvPr/>
        </p:nvSpPr>
        <p:spPr>
          <a:xfrm>
            <a:off x="0" y="5971032"/>
            <a:ext cx="12192000" cy="886968"/>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 name="Shape 17"/>
          <p:cNvSpPr txBox="1"/>
          <p:nvPr>
            <p:ph type="ctrTitle"/>
          </p:nvPr>
        </p:nvSpPr>
        <p:spPr>
          <a:xfrm>
            <a:off x="3149600" y="4038600"/>
            <a:ext cx="8636000" cy="18288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lt1"/>
              </a:buClr>
              <a:buSzPct val="1000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1" type="ftr"/>
          </p:nvPr>
        </p:nvSpPr>
        <p:spPr>
          <a:xfrm>
            <a:off x="2780524" y="236539"/>
            <a:ext cx="782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2" type="sldNum"/>
          </p:nvPr>
        </p:nvSpPr>
        <p:spPr>
          <a:xfrm>
            <a:off x="10668000" y="228600"/>
            <a:ext cx="1117600" cy="3810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2"/>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blipFill rotWithShape="1">
          <a:blip r:embed="rId2">
            <a:alphaModFix/>
          </a:blip>
          <a:stretch>
            <a:fillRect b="0" l="0" r="0" t="0"/>
          </a:stretch>
        </a:blipFill>
      </p:bgPr>
    </p:bg>
    <p:spTree>
      <p:nvGrpSpPr>
        <p:cNvPr id="98" name="Shape 98"/>
        <p:cNvGrpSpPr/>
        <p:nvPr/>
      </p:nvGrpSpPr>
      <p:grpSpPr>
        <a:xfrm>
          <a:off x="0" y="0"/>
          <a:ext cx="0" cy="0"/>
          <a:chOff x="0" y="0"/>
          <a:chExt cx="0" cy="0"/>
        </a:xfrm>
      </p:grpSpPr>
      <p:sp>
        <p:nvSpPr>
          <p:cNvPr id="99" name="Shape 99"/>
          <p:cNvSpPr txBox="1"/>
          <p:nvPr>
            <p:ph type="ctrTitle"/>
          </p:nvPr>
        </p:nvSpPr>
        <p:spPr>
          <a:xfrm>
            <a:off x="2061367" y="2034925"/>
            <a:ext cx="7776800" cy="15465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1" i="0" sz="4800" u="none" cap="none" strike="noStrike">
                <a:solidFill>
                  <a:schemeClr val="dk1"/>
                </a:solidFill>
                <a:latin typeface="Calibri"/>
                <a:ea typeface="Calibri"/>
                <a:cs typeface="Calibri"/>
                <a:sym typeface="Calibri"/>
              </a:defRPr>
            </a:lvl1pPr>
            <a:lvl2pPr indent="0" lvl="1" rtl="0">
              <a:spcBef>
                <a:spcPts val="0"/>
              </a:spcBef>
              <a:buNone/>
              <a:defRPr b="1" sz="4800"/>
            </a:lvl2pPr>
            <a:lvl3pPr indent="0" lvl="2" rtl="0">
              <a:spcBef>
                <a:spcPts val="0"/>
              </a:spcBef>
              <a:buNone/>
              <a:defRPr b="1" sz="4800"/>
            </a:lvl3pPr>
            <a:lvl4pPr indent="0" lvl="3" rtl="0">
              <a:spcBef>
                <a:spcPts val="0"/>
              </a:spcBef>
              <a:buNone/>
              <a:defRPr b="1" sz="4800"/>
            </a:lvl4pPr>
            <a:lvl5pPr indent="0" lvl="4" rtl="0">
              <a:spcBef>
                <a:spcPts val="0"/>
              </a:spcBef>
              <a:buNone/>
              <a:defRPr b="1" sz="4800"/>
            </a:lvl5pPr>
            <a:lvl6pPr indent="0" lvl="5" rtl="0">
              <a:spcBef>
                <a:spcPts val="0"/>
              </a:spcBef>
              <a:buNone/>
              <a:defRPr b="1" sz="4800"/>
            </a:lvl6pPr>
            <a:lvl7pPr indent="0" lvl="6" rtl="0">
              <a:spcBef>
                <a:spcPts val="0"/>
              </a:spcBef>
              <a:buNone/>
              <a:defRPr b="1" sz="4800"/>
            </a:lvl7pPr>
            <a:lvl8pPr indent="0" lvl="7" rtl="0">
              <a:spcBef>
                <a:spcPts val="0"/>
              </a:spcBef>
              <a:buNone/>
              <a:defRPr b="1" sz="4800"/>
            </a:lvl8pPr>
            <a:lvl9pPr indent="0" lvl="8" rtl="0">
              <a:spcBef>
                <a:spcPts val="0"/>
              </a:spcBef>
              <a:buNone/>
              <a:defRPr b="1" sz="4800"/>
            </a:lvl9pPr>
          </a:lstStyle>
          <a:p/>
        </p:txBody>
      </p:sp>
      <p:sp>
        <p:nvSpPr>
          <p:cNvPr id="100" name="Shape 100"/>
          <p:cNvSpPr txBox="1"/>
          <p:nvPr>
            <p:ph idx="1" type="subTitle"/>
          </p:nvPr>
        </p:nvSpPr>
        <p:spPr>
          <a:xfrm>
            <a:off x="2061367" y="3710548"/>
            <a:ext cx="7776800" cy="1046400"/>
          </a:xfrm>
          <a:prstGeom prst="rect">
            <a:avLst/>
          </a:prstGeom>
          <a:noFill/>
          <a:ln>
            <a:noFill/>
          </a:ln>
        </p:spPr>
        <p:txBody>
          <a:bodyPr anchorCtr="0" anchor="t" bIns="91425" lIns="91425" rIns="91425" wrap="square" tIns="91425"/>
          <a:lstStyle>
            <a:lvl1pPr indent="-228600" lvl="0" marL="228600" marR="0" rtl="0" algn="l">
              <a:lnSpc>
                <a:spcPct val="90000"/>
              </a:lnSpc>
              <a:spcBef>
                <a:spcPts val="0"/>
              </a:spcBef>
              <a:buClr>
                <a:srgbClr val="607D8B"/>
              </a:buClr>
              <a:buSzPct val="100000"/>
              <a:buFont typeface="Arial"/>
              <a:buNone/>
              <a:defRPr b="0" i="0" sz="2800" u="none" cap="none" strike="noStrike">
                <a:solidFill>
                  <a:srgbClr val="607D8B"/>
                </a:solidFill>
                <a:latin typeface="Calibri"/>
                <a:ea typeface="Calibri"/>
                <a:cs typeface="Calibri"/>
                <a:sym typeface="Calibri"/>
              </a:defRPr>
            </a:lvl1pPr>
            <a:lvl2pPr indent="-228600" lvl="1" marL="6858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2pPr>
            <a:lvl3pPr indent="-228600" lvl="2" marL="11430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3pPr>
            <a:lvl4pPr indent="-228600" lvl="3" marL="16002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4pPr>
            <a:lvl5pPr indent="-228600" lvl="4" marL="20574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5pPr>
            <a:lvl6pPr indent="-228600" lvl="5" marL="25146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6pPr>
            <a:lvl7pPr indent="-228600" lvl="6" marL="29718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7pPr>
            <a:lvl8pPr indent="-228600" lvl="7" marL="34290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8pPr>
            <a:lvl9pPr indent="-228600" lvl="8" marL="38862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01" name="Shape 101"/>
        <p:cNvGrpSpPr/>
        <p:nvPr/>
      </p:nvGrpSpPr>
      <p:grpSpPr>
        <a:xfrm>
          <a:off x="0" y="0"/>
          <a:ext cx="0" cy="0"/>
          <a:chOff x="0" y="0"/>
          <a:chExt cx="0" cy="0"/>
        </a:xfrm>
      </p:grpSpPr>
      <p:sp>
        <p:nvSpPr>
          <p:cNvPr id="102" name="Shape 102"/>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ct val="100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9pPr>
          </a:lstStyle>
          <a:p/>
        </p:txBody>
      </p:sp>
      <p:sp>
        <p:nvSpPr>
          <p:cNvPr id="104" name="Shape 10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07" name="Shape 107"/>
        <p:cNvGrpSpPr/>
        <p:nvPr/>
      </p:nvGrpSpPr>
      <p:grpSpPr>
        <a:xfrm>
          <a:off x="0" y="0"/>
          <a:ext cx="0" cy="0"/>
          <a:chOff x="0" y="0"/>
          <a:chExt cx="0" cy="0"/>
        </a:xfrm>
      </p:grpSpPr>
      <p:sp>
        <p:nvSpPr>
          <p:cNvPr id="108" name="Shape 108"/>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ct val="1000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ct val="1000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9pPr>
          </a:lstStyle>
          <a:p/>
        </p:txBody>
      </p:sp>
      <p:sp>
        <p:nvSpPr>
          <p:cNvPr id="110" name="Shape 11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3" name="Shape 113"/>
        <p:cNvGrpSpPr/>
        <p:nvPr/>
      </p:nvGrpSpPr>
      <p:grpSpPr>
        <a:xfrm>
          <a:off x="0" y="0"/>
          <a:ext cx="0" cy="0"/>
          <a:chOff x="0" y="0"/>
          <a:chExt cx="0" cy="0"/>
        </a:xfrm>
      </p:grpSpPr>
      <p:sp>
        <p:nvSpPr>
          <p:cNvPr id="114" name="Shape 114"/>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5" name="Shape 115"/>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118" name="Shape 118"/>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1" name="Shape 12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2" name="Shape 122"/>
        <p:cNvGrpSpPr/>
        <p:nvPr/>
      </p:nvGrpSpPr>
      <p:grpSpPr>
        <a:xfrm>
          <a:off x="0" y="0"/>
          <a:ext cx="0" cy="0"/>
          <a:chOff x="0" y="0"/>
          <a:chExt cx="0" cy="0"/>
        </a:xfrm>
      </p:grpSpPr>
      <p:sp>
        <p:nvSpPr>
          <p:cNvPr id="123" name="Shape 12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4" name="Shape 1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27" name="Shape 127"/>
        <p:cNvGrpSpPr/>
        <p:nvPr/>
      </p:nvGrpSpPr>
      <p:grpSpPr>
        <a:xfrm>
          <a:off x="0" y="0"/>
          <a:ext cx="0" cy="0"/>
          <a:chOff x="0" y="0"/>
          <a:chExt cx="0" cy="0"/>
        </a:xfrm>
      </p:grpSpPr>
      <p:sp>
        <p:nvSpPr>
          <p:cNvPr id="128" name="Shape 12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9" name="Shape 129"/>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130" name="Shape 130"/>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4" name="Shape 134"/>
        <p:cNvGrpSpPr/>
        <p:nvPr/>
      </p:nvGrpSpPr>
      <p:grpSpPr>
        <a:xfrm>
          <a:off x="0" y="0"/>
          <a:ext cx="0" cy="0"/>
          <a:chOff x="0" y="0"/>
          <a:chExt cx="0" cy="0"/>
        </a:xfrm>
      </p:grpSpPr>
      <p:sp>
        <p:nvSpPr>
          <p:cNvPr id="135" name="Shape 135"/>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6" name="Shape 136"/>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37" name="Shape 13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8" name="Shape 13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0" name="Shape 140"/>
        <p:cNvGrpSpPr/>
        <p:nvPr/>
      </p:nvGrpSpPr>
      <p:grpSpPr>
        <a:xfrm>
          <a:off x="0" y="0"/>
          <a:ext cx="0" cy="0"/>
          <a:chOff x="0" y="0"/>
          <a:chExt cx="0" cy="0"/>
        </a:xfrm>
      </p:grpSpPr>
      <p:sp>
        <p:nvSpPr>
          <p:cNvPr id="141" name="Shape 141"/>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2" name="Shape 142"/>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43" name="Shape 14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1_Title Slide">
    <p:bg>
      <p:bgPr>
        <a:solidFill>
          <a:schemeClr val="dk2"/>
        </a:solidFill>
      </p:bgPr>
    </p:bg>
    <p:spTree>
      <p:nvGrpSpPr>
        <p:cNvPr id="146" name="Shape 146"/>
        <p:cNvGrpSpPr/>
        <p:nvPr/>
      </p:nvGrpSpPr>
      <p:grpSpPr>
        <a:xfrm>
          <a:off x="0" y="0"/>
          <a:ext cx="0" cy="0"/>
          <a:chOff x="0" y="0"/>
          <a:chExt cx="0" cy="0"/>
        </a:xfrm>
      </p:grpSpPr>
      <p:sp>
        <p:nvSpPr>
          <p:cNvPr id="147" name="Shape 147"/>
          <p:cNvSpPr/>
          <p:nvPr/>
        </p:nvSpPr>
        <p:spPr>
          <a:xfrm>
            <a:off x="0" y="5971032"/>
            <a:ext cx="12192000" cy="886968"/>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8" name="Shape 148"/>
          <p:cNvSpPr txBox="1"/>
          <p:nvPr>
            <p:ph type="ctrTitle"/>
          </p:nvPr>
        </p:nvSpPr>
        <p:spPr>
          <a:xfrm>
            <a:off x="3149600" y="4038600"/>
            <a:ext cx="8636000" cy="18288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lt1"/>
              </a:buClr>
              <a:buSzPct val="1000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9" name="Shape 149"/>
          <p:cNvSpPr txBox="1"/>
          <p:nvPr>
            <p:ph idx="11" type="ftr"/>
          </p:nvPr>
        </p:nvSpPr>
        <p:spPr>
          <a:xfrm>
            <a:off x="2780524" y="236539"/>
            <a:ext cx="782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50" name="Shape 150"/>
          <p:cNvSpPr txBox="1"/>
          <p:nvPr>
            <p:ph idx="12" type="sldNum"/>
          </p:nvPr>
        </p:nvSpPr>
        <p:spPr>
          <a:xfrm>
            <a:off x="10668000" y="228600"/>
            <a:ext cx="1117600" cy="3810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2"/>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151" name="Shape 151"/>
        <p:cNvGrpSpPr/>
        <p:nvPr/>
      </p:nvGrpSpPr>
      <p:grpSpPr>
        <a:xfrm>
          <a:off x="0" y="0"/>
          <a:ext cx="0" cy="0"/>
          <a:chOff x="0" y="0"/>
          <a:chExt cx="0" cy="0"/>
        </a:xfrm>
      </p:grpSpPr>
      <p:sp>
        <p:nvSpPr>
          <p:cNvPr id="152" name="Shape 152"/>
          <p:cNvSpPr txBox="1"/>
          <p:nvPr>
            <p:ph type="title"/>
          </p:nvPr>
        </p:nvSpPr>
        <p:spPr>
          <a:xfrm>
            <a:off x="1048200" y="410826"/>
            <a:ext cx="10095600" cy="9369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3" name="Shape 153"/>
          <p:cNvSpPr txBox="1"/>
          <p:nvPr>
            <p:ph idx="1" type="body"/>
          </p:nvPr>
        </p:nvSpPr>
        <p:spPr>
          <a:xfrm>
            <a:off x="1048183" y="1600200"/>
            <a:ext cx="4900400" cy="4967700"/>
          </a:xfrm>
          <a:prstGeom prst="rect">
            <a:avLst/>
          </a:prstGeom>
          <a:noFill/>
          <a:ln>
            <a:noFill/>
          </a:ln>
        </p:spPr>
        <p:txBody>
          <a:bodyPr anchorCtr="0" anchor="t" bIns="91425" lIns="91425" rIns="91425" wrap="square" tIns="91425"/>
          <a:lstStyle>
            <a:lvl1pPr indent="-63500" lvl="0" marL="228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63500" lvl="1" marL="685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2pPr>
            <a:lvl3pPr indent="-63500" lvl="2" marL="1143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5pPr>
            <a:lvl6pPr indent="-63500" lvl="5" marL="2514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6pPr>
            <a:lvl7pPr indent="-63500" lvl="6" marL="2971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7pPr>
            <a:lvl8pPr indent="-63500" lvl="7" marL="3429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8pPr>
            <a:lvl9pPr indent="-63500" lvl="8" marL="3886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9pPr>
          </a:lstStyle>
          <a:p/>
        </p:txBody>
      </p:sp>
      <p:sp>
        <p:nvSpPr>
          <p:cNvPr id="154" name="Shape 154"/>
          <p:cNvSpPr txBox="1"/>
          <p:nvPr>
            <p:ph idx="2" type="body"/>
          </p:nvPr>
        </p:nvSpPr>
        <p:spPr>
          <a:xfrm>
            <a:off x="6243545" y="1600200"/>
            <a:ext cx="4900400" cy="4967700"/>
          </a:xfrm>
          <a:prstGeom prst="rect">
            <a:avLst/>
          </a:prstGeom>
          <a:noFill/>
          <a:ln>
            <a:noFill/>
          </a:ln>
        </p:spPr>
        <p:txBody>
          <a:bodyPr anchorCtr="0" anchor="t" bIns="91425" lIns="91425" rIns="91425" wrap="square" tIns="91425"/>
          <a:lstStyle>
            <a:lvl1pPr indent="-63500" lvl="0" marL="228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63500" lvl="1" marL="685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2pPr>
            <a:lvl3pPr indent="-63500" lvl="2" marL="1143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5pPr>
            <a:lvl6pPr indent="-63500" lvl="5" marL="2514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6pPr>
            <a:lvl7pPr indent="-63500" lvl="6" marL="2971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7pPr>
            <a:lvl8pPr indent="-63500" lvl="7" marL="3429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8pPr>
            <a:lvl9pPr indent="-63500" lvl="8" marL="3886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rotWithShape="1">
          <a:blip r:embed="rId2">
            <a:alphaModFix/>
          </a:blip>
          <a:stretch>
            <a:fillRect b="0" l="0" r="0" t="0"/>
          </a:stretch>
        </a:blipFill>
      </p:bgPr>
    </p:bg>
    <p:spTree>
      <p:nvGrpSpPr>
        <p:cNvPr id="20" name="Shape 20"/>
        <p:cNvGrpSpPr/>
        <p:nvPr/>
      </p:nvGrpSpPr>
      <p:grpSpPr>
        <a:xfrm>
          <a:off x="0" y="0"/>
          <a:ext cx="0" cy="0"/>
          <a:chOff x="0" y="0"/>
          <a:chExt cx="0" cy="0"/>
        </a:xfrm>
      </p:grpSpPr>
      <p:sp>
        <p:nvSpPr>
          <p:cNvPr id="21" name="Shape 21"/>
          <p:cNvSpPr txBox="1"/>
          <p:nvPr>
            <p:ph type="ctrTitle"/>
          </p:nvPr>
        </p:nvSpPr>
        <p:spPr>
          <a:xfrm>
            <a:off x="2266913" y="1360350"/>
            <a:ext cx="7743200" cy="1546500"/>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0091EA"/>
              </a:buClr>
              <a:buSzPct val="100000"/>
              <a:buFont typeface="Calibri"/>
              <a:buNone/>
              <a:defRPr b="1" i="0" sz="6000" u="none" cap="none" strike="noStrike">
                <a:solidFill>
                  <a:srgbClr val="0091EA"/>
                </a:solidFill>
                <a:latin typeface="Calibri"/>
                <a:ea typeface="Calibri"/>
                <a:cs typeface="Calibri"/>
                <a:sym typeface="Calibri"/>
              </a:defRPr>
            </a:lvl1pPr>
            <a:lvl2pPr indent="0" lvl="1">
              <a:spcBef>
                <a:spcPts val="0"/>
              </a:spcBef>
              <a:buNone/>
              <a:defRPr b="1" sz="6000">
                <a:solidFill>
                  <a:srgbClr val="0091EA"/>
                </a:solidFill>
              </a:defRPr>
            </a:lvl2pPr>
            <a:lvl3pPr indent="0" lvl="2">
              <a:spcBef>
                <a:spcPts val="0"/>
              </a:spcBef>
              <a:buNone/>
              <a:defRPr b="1" sz="6000">
                <a:solidFill>
                  <a:srgbClr val="0091EA"/>
                </a:solidFill>
              </a:defRPr>
            </a:lvl3pPr>
            <a:lvl4pPr indent="0" lvl="3">
              <a:spcBef>
                <a:spcPts val="0"/>
              </a:spcBef>
              <a:buNone/>
              <a:defRPr b="1" sz="6000">
                <a:solidFill>
                  <a:srgbClr val="0091EA"/>
                </a:solidFill>
              </a:defRPr>
            </a:lvl4pPr>
            <a:lvl5pPr indent="0" lvl="4">
              <a:spcBef>
                <a:spcPts val="0"/>
              </a:spcBef>
              <a:buNone/>
              <a:defRPr b="1" sz="6000">
                <a:solidFill>
                  <a:srgbClr val="0091EA"/>
                </a:solidFill>
              </a:defRPr>
            </a:lvl5pPr>
            <a:lvl6pPr indent="0" lvl="5">
              <a:spcBef>
                <a:spcPts val="0"/>
              </a:spcBef>
              <a:buNone/>
              <a:defRPr b="1" sz="6000">
                <a:solidFill>
                  <a:srgbClr val="0091EA"/>
                </a:solidFill>
              </a:defRPr>
            </a:lvl6pPr>
            <a:lvl7pPr indent="0" lvl="6">
              <a:spcBef>
                <a:spcPts val="0"/>
              </a:spcBef>
              <a:buNone/>
              <a:defRPr b="1" sz="6000">
                <a:solidFill>
                  <a:srgbClr val="0091EA"/>
                </a:solidFill>
              </a:defRPr>
            </a:lvl7pPr>
            <a:lvl8pPr indent="0" lvl="7">
              <a:spcBef>
                <a:spcPts val="0"/>
              </a:spcBef>
              <a:buNone/>
              <a:defRPr b="1" sz="6000">
                <a:solidFill>
                  <a:srgbClr val="0091EA"/>
                </a:solidFill>
              </a:defRPr>
            </a:lvl8pPr>
            <a:lvl9pPr indent="0" lvl="8">
              <a:spcBef>
                <a:spcPts val="0"/>
              </a:spcBef>
              <a:buNone/>
              <a:defRPr b="1" sz="6000">
                <a:solidFill>
                  <a:srgbClr val="0091EA"/>
                </a:solidFill>
              </a:defRPr>
            </a:lvl9pPr>
          </a:lstStyle>
          <a:p/>
        </p:txBody>
      </p:sp>
      <p:sp>
        <p:nvSpPr>
          <p:cNvPr id="22" name="Shape 22"/>
          <p:cNvSpPr/>
          <p:nvPr/>
        </p:nvSpPr>
        <p:spPr>
          <a:xfrm>
            <a:off x="9196833" y="619995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3" name="Shape 23"/>
          <p:cNvSpPr/>
          <p:nvPr/>
        </p:nvSpPr>
        <p:spPr>
          <a:xfrm>
            <a:off x="9939167" y="56388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4" name="Shape 24"/>
          <p:cNvSpPr/>
          <p:nvPr/>
        </p:nvSpPr>
        <p:spPr>
          <a:xfrm>
            <a:off x="11770303" y="4597554"/>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5" name="Shape 25"/>
          <p:cNvSpPr/>
          <p:nvPr/>
        </p:nvSpPr>
        <p:spPr>
          <a:xfrm>
            <a:off x="11569400" y="6577875"/>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6" name="Shape 26"/>
          <p:cNvSpPr/>
          <p:nvPr/>
        </p:nvSpPr>
        <p:spPr>
          <a:xfrm>
            <a:off x="3962967" y="6334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7" name="Shape 27"/>
          <p:cNvSpPr/>
          <p:nvPr/>
        </p:nvSpPr>
        <p:spPr>
          <a:xfrm>
            <a:off x="772847" y="3373479"/>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8" name="Shape 28"/>
          <p:cNvSpPr/>
          <p:nvPr/>
        </p:nvSpPr>
        <p:spPr>
          <a:xfrm>
            <a:off x="415791" y="791518"/>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9" name="Shape 29"/>
          <p:cNvSpPr/>
          <p:nvPr/>
        </p:nvSpPr>
        <p:spPr>
          <a:xfrm>
            <a:off x="835096" y="133987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0" name="Shape 30"/>
          <p:cNvSpPr/>
          <p:nvPr/>
        </p:nvSpPr>
        <p:spPr>
          <a:xfrm>
            <a:off x="10806000" y="4963100"/>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1" name="Shape 31"/>
          <p:cNvSpPr/>
          <p:nvPr/>
        </p:nvSpPr>
        <p:spPr>
          <a:xfrm>
            <a:off x="11738600" y="5654657"/>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2" name="Shape 32"/>
          <p:cNvSpPr/>
          <p:nvPr/>
        </p:nvSpPr>
        <p:spPr>
          <a:xfrm>
            <a:off x="261747" y="1990890"/>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3" name="Shape 33"/>
          <p:cNvSpPr/>
          <p:nvPr/>
        </p:nvSpPr>
        <p:spPr>
          <a:xfrm>
            <a:off x="2317400" y="27132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4" name="Shape 34"/>
          <p:cNvSpPr/>
          <p:nvPr/>
        </p:nvSpPr>
        <p:spPr>
          <a:xfrm>
            <a:off x="1028879" y="250448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5" name="Shape 35"/>
          <p:cNvSpPr/>
          <p:nvPr/>
        </p:nvSpPr>
        <p:spPr>
          <a:xfrm>
            <a:off x="5695445" y="47482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6" name="Shape 36"/>
          <p:cNvSpPr/>
          <p:nvPr/>
        </p:nvSpPr>
        <p:spPr>
          <a:xfrm>
            <a:off x="10305617" y="6127438"/>
            <a:ext cx="3384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7" name="Shape 37"/>
        <p:cNvGrpSpPr/>
        <p:nvPr/>
      </p:nvGrpSpPr>
      <p:grpSpPr>
        <a:xfrm>
          <a:off x="0" y="0"/>
          <a:ext cx="0" cy="0"/>
          <a:chOff x="0" y="0"/>
          <a:chExt cx="0" cy="0"/>
        </a:xfrm>
      </p:grpSpPr>
      <p:sp>
        <p:nvSpPr>
          <p:cNvPr id="38" name="Shape 3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9" name="Shape 3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0" name="Shape 4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7" name="Shape 47"/>
        <p:cNvGrpSpPr/>
        <p:nvPr/>
      </p:nvGrpSpPr>
      <p:grpSpPr>
        <a:xfrm>
          <a:off x="0" y="0"/>
          <a:ext cx="0" cy="0"/>
          <a:chOff x="0" y="0"/>
          <a:chExt cx="0" cy="0"/>
        </a:xfrm>
      </p:grpSpPr>
      <p:sp>
        <p:nvSpPr>
          <p:cNvPr id="48" name="Shape 48"/>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rotWithShape="1">
          <a:blip r:embed="rId2">
            <a:alphaModFix/>
          </a:blip>
          <a:stretch>
            <a:fillRect b="0" l="0" r="0" t="0"/>
          </a:stretch>
        </a:blipFill>
      </p:bgPr>
    </p:bg>
    <p:spTree>
      <p:nvGrpSpPr>
        <p:cNvPr id="57" name="Shape 57"/>
        <p:cNvGrpSpPr/>
        <p:nvPr/>
      </p:nvGrpSpPr>
      <p:grpSpPr>
        <a:xfrm>
          <a:off x="0" y="0"/>
          <a:ext cx="0" cy="0"/>
          <a:chOff x="0" y="0"/>
          <a:chExt cx="0" cy="0"/>
        </a:xfrm>
      </p:grpSpPr>
      <p:sp>
        <p:nvSpPr>
          <p:cNvPr id="58" name="Shape 58"/>
          <p:cNvSpPr txBox="1"/>
          <p:nvPr>
            <p:ph type="ctrTitle"/>
          </p:nvPr>
        </p:nvSpPr>
        <p:spPr>
          <a:xfrm>
            <a:off x="2266913" y="1360350"/>
            <a:ext cx="7743200" cy="1546500"/>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0091EA"/>
              </a:buClr>
              <a:buSzPct val="100000"/>
              <a:buFont typeface="Calibri"/>
              <a:buNone/>
              <a:defRPr b="1" i="0" sz="6000" u="none" cap="none" strike="noStrike">
                <a:solidFill>
                  <a:srgbClr val="0091EA"/>
                </a:solidFill>
                <a:latin typeface="Calibri"/>
                <a:ea typeface="Calibri"/>
                <a:cs typeface="Calibri"/>
                <a:sym typeface="Calibri"/>
              </a:defRPr>
            </a:lvl1pPr>
            <a:lvl2pPr indent="0" lvl="1">
              <a:spcBef>
                <a:spcPts val="0"/>
              </a:spcBef>
              <a:buNone/>
              <a:defRPr b="1" sz="6000">
                <a:solidFill>
                  <a:srgbClr val="0091EA"/>
                </a:solidFill>
              </a:defRPr>
            </a:lvl2pPr>
            <a:lvl3pPr indent="0" lvl="2">
              <a:spcBef>
                <a:spcPts val="0"/>
              </a:spcBef>
              <a:buNone/>
              <a:defRPr b="1" sz="6000">
                <a:solidFill>
                  <a:srgbClr val="0091EA"/>
                </a:solidFill>
              </a:defRPr>
            </a:lvl3pPr>
            <a:lvl4pPr indent="0" lvl="3">
              <a:spcBef>
                <a:spcPts val="0"/>
              </a:spcBef>
              <a:buNone/>
              <a:defRPr b="1" sz="6000">
                <a:solidFill>
                  <a:srgbClr val="0091EA"/>
                </a:solidFill>
              </a:defRPr>
            </a:lvl4pPr>
            <a:lvl5pPr indent="0" lvl="4">
              <a:spcBef>
                <a:spcPts val="0"/>
              </a:spcBef>
              <a:buNone/>
              <a:defRPr b="1" sz="6000">
                <a:solidFill>
                  <a:srgbClr val="0091EA"/>
                </a:solidFill>
              </a:defRPr>
            </a:lvl5pPr>
            <a:lvl6pPr indent="0" lvl="5">
              <a:spcBef>
                <a:spcPts val="0"/>
              </a:spcBef>
              <a:buNone/>
              <a:defRPr b="1" sz="6000">
                <a:solidFill>
                  <a:srgbClr val="0091EA"/>
                </a:solidFill>
              </a:defRPr>
            </a:lvl6pPr>
            <a:lvl7pPr indent="0" lvl="6">
              <a:spcBef>
                <a:spcPts val="0"/>
              </a:spcBef>
              <a:buNone/>
              <a:defRPr b="1" sz="6000">
                <a:solidFill>
                  <a:srgbClr val="0091EA"/>
                </a:solidFill>
              </a:defRPr>
            </a:lvl7pPr>
            <a:lvl8pPr indent="0" lvl="7">
              <a:spcBef>
                <a:spcPts val="0"/>
              </a:spcBef>
              <a:buNone/>
              <a:defRPr b="1" sz="6000">
                <a:solidFill>
                  <a:srgbClr val="0091EA"/>
                </a:solidFill>
              </a:defRPr>
            </a:lvl8pPr>
            <a:lvl9pPr indent="0" lvl="8">
              <a:spcBef>
                <a:spcPts val="0"/>
              </a:spcBef>
              <a:buNone/>
              <a:defRPr b="1" sz="6000">
                <a:solidFill>
                  <a:srgbClr val="0091EA"/>
                </a:solidFill>
              </a:defRPr>
            </a:lvl9pPr>
          </a:lstStyle>
          <a:p/>
        </p:txBody>
      </p:sp>
      <p:sp>
        <p:nvSpPr>
          <p:cNvPr id="59" name="Shape 59"/>
          <p:cNvSpPr/>
          <p:nvPr/>
        </p:nvSpPr>
        <p:spPr>
          <a:xfrm>
            <a:off x="9196833" y="619995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Shape 60"/>
          <p:cNvSpPr/>
          <p:nvPr/>
        </p:nvSpPr>
        <p:spPr>
          <a:xfrm>
            <a:off x="9939167" y="56388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1" name="Shape 61"/>
          <p:cNvSpPr/>
          <p:nvPr/>
        </p:nvSpPr>
        <p:spPr>
          <a:xfrm>
            <a:off x="11770303" y="4597554"/>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Shape 62"/>
          <p:cNvSpPr/>
          <p:nvPr/>
        </p:nvSpPr>
        <p:spPr>
          <a:xfrm>
            <a:off x="11569400" y="6577875"/>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Shape 63"/>
          <p:cNvSpPr/>
          <p:nvPr/>
        </p:nvSpPr>
        <p:spPr>
          <a:xfrm>
            <a:off x="3962967" y="6334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4" name="Shape 64"/>
          <p:cNvSpPr/>
          <p:nvPr/>
        </p:nvSpPr>
        <p:spPr>
          <a:xfrm>
            <a:off x="772847" y="3373479"/>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5" name="Shape 65"/>
          <p:cNvSpPr/>
          <p:nvPr/>
        </p:nvSpPr>
        <p:spPr>
          <a:xfrm>
            <a:off x="415791" y="791518"/>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6" name="Shape 66"/>
          <p:cNvSpPr/>
          <p:nvPr/>
        </p:nvSpPr>
        <p:spPr>
          <a:xfrm>
            <a:off x="835096" y="133987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7" name="Shape 67"/>
          <p:cNvSpPr/>
          <p:nvPr/>
        </p:nvSpPr>
        <p:spPr>
          <a:xfrm>
            <a:off x="10806000" y="4963100"/>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8" name="Shape 68"/>
          <p:cNvSpPr/>
          <p:nvPr/>
        </p:nvSpPr>
        <p:spPr>
          <a:xfrm>
            <a:off x="11738600" y="5654657"/>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9" name="Shape 69"/>
          <p:cNvSpPr/>
          <p:nvPr/>
        </p:nvSpPr>
        <p:spPr>
          <a:xfrm>
            <a:off x="261747" y="1990890"/>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0" name="Shape 70"/>
          <p:cNvSpPr/>
          <p:nvPr/>
        </p:nvSpPr>
        <p:spPr>
          <a:xfrm>
            <a:off x="2317400" y="27132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1" name="Shape 71"/>
          <p:cNvSpPr/>
          <p:nvPr/>
        </p:nvSpPr>
        <p:spPr>
          <a:xfrm>
            <a:off x="1028879" y="250448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2" name="Shape 72"/>
          <p:cNvSpPr/>
          <p:nvPr/>
        </p:nvSpPr>
        <p:spPr>
          <a:xfrm>
            <a:off x="5695445" y="47482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3" name="Shape 73"/>
          <p:cNvSpPr/>
          <p:nvPr/>
        </p:nvSpPr>
        <p:spPr>
          <a:xfrm>
            <a:off x="10305617" y="6127438"/>
            <a:ext cx="3384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81" name="Shape 81"/>
        <p:cNvGrpSpPr/>
        <p:nvPr/>
      </p:nvGrpSpPr>
      <p:grpSpPr>
        <a:xfrm>
          <a:off x="0" y="0"/>
          <a:ext cx="0" cy="0"/>
          <a:chOff x="0" y="0"/>
          <a:chExt cx="0" cy="0"/>
        </a:xfrm>
      </p:grpSpPr>
      <p:pic>
        <p:nvPicPr>
          <p:cNvPr descr="connections-05.png" id="82" name="Shape 82"/>
          <p:cNvPicPr preferRelativeResize="0"/>
          <p:nvPr/>
        </p:nvPicPr>
        <p:blipFill rotWithShape="1">
          <a:blip r:embed="rId2">
            <a:alphaModFix/>
          </a:blip>
          <a:srcRect b="0" l="0" r="0" t="0"/>
          <a:stretch/>
        </p:blipFill>
        <p:spPr>
          <a:xfrm flipH="1" rot="10800000">
            <a:off x="7928" y="2057"/>
            <a:ext cx="12156663" cy="6855943"/>
          </a:xfrm>
          <a:prstGeom prst="rect">
            <a:avLst/>
          </a:prstGeom>
          <a:noFill/>
          <a:ln>
            <a:noFill/>
          </a:ln>
        </p:spPr>
      </p:pic>
      <p:sp>
        <p:nvSpPr>
          <p:cNvPr id="83" name="Shape 83"/>
          <p:cNvSpPr txBox="1"/>
          <p:nvPr>
            <p:ph idx="1" type="body"/>
          </p:nvPr>
        </p:nvSpPr>
        <p:spPr>
          <a:xfrm>
            <a:off x="1620400" y="2501400"/>
            <a:ext cx="8951200" cy="1093200"/>
          </a:xfrm>
          <a:prstGeom prst="rect">
            <a:avLst/>
          </a:prstGeom>
          <a:noFill/>
          <a:ln>
            <a:noFill/>
          </a:ln>
        </p:spPr>
        <p:txBody>
          <a:bodyPr anchorCtr="0" anchor="t" bIns="91425" lIns="91425" rIns="91425" wrap="square" tIns="91425"/>
          <a:lstStyle>
            <a:lvl1pPr indent="0" lvl="0" marL="2286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1pPr>
            <a:lvl2pPr indent="0" lvl="1" marL="6858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2pPr>
            <a:lvl3pPr indent="0" lvl="2" marL="11430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3pPr>
            <a:lvl4pPr indent="0" lvl="3" marL="16002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4pPr>
            <a:lvl5pPr indent="0" lvl="4" marL="20574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5pPr>
            <a:lvl6pPr indent="0" lvl="5" marL="25146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6pPr>
            <a:lvl7pPr indent="0" lvl="6" marL="29718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7pPr>
            <a:lvl8pPr indent="0" lvl="7" marL="34290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8pPr>
            <a:lvl9pPr indent="0" lvl="8" marL="38862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9pPr>
          </a:lstStyle>
          <a:p/>
        </p:txBody>
      </p:sp>
      <p:grpSp>
        <p:nvGrpSpPr>
          <p:cNvPr id="84" name="Shape 84"/>
          <p:cNvGrpSpPr/>
          <p:nvPr/>
        </p:nvGrpSpPr>
        <p:grpSpPr>
          <a:xfrm>
            <a:off x="4791200" y="1074285"/>
            <a:ext cx="2609600" cy="1093200"/>
            <a:chOff x="3593400" y="1760085"/>
            <a:chExt cx="1957200" cy="1093200"/>
          </a:xfrm>
        </p:grpSpPr>
        <p:sp>
          <p:nvSpPr>
            <p:cNvPr id="85" name="Shape 85"/>
            <p:cNvSpPr txBox="1"/>
            <p:nvPr/>
          </p:nvSpPr>
          <p:spPr>
            <a:xfrm>
              <a:off x="3593400" y="1872097"/>
              <a:ext cx="1957200" cy="871500"/>
            </a:xfrm>
            <a:prstGeom prst="rect">
              <a:avLst/>
            </a:prstGeom>
            <a:noFill/>
            <a:ln>
              <a:noFill/>
            </a:ln>
          </p:spPr>
          <p:txBody>
            <a:bodyPr anchorCtr="0" anchor="t" bIns="91425" lIns="91425" rIns="91425" wrap="square" tIns="91425">
              <a:noAutofit/>
            </a:bodyPr>
            <a:lstStyle/>
            <a:p>
              <a:pPr indent="-381000" lvl="0" marL="0" marR="0" rtl="0" algn="ctr">
                <a:spcBef>
                  <a:spcPts val="0"/>
                </a:spcBef>
                <a:buClr>
                  <a:srgbClr val="0091EA"/>
                </a:buClr>
                <a:buSzPct val="100000"/>
                <a:buFont typeface="Source Sans Pro"/>
                <a:buNone/>
              </a:pPr>
              <a:r>
                <a:rPr b="1" i="0" lang="en-US" sz="6000" u="none" cap="none" strike="noStrike">
                  <a:solidFill>
                    <a:srgbClr val="0091EA"/>
                  </a:solidFill>
                  <a:latin typeface="Source Sans Pro"/>
                  <a:ea typeface="Source Sans Pro"/>
                  <a:cs typeface="Source Sans Pro"/>
                  <a:sym typeface="Source Sans Pro"/>
                </a:rPr>
                <a:t>“</a:t>
              </a:r>
            </a:p>
          </p:txBody>
        </p:sp>
        <p:sp>
          <p:nvSpPr>
            <p:cNvPr id="86" name="Shape 86"/>
            <p:cNvSpPr/>
            <p:nvPr/>
          </p:nvSpPr>
          <p:spPr>
            <a:xfrm>
              <a:off x="4025400" y="1760085"/>
              <a:ext cx="1093200" cy="1093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87" name="Shape 87"/>
            <p:cNvSpPr/>
            <p:nvPr/>
          </p:nvSpPr>
          <p:spPr>
            <a:xfrm>
              <a:off x="4190700" y="1925385"/>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grpSp>
      <p:cxnSp>
        <p:nvCxnSpPr>
          <p:cNvPr id="88" name="Shape 88"/>
          <p:cNvCxnSpPr>
            <a:endCxn id="86" idx="1"/>
          </p:cNvCxnSpPr>
          <p:nvPr/>
        </p:nvCxnSpPr>
        <p:spPr>
          <a:xfrm>
            <a:off x="4989361" y="871980"/>
            <a:ext cx="591300" cy="362400"/>
          </a:xfrm>
          <a:prstGeom prst="straightConnector1">
            <a:avLst/>
          </a:prstGeom>
          <a:noFill/>
          <a:ln cap="flat" cmpd="sng" w="9525">
            <a:solidFill>
              <a:srgbClr val="CFD8DC"/>
            </a:solidFill>
            <a:prstDash val="solid"/>
            <a:round/>
            <a:headEnd len="med" w="med" type="none"/>
            <a:tailEnd len="med" w="med" type="none"/>
          </a:ln>
        </p:spPr>
      </p:cxnSp>
      <p:cxnSp>
        <p:nvCxnSpPr>
          <p:cNvPr id="89" name="Shape 89"/>
          <p:cNvCxnSpPr/>
          <p:nvPr/>
        </p:nvCxnSpPr>
        <p:spPr>
          <a:xfrm rot="10800000">
            <a:off x="5486400" y="269685"/>
            <a:ext cx="609600" cy="804600"/>
          </a:xfrm>
          <a:prstGeom prst="straightConnector1">
            <a:avLst/>
          </a:prstGeom>
          <a:noFill/>
          <a:ln cap="flat" cmpd="sng" w="9525">
            <a:solidFill>
              <a:srgbClr val="CFD8DC"/>
            </a:solidFill>
            <a:prstDash val="solid"/>
            <a:round/>
            <a:headEnd len="med" w="med" type="none"/>
            <a:tailEnd len="med" w="med" type="none"/>
          </a:ln>
        </p:spPr>
      </p:cxnSp>
      <p:cxnSp>
        <p:nvCxnSpPr>
          <p:cNvPr id="90" name="Shape 90"/>
          <p:cNvCxnSpPr/>
          <p:nvPr/>
        </p:nvCxnSpPr>
        <p:spPr>
          <a:xfrm flipH="1" rot="10800000">
            <a:off x="6332100" y="753125"/>
            <a:ext cx="126800" cy="348900"/>
          </a:xfrm>
          <a:prstGeom prst="straightConnector1">
            <a:avLst/>
          </a:prstGeom>
          <a:noFill/>
          <a:ln cap="flat" cmpd="sng" w="9525">
            <a:solidFill>
              <a:srgbClr val="CFD8DC"/>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1" name="Shape 91"/>
        <p:cNvGrpSpPr/>
        <p:nvPr/>
      </p:nvGrpSpPr>
      <p:grpSpPr>
        <a:xfrm>
          <a:off x="0" y="0"/>
          <a:ext cx="0" cy="0"/>
          <a:chOff x="0" y="0"/>
          <a:chExt cx="0" cy="0"/>
        </a:xfrm>
      </p:grpSpPr>
      <p:sp>
        <p:nvSpPr>
          <p:cNvPr id="92" name="Shape 92"/>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3" name="Shape 93"/>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Shape 94"/>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theme" Target="../theme/theme3.xml"/><Relationship Id="rId16" Type="http://schemas.openxmlformats.org/officeDocument/2006/relationships/slideLayout" Target="../slideLayouts/slideLayout19.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lt1"/>
              </a:buClr>
              <a:buSzPct val="1000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6.jpg"/><Relationship Id="rId4" Type="http://schemas.openxmlformats.org/officeDocument/2006/relationships/image" Target="../media/image1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58" name="Shape 158"/>
        <p:cNvGrpSpPr/>
        <p:nvPr/>
      </p:nvGrpSpPr>
      <p:grpSpPr>
        <a:xfrm>
          <a:off x="0" y="0"/>
          <a:ext cx="0" cy="0"/>
          <a:chOff x="0" y="0"/>
          <a:chExt cx="0" cy="0"/>
        </a:xfrm>
      </p:grpSpPr>
      <p:grpSp>
        <p:nvGrpSpPr>
          <p:cNvPr id="159" name="Shape 159" title="intersecting circles"/>
          <p:cNvGrpSpPr/>
          <p:nvPr/>
        </p:nvGrpSpPr>
        <p:grpSpPr>
          <a:xfrm>
            <a:off x="1155481" y="498348"/>
            <a:ext cx="9902663" cy="5861304"/>
            <a:chOff x="1155481" y="498348"/>
            <a:chExt cx="9902663" cy="5861304"/>
          </a:xfrm>
        </p:grpSpPr>
        <p:sp>
          <p:nvSpPr>
            <p:cNvPr id="160" name="Shape 160"/>
            <p:cNvSpPr/>
            <p:nvPr/>
          </p:nvSpPr>
          <p:spPr>
            <a:xfrm>
              <a:off x="1155481"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a:off x="5196840"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a:off x="3165348" y="498348"/>
              <a:ext cx="5861304" cy="5861304"/>
            </a:xfrm>
            <a:prstGeom prst="ellipse">
              <a:avLst/>
            </a:prstGeom>
            <a:solidFill>
              <a:schemeClr val="accent1">
                <a:alpha val="69803"/>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63" name="Shape 163" title="ribbon"/>
          <p:cNvSpPr/>
          <p:nvPr/>
        </p:nvSpPr>
        <p:spPr>
          <a:xfrm>
            <a:off x="0" y="1138475"/>
            <a:ext cx="12192000" cy="40659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txBox="1"/>
          <p:nvPr>
            <p:ph type="ctrTitle"/>
          </p:nvPr>
        </p:nvSpPr>
        <p:spPr>
          <a:xfrm>
            <a:off x="1534813" y="2480826"/>
            <a:ext cx="9144000" cy="1381200"/>
          </a:xfrm>
          <a:prstGeom prst="rect">
            <a:avLst/>
          </a:prstGeom>
          <a:noFill/>
          <a:ln>
            <a:noFill/>
          </a:ln>
        </p:spPr>
        <p:txBody>
          <a:bodyPr anchorCtr="0" anchor="ctr" bIns="91425" lIns="91425" rIns="91425" wrap="square" tIns="91425">
            <a:noAutofit/>
          </a:bodyPr>
          <a:lstStyle/>
          <a:p>
            <a:pPr indent="-251396" lvl="0" marL="0" marR="0" rtl="0" algn="ctr">
              <a:lnSpc>
                <a:spcPct val="90000"/>
              </a:lnSpc>
              <a:spcBef>
                <a:spcPts val="0"/>
              </a:spcBef>
              <a:spcAft>
                <a:spcPts val="0"/>
              </a:spcAft>
              <a:buClr>
                <a:srgbClr val="0091EA"/>
              </a:buClr>
              <a:buSzPct val="98975"/>
              <a:buFont typeface="Calibri"/>
              <a:buNone/>
            </a:pPr>
            <a:br>
              <a:rPr b="1" i="0" lang="en-US" sz="3959" u="none" cap="none" strike="noStrike">
                <a:solidFill>
                  <a:schemeClr val="dk2"/>
                </a:solidFill>
                <a:latin typeface="Calibri"/>
                <a:ea typeface="Calibri"/>
                <a:cs typeface="Calibri"/>
                <a:sym typeface="Calibri"/>
              </a:rPr>
            </a:br>
            <a:r>
              <a:rPr b="0" lang="en-US" sz="3959">
                <a:solidFill>
                  <a:schemeClr val="dk2"/>
                </a:solidFill>
                <a:latin typeface="Raleway"/>
                <a:ea typeface="Raleway"/>
                <a:cs typeface="Raleway"/>
                <a:sym typeface="Raleway"/>
              </a:rPr>
              <a:t>Change Readiness &amp; </a:t>
            </a:r>
          </a:p>
          <a:p>
            <a:pPr indent="-251396" lvl="0" marL="0" marR="0" rtl="0" algn="ctr">
              <a:lnSpc>
                <a:spcPct val="90000"/>
              </a:lnSpc>
              <a:spcBef>
                <a:spcPts val="0"/>
              </a:spcBef>
              <a:spcAft>
                <a:spcPts val="0"/>
              </a:spcAft>
              <a:buClr>
                <a:srgbClr val="0091EA"/>
              </a:buClr>
              <a:buSzPct val="98975"/>
              <a:buFont typeface="Calibri"/>
              <a:buNone/>
            </a:pPr>
            <a:r>
              <a:rPr b="0" lang="en-US" sz="3959">
                <a:solidFill>
                  <a:schemeClr val="dk2"/>
                </a:solidFill>
                <a:latin typeface="Raleway"/>
                <a:ea typeface="Raleway"/>
                <a:cs typeface="Raleway"/>
                <a:sym typeface="Raleway"/>
              </a:rPr>
              <a:t>Organizational Change</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pic>
        <p:nvPicPr>
          <p:cNvPr descr="AMP 10x Color.jpg" id="165" name="Shape 165"/>
          <p:cNvPicPr preferRelativeResize="0"/>
          <p:nvPr/>
        </p:nvPicPr>
        <p:blipFill rotWithShape="1">
          <a:blip r:embed="rId3">
            <a:alphaModFix amt="31000"/>
          </a:blip>
          <a:srcRect b="0" l="0" r="0" t="0"/>
          <a:stretch/>
        </p:blipFill>
        <p:spPr>
          <a:xfrm>
            <a:off x="0" y="4134900"/>
            <a:ext cx="1529123" cy="10694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57" name="Shape 257"/>
        <p:cNvGrpSpPr/>
        <p:nvPr/>
      </p:nvGrpSpPr>
      <p:grpSpPr>
        <a:xfrm>
          <a:off x="0" y="0"/>
          <a:ext cx="0" cy="0"/>
          <a:chOff x="0" y="0"/>
          <a:chExt cx="0" cy="0"/>
        </a:xfrm>
      </p:grpSpPr>
      <p:grpSp>
        <p:nvGrpSpPr>
          <p:cNvPr id="258" name="Shape 258" title="intersecting circles"/>
          <p:cNvGrpSpPr/>
          <p:nvPr/>
        </p:nvGrpSpPr>
        <p:grpSpPr>
          <a:xfrm>
            <a:off x="1155481" y="498348"/>
            <a:ext cx="9902759" cy="5861400"/>
            <a:chOff x="1155481" y="498348"/>
            <a:chExt cx="9902759" cy="5861400"/>
          </a:xfrm>
        </p:grpSpPr>
        <p:sp>
          <p:nvSpPr>
            <p:cNvPr id="259" name="Shape 259"/>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260" name="Shape 260"/>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262" name="Shape 262"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63" name="Shape 263"/>
          <p:cNvSpPr txBox="1"/>
          <p:nvPr>
            <p:ph type="ctrTitle"/>
          </p:nvPr>
        </p:nvSpPr>
        <p:spPr>
          <a:xfrm>
            <a:off x="0" y="2962188"/>
            <a:ext cx="9144000" cy="1381200"/>
          </a:xfrm>
          <a:prstGeom prst="rect">
            <a:avLst/>
          </a:prstGeom>
          <a:noFill/>
          <a:ln>
            <a:noFill/>
          </a:ln>
        </p:spPr>
        <p:txBody>
          <a:bodyPr anchorCtr="0" anchor="ctr" bIns="91425" lIns="91425" rIns="91425" wrap="square" tIns="91425">
            <a:noAutofit/>
          </a:bodyPr>
          <a:lstStyle/>
          <a:p>
            <a:pPr indent="-251396" lvl="0" marL="0" marR="0" rtl="0">
              <a:lnSpc>
                <a:spcPct val="90000"/>
              </a:lnSpc>
              <a:spcBef>
                <a:spcPts val="0"/>
              </a:spcBef>
              <a:spcAft>
                <a:spcPts val="0"/>
              </a:spcAft>
              <a:buClr>
                <a:srgbClr val="0091EA"/>
              </a:buClr>
              <a:buSzPct val="65983"/>
              <a:buFont typeface="Calibri"/>
              <a:buNone/>
            </a:pPr>
            <a:r>
              <a:rPr b="0" lang="en-US">
                <a:solidFill>
                  <a:schemeClr val="dk2"/>
                </a:solidFill>
                <a:latin typeface="Raleway"/>
                <a:ea typeface="Raleway"/>
                <a:cs typeface="Raleway"/>
                <a:sym typeface="Raleway"/>
              </a:rPr>
              <a:t>Transition Curve</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p:nvPr/>
        </p:nvSpPr>
        <p:spPr>
          <a:xfrm>
            <a:off x="6556375" y="5068889"/>
            <a:ext cx="2343150" cy="708025"/>
          </a:xfrm>
          <a:custGeom>
            <a:pathLst>
              <a:path extrusionOk="0" h="120000" w="120000">
                <a:moveTo>
                  <a:pt x="3523" y="1890"/>
                </a:moveTo>
                <a:cubicBezTo>
                  <a:pt x="245" y="-425"/>
                  <a:pt x="-3031" y="-2740"/>
                  <a:pt x="5035" y="8838"/>
                </a:cubicBezTo>
                <a:cubicBezTo>
                  <a:pt x="13103" y="20417"/>
                  <a:pt x="32768" y="52839"/>
                  <a:pt x="51929" y="71366"/>
                </a:cubicBezTo>
                <a:cubicBezTo>
                  <a:pt x="71089" y="89893"/>
                  <a:pt x="95544" y="104946"/>
                  <a:pt x="120000" y="120000"/>
                </a:cubicBezTo>
              </a:path>
            </a:pathLst>
          </a:custGeom>
          <a:noFill/>
          <a:ln cap="flat" cmpd="sng" w="25400">
            <a:solidFill>
              <a:srgbClr val="525252"/>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70" name="Shape 270"/>
          <p:cNvSpPr/>
          <p:nvPr/>
        </p:nvSpPr>
        <p:spPr>
          <a:xfrm>
            <a:off x="5649914" y="3852864"/>
            <a:ext cx="2092325" cy="566737"/>
          </a:xfrm>
          <a:custGeom>
            <a:pathLst>
              <a:path extrusionOk="0" h="120000" w="120000">
                <a:moveTo>
                  <a:pt x="0" y="66795"/>
                </a:moveTo>
                <a:cubicBezTo>
                  <a:pt x="7209" y="97806"/>
                  <a:pt x="14418" y="128818"/>
                  <a:pt x="34418" y="117686"/>
                </a:cubicBezTo>
                <a:cubicBezTo>
                  <a:pt x="54418" y="106553"/>
                  <a:pt x="87209" y="53276"/>
                  <a:pt x="120000" y="0"/>
                </a:cubicBezTo>
              </a:path>
            </a:pathLst>
          </a:custGeom>
          <a:noFill/>
          <a:ln cap="flat" cmpd="sng" w="25400">
            <a:solidFill>
              <a:srgbClr val="1E4E79"/>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71" name="Shape 271"/>
          <p:cNvSpPr/>
          <p:nvPr/>
        </p:nvSpPr>
        <p:spPr>
          <a:xfrm>
            <a:off x="1524001" y="0"/>
            <a:ext cx="1114425" cy="68580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72" name="Shape 272"/>
          <p:cNvSpPr/>
          <p:nvPr/>
        </p:nvSpPr>
        <p:spPr>
          <a:xfrm>
            <a:off x="2368062" y="1617785"/>
            <a:ext cx="8001000" cy="3522802"/>
          </a:xfrm>
          <a:custGeom>
            <a:pathLst>
              <a:path extrusionOk="0" h="120000" w="120000">
                <a:moveTo>
                  <a:pt x="0" y="65290"/>
                </a:moveTo>
                <a:cubicBezTo>
                  <a:pt x="7956" y="42778"/>
                  <a:pt x="15912" y="20266"/>
                  <a:pt x="27428" y="29350"/>
                </a:cubicBezTo>
                <a:cubicBezTo>
                  <a:pt x="38945" y="38435"/>
                  <a:pt x="53670" y="124691"/>
                  <a:pt x="69098" y="119799"/>
                </a:cubicBezTo>
                <a:cubicBezTo>
                  <a:pt x="84527" y="114907"/>
                  <a:pt x="102263" y="57453"/>
                  <a:pt x="120000" y="0"/>
                </a:cubicBezTo>
              </a:path>
            </a:pathLst>
          </a:custGeom>
          <a:noFill/>
          <a:ln cap="flat" cmpd="sng" w="19050">
            <a:solidFill>
              <a:schemeClr val="accent5"/>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cxnSp>
        <p:nvCxnSpPr>
          <p:cNvPr id="273" name="Shape 273"/>
          <p:cNvCxnSpPr/>
          <p:nvPr/>
        </p:nvCxnSpPr>
        <p:spPr>
          <a:xfrm>
            <a:off x="2378075" y="6138863"/>
            <a:ext cx="7894638" cy="0"/>
          </a:xfrm>
          <a:prstGeom prst="straightConnector1">
            <a:avLst/>
          </a:prstGeom>
          <a:noFill/>
          <a:ln cap="flat" cmpd="sng" w="76200">
            <a:solidFill>
              <a:schemeClr val="dk1"/>
            </a:solidFill>
            <a:prstDash val="solid"/>
            <a:miter lim="800000"/>
            <a:headEnd len="med" w="med" type="none"/>
            <a:tailEnd len="med" w="med" type="stealth"/>
          </a:ln>
        </p:spPr>
      </p:cxnSp>
      <p:cxnSp>
        <p:nvCxnSpPr>
          <p:cNvPr id="274" name="Shape 274"/>
          <p:cNvCxnSpPr/>
          <p:nvPr/>
        </p:nvCxnSpPr>
        <p:spPr>
          <a:xfrm flipH="1" rot="10800000">
            <a:off x="2374901" y="1598614"/>
            <a:ext cx="3175" cy="4573587"/>
          </a:xfrm>
          <a:prstGeom prst="straightConnector1">
            <a:avLst/>
          </a:prstGeom>
          <a:noFill/>
          <a:ln cap="flat" cmpd="sng" w="76200">
            <a:solidFill>
              <a:schemeClr val="dk1"/>
            </a:solidFill>
            <a:prstDash val="solid"/>
            <a:miter lim="800000"/>
            <a:headEnd len="med" w="med" type="none"/>
            <a:tailEnd len="med" w="med" type="stealth"/>
          </a:ln>
        </p:spPr>
      </p:cxnSp>
      <p:sp>
        <p:nvSpPr>
          <p:cNvPr id="275" name="Shape 275"/>
          <p:cNvSpPr txBox="1"/>
          <p:nvPr/>
        </p:nvSpPr>
        <p:spPr>
          <a:xfrm>
            <a:off x="4570414" y="6237289"/>
            <a:ext cx="2873375" cy="68897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800" u="none" cap="none" strike="noStrike">
                <a:solidFill>
                  <a:schemeClr val="dk1"/>
                </a:solidFill>
                <a:latin typeface="Trebuchet MS"/>
                <a:ea typeface="Trebuchet MS"/>
                <a:cs typeface="Trebuchet MS"/>
                <a:sym typeface="Trebuchet MS"/>
              </a:rPr>
              <a:t>Time</a:t>
            </a:r>
          </a:p>
        </p:txBody>
      </p:sp>
      <p:sp>
        <p:nvSpPr>
          <p:cNvPr id="276" name="Shape 276"/>
          <p:cNvSpPr txBox="1"/>
          <p:nvPr/>
        </p:nvSpPr>
        <p:spPr>
          <a:xfrm rot="-5400000">
            <a:off x="1239838" y="1603376"/>
            <a:ext cx="1412875" cy="4572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0" i="0" lang="en-US" sz="2000" u="none" cap="none" strike="noStrike">
                <a:solidFill>
                  <a:schemeClr val="dk1"/>
                </a:solidFill>
                <a:latin typeface="Trebuchet MS"/>
                <a:ea typeface="Trebuchet MS"/>
                <a:cs typeface="Trebuchet MS"/>
                <a:sym typeface="Trebuchet MS"/>
              </a:rPr>
              <a:t>HIGH</a:t>
            </a:r>
          </a:p>
        </p:txBody>
      </p:sp>
      <p:sp>
        <p:nvSpPr>
          <p:cNvPr id="277" name="Shape 277"/>
          <p:cNvSpPr txBox="1"/>
          <p:nvPr/>
        </p:nvSpPr>
        <p:spPr>
          <a:xfrm rot="-5400000">
            <a:off x="1223169" y="5645944"/>
            <a:ext cx="1414462" cy="48895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0" i="0" lang="en-US" sz="2000" u="none" cap="none" strike="noStrike">
                <a:solidFill>
                  <a:schemeClr val="dk1"/>
                </a:solidFill>
                <a:latin typeface="Trebuchet MS"/>
                <a:ea typeface="Trebuchet MS"/>
                <a:cs typeface="Trebuchet MS"/>
                <a:sym typeface="Trebuchet MS"/>
              </a:rPr>
              <a:t>LOW</a:t>
            </a:r>
          </a:p>
        </p:txBody>
      </p:sp>
      <p:sp>
        <p:nvSpPr>
          <p:cNvPr id="278" name="Shape 278"/>
          <p:cNvSpPr txBox="1"/>
          <p:nvPr/>
        </p:nvSpPr>
        <p:spPr>
          <a:xfrm rot="-5400000">
            <a:off x="23020" y="3561557"/>
            <a:ext cx="3659187" cy="51435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800" u="none" cap="none" strike="noStrike">
                <a:solidFill>
                  <a:schemeClr val="dk1"/>
                </a:solidFill>
                <a:latin typeface="Trebuchet MS"/>
                <a:ea typeface="Trebuchet MS"/>
                <a:cs typeface="Trebuchet MS"/>
                <a:sym typeface="Trebuchet MS"/>
              </a:rPr>
              <a:t>Acceptance</a:t>
            </a:r>
          </a:p>
        </p:txBody>
      </p:sp>
      <p:sp>
        <p:nvSpPr>
          <p:cNvPr id="279" name="Shape 279"/>
          <p:cNvSpPr txBox="1"/>
          <p:nvPr/>
        </p:nvSpPr>
        <p:spPr>
          <a:xfrm>
            <a:off x="2174876" y="3984626"/>
            <a:ext cx="2016125"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Anxiety</a:t>
            </a:r>
          </a:p>
        </p:txBody>
      </p:sp>
      <p:cxnSp>
        <p:nvCxnSpPr>
          <p:cNvPr id="280" name="Shape 280"/>
          <p:cNvCxnSpPr/>
          <p:nvPr/>
        </p:nvCxnSpPr>
        <p:spPr>
          <a:xfrm rot="10800000">
            <a:off x="2974975" y="3233739"/>
            <a:ext cx="107950" cy="604837"/>
          </a:xfrm>
          <a:prstGeom prst="straightConnector1">
            <a:avLst/>
          </a:prstGeom>
          <a:noFill/>
          <a:ln cap="flat" cmpd="sng" w="25400">
            <a:solidFill>
              <a:schemeClr val="dk1"/>
            </a:solidFill>
            <a:prstDash val="solid"/>
            <a:miter lim="800000"/>
            <a:headEnd len="med" w="med" type="none"/>
            <a:tailEnd len="lg" w="lg" type="stealth"/>
          </a:ln>
        </p:spPr>
      </p:cxnSp>
      <p:cxnSp>
        <p:nvCxnSpPr>
          <p:cNvPr id="281" name="Shape 281"/>
          <p:cNvCxnSpPr/>
          <p:nvPr/>
        </p:nvCxnSpPr>
        <p:spPr>
          <a:xfrm>
            <a:off x="3495675" y="1663701"/>
            <a:ext cx="173038" cy="650875"/>
          </a:xfrm>
          <a:prstGeom prst="straightConnector1">
            <a:avLst/>
          </a:prstGeom>
          <a:noFill/>
          <a:ln cap="flat" cmpd="sng" w="25400">
            <a:solidFill>
              <a:schemeClr val="dk1"/>
            </a:solidFill>
            <a:prstDash val="solid"/>
            <a:miter lim="800000"/>
            <a:headEnd len="med" w="med" type="none"/>
            <a:tailEnd len="lg" w="lg" type="stealth"/>
          </a:ln>
        </p:spPr>
      </p:cxnSp>
      <p:sp>
        <p:nvSpPr>
          <p:cNvPr id="282" name="Shape 282"/>
          <p:cNvSpPr txBox="1"/>
          <p:nvPr/>
        </p:nvSpPr>
        <p:spPr>
          <a:xfrm>
            <a:off x="2573338" y="1127126"/>
            <a:ext cx="2017712"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Happiness</a:t>
            </a:r>
          </a:p>
        </p:txBody>
      </p:sp>
      <p:sp>
        <p:nvSpPr>
          <p:cNvPr id="283" name="Shape 283"/>
          <p:cNvSpPr txBox="1"/>
          <p:nvPr/>
        </p:nvSpPr>
        <p:spPr>
          <a:xfrm>
            <a:off x="3635376" y="3584576"/>
            <a:ext cx="1223963"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Fear</a:t>
            </a:r>
          </a:p>
        </p:txBody>
      </p:sp>
      <p:cxnSp>
        <p:nvCxnSpPr>
          <p:cNvPr id="284" name="Shape 284"/>
          <p:cNvCxnSpPr/>
          <p:nvPr/>
        </p:nvCxnSpPr>
        <p:spPr>
          <a:xfrm flipH="1" rot="10800000">
            <a:off x="4295776" y="3068638"/>
            <a:ext cx="360363" cy="436562"/>
          </a:xfrm>
          <a:prstGeom prst="straightConnector1">
            <a:avLst/>
          </a:prstGeom>
          <a:noFill/>
          <a:ln cap="flat" cmpd="sng" w="25400">
            <a:solidFill>
              <a:schemeClr val="dk1"/>
            </a:solidFill>
            <a:prstDash val="solid"/>
            <a:miter lim="800000"/>
            <a:headEnd len="med" w="med" type="none"/>
            <a:tailEnd len="lg" w="lg" type="stealth"/>
          </a:ln>
        </p:spPr>
      </p:cxnSp>
      <p:sp>
        <p:nvSpPr>
          <p:cNvPr id="285" name="Shape 285"/>
          <p:cNvSpPr txBox="1"/>
          <p:nvPr/>
        </p:nvSpPr>
        <p:spPr>
          <a:xfrm>
            <a:off x="4191001" y="4395788"/>
            <a:ext cx="1223963" cy="576262"/>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Threat</a:t>
            </a:r>
          </a:p>
        </p:txBody>
      </p:sp>
      <p:cxnSp>
        <p:nvCxnSpPr>
          <p:cNvPr id="286" name="Shape 286"/>
          <p:cNvCxnSpPr/>
          <p:nvPr/>
        </p:nvCxnSpPr>
        <p:spPr>
          <a:xfrm flipH="1" rot="10800000">
            <a:off x="4945064" y="3852864"/>
            <a:ext cx="276225" cy="504825"/>
          </a:xfrm>
          <a:prstGeom prst="straightConnector1">
            <a:avLst/>
          </a:prstGeom>
          <a:noFill/>
          <a:ln cap="flat" cmpd="sng" w="25400">
            <a:solidFill>
              <a:schemeClr val="dk1"/>
            </a:solidFill>
            <a:prstDash val="solid"/>
            <a:miter lim="800000"/>
            <a:headEnd len="med" w="med" type="none"/>
            <a:tailEnd len="lg" w="lg" type="stealth"/>
          </a:ln>
        </p:spPr>
      </p:cxnSp>
      <p:sp>
        <p:nvSpPr>
          <p:cNvPr id="287" name="Shape 287"/>
          <p:cNvSpPr txBox="1"/>
          <p:nvPr/>
        </p:nvSpPr>
        <p:spPr>
          <a:xfrm>
            <a:off x="4859338" y="5103813"/>
            <a:ext cx="1223962" cy="576262"/>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Guilt </a:t>
            </a:r>
          </a:p>
        </p:txBody>
      </p:sp>
      <p:cxnSp>
        <p:nvCxnSpPr>
          <p:cNvPr id="288" name="Shape 288"/>
          <p:cNvCxnSpPr/>
          <p:nvPr/>
        </p:nvCxnSpPr>
        <p:spPr>
          <a:xfrm flipH="1" rot="10800000">
            <a:off x="5665789" y="4598989"/>
            <a:ext cx="276225" cy="504825"/>
          </a:xfrm>
          <a:prstGeom prst="straightConnector1">
            <a:avLst/>
          </a:prstGeom>
          <a:noFill/>
          <a:ln cap="flat" cmpd="sng" w="25400">
            <a:solidFill>
              <a:schemeClr val="dk1"/>
            </a:solidFill>
            <a:prstDash val="solid"/>
            <a:miter lim="800000"/>
            <a:headEnd len="med" w="med" type="none"/>
            <a:tailEnd len="lg" w="lg" type="stealth"/>
          </a:ln>
        </p:spPr>
      </p:cxnSp>
      <p:cxnSp>
        <p:nvCxnSpPr>
          <p:cNvPr id="289" name="Shape 289"/>
          <p:cNvCxnSpPr/>
          <p:nvPr/>
        </p:nvCxnSpPr>
        <p:spPr>
          <a:xfrm flipH="1" rot="10800000">
            <a:off x="6146801" y="5200650"/>
            <a:ext cx="371475" cy="476250"/>
          </a:xfrm>
          <a:prstGeom prst="straightConnector1">
            <a:avLst/>
          </a:prstGeom>
          <a:noFill/>
          <a:ln cap="flat" cmpd="sng" w="25400">
            <a:solidFill>
              <a:schemeClr val="dk1"/>
            </a:solidFill>
            <a:prstDash val="solid"/>
            <a:miter lim="800000"/>
            <a:headEnd len="med" w="med" type="none"/>
            <a:tailEnd len="lg" w="lg" type="stealth"/>
          </a:ln>
        </p:spPr>
      </p:cxnSp>
      <p:sp>
        <p:nvSpPr>
          <p:cNvPr id="290" name="Shape 290"/>
          <p:cNvSpPr txBox="1"/>
          <p:nvPr/>
        </p:nvSpPr>
        <p:spPr>
          <a:xfrm>
            <a:off x="5519738" y="5589588"/>
            <a:ext cx="1898650" cy="576262"/>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Depression</a:t>
            </a:r>
          </a:p>
        </p:txBody>
      </p:sp>
      <p:sp>
        <p:nvSpPr>
          <p:cNvPr id="291" name="Shape 291"/>
          <p:cNvSpPr txBox="1"/>
          <p:nvPr/>
        </p:nvSpPr>
        <p:spPr>
          <a:xfrm>
            <a:off x="6518276" y="3205164"/>
            <a:ext cx="2511425" cy="5048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Disillusionment</a:t>
            </a:r>
          </a:p>
        </p:txBody>
      </p:sp>
      <p:cxnSp>
        <p:nvCxnSpPr>
          <p:cNvPr id="292" name="Shape 292"/>
          <p:cNvCxnSpPr/>
          <p:nvPr/>
        </p:nvCxnSpPr>
        <p:spPr>
          <a:xfrm>
            <a:off x="7065963" y="3663951"/>
            <a:ext cx="323850" cy="174625"/>
          </a:xfrm>
          <a:prstGeom prst="straightConnector1">
            <a:avLst/>
          </a:prstGeom>
          <a:noFill/>
          <a:ln cap="flat" cmpd="sng" w="25400">
            <a:solidFill>
              <a:schemeClr val="dk1"/>
            </a:solidFill>
            <a:prstDash val="solid"/>
            <a:miter lim="800000"/>
            <a:headEnd len="med" w="med" type="none"/>
            <a:tailEnd len="lg" w="lg" type="stealth"/>
          </a:ln>
        </p:spPr>
      </p:cxnSp>
      <p:sp>
        <p:nvSpPr>
          <p:cNvPr id="293" name="Shape 293"/>
          <p:cNvSpPr/>
          <p:nvPr/>
        </p:nvSpPr>
        <p:spPr>
          <a:xfrm>
            <a:off x="4568825" y="2743201"/>
            <a:ext cx="2319338" cy="328613"/>
          </a:xfrm>
          <a:custGeom>
            <a:pathLst>
              <a:path extrusionOk="0" h="120000" w="120000">
                <a:moveTo>
                  <a:pt x="0" y="0"/>
                </a:moveTo>
                <a:cubicBezTo>
                  <a:pt x="7737" y="27299"/>
                  <a:pt x="15474" y="54599"/>
                  <a:pt x="29781" y="74172"/>
                </a:cubicBezTo>
                <a:cubicBezTo>
                  <a:pt x="44087" y="93746"/>
                  <a:pt x="70802" y="111259"/>
                  <a:pt x="85839" y="117440"/>
                </a:cubicBezTo>
                <a:cubicBezTo>
                  <a:pt x="100875" y="123621"/>
                  <a:pt x="110437" y="117440"/>
                  <a:pt x="119999" y="111259"/>
                </a:cubicBezTo>
              </a:path>
            </a:pathLst>
          </a:custGeom>
          <a:noFill/>
          <a:ln cap="flat" cmpd="sng" w="25400">
            <a:solidFill>
              <a:srgbClr val="222A35"/>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cxnSp>
        <p:nvCxnSpPr>
          <p:cNvPr id="294" name="Shape 294"/>
          <p:cNvCxnSpPr/>
          <p:nvPr/>
        </p:nvCxnSpPr>
        <p:spPr>
          <a:xfrm flipH="1">
            <a:off x="6324601" y="2424114"/>
            <a:ext cx="144463" cy="484187"/>
          </a:xfrm>
          <a:prstGeom prst="straightConnector1">
            <a:avLst/>
          </a:prstGeom>
          <a:noFill/>
          <a:ln cap="flat" cmpd="sng" w="25400">
            <a:solidFill>
              <a:schemeClr val="dk1"/>
            </a:solidFill>
            <a:prstDash val="solid"/>
            <a:miter lim="800000"/>
            <a:headEnd len="med" w="med" type="none"/>
            <a:tailEnd len="lg" w="lg" type="stealth"/>
          </a:ln>
        </p:spPr>
      </p:cxnSp>
      <p:sp>
        <p:nvSpPr>
          <p:cNvPr id="295" name="Shape 295"/>
          <p:cNvSpPr txBox="1"/>
          <p:nvPr/>
        </p:nvSpPr>
        <p:spPr>
          <a:xfrm>
            <a:off x="8470900" y="4841876"/>
            <a:ext cx="1898650"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Hostility</a:t>
            </a:r>
          </a:p>
        </p:txBody>
      </p:sp>
      <p:cxnSp>
        <p:nvCxnSpPr>
          <p:cNvPr id="296" name="Shape 296"/>
          <p:cNvCxnSpPr/>
          <p:nvPr/>
        </p:nvCxnSpPr>
        <p:spPr>
          <a:xfrm flipH="1">
            <a:off x="8682038" y="5338764"/>
            <a:ext cx="444500" cy="300037"/>
          </a:xfrm>
          <a:prstGeom prst="straightConnector1">
            <a:avLst/>
          </a:prstGeom>
          <a:noFill/>
          <a:ln cap="flat" cmpd="sng" w="25400">
            <a:solidFill>
              <a:schemeClr val="dk1"/>
            </a:solidFill>
            <a:prstDash val="solid"/>
            <a:miter lim="800000"/>
            <a:headEnd len="med" w="med" type="none"/>
            <a:tailEnd len="lg" w="lg" type="stealth"/>
          </a:ln>
        </p:spPr>
      </p:cxnSp>
      <p:sp>
        <p:nvSpPr>
          <p:cNvPr id="297" name="Shape 297"/>
          <p:cNvSpPr txBox="1"/>
          <p:nvPr/>
        </p:nvSpPr>
        <p:spPr>
          <a:xfrm>
            <a:off x="5467350" y="1919289"/>
            <a:ext cx="1911350" cy="5048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Denial</a:t>
            </a:r>
          </a:p>
        </p:txBody>
      </p:sp>
      <p:cxnSp>
        <p:nvCxnSpPr>
          <p:cNvPr id="298" name="Shape 298"/>
          <p:cNvCxnSpPr/>
          <p:nvPr/>
        </p:nvCxnSpPr>
        <p:spPr>
          <a:xfrm>
            <a:off x="9420226" y="1703388"/>
            <a:ext cx="619125" cy="144462"/>
          </a:xfrm>
          <a:prstGeom prst="straightConnector1">
            <a:avLst/>
          </a:prstGeom>
          <a:noFill/>
          <a:ln cap="flat" cmpd="sng" w="25400">
            <a:solidFill>
              <a:schemeClr val="dk1"/>
            </a:solidFill>
            <a:prstDash val="solid"/>
            <a:miter lim="800000"/>
            <a:headEnd len="med" w="med" type="none"/>
            <a:tailEnd len="lg" w="lg" type="stealth"/>
          </a:ln>
        </p:spPr>
      </p:cxnSp>
      <p:sp>
        <p:nvSpPr>
          <p:cNvPr id="299" name="Shape 299"/>
          <p:cNvSpPr txBox="1"/>
          <p:nvPr/>
        </p:nvSpPr>
        <p:spPr>
          <a:xfrm>
            <a:off x="8770938" y="3865564"/>
            <a:ext cx="1897062" cy="8223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Gradual Acceptance </a:t>
            </a:r>
          </a:p>
        </p:txBody>
      </p:sp>
      <p:sp>
        <p:nvSpPr>
          <p:cNvPr id="300" name="Shape 300"/>
          <p:cNvSpPr txBox="1"/>
          <p:nvPr/>
        </p:nvSpPr>
        <p:spPr>
          <a:xfrm>
            <a:off x="7523163" y="1292226"/>
            <a:ext cx="1897062" cy="8223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7B7B7B"/>
                </a:solidFill>
                <a:latin typeface="Trebuchet MS"/>
                <a:ea typeface="Trebuchet MS"/>
                <a:cs typeface="Trebuchet MS"/>
                <a:sym typeface="Trebuchet MS"/>
              </a:rPr>
              <a:t>Moving Forward</a:t>
            </a:r>
          </a:p>
        </p:txBody>
      </p:sp>
      <p:cxnSp>
        <p:nvCxnSpPr>
          <p:cNvPr id="301" name="Shape 301"/>
          <p:cNvCxnSpPr/>
          <p:nvPr/>
        </p:nvCxnSpPr>
        <p:spPr>
          <a:xfrm rot="10800000">
            <a:off x="9283700" y="3471864"/>
            <a:ext cx="533400" cy="301625"/>
          </a:xfrm>
          <a:prstGeom prst="straightConnector1">
            <a:avLst/>
          </a:prstGeom>
          <a:noFill/>
          <a:ln cap="flat" cmpd="sng" w="25400">
            <a:solidFill>
              <a:schemeClr val="dk1"/>
            </a:solidFill>
            <a:prstDash val="solid"/>
            <a:miter lim="800000"/>
            <a:headEnd len="med" w="med" type="none"/>
            <a:tailEnd len="lg" w="lg" type="stealth"/>
          </a:ln>
        </p:spPr>
      </p:cxnSp>
      <p:sp>
        <p:nvSpPr>
          <p:cNvPr id="302" name="Shape 302"/>
          <p:cNvSpPr txBox="1"/>
          <p:nvPr/>
        </p:nvSpPr>
        <p:spPr>
          <a:xfrm>
            <a:off x="2174875" y="237744"/>
            <a:ext cx="8097838" cy="523220"/>
          </a:xfrm>
          <a:prstGeom prst="rect">
            <a:avLst/>
          </a:prstGeom>
          <a:solidFill>
            <a:schemeClr val="dk1"/>
          </a:solidFill>
          <a:ln>
            <a:noFill/>
          </a:ln>
        </p:spPr>
        <p:txBody>
          <a:bodyPr anchorCtr="0" anchor="t" bIns="45700" lIns="91425" rIns="91425" wrap="square" tIns="45700">
            <a:noAutofit/>
          </a:bodyPr>
          <a:lstStyle/>
          <a:p>
            <a:pPr indent="0" lvl="0" marL="0" marR="0" rtl="0" algn="ctr">
              <a:spcBef>
                <a:spcPts val="0"/>
              </a:spcBef>
              <a:buSzPct val="25000"/>
              <a:buNone/>
            </a:pPr>
            <a:r>
              <a:rPr b="0" i="0" lang="en-US" sz="2800" u="none" cap="none" strike="noStrike">
                <a:solidFill>
                  <a:schemeClr val="lt1"/>
                </a:solidFill>
                <a:latin typeface="Calibri"/>
                <a:ea typeface="Calibri"/>
                <a:cs typeface="Calibri"/>
                <a:sym typeface="Calibri"/>
              </a:rPr>
              <a:t>Personal Transition Curve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08" name="Shape 308"/>
        <p:cNvGrpSpPr/>
        <p:nvPr/>
      </p:nvGrpSpPr>
      <p:grpSpPr>
        <a:xfrm>
          <a:off x="0" y="0"/>
          <a:ext cx="0" cy="0"/>
          <a:chOff x="0" y="0"/>
          <a:chExt cx="0" cy="0"/>
        </a:xfrm>
      </p:grpSpPr>
      <p:sp>
        <p:nvSpPr>
          <p:cNvPr id="309" name="Shape 309"/>
          <p:cNvSpPr/>
          <p:nvPr/>
        </p:nvSpPr>
        <p:spPr>
          <a:xfrm>
            <a:off x="321564" y="320040"/>
            <a:ext cx="11548800" cy="6217800"/>
          </a:xfrm>
          <a:prstGeom prst="rect">
            <a:avLst/>
          </a:prstGeom>
          <a:solidFill>
            <a:schemeClr val="dk1">
              <a:alpha val="9800"/>
            </a:schemeClr>
          </a:solidFill>
          <a:ln cap="sq" cmpd="thinThick" w="127000">
            <a:solidFill>
              <a:schemeClr val="lt2"/>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10" name="Shape 310"/>
          <p:cNvSpPr txBox="1"/>
          <p:nvPr>
            <p:ph type="title"/>
          </p:nvPr>
        </p:nvSpPr>
        <p:spPr>
          <a:xfrm>
            <a:off x="838175" y="2734750"/>
            <a:ext cx="10728900" cy="1325700"/>
          </a:xfrm>
          <a:prstGeom prst="rect">
            <a:avLst/>
          </a:prstGeom>
          <a:noFill/>
          <a:ln>
            <a:noFill/>
          </a:ln>
        </p:spPr>
        <p:txBody>
          <a:bodyPr anchorCtr="0" anchor="ctr" bIns="45700" lIns="91425" rIns="91425" wrap="square" tIns="45700">
            <a:noAutofit/>
          </a:bodyPr>
          <a:lstStyle/>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What makes a change seem positive?  </a:t>
            </a:r>
          </a:p>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Negative? Why?</a:t>
            </a:r>
          </a:p>
          <a:p>
            <a:pPr lvl="0" rtl="0">
              <a:lnSpc>
                <a:spcPct val="100000"/>
              </a:lnSpc>
              <a:spcBef>
                <a:spcPts val="0"/>
              </a:spcBef>
              <a:buClr>
                <a:schemeClr val="dk1"/>
              </a:buClr>
              <a:buSzPct val="25000"/>
              <a:buFont typeface="Arial"/>
              <a:buNone/>
            </a:pPr>
            <a:r>
              <a:t/>
            </a:r>
            <a:endParaRPr sz="3600">
              <a:latin typeface="Raleway"/>
              <a:ea typeface="Raleway"/>
              <a:cs typeface="Raleway"/>
              <a:sym typeface="Raleway"/>
            </a:endParaRPr>
          </a:p>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Why do you think it is important to become more effective in how we perceive and react to change around us?</a:t>
            </a:r>
          </a:p>
          <a:p>
            <a:pPr lvl="0" rtl="0">
              <a:lnSpc>
                <a:spcPct val="100000"/>
              </a:lnSpc>
              <a:spcBef>
                <a:spcPts val="0"/>
              </a:spcBef>
              <a:buClr>
                <a:schemeClr val="dk1"/>
              </a:buClr>
              <a:buSzPct val="25000"/>
              <a:buFont typeface="Arial"/>
              <a:buNone/>
            </a:pPr>
            <a:r>
              <a:t/>
            </a:r>
            <a:endParaRPr sz="3600">
              <a:latin typeface="Raleway"/>
              <a:ea typeface="Raleway"/>
              <a:cs typeface="Raleway"/>
              <a:sym typeface="Raleway"/>
            </a:endParaRPr>
          </a:p>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How might you share the “personal transition curve” as a tool at your company with your employees?</a:t>
            </a:r>
          </a:p>
        </p:txBody>
      </p:sp>
      <p:sp>
        <p:nvSpPr>
          <p:cNvPr id="311" name="Shape 311"/>
          <p:cNvSpPr txBox="1"/>
          <p:nvPr>
            <p:ph idx="12" type="sldNum"/>
          </p:nvPr>
        </p:nvSpPr>
        <p:spPr>
          <a:xfrm>
            <a:off x="8610600" y="6152426"/>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315" name="Shape 315"/>
        <p:cNvGrpSpPr/>
        <p:nvPr/>
      </p:nvGrpSpPr>
      <p:grpSpPr>
        <a:xfrm>
          <a:off x="0" y="0"/>
          <a:ext cx="0" cy="0"/>
          <a:chOff x="0" y="0"/>
          <a:chExt cx="0" cy="0"/>
        </a:xfrm>
      </p:grpSpPr>
      <p:grpSp>
        <p:nvGrpSpPr>
          <p:cNvPr id="316" name="Shape 316" title="intersecting circles"/>
          <p:cNvGrpSpPr/>
          <p:nvPr/>
        </p:nvGrpSpPr>
        <p:grpSpPr>
          <a:xfrm>
            <a:off x="1155481" y="498348"/>
            <a:ext cx="9902759" cy="5861400"/>
            <a:chOff x="1155481" y="498348"/>
            <a:chExt cx="9902759" cy="5861400"/>
          </a:xfrm>
        </p:grpSpPr>
        <p:sp>
          <p:nvSpPr>
            <p:cNvPr id="317" name="Shape 317"/>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318" name="Shape 318"/>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319" name="Shape 319"/>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20" name="Shape 320"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21" name="Shape 321"/>
          <p:cNvSpPr txBox="1"/>
          <p:nvPr>
            <p:ph type="ctrTitle"/>
          </p:nvPr>
        </p:nvSpPr>
        <p:spPr>
          <a:xfrm>
            <a:off x="195650" y="2962188"/>
            <a:ext cx="9144000" cy="1381200"/>
          </a:xfrm>
          <a:prstGeom prst="rect">
            <a:avLst/>
          </a:prstGeom>
          <a:noFill/>
          <a:ln>
            <a:noFill/>
          </a:ln>
        </p:spPr>
        <p:txBody>
          <a:bodyPr anchorCtr="0" anchor="ctr" bIns="91425" lIns="91425" rIns="91425" wrap="square" tIns="91425">
            <a:noAutofit/>
          </a:bodyPr>
          <a:lstStyle/>
          <a:p>
            <a:pPr indent="-251396" lvl="0" marL="0" marR="0" rtl="0">
              <a:lnSpc>
                <a:spcPct val="90000"/>
              </a:lnSpc>
              <a:spcBef>
                <a:spcPts val="0"/>
              </a:spcBef>
              <a:spcAft>
                <a:spcPts val="0"/>
              </a:spcAft>
              <a:buClr>
                <a:srgbClr val="0091EA"/>
              </a:buClr>
              <a:buSzPct val="65983"/>
              <a:buFont typeface="Calibri"/>
              <a:buNone/>
            </a:pPr>
            <a:r>
              <a:rPr b="0" lang="en-US">
                <a:solidFill>
                  <a:schemeClr val="dk2"/>
                </a:solidFill>
                <a:latin typeface="Raleway"/>
                <a:ea typeface="Raleway"/>
                <a:cs typeface="Raleway"/>
                <a:sym typeface="Raleway"/>
              </a:rPr>
              <a:t>Change Readiness for Individuals &amp; Teams</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pic>
        <p:nvPicPr>
          <p:cNvPr id="322" name="Shape 322"/>
          <p:cNvPicPr preferRelativeResize="0"/>
          <p:nvPr>
            <p:ph idx="4294967295" type="body"/>
          </p:nvPr>
        </p:nvPicPr>
        <p:blipFill rotWithShape="1">
          <a:blip r:embed="rId3">
            <a:alphaModFix/>
          </a:blip>
          <a:srcRect b="0" l="0" r="0" t="0"/>
          <a:stretch/>
        </p:blipFill>
        <p:spPr>
          <a:xfrm>
            <a:off x="8627796" y="1699003"/>
            <a:ext cx="3564300" cy="3517500"/>
          </a:xfrm>
          <a:prstGeom prst="rect">
            <a:avLst/>
          </a:prstGeom>
          <a:noFill/>
          <a:ln>
            <a:noFill/>
          </a:ln>
        </p:spPr>
      </p:pic>
      <p:sp>
        <p:nvSpPr>
          <p:cNvPr id="323" name="Shape 323"/>
          <p:cNvSpPr txBox="1"/>
          <p:nvPr/>
        </p:nvSpPr>
        <p:spPr>
          <a:xfrm>
            <a:off x="1673250" y="3324600"/>
            <a:ext cx="7426800" cy="3000000"/>
          </a:xfrm>
          <a:prstGeom prst="rect">
            <a:avLst/>
          </a:prstGeom>
          <a:noFill/>
          <a:ln>
            <a:noFill/>
          </a:ln>
        </p:spPr>
        <p:txBody>
          <a:bodyPr anchorCtr="0" anchor="ctr" bIns="91425" lIns="91425" rIns="91425" wrap="square" tIns="91425">
            <a:noAutofit/>
          </a:bodyPr>
          <a:lstStyle/>
          <a:p>
            <a:pPr lvl="0" rtl="0">
              <a:lnSpc>
                <a:spcPct val="90000"/>
              </a:lnSpc>
              <a:spcBef>
                <a:spcPts val="0"/>
              </a:spcBef>
              <a:buNone/>
            </a:pPr>
            <a:r>
              <a:rPr lang="en-US" sz="3600">
                <a:solidFill>
                  <a:srgbClr val="FFFFFF"/>
                </a:solidFill>
                <a:latin typeface="Raleway"/>
                <a:ea typeface="Raleway"/>
                <a:cs typeface="Raleway"/>
                <a:sym typeface="Raleway"/>
              </a:rPr>
              <a:t>“Change Ability:  Ready or Not?”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Reflection Questions</a:t>
            </a:r>
          </a:p>
        </p:txBody>
      </p:sp>
      <p:sp>
        <p:nvSpPr>
          <p:cNvPr id="331" name="Shape 331"/>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How do you believe you feel about change compared to your colleagues? Family members?</a:t>
            </a:r>
          </a:p>
          <a:p>
            <a:pPr indent="-228600" lvl="0" marL="228600" marR="0" rtl="0" algn="l">
              <a:lnSpc>
                <a:spcPct val="90000"/>
              </a:lnSpc>
              <a:spcBef>
                <a:spcPts val="1000"/>
              </a:spcBef>
              <a:spcAft>
                <a:spcPts val="0"/>
              </a:spcAft>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Are you more open to change in your life than others are? Or less so?</a:t>
            </a:r>
          </a:p>
          <a:p>
            <a:pPr indent="-228600" lvl="0" marL="228600" marR="0" rtl="0" algn="l">
              <a:lnSpc>
                <a:spcPct val="90000"/>
              </a:lnSpc>
              <a:spcBef>
                <a:spcPts val="1000"/>
              </a:spcBef>
              <a:spcAft>
                <a:spcPts val="0"/>
              </a:spcAft>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Is your openness to change different in your professional life versus your personal life?  </a:t>
            </a:r>
          </a:p>
          <a:p>
            <a:pPr indent="-228600" lvl="0" marL="228600" marR="0" rtl="0" algn="l">
              <a:lnSpc>
                <a:spcPct val="90000"/>
              </a:lnSpc>
              <a:spcBef>
                <a:spcPts val="1000"/>
              </a:spcBef>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Why or why not?</a:t>
            </a:r>
          </a:p>
        </p:txBody>
      </p:sp>
      <p:pic>
        <p:nvPicPr>
          <p:cNvPr id="332" name="Shape 332"/>
          <p:cNvPicPr preferRelativeResize="0"/>
          <p:nvPr/>
        </p:nvPicPr>
        <p:blipFill rotWithShape="1">
          <a:blip r:embed="rId3">
            <a:alphaModFix/>
          </a:blip>
          <a:srcRect b="0" l="0" r="0" t="0"/>
          <a:stretch/>
        </p:blipFill>
        <p:spPr>
          <a:xfrm>
            <a:off x="7312354" y="4603506"/>
            <a:ext cx="3372104" cy="2250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Reflection Questions</a:t>
            </a:r>
          </a:p>
        </p:txBody>
      </p:sp>
      <p:sp>
        <p:nvSpPr>
          <p:cNvPr id="340" name="Shape 34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Raleway"/>
              <a:buChar char="•"/>
            </a:pPr>
            <a:r>
              <a:rPr i="0" lang="en-US" sz="3200" u="none" cap="none" strike="noStrike">
                <a:solidFill>
                  <a:schemeClr val="dk1"/>
                </a:solidFill>
                <a:latin typeface="Raleway"/>
                <a:ea typeface="Raleway"/>
                <a:cs typeface="Raleway"/>
                <a:sym typeface="Raleway"/>
              </a:rPr>
              <a:t>Before we dive into the 8 factors, take a moment to reflect on recent changes occurring in your organization. </a:t>
            </a:r>
          </a:p>
          <a:p>
            <a:pPr indent="-228600" lvl="0" marL="228600" marR="0" rtl="0" algn="l">
              <a:lnSpc>
                <a:spcPct val="90000"/>
              </a:lnSpc>
              <a:spcBef>
                <a:spcPts val="1000"/>
              </a:spcBef>
              <a:spcAft>
                <a:spcPts val="0"/>
              </a:spcAft>
              <a:buClr>
                <a:schemeClr val="dk1"/>
              </a:buClr>
              <a:buSzPct val="100000"/>
              <a:buFont typeface="Raleway"/>
              <a:buChar char="•"/>
            </a:pPr>
            <a:r>
              <a:rPr i="0" lang="en-US" sz="3200" u="none" cap="none" strike="noStrike">
                <a:solidFill>
                  <a:schemeClr val="dk1"/>
                </a:solidFill>
                <a:latin typeface="Raleway"/>
                <a:ea typeface="Raleway"/>
                <a:cs typeface="Raleway"/>
                <a:sym typeface="Raleway"/>
              </a:rPr>
              <a:t>What factors made these changes seem positive or negative for you personally or for your team?</a:t>
            </a:r>
          </a:p>
          <a:p>
            <a:pPr indent="-228600" lvl="0" marL="228600" marR="0" rtl="0" algn="l">
              <a:lnSpc>
                <a:spcPct val="90000"/>
              </a:lnSpc>
              <a:spcBef>
                <a:spcPts val="1000"/>
              </a:spcBef>
              <a:buClr>
                <a:schemeClr val="dk1"/>
              </a:buClr>
              <a:buSzPct val="100000"/>
              <a:buFont typeface="Arial"/>
              <a:buNone/>
            </a:pPr>
            <a:r>
              <a:t/>
            </a:r>
            <a:endParaRPr i="0" sz="2800" u="none" cap="none" strike="noStrike">
              <a:solidFill>
                <a:schemeClr val="dk1"/>
              </a:solidFill>
              <a:latin typeface="Raleway"/>
              <a:ea typeface="Raleway"/>
              <a:cs typeface="Raleway"/>
              <a:sym typeface="Raleway"/>
            </a:endParaRPr>
          </a:p>
        </p:txBody>
      </p:sp>
      <p:pic>
        <p:nvPicPr>
          <p:cNvPr id="341" name="Shape 341"/>
          <p:cNvPicPr preferRelativeResize="0"/>
          <p:nvPr/>
        </p:nvPicPr>
        <p:blipFill rotWithShape="1">
          <a:blip r:embed="rId3">
            <a:alphaModFix/>
          </a:blip>
          <a:srcRect b="0" l="0" r="0" t="0"/>
          <a:stretch/>
        </p:blipFill>
        <p:spPr>
          <a:xfrm>
            <a:off x="6657848" y="4419600"/>
            <a:ext cx="3647846" cy="22840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Adventurousness</a:t>
            </a:r>
          </a:p>
        </p:txBody>
      </p:sp>
      <p:pic>
        <p:nvPicPr>
          <p:cNvPr id="349" name="Shape 349"/>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The Adventurous Leader</a:t>
            </a:r>
          </a:p>
        </p:txBody>
      </p:sp>
      <p:pic>
        <p:nvPicPr>
          <p:cNvPr id="357" name="Shape 357"/>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Optimism</a:t>
            </a:r>
          </a:p>
        </p:txBody>
      </p:sp>
      <p:pic>
        <p:nvPicPr>
          <p:cNvPr id="365" name="Shape 365"/>
          <p:cNvPicPr preferRelativeResize="0"/>
          <p:nvPr>
            <p:ph idx="1" type="body"/>
          </p:nvPr>
        </p:nvPicPr>
        <p:blipFill rotWithShape="1">
          <a:blip r:embed="rId3">
            <a:alphaModFix/>
          </a:blip>
          <a:srcRect b="0" l="0" r="0" t="0"/>
          <a:stretch/>
        </p:blipFill>
        <p:spPr>
          <a:xfrm>
            <a:off x="4564742" y="1828800"/>
            <a:ext cx="3297212" cy="449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Optimistic Leaders</a:t>
            </a:r>
          </a:p>
        </p:txBody>
      </p:sp>
      <p:pic>
        <p:nvPicPr>
          <p:cNvPr id="373" name="Shape 373"/>
          <p:cNvPicPr preferRelativeResize="0"/>
          <p:nvPr>
            <p:ph idx="1" type="body"/>
          </p:nvPr>
        </p:nvPicPr>
        <p:blipFill rotWithShape="1">
          <a:blip r:embed="rId3">
            <a:alphaModFix/>
          </a:blip>
          <a:srcRect b="0" l="0" r="0" t="0"/>
          <a:stretch/>
        </p:blipFill>
        <p:spPr>
          <a:xfrm>
            <a:off x="4564869" y="1600200"/>
            <a:ext cx="3297212" cy="44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lang="en-US">
                <a:latin typeface="Raleway"/>
                <a:ea typeface="Raleway"/>
                <a:cs typeface="Raleway"/>
                <a:sym typeface="Raleway"/>
              </a:rPr>
              <a:t>Welcome &amp; Introductions</a:t>
            </a:r>
          </a:p>
        </p:txBody>
      </p:sp>
      <p:sp>
        <p:nvSpPr>
          <p:cNvPr id="172" name="Shape 172"/>
          <p:cNvSpPr txBox="1"/>
          <p:nvPr/>
        </p:nvSpPr>
        <p:spPr>
          <a:xfrm>
            <a:off x="5204500" y="1834825"/>
            <a:ext cx="6345900" cy="4542000"/>
          </a:xfrm>
          <a:prstGeom prst="rect">
            <a:avLst/>
          </a:prstGeom>
          <a:noFill/>
          <a:ln>
            <a:noFill/>
          </a:ln>
        </p:spPr>
        <p:txBody>
          <a:bodyPr anchorCtr="0" anchor="t" bIns="91425" lIns="91425" rIns="91425" wrap="square" tIns="91425">
            <a:noAutofit/>
          </a:bodyPr>
          <a:lstStyle/>
          <a:p>
            <a:pPr indent="-457200" lvl="0" marL="457200">
              <a:spcBef>
                <a:spcPts val="0"/>
              </a:spcBef>
              <a:spcAft>
                <a:spcPts val="0"/>
              </a:spcAft>
              <a:buSzPct val="100000"/>
              <a:buFont typeface="Raleway"/>
              <a:buChar char="●"/>
            </a:pPr>
            <a:r>
              <a:rPr lang="en-US" sz="3600">
                <a:latin typeface="Raleway"/>
                <a:ea typeface="Raleway"/>
                <a:cs typeface="Raleway"/>
                <a:sym typeface="Raleway"/>
              </a:rPr>
              <a:t>Resourceful</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Passionate</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Optimistic</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Adventurous</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Resilient</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Tolerant of Ambiguity</a:t>
            </a:r>
          </a:p>
          <a:p>
            <a:pPr indent="-457200" lvl="0" marL="457200">
              <a:spcBef>
                <a:spcPts val="0"/>
              </a:spcBef>
              <a:buSzPct val="100000"/>
              <a:buFont typeface="Raleway"/>
              <a:buChar char="●"/>
            </a:pPr>
            <a:r>
              <a:rPr lang="en-US" sz="3600">
                <a:latin typeface="Raleway"/>
                <a:ea typeface="Raleway"/>
                <a:cs typeface="Raleway"/>
                <a:sym typeface="Raleway"/>
              </a:rPr>
              <a:t>Flexible</a:t>
            </a:r>
          </a:p>
        </p:txBody>
      </p:sp>
      <p:sp>
        <p:nvSpPr>
          <p:cNvPr id="173" name="Shape 173"/>
          <p:cNvSpPr txBox="1"/>
          <p:nvPr/>
        </p:nvSpPr>
        <p:spPr>
          <a:xfrm>
            <a:off x="705975" y="6219275"/>
            <a:ext cx="537900" cy="6387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74" name="Shape 174"/>
          <p:cNvSpPr txBox="1"/>
          <p:nvPr/>
        </p:nvSpPr>
        <p:spPr>
          <a:xfrm>
            <a:off x="838200" y="1834825"/>
            <a:ext cx="4366200" cy="4542000"/>
          </a:xfrm>
          <a:prstGeom prst="rect">
            <a:avLst/>
          </a:prstGeom>
          <a:noFill/>
          <a:ln>
            <a:noFill/>
          </a:ln>
        </p:spPr>
        <p:txBody>
          <a:bodyPr anchorCtr="0" anchor="t" bIns="91425" lIns="91425" rIns="91425" wrap="square" tIns="91425">
            <a:noAutofit/>
          </a:bodyPr>
          <a:lstStyle/>
          <a:p>
            <a:pPr lvl="0" rtl="0">
              <a:spcBef>
                <a:spcPts val="0"/>
              </a:spcBef>
              <a:buNone/>
            </a:pPr>
            <a:r>
              <a:rPr lang="en-US" sz="3600">
                <a:latin typeface="Raleway"/>
                <a:ea typeface="Raleway"/>
                <a:cs typeface="Raleway"/>
                <a:sym typeface="Raleway"/>
              </a:rPr>
              <a:t>~Name</a:t>
            </a:r>
          </a:p>
          <a:p>
            <a:pPr lvl="0" rtl="0">
              <a:spcBef>
                <a:spcPts val="0"/>
              </a:spcBef>
              <a:buNone/>
            </a:pPr>
            <a:r>
              <a:rPr lang="en-US" sz="3600">
                <a:latin typeface="Raleway"/>
                <a:ea typeface="Raleway"/>
                <a:cs typeface="Raleway"/>
                <a:sym typeface="Raleway"/>
              </a:rPr>
              <a:t>~The word that</a:t>
            </a:r>
          </a:p>
          <a:p>
            <a:pPr lvl="0" rtl="0">
              <a:spcBef>
                <a:spcPts val="0"/>
              </a:spcBef>
              <a:buNone/>
            </a:pPr>
            <a:r>
              <a:rPr lang="en-US" sz="3600">
                <a:latin typeface="Raleway"/>
                <a:ea typeface="Raleway"/>
                <a:cs typeface="Raleway"/>
                <a:sym typeface="Raleway"/>
              </a:rPr>
              <a:t>describes me</a:t>
            </a:r>
          </a:p>
          <a:p>
            <a:pPr lvl="0" rtl="0">
              <a:spcBef>
                <a:spcPts val="0"/>
              </a:spcBef>
              <a:buNone/>
            </a:pPr>
            <a:r>
              <a:rPr lang="en-US" sz="3600">
                <a:latin typeface="Raleway"/>
                <a:ea typeface="Raleway"/>
                <a:cs typeface="Raleway"/>
                <a:sym typeface="Raleway"/>
              </a:rPr>
              <a:t>most is ____ because ____.</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Confidence</a:t>
            </a:r>
          </a:p>
        </p:txBody>
      </p:sp>
      <p:pic>
        <p:nvPicPr>
          <p:cNvPr id="381" name="Shape 381"/>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The Confident Leader</a:t>
            </a:r>
          </a:p>
        </p:txBody>
      </p:sp>
      <p:pic>
        <p:nvPicPr>
          <p:cNvPr id="389" name="Shape 389"/>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Passion</a:t>
            </a:r>
          </a:p>
        </p:txBody>
      </p:sp>
      <p:pic>
        <p:nvPicPr>
          <p:cNvPr id="397" name="Shape 397"/>
          <p:cNvPicPr preferRelativeResize="0"/>
          <p:nvPr>
            <p:ph idx="1" type="body"/>
          </p:nvPr>
        </p:nvPicPr>
        <p:blipFill rotWithShape="1">
          <a:blip r:embed="rId3">
            <a:alphaModFix/>
          </a:blip>
          <a:srcRect b="0" l="0" r="0" t="0"/>
          <a:stretch/>
        </p:blipFill>
        <p:spPr>
          <a:xfrm>
            <a:off x="3352799" y="722253"/>
            <a:ext cx="6934200" cy="49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The Passionate Leader</a:t>
            </a:r>
          </a:p>
        </p:txBody>
      </p:sp>
      <p:pic>
        <p:nvPicPr>
          <p:cNvPr id="405" name="Shape 405"/>
          <p:cNvPicPr preferRelativeResize="0"/>
          <p:nvPr>
            <p:ph idx="1" type="body"/>
          </p:nvPr>
        </p:nvPicPr>
        <p:blipFill rotWithShape="1">
          <a:blip r:embed="rId3">
            <a:alphaModFix/>
          </a:blip>
          <a:srcRect b="0" l="0" r="0" t="0"/>
          <a:stretch/>
        </p:blipFill>
        <p:spPr>
          <a:xfrm>
            <a:off x="3352801" y="2209801"/>
            <a:ext cx="4829175" cy="341261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Flexibility</a:t>
            </a:r>
          </a:p>
        </p:txBody>
      </p:sp>
      <p:pic>
        <p:nvPicPr>
          <p:cNvPr id="413" name="Shape 413"/>
          <p:cNvPicPr preferRelativeResize="0"/>
          <p:nvPr/>
        </p:nvPicPr>
        <p:blipFill rotWithShape="1">
          <a:blip r:embed="rId3">
            <a:alphaModFix/>
          </a:blip>
          <a:srcRect b="0" l="0" r="0" t="0"/>
          <a:stretch/>
        </p:blipFill>
        <p:spPr>
          <a:xfrm>
            <a:off x="3429000" y="1600200"/>
            <a:ext cx="51435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Flexible Leadership</a:t>
            </a:r>
          </a:p>
        </p:txBody>
      </p:sp>
      <p:pic>
        <p:nvPicPr>
          <p:cNvPr id="421" name="Shape 421"/>
          <p:cNvPicPr preferRelativeResize="0"/>
          <p:nvPr/>
        </p:nvPicPr>
        <p:blipFill rotWithShape="1">
          <a:blip r:embed="rId3">
            <a:alphaModFix/>
          </a:blip>
          <a:srcRect b="0" l="0" r="0" t="0"/>
          <a:stretch/>
        </p:blipFill>
        <p:spPr>
          <a:xfrm>
            <a:off x="3429000" y="1600200"/>
            <a:ext cx="51435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Tolerance for Ambiguity</a:t>
            </a:r>
          </a:p>
        </p:txBody>
      </p:sp>
      <p:pic>
        <p:nvPicPr>
          <p:cNvPr id="429" name="Shape 429"/>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Tolerance for Ambiguity for Leaders</a:t>
            </a:r>
          </a:p>
        </p:txBody>
      </p:sp>
      <p:pic>
        <p:nvPicPr>
          <p:cNvPr id="437" name="Shape 437"/>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Resourcefulness</a:t>
            </a:r>
          </a:p>
        </p:txBody>
      </p:sp>
      <p:pic>
        <p:nvPicPr>
          <p:cNvPr id="445" name="Shape 445"/>
          <p:cNvPicPr preferRelativeResize="0"/>
          <p:nvPr>
            <p:ph idx="1" type="body"/>
          </p:nvPr>
        </p:nvPicPr>
        <p:blipFill rotWithShape="1">
          <a:blip r:embed="rId3">
            <a:alphaModFix/>
          </a:blip>
          <a:srcRect b="0" l="0" r="0" t="0"/>
          <a:stretch/>
        </p:blipFill>
        <p:spPr>
          <a:xfrm>
            <a:off x="2831679" y="1600200"/>
            <a:ext cx="6763592" cy="449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Resourceful Leaders</a:t>
            </a:r>
          </a:p>
        </p:txBody>
      </p:sp>
      <p:pic>
        <p:nvPicPr>
          <p:cNvPr id="453" name="Shape 453"/>
          <p:cNvPicPr preferRelativeResize="0"/>
          <p:nvPr>
            <p:ph idx="1" type="body"/>
          </p:nvPr>
        </p:nvPicPr>
        <p:blipFill rotWithShape="1">
          <a:blip r:embed="rId3">
            <a:alphaModFix/>
          </a:blip>
          <a:srcRect b="0" l="0" r="0" t="0"/>
          <a:stretch/>
        </p:blipFill>
        <p:spPr>
          <a:xfrm>
            <a:off x="2831679" y="1600200"/>
            <a:ext cx="6763592" cy="449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Outcome:</a:t>
            </a:r>
          </a:p>
        </p:txBody>
      </p:sp>
      <p:sp>
        <p:nvSpPr>
          <p:cNvPr id="180" name="Shape 18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69850" lvl="0" marL="0" rtl="0">
              <a:lnSpc>
                <a:spcPct val="100000"/>
              </a:lnSpc>
              <a:spcBef>
                <a:spcPts val="1600"/>
              </a:spcBef>
              <a:spcAft>
                <a:spcPts val="400"/>
              </a:spcAft>
              <a:buClr>
                <a:schemeClr val="dk1"/>
              </a:buClr>
              <a:buSzPct val="25000"/>
              <a:buFont typeface="Arial"/>
              <a:buNone/>
            </a:pPr>
            <a:r>
              <a:rPr lang="en-US" sz="4800">
                <a:solidFill>
                  <a:srgbClr val="434343"/>
                </a:solidFill>
                <a:latin typeface="Raleway"/>
                <a:ea typeface="Raleway"/>
                <a:cs typeface="Raleway"/>
                <a:sym typeface="Raleway"/>
              </a:rPr>
              <a:t>I can build the self awareness &amp; organizational awareness to become more adaptive during a transition or become a change leader in my organization.</a:t>
            </a:r>
          </a:p>
          <a:p>
            <a:pPr indent="-228600" lvl="0" marL="228600" marR="0" rtl="0" algn="l">
              <a:lnSpc>
                <a:spcPct val="90000"/>
              </a:lnSpc>
              <a:spcBef>
                <a:spcPts val="1000"/>
              </a:spcBef>
              <a:spcAft>
                <a:spcPts val="0"/>
              </a:spcAft>
              <a:buClr>
                <a:schemeClr val="dk1"/>
              </a:buClr>
              <a:buSzPct val="58333"/>
              <a:buFont typeface="Arial"/>
              <a:buNone/>
            </a:pPr>
            <a:r>
              <a:t/>
            </a:r>
            <a:endParaRPr i="0" sz="4800" u="none" cap="none" strike="noStrike">
              <a:solidFill>
                <a:schemeClr val="dk1"/>
              </a:solidFill>
              <a:latin typeface="Raleway"/>
              <a:ea typeface="Raleway"/>
              <a:cs typeface="Raleway"/>
              <a:sym typeface="Raleway"/>
            </a:endParaRP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Resilience</a:t>
            </a:r>
          </a:p>
        </p:txBody>
      </p:sp>
      <p:pic>
        <p:nvPicPr>
          <p:cNvPr id="461" name="Shape 461"/>
          <p:cNvPicPr preferRelativeResize="0"/>
          <p:nvPr>
            <p:ph idx="1" type="body"/>
          </p:nvPr>
        </p:nvPicPr>
        <p:blipFill rotWithShape="1">
          <a:blip r:embed="rId3">
            <a:alphaModFix/>
          </a:blip>
          <a:srcRect b="0" l="0" r="0" t="0"/>
          <a:stretch/>
        </p:blipFill>
        <p:spPr>
          <a:xfrm>
            <a:off x="2136775" y="1801788"/>
            <a:ext cx="8153400" cy="40926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Resilient Leaders</a:t>
            </a:r>
          </a:p>
        </p:txBody>
      </p:sp>
      <p:pic>
        <p:nvPicPr>
          <p:cNvPr id="469" name="Shape 469"/>
          <p:cNvPicPr preferRelativeResize="0"/>
          <p:nvPr>
            <p:ph idx="1" type="body"/>
          </p:nvPr>
        </p:nvPicPr>
        <p:blipFill rotWithShape="1">
          <a:blip r:embed="rId3">
            <a:alphaModFix/>
          </a:blip>
          <a:srcRect b="0" l="0" r="0" t="0"/>
          <a:stretch/>
        </p:blipFill>
        <p:spPr>
          <a:xfrm>
            <a:off x="2136775" y="1801788"/>
            <a:ext cx="8153400" cy="40926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lang="en-US">
                <a:latin typeface="Raleway"/>
                <a:ea typeface="Raleway"/>
                <a:cs typeface="Raleway"/>
                <a:sym typeface="Raleway"/>
              </a:rPr>
              <a:t>Reflection Questions</a:t>
            </a:r>
          </a:p>
        </p:txBody>
      </p:sp>
      <p:sp>
        <p:nvSpPr>
          <p:cNvPr id="476" name="Shape 476"/>
          <p:cNvSpPr txBox="1"/>
          <p:nvPr>
            <p:ph idx="1" type="body"/>
          </p:nvPr>
        </p:nvSpPr>
        <p:spPr>
          <a:xfrm>
            <a:off x="838200" y="1485075"/>
            <a:ext cx="6687300" cy="4741800"/>
          </a:xfrm>
          <a:prstGeom prst="rect">
            <a:avLst/>
          </a:prstGeom>
        </p:spPr>
        <p:txBody>
          <a:bodyPr anchorCtr="0" anchor="t" bIns="91425" lIns="91425" rIns="91425" wrap="square" tIns="91425">
            <a:noAutofit/>
          </a:bodyPr>
          <a:lstStyle/>
          <a:p>
            <a:pPr indent="-381000" lvl="0" marL="457200" rtl="0">
              <a:spcBef>
                <a:spcPts val="0"/>
              </a:spcBef>
              <a:spcAft>
                <a:spcPts val="0"/>
              </a:spcAft>
              <a:buSzPct val="100000"/>
              <a:buFont typeface="Raleway"/>
              <a:buAutoNum type="arabicPeriod"/>
            </a:pPr>
            <a:r>
              <a:rPr lang="en-US" sz="2400">
                <a:latin typeface="Raleway"/>
                <a:ea typeface="Raleway"/>
                <a:cs typeface="Raleway"/>
                <a:sym typeface="Raleway"/>
              </a:rPr>
              <a:t>How would you rate your </a:t>
            </a:r>
            <a:r>
              <a:rPr lang="en-US" sz="2400" u="sng">
                <a:latin typeface="Raleway"/>
                <a:ea typeface="Raleway"/>
                <a:cs typeface="Raleway"/>
                <a:sym typeface="Raleway"/>
              </a:rPr>
              <a:t>resourcefulness</a:t>
            </a:r>
            <a:r>
              <a:rPr lang="en-US" sz="2400">
                <a:latin typeface="Raleway"/>
                <a:ea typeface="Raleway"/>
                <a:cs typeface="Raleway"/>
                <a:sym typeface="Raleway"/>
              </a:rPr>
              <a:t> on a scale of 1 – 10 with 10 being the highest?</a:t>
            </a:r>
          </a:p>
          <a:p>
            <a:pPr indent="-381000" lvl="0" marL="457200" rtl="0">
              <a:spcBef>
                <a:spcPts val="0"/>
              </a:spcBef>
              <a:spcAft>
                <a:spcPts val="0"/>
              </a:spcAft>
              <a:buSzPct val="100000"/>
              <a:buFont typeface="Raleway"/>
              <a:buAutoNum type="arabicPeriod"/>
            </a:pPr>
            <a:r>
              <a:rPr lang="en-US" sz="2400">
                <a:latin typeface="Raleway"/>
                <a:ea typeface="Raleway"/>
                <a:cs typeface="Raleway"/>
                <a:sym typeface="Raleway"/>
              </a:rPr>
              <a:t>How would you be perceived if you were “too ___</a:t>
            </a:r>
            <a:r>
              <a:rPr lang="en-US" sz="2400" u="sng">
                <a:latin typeface="Raleway"/>
                <a:ea typeface="Raleway"/>
                <a:cs typeface="Raleway"/>
                <a:sym typeface="Raleway"/>
              </a:rPr>
              <a:t>&lt;resourceful&gt;</a:t>
            </a:r>
            <a:r>
              <a:rPr lang="en-US" sz="2400">
                <a:latin typeface="Raleway"/>
                <a:ea typeface="Raleway"/>
                <a:cs typeface="Raleway"/>
                <a:sym typeface="Raleway"/>
              </a:rPr>
              <a:t>_”? Explain with an example.</a:t>
            </a:r>
          </a:p>
          <a:p>
            <a:pPr indent="-381000" lvl="0" marL="457200" rtl="0">
              <a:spcBef>
                <a:spcPts val="0"/>
              </a:spcBef>
              <a:spcAft>
                <a:spcPts val="0"/>
              </a:spcAft>
              <a:buSzPct val="100000"/>
              <a:buFont typeface="Raleway"/>
              <a:buAutoNum type="arabicPeriod"/>
            </a:pPr>
            <a:r>
              <a:rPr lang="en-US" sz="2400">
                <a:latin typeface="Raleway"/>
                <a:ea typeface="Raleway"/>
                <a:cs typeface="Raleway"/>
                <a:sym typeface="Raleway"/>
              </a:rPr>
              <a:t>How would you be perceived if you were “less __</a:t>
            </a:r>
            <a:r>
              <a:rPr lang="en-US" sz="2400" u="sng">
                <a:latin typeface="Raleway"/>
                <a:ea typeface="Raleway"/>
                <a:cs typeface="Raleway"/>
                <a:sym typeface="Raleway"/>
              </a:rPr>
              <a:t>&lt;resourceful&gt;</a:t>
            </a:r>
            <a:r>
              <a:rPr lang="en-US" sz="2400">
                <a:latin typeface="Raleway"/>
                <a:ea typeface="Raleway"/>
                <a:cs typeface="Raleway"/>
                <a:sym typeface="Raleway"/>
              </a:rPr>
              <a:t>__ than others? Explain with an example.</a:t>
            </a:r>
          </a:p>
          <a:p>
            <a:pPr indent="-381000" lvl="0" marL="457200" rtl="0">
              <a:spcBef>
                <a:spcPts val="0"/>
              </a:spcBef>
              <a:buSzPct val="100000"/>
              <a:buFont typeface="Raleway"/>
              <a:buAutoNum type="arabicPeriod"/>
            </a:pPr>
            <a:r>
              <a:rPr lang="en-US" sz="2400">
                <a:latin typeface="Raleway"/>
                <a:ea typeface="Raleway"/>
                <a:cs typeface="Raleway"/>
                <a:sym typeface="Raleway"/>
              </a:rPr>
              <a:t>What might be the value of having a team that included team members who were </a:t>
            </a:r>
            <a:r>
              <a:rPr lang="en-US" sz="2400" u="sng">
                <a:latin typeface="Raleway"/>
                <a:ea typeface="Raleway"/>
                <a:cs typeface="Raleway"/>
                <a:sym typeface="Raleway"/>
              </a:rPr>
              <a:t>highly resourceful</a:t>
            </a:r>
            <a:r>
              <a:rPr lang="en-US" sz="2400">
                <a:latin typeface="Raleway"/>
                <a:ea typeface="Raleway"/>
                <a:cs typeface="Raleway"/>
                <a:sym typeface="Raleway"/>
              </a:rPr>
              <a:t> as well as those with </a:t>
            </a:r>
            <a:r>
              <a:rPr lang="en-US" sz="2400" u="sng">
                <a:latin typeface="Raleway"/>
                <a:ea typeface="Raleway"/>
                <a:cs typeface="Raleway"/>
                <a:sym typeface="Raleway"/>
              </a:rPr>
              <a:t>less ability to be resourceful</a:t>
            </a:r>
            <a:r>
              <a:rPr lang="en-US" sz="2400">
                <a:latin typeface="Raleway"/>
                <a:ea typeface="Raleway"/>
                <a:cs typeface="Raleway"/>
                <a:sym typeface="Raleway"/>
              </a:rPr>
              <a:t>?</a:t>
            </a:r>
          </a:p>
        </p:txBody>
      </p:sp>
      <p:graphicFrame>
        <p:nvGraphicFramePr>
          <p:cNvPr id="477" name="Shape 477"/>
          <p:cNvGraphicFramePr/>
          <p:nvPr/>
        </p:nvGraphicFramePr>
        <p:xfrm>
          <a:off x="7625713" y="430432"/>
          <a:ext cx="3000000" cy="3000000"/>
        </p:xfrm>
        <a:graphic>
          <a:graphicData uri="http://schemas.openxmlformats.org/drawingml/2006/table">
            <a:tbl>
              <a:tblPr bandRow="1" firstRow="1">
                <a:noFill/>
                <a:tableStyleId>{AD40A5B5-8142-46D1-9F44-701565034E13}</a:tableStyleId>
              </a:tblPr>
              <a:tblGrid>
                <a:gridCol w="4253650"/>
              </a:tblGrid>
              <a:tr h="697075">
                <a:tc>
                  <a:txBody>
                    <a:bodyPr>
                      <a:noAutofit/>
                    </a:bodyPr>
                    <a:lstStyle/>
                    <a:p>
                      <a:pPr lvl="0" rtl="0">
                        <a:spcBef>
                          <a:spcPts val="0"/>
                        </a:spcBef>
                        <a:buClr>
                          <a:schemeClr val="dk1"/>
                        </a:buClr>
                        <a:buSzPct val="30555"/>
                        <a:buFont typeface="Arial"/>
                        <a:buNone/>
                      </a:pPr>
                      <a:r>
                        <a:rPr b="0" lang="en-US" sz="3600">
                          <a:solidFill>
                            <a:schemeClr val="dk1"/>
                          </a:solidFill>
                          <a:latin typeface="Raleway"/>
                          <a:ea typeface="Raleway"/>
                          <a:cs typeface="Raleway"/>
                          <a:sym typeface="Raleway"/>
                        </a:rPr>
                        <a:t>Resourcefulness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i="0" lang="en-US" sz="3600" u="none" cap="none" strike="noStrike">
                          <a:solidFill>
                            <a:schemeClr val="dk1"/>
                          </a:solidFill>
                          <a:latin typeface="Raleway"/>
                          <a:ea typeface="Raleway"/>
                          <a:cs typeface="Raleway"/>
                          <a:sym typeface="Raleway"/>
                        </a:rPr>
                        <a:t>Tolerance for Ambiguity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Flexibility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i="0" lang="en-US" sz="3600" u="none" cap="none" strike="noStrike">
                          <a:solidFill>
                            <a:schemeClr val="dk1"/>
                          </a:solidFill>
                          <a:latin typeface="Raleway"/>
                          <a:ea typeface="Raleway"/>
                          <a:cs typeface="Raleway"/>
                          <a:sym typeface="Raleway"/>
                        </a:rPr>
                        <a:t>Resilience</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Passion</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Confident</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Adventurous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Optimism</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8 Change Readiness Factors</a:t>
            </a:r>
          </a:p>
        </p:txBody>
      </p:sp>
      <p:graphicFrame>
        <p:nvGraphicFramePr>
          <p:cNvPr id="484" name="Shape 484"/>
          <p:cNvGraphicFramePr/>
          <p:nvPr/>
        </p:nvGraphicFramePr>
        <p:xfrm>
          <a:off x="1526988" y="2223245"/>
          <a:ext cx="3000000" cy="3000000"/>
        </p:xfrm>
        <a:graphic>
          <a:graphicData uri="http://schemas.openxmlformats.org/drawingml/2006/table">
            <a:tbl>
              <a:tblPr bandRow="1" firstRow="1">
                <a:noFill/>
                <a:tableStyleId>{AD40A5B5-8142-46D1-9F44-701565034E13}</a:tableStyleId>
              </a:tblPr>
              <a:tblGrid>
                <a:gridCol w="4260700"/>
                <a:gridCol w="4877325"/>
              </a:tblGrid>
              <a:tr h="697075">
                <a:tc>
                  <a:txBody>
                    <a:bodyPr>
                      <a:noAutofit/>
                    </a:bodyPr>
                    <a:lstStyle/>
                    <a:p>
                      <a:pPr indent="-508000" lvl="0" marL="457200" marR="0" rtl="0" algn="l">
                        <a:spcBef>
                          <a:spcPts val="0"/>
                        </a:spcBef>
                        <a:buClr>
                          <a:schemeClr val="dk1"/>
                        </a:buClr>
                        <a:buSzPct val="100000"/>
                        <a:buFont typeface="Raleway"/>
                        <a:buChar char="•"/>
                      </a:pPr>
                      <a:r>
                        <a:rPr b="0" i="0" lang="en-US" sz="3600" u="none" cap="none" strike="noStrike">
                          <a:solidFill>
                            <a:schemeClr val="dk1"/>
                          </a:solidFill>
                          <a:latin typeface="Raleway"/>
                          <a:ea typeface="Raleway"/>
                          <a:cs typeface="Raleway"/>
                          <a:sym typeface="Raleway"/>
                        </a:rPr>
                        <a:t>Adventurous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b="0" i="0" lang="en-US" sz="3600" u="none" cap="none" strike="noStrike">
                          <a:solidFill>
                            <a:schemeClr val="dk1"/>
                          </a:solidFill>
                          <a:latin typeface="Raleway"/>
                          <a:ea typeface="Raleway"/>
                          <a:cs typeface="Raleway"/>
                          <a:sym typeface="Raleway"/>
                        </a:rPr>
                        <a:t>Flexibility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Optimism</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Tolerance for Ambiguity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Confident</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Resourcefulness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Passion</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Resilience</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idx="1" type="body"/>
          </p:nvPr>
        </p:nvSpPr>
        <p:spPr>
          <a:xfrm>
            <a:off x="2739300" y="2501400"/>
            <a:ext cx="6713400" cy="1093200"/>
          </a:xfrm>
          <a:prstGeom prst="rect">
            <a:avLst/>
          </a:prstGeom>
          <a:noFill/>
          <a:ln>
            <a:noFill/>
          </a:ln>
        </p:spPr>
        <p:txBody>
          <a:bodyPr anchorCtr="0" anchor="t" bIns="91425" lIns="91425" rIns="91425" wrap="square" tIns="91425">
            <a:noAutofit/>
          </a:bodyPr>
          <a:lstStyle/>
          <a:p>
            <a:pPr indent="-457200" lvl="0" marL="228600" marR="0" rtl="0" algn="ctr">
              <a:lnSpc>
                <a:spcPct val="90000"/>
              </a:lnSpc>
              <a:spcBef>
                <a:spcPts val="0"/>
              </a:spcBef>
              <a:buClr>
                <a:srgbClr val="263238"/>
              </a:buClr>
              <a:buSzPct val="75000"/>
              <a:buFont typeface="Arial"/>
              <a:buNone/>
            </a:pPr>
            <a:r>
              <a:rPr b="0" i="1" lang="en-US" sz="4800" u="none" cap="none" strike="noStrike">
                <a:solidFill>
                  <a:schemeClr val="dk1"/>
                </a:solidFill>
                <a:latin typeface="Calibri"/>
                <a:ea typeface="Calibri"/>
                <a:cs typeface="Calibri"/>
                <a:sym typeface="Calibri"/>
              </a:rPr>
              <a:t>Time for a break!</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493" name="Shape 493"/>
        <p:cNvGrpSpPr/>
        <p:nvPr/>
      </p:nvGrpSpPr>
      <p:grpSpPr>
        <a:xfrm>
          <a:off x="0" y="0"/>
          <a:ext cx="0" cy="0"/>
          <a:chOff x="0" y="0"/>
          <a:chExt cx="0" cy="0"/>
        </a:xfrm>
      </p:grpSpPr>
      <p:grpSp>
        <p:nvGrpSpPr>
          <p:cNvPr id="494" name="Shape 494" title="intersecting circles"/>
          <p:cNvGrpSpPr/>
          <p:nvPr/>
        </p:nvGrpSpPr>
        <p:grpSpPr>
          <a:xfrm>
            <a:off x="1155481" y="498348"/>
            <a:ext cx="9902663" cy="5861304"/>
            <a:chOff x="1155481" y="498348"/>
            <a:chExt cx="9902663" cy="5861304"/>
          </a:xfrm>
        </p:grpSpPr>
        <p:sp>
          <p:nvSpPr>
            <p:cNvPr id="495" name="Shape 495"/>
            <p:cNvSpPr/>
            <p:nvPr/>
          </p:nvSpPr>
          <p:spPr>
            <a:xfrm>
              <a:off x="1155481"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496" name="Shape 496"/>
            <p:cNvSpPr/>
            <p:nvPr/>
          </p:nvSpPr>
          <p:spPr>
            <a:xfrm>
              <a:off x="5196840"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497" name="Shape 497"/>
            <p:cNvSpPr/>
            <p:nvPr/>
          </p:nvSpPr>
          <p:spPr>
            <a:xfrm>
              <a:off x="3165348" y="498348"/>
              <a:ext cx="5861304" cy="5861304"/>
            </a:xfrm>
            <a:prstGeom prst="ellipse">
              <a:avLst/>
            </a:prstGeom>
            <a:solidFill>
              <a:schemeClr val="accent1">
                <a:alpha val="69803"/>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98" name="Shape 498"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499" name="Shape 499"/>
          <p:cNvSpPr txBox="1"/>
          <p:nvPr>
            <p:ph idx="4294967295" type="body"/>
          </p:nvPr>
        </p:nvSpPr>
        <p:spPr>
          <a:xfrm>
            <a:off x="1524000" y="4495800"/>
            <a:ext cx="9144000" cy="762000"/>
          </a:xfrm>
          <a:prstGeom prst="rect">
            <a:avLst/>
          </a:prstGeom>
          <a:noFill/>
          <a:ln>
            <a:noFill/>
          </a:ln>
        </p:spPr>
        <p:txBody>
          <a:bodyPr anchorCtr="0" anchor="t" bIns="45700" lIns="91425" rIns="91425" wrap="square" tIns="45700">
            <a:noAutofit/>
          </a:bodyPr>
          <a:lstStyle/>
          <a:p>
            <a:pPr indent="-228600" lvl="0" marL="0" marR="0" rtl="0" algn="ctr">
              <a:lnSpc>
                <a:spcPct val="90000"/>
              </a:lnSpc>
              <a:spcBef>
                <a:spcPts val="0"/>
              </a:spcBef>
              <a:buClr>
                <a:schemeClr val="lt1"/>
              </a:buClr>
              <a:buSzPct val="100000"/>
              <a:buFont typeface="Arial"/>
              <a:buNone/>
            </a:pPr>
            <a:r>
              <a:rPr b="0" i="0" lang="en-US" sz="3600" u="none" cap="none" strike="noStrike">
                <a:solidFill>
                  <a:schemeClr val="lt1"/>
                </a:solidFill>
                <a:latin typeface="Calibri"/>
                <a:ea typeface="Calibri"/>
                <a:cs typeface="Calibri"/>
                <a:sym typeface="Calibri"/>
              </a:rPr>
              <a:t>EVENT + RESPONSE = OUTCOME</a:t>
            </a:r>
          </a:p>
        </p:txBody>
      </p:sp>
      <p:sp>
        <p:nvSpPr>
          <p:cNvPr id="500" name="Shape 500"/>
          <p:cNvSpPr txBox="1"/>
          <p:nvPr>
            <p:ph idx="4294967295" type="title"/>
          </p:nvPr>
        </p:nvSpPr>
        <p:spPr>
          <a:xfrm>
            <a:off x="371150" y="2738401"/>
            <a:ext cx="9144000" cy="1381200"/>
          </a:xfrm>
          <a:prstGeom prst="rect">
            <a:avLst/>
          </a:prstGeom>
          <a:noFill/>
          <a:ln>
            <a:noFill/>
          </a:ln>
        </p:spPr>
        <p:txBody>
          <a:bodyPr anchorCtr="0" anchor="ctr" bIns="45700" lIns="91425" rIns="91425" wrap="square" tIns="45700">
            <a:noAutofit/>
          </a:bodyPr>
          <a:lstStyle/>
          <a:p>
            <a:pPr indent="-254000" lvl="0" marL="0" marR="0" rtl="0">
              <a:lnSpc>
                <a:spcPct val="90000"/>
              </a:lnSpc>
              <a:spcBef>
                <a:spcPts val="0"/>
              </a:spcBef>
              <a:buClr>
                <a:schemeClr val="dk2"/>
              </a:buClr>
              <a:buSzPct val="100000"/>
              <a:buFont typeface="Calibri"/>
              <a:buNone/>
            </a:pPr>
            <a:r>
              <a:rPr b="0" i="0" lang="en-US" sz="4000" u="none" cap="none" strike="noStrike">
                <a:solidFill>
                  <a:schemeClr val="dk2"/>
                </a:solidFill>
                <a:latin typeface="Calibri"/>
                <a:ea typeface="Calibri"/>
                <a:cs typeface="Calibri"/>
                <a:sym typeface="Calibri"/>
              </a:rPr>
              <a:t>Resistance to Change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rgbClr val="3E536F"/>
              </a:buClr>
              <a:buSzPct val="100000"/>
              <a:buFont typeface="Calibri"/>
              <a:buNone/>
            </a:pPr>
            <a:r>
              <a:rPr b="0" i="0" lang="en-US" sz="4400" u="none" cap="none" strike="noStrike">
                <a:solidFill>
                  <a:srgbClr val="3E536F"/>
                </a:solidFill>
                <a:latin typeface="Calibri"/>
                <a:ea typeface="Calibri"/>
                <a:cs typeface="Calibri"/>
                <a:sym typeface="Calibri"/>
              </a:rPr>
              <a:t>Resistance is driven by Fears </a:t>
            </a:r>
          </a:p>
        </p:txBody>
      </p:sp>
      <p:grpSp>
        <p:nvGrpSpPr>
          <p:cNvPr id="507" name="Shape 507"/>
          <p:cNvGrpSpPr/>
          <p:nvPr/>
        </p:nvGrpSpPr>
        <p:grpSpPr>
          <a:xfrm>
            <a:off x="2927648" y="1829569"/>
            <a:ext cx="7499349" cy="4687093"/>
            <a:chOff x="0" y="200769"/>
            <a:chExt cx="7499349" cy="4687093"/>
          </a:xfrm>
        </p:grpSpPr>
        <p:sp>
          <p:nvSpPr>
            <p:cNvPr id="508" name="Shape 508"/>
            <p:cNvSpPr/>
            <p:nvPr/>
          </p:nvSpPr>
          <p:spPr>
            <a:xfrm>
              <a:off x="0" y="200769"/>
              <a:ext cx="2343546" cy="1406128"/>
            </a:xfrm>
            <a:prstGeom prst="rect">
              <a:avLst/>
            </a:prstGeom>
            <a:gradFill>
              <a:gsLst>
                <a:gs pos="0">
                  <a:srgbClr val="6EA5DA"/>
                </a:gs>
                <a:gs pos="50000">
                  <a:srgbClr val="529BDA"/>
                </a:gs>
                <a:gs pos="100000">
                  <a:srgbClr val="4188C8"/>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09" name="Shape 509"/>
            <p:cNvSpPr txBox="1"/>
            <p:nvPr/>
          </p:nvSpPr>
          <p:spPr>
            <a:xfrm>
              <a:off x="0" y="200769"/>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Reorganisation</a:t>
              </a:r>
            </a:p>
          </p:txBody>
        </p:sp>
        <p:sp>
          <p:nvSpPr>
            <p:cNvPr id="510" name="Shape 510"/>
            <p:cNvSpPr/>
            <p:nvPr/>
          </p:nvSpPr>
          <p:spPr>
            <a:xfrm>
              <a:off x="2577901" y="200769"/>
              <a:ext cx="2343546" cy="1406128"/>
            </a:xfrm>
            <a:prstGeom prst="rect">
              <a:avLst/>
            </a:prstGeom>
            <a:gradFill>
              <a:gsLst>
                <a:gs pos="0">
                  <a:srgbClr val="6CBAD5"/>
                </a:gs>
                <a:gs pos="50000">
                  <a:srgbClr val="4EB5D6"/>
                </a:gs>
                <a:gs pos="100000">
                  <a:srgbClr val="3EA2C3"/>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1" name="Shape 511"/>
            <p:cNvSpPr txBox="1"/>
            <p:nvPr/>
          </p:nvSpPr>
          <p:spPr>
            <a:xfrm>
              <a:off x="2577901" y="200769"/>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Loss</a:t>
              </a:r>
            </a:p>
          </p:txBody>
        </p:sp>
        <p:sp>
          <p:nvSpPr>
            <p:cNvPr id="512" name="Shape 512"/>
            <p:cNvSpPr/>
            <p:nvPr/>
          </p:nvSpPr>
          <p:spPr>
            <a:xfrm>
              <a:off x="5155803" y="200769"/>
              <a:ext cx="2343546" cy="1406128"/>
            </a:xfrm>
            <a:prstGeom prst="rect">
              <a:avLst/>
            </a:prstGeom>
            <a:gradFill>
              <a:gsLst>
                <a:gs pos="0">
                  <a:srgbClr val="69D0D1"/>
                </a:gs>
                <a:gs pos="50000">
                  <a:srgbClr val="4AD0D2"/>
                </a:gs>
                <a:gs pos="100000">
                  <a:srgbClr val="3ABFC0"/>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3" name="Shape 513"/>
            <p:cNvSpPr txBox="1"/>
            <p:nvPr/>
          </p:nvSpPr>
          <p:spPr>
            <a:xfrm>
              <a:off x="5155803" y="200769"/>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Implications</a:t>
              </a:r>
            </a:p>
          </p:txBody>
        </p:sp>
        <p:sp>
          <p:nvSpPr>
            <p:cNvPr id="514" name="Shape 514"/>
            <p:cNvSpPr/>
            <p:nvPr/>
          </p:nvSpPr>
          <p:spPr>
            <a:xfrm>
              <a:off x="0" y="1841251"/>
              <a:ext cx="2343546" cy="1406128"/>
            </a:xfrm>
            <a:prstGeom prst="rect">
              <a:avLst/>
            </a:prstGeom>
            <a:gradFill>
              <a:gsLst>
                <a:gs pos="0">
                  <a:srgbClr val="66CEB3"/>
                </a:gs>
                <a:gs pos="50000">
                  <a:srgbClr val="47CDAF"/>
                </a:gs>
                <a:gs pos="100000">
                  <a:srgbClr val="37BC9E"/>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5" name="Shape 515"/>
            <p:cNvSpPr txBox="1"/>
            <p:nvPr/>
          </p:nvSpPr>
          <p:spPr>
            <a:xfrm>
              <a:off x="0" y="1841251"/>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Uselessness</a:t>
              </a:r>
            </a:p>
          </p:txBody>
        </p:sp>
        <p:sp>
          <p:nvSpPr>
            <p:cNvPr id="516" name="Shape 516"/>
            <p:cNvSpPr/>
            <p:nvPr/>
          </p:nvSpPr>
          <p:spPr>
            <a:xfrm>
              <a:off x="2577901" y="1841251"/>
              <a:ext cx="2343546" cy="1406128"/>
            </a:xfrm>
            <a:prstGeom prst="rect">
              <a:avLst/>
            </a:prstGeom>
            <a:gradFill>
              <a:gsLst>
                <a:gs pos="0">
                  <a:srgbClr val="65C998"/>
                </a:gs>
                <a:gs pos="50000">
                  <a:srgbClr val="46C78C"/>
                </a:gs>
                <a:gs pos="100000">
                  <a:srgbClr val="35B87B"/>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7" name="Shape 517"/>
            <p:cNvSpPr txBox="1"/>
            <p:nvPr/>
          </p:nvSpPr>
          <p:spPr>
            <a:xfrm>
              <a:off x="2577901" y="1841251"/>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Loss of Control</a:t>
              </a:r>
            </a:p>
          </p:txBody>
        </p:sp>
        <p:sp>
          <p:nvSpPr>
            <p:cNvPr id="518" name="Shape 518"/>
            <p:cNvSpPr/>
            <p:nvPr/>
          </p:nvSpPr>
          <p:spPr>
            <a:xfrm>
              <a:off x="5155803" y="1841251"/>
              <a:ext cx="2343546" cy="1406128"/>
            </a:xfrm>
            <a:prstGeom prst="rect">
              <a:avLst/>
            </a:prstGeom>
            <a:gradFill>
              <a:gsLst>
                <a:gs pos="0">
                  <a:srgbClr val="62C57D"/>
                </a:gs>
                <a:gs pos="50000">
                  <a:srgbClr val="42C468"/>
                </a:gs>
                <a:gs pos="100000">
                  <a:srgbClr val="34B35A"/>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9" name="Shape 519"/>
            <p:cNvSpPr txBox="1"/>
            <p:nvPr/>
          </p:nvSpPr>
          <p:spPr>
            <a:xfrm>
              <a:off x="5155803" y="1841251"/>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Direct Change</a:t>
              </a:r>
            </a:p>
          </p:txBody>
        </p:sp>
        <p:sp>
          <p:nvSpPr>
            <p:cNvPr id="520" name="Shape 520"/>
            <p:cNvSpPr/>
            <p:nvPr/>
          </p:nvSpPr>
          <p:spPr>
            <a:xfrm>
              <a:off x="0" y="3481734"/>
              <a:ext cx="2343546" cy="1406128"/>
            </a:xfrm>
            <a:prstGeom prst="rect">
              <a:avLst/>
            </a:prstGeom>
            <a:gradFill>
              <a:gsLst>
                <a:gs pos="0">
                  <a:srgbClr val="60C165"/>
                </a:gs>
                <a:gs pos="50000">
                  <a:srgbClr val="3FBF47"/>
                </a:gs>
                <a:gs pos="100000">
                  <a:srgbClr val="32AE3A"/>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21" name="Shape 521"/>
            <p:cNvSpPr txBox="1"/>
            <p:nvPr/>
          </p:nvSpPr>
          <p:spPr>
            <a:xfrm>
              <a:off x="0" y="3481734"/>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Losing Face</a:t>
              </a:r>
            </a:p>
          </p:txBody>
        </p:sp>
        <p:sp>
          <p:nvSpPr>
            <p:cNvPr id="522" name="Shape 522"/>
            <p:cNvSpPr/>
            <p:nvPr/>
          </p:nvSpPr>
          <p:spPr>
            <a:xfrm>
              <a:off x="2577901" y="3481734"/>
              <a:ext cx="2343546" cy="1406128"/>
            </a:xfrm>
            <a:prstGeom prst="rect">
              <a:avLst/>
            </a:prstGeom>
            <a:gradFill>
              <a:gsLst>
                <a:gs pos="0">
                  <a:srgbClr val="6BBC5E"/>
                </a:gs>
                <a:gs pos="50000">
                  <a:srgbClr val="53B83E"/>
                </a:gs>
                <a:gs pos="100000">
                  <a:srgbClr val="46A732"/>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23" name="Shape 523"/>
            <p:cNvSpPr txBox="1"/>
            <p:nvPr/>
          </p:nvSpPr>
          <p:spPr>
            <a:xfrm>
              <a:off x="2577901" y="3481734"/>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Surprise</a:t>
              </a:r>
            </a:p>
          </p:txBody>
        </p:sp>
        <p:sp>
          <p:nvSpPr>
            <p:cNvPr id="524" name="Shape 524"/>
            <p:cNvSpPr/>
            <p:nvPr/>
          </p:nvSpPr>
          <p:spPr>
            <a:xfrm>
              <a:off x="5155803" y="3481734"/>
              <a:ext cx="2343546" cy="1406128"/>
            </a:xfrm>
            <a:prstGeom prst="rect">
              <a:avLst/>
            </a:prstGeom>
            <a:gradFill>
              <a:gsLst>
                <a:gs pos="0">
                  <a:srgbClr val="7EB55F"/>
                </a:gs>
                <a:gs pos="50000">
                  <a:srgbClr val="6EB03F"/>
                </a:gs>
                <a:gs pos="100000">
                  <a:srgbClr val="5F9F34"/>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25" name="Shape 525"/>
            <p:cNvSpPr txBox="1"/>
            <p:nvPr/>
          </p:nvSpPr>
          <p:spPr>
            <a:xfrm>
              <a:off x="5155803" y="3481734"/>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the Unknown</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9" name="Shape 529"/>
        <p:cNvGrpSpPr/>
        <p:nvPr/>
      </p:nvGrpSpPr>
      <p:grpSpPr>
        <a:xfrm>
          <a:off x="0" y="0"/>
          <a:ext cx="0" cy="0"/>
          <a:chOff x="0" y="0"/>
          <a:chExt cx="0" cy="0"/>
        </a:xfrm>
      </p:grpSpPr>
      <p:sp>
        <p:nvSpPr>
          <p:cNvPr id="530" name="Shape 530"/>
          <p:cNvSpPr/>
          <p:nvPr/>
        </p:nvSpPr>
        <p:spPr>
          <a:xfrm>
            <a:off x="0" y="0"/>
            <a:ext cx="12192000" cy="6858000"/>
          </a:xfrm>
          <a:prstGeom prst="rect">
            <a:avLst/>
          </a:prstGeom>
          <a:solidFill>
            <a:srgbClr val="49354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31" name="Shape 531"/>
          <p:cNvSpPr/>
          <p:nvPr/>
        </p:nvSpPr>
        <p:spPr>
          <a:xfrm>
            <a:off x="477012" y="480060"/>
            <a:ext cx="11237976" cy="589788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532" name="Shape 532"/>
          <p:cNvPicPr preferRelativeResize="0"/>
          <p:nvPr/>
        </p:nvPicPr>
        <p:blipFill rotWithShape="1">
          <a:blip r:embed="rId3">
            <a:alphaModFix/>
          </a:blip>
          <a:srcRect b="0" l="0" r="0" t="0"/>
          <a:stretch/>
        </p:blipFill>
        <p:spPr>
          <a:xfrm>
            <a:off x="3818827" y="643467"/>
            <a:ext cx="4552524" cy="5541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536" name="Shape 536"/>
        <p:cNvGrpSpPr/>
        <p:nvPr/>
      </p:nvGrpSpPr>
      <p:grpSpPr>
        <a:xfrm>
          <a:off x="0" y="0"/>
          <a:ext cx="0" cy="0"/>
          <a:chOff x="0" y="0"/>
          <a:chExt cx="0" cy="0"/>
        </a:xfrm>
      </p:grpSpPr>
      <p:grpSp>
        <p:nvGrpSpPr>
          <p:cNvPr id="537" name="Shape 537" title="intersecting circles"/>
          <p:cNvGrpSpPr/>
          <p:nvPr/>
        </p:nvGrpSpPr>
        <p:grpSpPr>
          <a:xfrm>
            <a:off x="1155481" y="498348"/>
            <a:ext cx="9902759" cy="5861400"/>
            <a:chOff x="1155481" y="498348"/>
            <a:chExt cx="9902759" cy="5861400"/>
          </a:xfrm>
        </p:grpSpPr>
        <p:sp>
          <p:nvSpPr>
            <p:cNvPr id="538" name="Shape 538"/>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539" name="Shape 539"/>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540" name="Shape 540"/>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541" name="Shape 541"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42" name="Shape 542"/>
          <p:cNvSpPr txBox="1"/>
          <p:nvPr>
            <p:ph idx="4294967295" type="title"/>
          </p:nvPr>
        </p:nvSpPr>
        <p:spPr>
          <a:xfrm>
            <a:off x="267850" y="2738401"/>
            <a:ext cx="9144000" cy="1381200"/>
          </a:xfrm>
          <a:prstGeom prst="rect">
            <a:avLst/>
          </a:prstGeom>
          <a:noFill/>
          <a:ln>
            <a:noFill/>
          </a:ln>
        </p:spPr>
        <p:txBody>
          <a:bodyPr anchorCtr="0" anchor="ctr" bIns="45700" lIns="91425" rIns="91425" wrap="square" tIns="45700">
            <a:noAutofit/>
          </a:bodyPr>
          <a:lstStyle/>
          <a:p>
            <a:pPr indent="-254000" lvl="0" marL="0" marR="0" rtl="0">
              <a:lnSpc>
                <a:spcPct val="90000"/>
              </a:lnSpc>
              <a:spcBef>
                <a:spcPts val="0"/>
              </a:spcBef>
              <a:buClr>
                <a:schemeClr val="dk2"/>
              </a:buClr>
              <a:buSzPct val="100000"/>
              <a:buFont typeface="Calibri"/>
              <a:buNone/>
            </a:pPr>
            <a:r>
              <a:rPr lang="en-US" sz="4000">
                <a:solidFill>
                  <a:schemeClr val="dk2"/>
                </a:solidFill>
              </a:rPr>
              <a:t>8 Stages of Change</a:t>
            </a:r>
          </a:p>
        </p:txBody>
      </p:sp>
      <p:pic>
        <p:nvPicPr>
          <p:cNvPr descr="C:\Users\Henry\AppData\Local\Microsoft\Windows\Temporary Internet Files\Content.IE5\EJRY66HH\MP900438800[1].jpg" id="543" name="Shape 543"/>
          <p:cNvPicPr preferRelativeResize="0"/>
          <p:nvPr/>
        </p:nvPicPr>
        <p:blipFill rotWithShape="1">
          <a:blip r:embed="rId3">
            <a:alphaModFix/>
          </a:blip>
          <a:srcRect b="0" l="0" r="0" t="0"/>
          <a:stretch/>
        </p:blipFill>
        <p:spPr>
          <a:xfrm>
            <a:off x="4977104" y="1342675"/>
            <a:ext cx="5836174" cy="44189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grpSp>
        <p:nvGrpSpPr>
          <p:cNvPr id="549" name="Shape 549"/>
          <p:cNvGrpSpPr/>
          <p:nvPr/>
        </p:nvGrpSpPr>
        <p:grpSpPr>
          <a:xfrm>
            <a:off x="4420504" y="-276032"/>
            <a:ext cx="7815584" cy="7133998"/>
            <a:chOff x="1991544" y="-99392"/>
            <a:chExt cx="8653215" cy="7133998"/>
          </a:xfrm>
        </p:grpSpPr>
        <p:sp>
          <p:nvSpPr>
            <p:cNvPr id="550" name="Shape 550"/>
            <p:cNvSpPr/>
            <p:nvPr/>
          </p:nvSpPr>
          <p:spPr>
            <a:xfrm>
              <a:off x="4151784" y="44624"/>
              <a:ext cx="6336704" cy="864096"/>
            </a:xfrm>
            <a:prstGeom prst="trapezoid">
              <a:avLst>
                <a:gd fmla="val 13020"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Establish a Sense of Urgency </a:t>
              </a:r>
            </a:p>
          </p:txBody>
        </p:sp>
        <p:sp>
          <p:nvSpPr>
            <p:cNvPr id="551" name="Shape 551"/>
            <p:cNvSpPr/>
            <p:nvPr/>
          </p:nvSpPr>
          <p:spPr>
            <a:xfrm>
              <a:off x="1991544" y="-99392"/>
              <a:ext cx="2520280" cy="1152128"/>
            </a:xfrm>
            <a:prstGeom prst="trapezoid">
              <a:avLst>
                <a:gd fmla="val 13020"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1</a:t>
              </a:r>
            </a:p>
          </p:txBody>
        </p:sp>
        <p:sp>
          <p:nvSpPr>
            <p:cNvPr id="552" name="Shape 552"/>
            <p:cNvSpPr/>
            <p:nvPr/>
          </p:nvSpPr>
          <p:spPr>
            <a:xfrm>
              <a:off x="4151784" y="836712"/>
              <a:ext cx="6336704" cy="864096"/>
            </a:xfrm>
            <a:prstGeom prst="trapezoid">
              <a:avLst>
                <a:gd fmla="val 13020" name="adj"/>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Create a Guiding Team </a:t>
              </a:r>
            </a:p>
          </p:txBody>
        </p:sp>
        <p:sp>
          <p:nvSpPr>
            <p:cNvPr id="553" name="Shape 553"/>
            <p:cNvSpPr/>
            <p:nvPr/>
          </p:nvSpPr>
          <p:spPr>
            <a:xfrm>
              <a:off x="1991544" y="692696"/>
              <a:ext cx="2520280" cy="1152128"/>
            </a:xfrm>
            <a:prstGeom prst="trapezoid">
              <a:avLst>
                <a:gd fmla="val 13020" name="adj"/>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2</a:t>
              </a:r>
            </a:p>
          </p:txBody>
        </p:sp>
        <p:sp>
          <p:nvSpPr>
            <p:cNvPr id="554" name="Shape 554"/>
            <p:cNvSpPr/>
            <p:nvPr/>
          </p:nvSpPr>
          <p:spPr>
            <a:xfrm>
              <a:off x="4151784" y="1700808"/>
              <a:ext cx="6336704" cy="864096"/>
            </a:xfrm>
            <a:prstGeom prst="trapezoid">
              <a:avLst>
                <a:gd fmla="val 13020"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Develop and Share a Vision </a:t>
              </a:r>
            </a:p>
          </p:txBody>
        </p:sp>
        <p:sp>
          <p:nvSpPr>
            <p:cNvPr id="555" name="Shape 555"/>
            <p:cNvSpPr/>
            <p:nvPr/>
          </p:nvSpPr>
          <p:spPr>
            <a:xfrm>
              <a:off x="1991544" y="1556792"/>
              <a:ext cx="2520280" cy="1152128"/>
            </a:xfrm>
            <a:prstGeom prst="trapezoid">
              <a:avLst>
                <a:gd fmla="val 13020"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3</a:t>
              </a:r>
            </a:p>
          </p:txBody>
        </p:sp>
        <p:sp>
          <p:nvSpPr>
            <p:cNvPr id="556" name="Shape 556"/>
            <p:cNvSpPr/>
            <p:nvPr/>
          </p:nvSpPr>
          <p:spPr>
            <a:xfrm>
              <a:off x="4308159" y="2564904"/>
              <a:ext cx="6336600" cy="864000"/>
            </a:xfrm>
            <a:prstGeom prst="trapezoid">
              <a:avLst>
                <a:gd fmla="val 13020" name="adj"/>
              </a:avLst>
            </a:prstGeom>
            <a:gradFill>
              <a:gsLst>
                <a:gs pos="0">
                  <a:srgbClr val="474747"/>
                </a:gs>
                <a:gs pos="50000">
                  <a:schemeClr val="dk1"/>
                </a:gs>
                <a:gs pos="100000">
                  <a:schemeClr val="dk1"/>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Communicate the Vision and Strategy </a:t>
              </a:r>
            </a:p>
          </p:txBody>
        </p:sp>
        <p:sp>
          <p:nvSpPr>
            <p:cNvPr id="557" name="Shape 557"/>
            <p:cNvSpPr/>
            <p:nvPr/>
          </p:nvSpPr>
          <p:spPr>
            <a:xfrm>
              <a:off x="1991544" y="2420888"/>
              <a:ext cx="2592300" cy="1152000"/>
            </a:xfrm>
            <a:prstGeom prst="trapezoid">
              <a:avLst>
                <a:gd fmla="val 13020" name="adj"/>
              </a:avLst>
            </a:prstGeom>
            <a:gradFill>
              <a:gsLst>
                <a:gs pos="0">
                  <a:srgbClr val="474747"/>
                </a:gs>
                <a:gs pos="50000">
                  <a:schemeClr val="dk1"/>
                </a:gs>
                <a:gs pos="100000">
                  <a:schemeClr val="dk1"/>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4</a:t>
              </a:r>
            </a:p>
          </p:txBody>
        </p:sp>
        <p:sp>
          <p:nvSpPr>
            <p:cNvPr id="558" name="Shape 558"/>
            <p:cNvSpPr/>
            <p:nvPr/>
          </p:nvSpPr>
          <p:spPr>
            <a:xfrm>
              <a:off x="4029901" y="3429000"/>
              <a:ext cx="6530595" cy="864096"/>
            </a:xfrm>
            <a:prstGeom prst="trapezoid">
              <a:avLst>
                <a:gd fmla="val 13020" name="adj"/>
              </a:avLst>
            </a:prstGeom>
            <a:gradFill>
              <a:gsLst>
                <a:gs pos="0">
                  <a:srgbClr val="DAAB00"/>
                </a:gs>
                <a:gs pos="15000">
                  <a:srgbClr val="D2A500"/>
                </a:gs>
                <a:gs pos="62000">
                  <a:srgbClr val="C89400"/>
                </a:gs>
                <a:gs pos="97000">
                  <a:srgbClr val="8A5C00"/>
                </a:gs>
                <a:gs pos="100000">
                  <a:srgbClr val="5C40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Encourage Action </a:t>
              </a:r>
            </a:p>
          </p:txBody>
        </p:sp>
        <p:sp>
          <p:nvSpPr>
            <p:cNvPr id="559" name="Shape 559"/>
            <p:cNvSpPr/>
            <p:nvPr/>
          </p:nvSpPr>
          <p:spPr>
            <a:xfrm>
              <a:off x="1991544" y="3285998"/>
              <a:ext cx="2529724" cy="1160512"/>
            </a:xfrm>
            <a:prstGeom prst="trapezoid">
              <a:avLst>
                <a:gd fmla="val 13020" name="adj"/>
              </a:avLst>
            </a:prstGeom>
            <a:gradFill>
              <a:gsLst>
                <a:gs pos="0">
                  <a:srgbClr val="DAAB00"/>
                </a:gs>
                <a:gs pos="15000">
                  <a:srgbClr val="D2A500"/>
                </a:gs>
                <a:gs pos="62000">
                  <a:srgbClr val="C89400"/>
                </a:gs>
                <a:gs pos="97000">
                  <a:srgbClr val="8A5C00"/>
                </a:gs>
                <a:gs pos="100000">
                  <a:srgbClr val="5C40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5</a:t>
              </a:r>
            </a:p>
          </p:txBody>
        </p:sp>
        <p:sp>
          <p:nvSpPr>
            <p:cNvPr id="560" name="Shape 560"/>
            <p:cNvSpPr/>
            <p:nvPr/>
          </p:nvSpPr>
          <p:spPr>
            <a:xfrm>
              <a:off x="4095552" y="4298302"/>
              <a:ext cx="6500328" cy="864096"/>
            </a:xfrm>
            <a:prstGeom prst="trapezoid">
              <a:avLst>
                <a:gd fmla="val 13020" name="adj"/>
              </a:avLst>
            </a:prstGeom>
            <a:gradFill>
              <a:gsLst>
                <a:gs pos="0">
                  <a:srgbClr val="AA2828"/>
                </a:gs>
                <a:gs pos="15000">
                  <a:srgbClr val="A92727"/>
                </a:gs>
                <a:gs pos="62000">
                  <a:srgbClr val="791D1D"/>
                </a:gs>
                <a:gs pos="97000">
                  <a:srgbClr val="5E1616"/>
                </a:gs>
                <a:gs pos="100000">
                  <a:srgbClr val="3B0D0E"/>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Produce Short-Term Wins </a:t>
              </a:r>
            </a:p>
          </p:txBody>
        </p:sp>
        <p:sp>
          <p:nvSpPr>
            <p:cNvPr id="561" name="Shape 561"/>
            <p:cNvSpPr/>
            <p:nvPr/>
          </p:nvSpPr>
          <p:spPr>
            <a:xfrm>
              <a:off x="1991544" y="4150094"/>
              <a:ext cx="2579960" cy="1152128"/>
            </a:xfrm>
            <a:prstGeom prst="trapezoid">
              <a:avLst>
                <a:gd fmla="val 13020" name="adj"/>
              </a:avLst>
            </a:prstGeom>
            <a:gradFill>
              <a:gsLst>
                <a:gs pos="0">
                  <a:srgbClr val="AA2828"/>
                </a:gs>
                <a:gs pos="15000">
                  <a:srgbClr val="A92727"/>
                </a:gs>
                <a:gs pos="62000">
                  <a:srgbClr val="791D1D"/>
                </a:gs>
                <a:gs pos="97000">
                  <a:srgbClr val="5E1616"/>
                </a:gs>
                <a:gs pos="100000">
                  <a:srgbClr val="3B0D0E"/>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6</a:t>
              </a:r>
            </a:p>
          </p:txBody>
        </p:sp>
        <p:sp>
          <p:nvSpPr>
            <p:cNvPr id="562" name="Shape 562"/>
            <p:cNvSpPr/>
            <p:nvPr/>
          </p:nvSpPr>
          <p:spPr>
            <a:xfrm>
              <a:off x="4076667" y="5162398"/>
              <a:ext cx="6472133" cy="864096"/>
            </a:xfrm>
            <a:prstGeom prst="trapezoid">
              <a:avLst>
                <a:gd fmla="val 13020" name="adj"/>
              </a:avLst>
            </a:prstGeom>
            <a:gradFill>
              <a:gsLst>
                <a:gs pos="0">
                  <a:srgbClr val="0F9525"/>
                </a:gs>
                <a:gs pos="15000">
                  <a:srgbClr val="098D16"/>
                </a:gs>
                <a:gs pos="62000">
                  <a:srgbClr val="0C7625"/>
                </a:gs>
                <a:gs pos="97000">
                  <a:srgbClr val="084C0E"/>
                </a:gs>
                <a:gs pos="100000">
                  <a:srgbClr val="0A2307"/>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Be Persistent and Encourage More Change </a:t>
              </a:r>
            </a:p>
          </p:txBody>
        </p:sp>
        <p:sp>
          <p:nvSpPr>
            <p:cNvPr id="563" name="Shape 563"/>
            <p:cNvSpPr/>
            <p:nvPr/>
          </p:nvSpPr>
          <p:spPr>
            <a:xfrm>
              <a:off x="1991545" y="5018382"/>
              <a:ext cx="2561075" cy="1152128"/>
            </a:xfrm>
            <a:prstGeom prst="trapezoid">
              <a:avLst>
                <a:gd fmla="val 13020" name="adj"/>
              </a:avLst>
            </a:prstGeom>
            <a:gradFill>
              <a:gsLst>
                <a:gs pos="0">
                  <a:srgbClr val="0F9525"/>
                </a:gs>
                <a:gs pos="15000">
                  <a:srgbClr val="098D16"/>
                </a:gs>
                <a:gs pos="62000">
                  <a:srgbClr val="0C7625"/>
                </a:gs>
                <a:gs pos="97000">
                  <a:srgbClr val="084C0E"/>
                </a:gs>
                <a:gs pos="100000">
                  <a:srgbClr val="0A2307"/>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7</a:t>
              </a:r>
            </a:p>
          </p:txBody>
        </p:sp>
        <p:sp>
          <p:nvSpPr>
            <p:cNvPr id="564" name="Shape 564"/>
            <p:cNvSpPr/>
            <p:nvPr/>
          </p:nvSpPr>
          <p:spPr>
            <a:xfrm>
              <a:off x="3935760" y="6026494"/>
              <a:ext cx="6576790" cy="864096"/>
            </a:xfrm>
            <a:prstGeom prst="trapezoid">
              <a:avLst>
                <a:gd fmla="val 13020" name="adj"/>
              </a:avLst>
            </a:prstGeom>
            <a:gradFill>
              <a:gsLst>
                <a:gs pos="0">
                  <a:srgbClr val="895976"/>
                </a:gs>
                <a:gs pos="15000">
                  <a:srgbClr val="7E4A68"/>
                </a:gs>
                <a:gs pos="62000">
                  <a:srgbClr val="613959"/>
                </a:gs>
                <a:gs pos="97000">
                  <a:srgbClr val="432D3D"/>
                </a:gs>
                <a:gs pos="100000">
                  <a:srgbClr val="291E32"/>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Make Change Last </a:t>
              </a:r>
            </a:p>
          </p:txBody>
        </p:sp>
        <p:sp>
          <p:nvSpPr>
            <p:cNvPr id="565" name="Shape 565"/>
            <p:cNvSpPr/>
            <p:nvPr/>
          </p:nvSpPr>
          <p:spPr>
            <a:xfrm>
              <a:off x="1991545" y="5882478"/>
              <a:ext cx="2492176" cy="1152128"/>
            </a:xfrm>
            <a:prstGeom prst="trapezoid">
              <a:avLst>
                <a:gd fmla="val 13020" name="adj"/>
              </a:avLst>
            </a:prstGeom>
            <a:gradFill>
              <a:gsLst>
                <a:gs pos="0">
                  <a:srgbClr val="895976"/>
                </a:gs>
                <a:gs pos="15000">
                  <a:srgbClr val="7E4A68"/>
                </a:gs>
                <a:gs pos="62000">
                  <a:srgbClr val="613959"/>
                </a:gs>
                <a:gs pos="97000">
                  <a:srgbClr val="432D3D"/>
                </a:gs>
                <a:gs pos="100000">
                  <a:srgbClr val="291E32"/>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8</a:t>
              </a: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84" name="Shape 184"/>
        <p:cNvGrpSpPr/>
        <p:nvPr/>
      </p:nvGrpSpPr>
      <p:grpSpPr>
        <a:xfrm>
          <a:off x="0" y="0"/>
          <a:ext cx="0" cy="0"/>
          <a:chOff x="0" y="0"/>
          <a:chExt cx="0" cy="0"/>
        </a:xfrm>
      </p:grpSpPr>
      <p:grpSp>
        <p:nvGrpSpPr>
          <p:cNvPr id="185" name="Shape 185" title="intersecting circles"/>
          <p:cNvGrpSpPr/>
          <p:nvPr/>
        </p:nvGrpSpPr>
        <p:grpSpPr>
          <a:xfrm>
            <a:off x="1155481" y="498348"/>
            <a:ext cx="9902759" cy="5861400"/>
            <a:chOff x="1155481" y="498348"/>
            <a:chExt cx="9902759" cy="5861400"/>
          </a:xfrm>
        </p:grpSpPr>
        <p:sp>
          <p:nvSpPr>
            <p:cNvPr id="186" name="Shape 186"/>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89" name="Shape 189"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90" name="Shape 190"/>
          <p:cNvSpPr txBox="1"/>
          <p:nvPr>
            <p:ph type="ctrTitle"/>
          </p:nvPr>
        </p:nvSpPr>
        <p:spPr>
          <a:xfrm>
            <a:off x="1524000" y="2776538"/>
            <a:ext cx="9144000" cy="1381200"/>
          </a:xfrm>
          <a:prstGeom prst="rect">
            <a:avLst/>
          </a:prstGeom>
          <a:noFill/>
          <a:ln>
            <a:noFill/>
          </a:ln>
        </p:spPr>
        <p:txBody>
          <a:bodyPr anchorCtr="0" anchor="ctr" bIns="91425" lIns="91425" rIns="91425" wrap="square" tIns="91425">
            <a:noAutofit/>
          </a:bodyPr>
          <a:lstStyle/>
          <a:p>
            <a:pPr indent="-251396" lvl="0" marL="0" marR="0" rtl="0" algn="ctr">
              <a:lnSpc>
                <a:spcPct val="90000"/>
              </a:lnSpc>
              <a:spcBef>
                <a:spcPts val="0"/>
              </a:spcBef>
              <a:spcAft>
                <a:spcPts val="0"/>
              </a:spcAft>
              <a:buClr>
                <a:srgbClr val="0091EA"/>
              </a:buClr>
              <a:buSzPct val="98975"/>
              <a:buFont typeface="Calibri"/>
              <a:buNone/>
            </a:pPr>
            <a:br>
              <a:rPr b="1" i="0" lang="en-US" sz="3959" u="none" cap="none" strike="noStrike">
                <a:solidFill>
                  <a:schemeClr val="dk2"/>
                </a:solidFill>
                <a:latin typeface="Calibri"/>
                <a:ea typeface="Calibri"/>
                <a:cs typeface="Calibri"/>
                <a:sym typeface="Calibri"/>
              </a:rPr>
            </a:br>
            <a:r>
              <a:rPr b="0" i="0" lang="en-US" sz="3959" u="none" cap="none" strike="noStrike">
                <a:solidFill>
                  <a:schemeClr val="dk2"/>
                </a:solidFill>
                <a:latin typeface="Raleway"/>
                <a:ea typeface="Raleway"/>
                <a:cs typeface="Raleway"/>
                <a:sym typeface="Raleway"/>
              </a:rPr>
              <a:t>Expectations</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838200" y="-126925"/>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Outcome:</a:t>
            </a:r>
          </a:p>
        </p:txBody>
      </p:sp>
      <p:sp>
        <p:nvSpPr>
          <p:cNvPr id="571" name="Shape 571"/>
          <p:cNvSpPr txBox="1"/>
          <p:nvPr>
            <p:ph idx="1" type="body"/>
          </p:nvPr>
        </p:nvSpPr>
        <p:spPr>
          <a:xfrm>
            <a:off x="838200" y="810775"/>
            <a:ext cx="10515600" cy="4351200"/>
          </a:xfrm>
          <a:prstGeom prst="rect">
            <a:avLst/>
          </a:prstGeom>
          <a:noFill/>
          <a:ln>
            <a:noFill/>
          </a:ln>
        </p:spPr>
        <p:txBody>
          <a:bodyPr anchorCtr="0" anchor="t" bIns="45700" lIns="91425" rIns="91425" wrap="square" tIns="45700">
            <a:noAutofit/>
          </a:bodyPr>
          <a:lstStyle/>
          <a:p>
            <a:pPr indent="0" lvl="0" marL="0" rtl="0">
              <a:lnSpc>
                <a:spcPct val="100000"/>
              </a:lnSpc>
              <a:spcBef>
                <a:spcPts val="1600"/>
              </a:spcBef>
              <a:spcAft>
                <a:spcPts val="400"/>
              </a:spcAft>
              <a:buNone/>
            </a:pPr>
            <a:r>
              <a:rPr lang="en-US" sz="4800">
                <a:solidFill>
                  <a:srgbClr val="434343"/>
                </a:solidFill>
                <a:latin typeface="Raleway"/>
                <a:ea typeface="Raleway"/>
                <a:cs typeface="Raleway"/>
                <a:sym typeface="Raleway"/>
              </a:rPr>
              <a:t>I can build the self awareness &amp; organizational awareness to become more adaptive during a transition or become a change leader in my organization.</a:t>
            </a:r>
          </a:p>
          <a:p>
            <a:pPr indent="-228600" lvl="0" marL="228600" marR="0" rtl="0" algn="l">
              <a:lnSpc>
                <a:spcPct val="90000"/>
              </a:lnSpc>
              <a:spcBef>
                <a:spcPts val="1000"/>
              </a:spcBef>
              <a:spcAft>
                <a:spcPts val="0"/>
              </a:spcAft>
              <a:buClr>
                <a:schemeClr val="dk1"/>
              </a:buClr>
              <a:buSzPct val="58333"/>
              <a:buFont typeface="Arial"/>
              <a:buNone/>
            </a:pPr>
            <a:r>
              <a:t/>
            </a:r>
            <a:endParaRPr i="0" sz="4800" u="none" cap="none" strike="noStrike">
              <a:solidFill>
                <a:schemeClr val="dk1"/>
              </a:solidFill>
              <a:latin typeface="Raleway"/>
              <a:ea typeface="Raleway"/>
              <a:cs typeface="Raleway"/>
              <a:sym typeface="Raleway"/>
            </a:endParaRP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C:\Users\Henry\AppData\Local\Microsoft\Windows\Temporary Internet Files\Content.IE5\EJRY66HH\MP900438800[1].jpg" id="572" name="Shape 572"/>
          <p:cNvPicPr preferRelativeResize="0"/>
          <p:nvPr/>
        </p:nvPicPr>
        <p:blipFill rotWithShape="1">
          <a:blip r:embed="rId3">
            <a:alphaModFix/>
          </a:blip>
          <a:srcRect b="0" l="0" r="0" t="0"/>
          <a:stretch/>
        </p:blipFill>
        <p:spPr>
          <a:xfrm>
            <a:off x="8454850" y="4142550"/>
            <a:ext cx="3397800" cy="2572674"/>
          </a:xfrm>
          <a:prstGeom prst="rect">
            <a:avLst/>
          </a:prstGeom>
          <a:noFill/>
          <a:ln>
            <a:noFill/>
          </a:ln>
        </p:spPr>
      </p:pic>
      <p:pic>
        <p:nvPicPr>
          <p:cNvPr id="573" name="Shape 573"/>
          <p:cNvPicPr preferRelativeResize="0"/>
          <p:nvPr/>
        </p:nvPicPr>
        <p:blipFill rotWithShape="1">
          <a:blip r:embed="rId4">
            <a:alphaModFix/>
          </a:blip>
          <a:srcRect b="0" l="0" r="0" t="0"/>
          <a:stretch/>
        </p:blipFill>
        <p:spPr>
          <a:xfrm>
            <a:off x="5331000" y="4142550"/>
            <a:ext cx="2572675" cy="2572675"/>
          </a:xfrm>
          <a:prstGeom prst="rect">
            <a:avLst/>
          </a:prstGeom>
          <a:noFill/>
          <a:ln>
            <a:noFill/>
          </a:ln>
        </p:spPr>
      </p:pic>
      <p:sp>
        <p:nvSpPr>
          <p:cNvPr id="574" name="Shape 574"/>
          <p:cNvSpPr txBox="1"/>
          <p:nvPr/>
        </p:nvSpPr>
        <p:spPr>
          <a:xfrm>
            <a:off x="530025" y="5319763"/>
            <a:ext cx="4249800" cy="687900"/>
          </a:xfrm>
          <a:prstGeom prst="rect">
            <a:avLst/>
          </a:prstGeom>
          <a:solidFill>
            <a:schemeClr val="dk1"/>
          </a:solidFill>
          <a:ln>
            <a:noFill/>
          </a:ln>
        </p:spPr>
        <p:txBody>
          <a:bodyPr anchorCtr="0" anchor="t" bIns="45700" lIns="91425" rIns="91425" wrap="square" tIns="45700">
            <a:noAutofit/>
          </a:bodyPr>
          <a:lstStyle/>
          <a:p>
            <a:pPr indent="0" lvl="0" marL="0" marR="0" rtl="0" algn="ctr">
              <a:spcBef>
                <a:spcPts val="0"/>
              </a:spcBef>
              <a:buSzPct val="25000"/>
              <a:buNone/>
            </a:pPr>
            <a:r>
              <a:rPr b="0" i="0" lang="en-US" sz="2800" u="none" cap="none" strike="noStrike">
                <a:solidFill>
                  <a:schemeClr val="lt1"/>
                </a:solidFill>
                <a:latin typeface="Calibri"/>
                <a:ea typeface="Calibri"/>
                <a:cs typeface="Calibri"/>
                <a:sym typeface="Calibri"/>
              </a:rPr>
              <a:t>Personal Transition Curve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lvl="0" marR="0" rtl="0" algn="l">
              <a:lnSpc>
                <a:spcPct val="90000"/>
              </a:lnSpc>
              <a:spcBef>
                <a:spcPts val="0"/>
              </a:spcBef>
              <a:buNone/>
            </a:pPr>
            <a:r>
              <a:rPr lang="en-US">
                <a:latin typeface="Raleway"/>
                <a:ea typeface="Raleway"/>
                <a:cs typeface="Raleway"/>
                <a:sym typeface="Raleway"/>
              </a:rPr>
              <a:t>Step One: Pick a Change Scenario</a:t>
            </a:r>
          </a:p>
        </p:txBody>
      </p:sp>
      <p:sp>
        <p:nvSpPr>
          <p:cNvPr id="582" name="Shape 582"/>
          <p:cNvSpPr txBox="1"/>
          <p:nvPr>
            <p:ph idx="1" type="body"/>
          </p:nvPr>
        </p:nvSpPr>
        <p:spPr>
          <a:xfrm>
            <a:off x="605149" y="1871475"/>
            <a:ext cx="9266700" cy="4572000"/>
          </a:xfrm>
          <a:prstGeom prst="rect">
            <a:avLst/>
          </a:prstGeom>
          <a:noFill/>
          <a:ln>
            <a:noFill/>
          </a:ln>
        </p:spPr>
        <p:txBody>
          <a:bodyPr anchorCtr="0" anchor="t" bIns="45700" lIns="91425" rIns="91425" wrap="square" tIns="45700">
            <a:noAutofit/>
          </a:bodyPr>
          <a:lstStyle/>
          <a:p>
            <a:pPr indent="0" lvl="0" marL="457200" marR="0" rtl="0" algn="l">
              <a:lnSpc>
                <a:spcPct val="90000"/>
              </a:lnSpc>
              <a:spcBef>
                <a:spcPts val="500"/>
              </a:spcBef>
              <a:buNone/>
            </a:pPr>
            <a:r>
              <a:rPr lang="en-US" sz="3600">
                <a:latin typeface="Raleway"/>
                <a:ea typeface="Raleway"/>
                <a:cs typeface="Raleway"/>
                <a:sym typeface="Raleway"/>
              </a:rPr>
              <a:t>What is a change you have previously experienced in an organization, or one you are currently facing?</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838200" y="365125"/>
            <a:ext cx="10515600" cy="1325700"/>
          </a:xfrm>
          <a:prstGeom prst="rect">
            <a:avLst/>
          </a:prstGeom>
          <a:noFill/>
          <a:ln>
            <a:noFill/>
          </a:ln>
        </p:spPr>
        <p:txBody>
          <a:bodyPr anchorCtr="0" anchor="ctr" bIns="45700" lIns="91425" rIns="91425" wrap="square" tIns="45700">
            <a:noAutofit/>
          </a:bodyPr>
          <a:lstStyle/>
          <a:p>
            <a:pPr lvl="0" marR="0" rtl="0" algn="l">
              <a:lnSpc>
                <a:spcPct val="90000"/>
              </a:lnSpc>
              <a:spcBef>
                <a:spcPts val="0"/>
              </a:spcBef>
              <a:buNone/>
            </a:pPr>
            <a:r>
              <a:rPr lang="en-US">
                <a:latin typeface="Raleway"/>
                <a:ea typeface="Raleway"/>
                <a:cs typeface="Raleway"/>
                <a:sym typeface="Raleway"/>
              </a:rPr>
              <a:t>Step Two - (Pick 1 and Explain the 8 Stages Process) </a:t>
            </a:r>
          </a:p>
        </p:txBody>
      </p:sp>
      <p:sp>
        <p:nvSpPr>
          <p:cNvPr id="590" name="Shape 590"/>
          <p:cNvSpPr txBox="1"/>
          <p:nvPr>
            <p:ph idx="1" type="body"/>
          </p:nvPr>
        </p:nvSpPr>
        <p:spPr>
          <a:xfrm>
            <a:off x="153775" y="2152725"/>
            <a:ext cx="11501700" cy="4148700"/>
          </a:xfrm>
          <a:prstGeom prst="rect">
            <a:avLst/>
          </a:prstGeom>
          <a:noFill/>
          <a:ln>
            <a:noFill/>
          </a:ln>
        </p:spPr>
        <p:txBody>
          <a:bodyPr anchorCtr="0" anchor="t" bIns="45700" lIns="91425" rIns="91425" wrap="square" tIns="45700">
            <a:noAutofit/>
          </a:bodyPr>
          <a:lstStyle/>
          <a:p>
            <a:pPr indent="-419100" lvl="0" marL="457200" marR="0" rtl="0" algn="l">
              <a:lnSpc>
                <a:spcPct val="90000"/>
              </a:lnSpc>
              <a:spcBef>
                <a:spcPts val="500"/>
              </a:spcBef>
              <a:spcAft>
                <a:spcPts val="0"/>
              </a:spcAft>
              <a:buSzPct val="100000"/>
              <a:buFont typeface="Raleway"/>
              <a:buAutoNum type="arabicPeriod"/>
            </a:pPr>
            <a:r>
              <a:rPr lang="en-US" sz="3000">
                <a:latin typeface="Raleway"/>
                <a:ea typeface="Raleway"/>
                <a:cs typeface="Raleway"/>
                <a:sym typeface="Raleway"/>
              </a:rPr>
              <a:t>Write a plan for how to roll out the personal transition curve into employee training during the change.</a:t>
            </a:r>
          </a:p>
          <a:p>
            <a:pPr indent="-419100" lvl="0" marL="457200" rtl="0">
              <a:spcBef>
                <a:spcPts val="0"/>
              </a:spcBef>
              <a:buSzPct val="100000"/>
              <a:buFont typeface="Raleway"/>
              <a:buAutoNum type="arabicPeriod"/>
            </a:pPr>
            <a:r>
              <a:rPr lang="en-US" sz="3000">
                <a:latin typeface="Raleway"/>
                <a:ea typeface="Raleway"/>
                <a:cs typeface="Raleway"/>
                <a:sym typeface="Raleway"/>
              </a:rPr>
              <a:t>Explain how you will communicate the importance of readiness factors with colleagues &amp; leadership and how the change will be perceived as either positive or negative and why.</a:t>
            </a:r>
          </a:p>
          <a:p>
            <a:pPr indent="0" lvl="0" marL="0" rtl="0">
              <a:spcBef>
                <a:spcPts val="0"/>
              </a:spcBef>
              <a:buNone/>
            </a:pPr>
            <a:r>
              <a:t/>
            </a:r>
            <a:endParaRPr sz="3000">
              <a:latin typeface="Raleway"/>
              <a:ea typeface="Raleway"/>
              <a:cs typeface="Raleway"/>
              <a:sym typeface="Raleway"/>
            </a:endParaRPr>
          </a:p>
          <a:p>
            <a:pPr indent="0" lvl="0" marL="0" rtl="0">
              <a:spcBef>
                <a:spcPts val="0"/>
              </a:spcBef>
              <a:buNone/>
            </a:pPr>
            <a:r>
              <a:rPr lang="en-US" sz="3000">
                <a:latin typeface="Raleway"/>
                <a:ea typeface="Raleway"/>
                <a:cs typeface="Raleway"/>
                <a:sym typeface="Raleway"/>
              </a:rPr>
              <a:t>Explain how you would execute the 8 Stages of Change.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Shape 597"/>
          <p:cNvSpPr txBox="1"/>
          <p:nvPr>
            <p:ph type="title"/>
          </p:nvPr>
        </p:nvSpPr>
        <p:spPr>
          <a:xfrm>
            <a:off x="838200" y="365125"/>
            <a:ext cx="10515600" cy="1325700"/>
          </a:xfrm>
          <a:prstGeom prst="rect">
            <a:avLst/>
          </a:prstGeom>
          <a:noFill/>
          <a:ln>
            <a:noFill/>
          </a:ln>
        </p:spPr>
        <p:txBody>
          <a:bodyPr anchorCtr="0" anchor="ctr" bIns="45700" lIns="91425" rIns="91425" wrap="square" tIns="45700">
            <a:noAutofit/>
          </a:bodyPr>
          <a:lstStyle/>
          <a:p>
            <a:pPr lvl="0" marR="0" rtl="0" algn="l">
              <a:lnSpc>
                <a:spcPct val="90000"/>
              </a:lnSpc>
              <a:spcBef>
                <a:spcPts val="0"/>
              </a:spcBef>
              <a:buNone/>
            </a:pPr>
            <a:r>
              <a:rPr lang="en-US">
                <a:latin typeface="Raleway"/>
                <a:ea typeface="Raleway"/>
                <a:cs typeface="Raleway"/>
                <a:sym typeface="Raleway"/>
              </a:rPr>
              <a:t>Step Three - Short Pitch</a:t>
            </a:r>
          </a:p>
        </p:txBody>
      </p:sp>
      <p:sp>
        <p:nvSpPr>
          <p:cNvPr id="598" name="Shape 598"/>
          <p:cNvSpPr txBox="1"/>
          <p:nvPr>
            <p:ph idx="1" type="body"/>
          </p:nvPr>
        </p:nvSpPr>
        <p:spPr>
          <a:xfrm>
            <a:off x="153775" y="2152725"/>
            <a:ext cx="11501700" cy="4148700"/>
          </a:xfrm>
          <a:prstGeom prst="rect">
            <a:avLst/>
          </a:prstGeom>
          <a:noFill/>
          <a:ln>
            <a:noFill/>
          </a:ln>
        </p:spPr>
        <p:txBody>
          <a:bodyPr anchorCtr="0" anchor="t" bIns="45700" lIns="91425" rIns="91425" wrap="square" tIns="45700">
            <a:noAutofit/>
          </a:bodyPr>
          <a:lstStyle/>
          <a:p>
            <a:pPr indent="-419100" lvl="0" marL="457200" marR="0" rtl="0" algn="l">
              <a:lnSpc>
                <a:spcPct val="90000"/>
              </a:lnSpc>
              <a:spcBef>
                <a:spcPts val="500"/>
              </a:spcBef>
              <a:spcAft>
                <a:spcPts val="0"/>
              </a:spcAft>
              <a:buSzPct val="100000"/>
              <a:buFont typeface="Raleway"/>
              <a:buAutoNum type="arabicPeriod"/>
            </a:pPr>
            <a:r>
              <a:rPr lang="en-US" sz="3000">
                <a:latin typeface="Raleway"/>
                <a:ea typeface="Raleway"/>
                <a:cs typeface="Raleway"/>
                <a:sym typeface="Raleway"/>
              </a:rPr>
              <a:t>Give us context: tell us about this change scenario</a:t>
            </a:r>
          </a:p>
          <a:p>
            <a:pPr indent="-419100" lvl="0" marL="457200" marR="0" rtl="0" algn="l">
              <a:lnSpc>
                <a:spcPct val="90000"/>
              </a:lnSpc>
              <a:spcBef>
                <a:spcPts val="0"/>
              </a:spcBef>
              <a:spcAft>
                <a:spcPts val="0"/>
              </a:spcAft>
              <a:buSzPct val="100000"/>
              <a:buFont typeface="Raleway"/>
              <a:buAutoNum type="arabicPeriod"/>
            </a:pPr>
            <a:r>
              <a:rPr lang="en-US" sz="3000">
                <a:latin typeface="Raleway"/>
                <a:ea typeface="Raleway"/>
                <a:cs typeface="Raleway"/>
                <a:sym typeface="Raleway"/>
              </a:rPr>
              <a:t>Share either how you incorporated the</a:t>
            </a:r>
            <a:r>
              <a:rPr lang="en-US" sz="3000">
                <a:latin typeface="Raleway"/>
                <a:ea typeface="Raleway"/>
                <a:cs typeface="Raleway"/>
                <a:sym typeface="Raleway"/>
              </a:rPr>
              <a:t> personal transition or readiness factors </a:t>
            </a:r>
          </a:p>
          <a:p>
            <a:pPr indent="-419100" lvl="0" marL="457200" marR="0" rtl="0" algn="l">
              <a:lnSpc>
                <a:spcPct val="90000"/>
              </a:lnSpc>
              <a:spcBef>
                <a:spcPts val="0"/>
              </a:spcBef>
              <a:buSzPct val="100000"/>
              <a:buFont typeface="Raleway"/>
              <a:buAutoNum type="arabicPeriod"/>
            </a:pPr>
            <a:r>
              <a:rPr lang="en-US" sz="3000">
                <a:latin typeface="Raleway"/>
                <a:ea typeface="Raleway"/>
                <a:cs typeface="Raleway"/>
                <a:sym typeface="Raleway"/>
              </a:rPr>
              <a:t>Explain how you would execute the 8 Stages of Change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ctrTitle"/>
          </p:nvPr>
        </p:nvSpPr>
        <p:spPr>
          <a:xfrm>
            <a:off x="2081049" y="1971863"/>
            <a:ext cx="8538825" cy="948300"/>
          </a:xfrm>
          <a:prstGeom prst="rect">
            <a:avLst/>
          </a:prstGeom>
          <a:noFill/>
          <a:ln>
            <a:noFill/>
          </a:ln>
        </p:spPr>
        <p:txBody>
          <a:bodyPr anchorCtr="0" anchor="b" bIns="91425" lIns="91425" rIns="91425" wrap="square" tIns="91425">
            <a:noAutofit/>
          </a:bodyPr>
          <a:lstStyle/>
          <a:p>
            <a:pPr indent="-304800" lvl="0" marL="0" marR="0" rtl="0" algn="l">
              <a:lnSpc>
                <a:spcPct val="90000"/>
              </a:lnSpc>
              <a:spcBef>
                <a:spcPts val="0"/>
              </a:spcBef>
              <a:buClr>
                <a:schemeClr val="dk1"/>
              </a:buClr>
              <a:buSzPct val="100000"/>
              <a:buFont typeface="Calibri"/>
              <a:buNone/>
            </a:pPr>
            <a:r>
              <a:rPr i="0" lang="en-US" sz="4800" u="none" cap="none" strike="noStrike">
                <a:solidFill>
                  <a:schemeClr val="dk1"/>
                </a:solidFill>
                <a:latin typeface="Raleway"/>
                <a:ea typeface="Raleway"/>
                <a:cs typeface="Raleway"/>
                <a:sym typeface="Raleway"/>
              </a:rPr>
              <a:t>Change Readiness &amp; Organizational Change Review</a:t>
            </a:r>
          </a:p>
        </p:txBody>
      </p:sp>
      <p:sp>
        <p:nvSpPr>
          <p:cNvPr id="604" name="Shape 604"/>
          <p:cNvSpPr txBox="1"/>
          <p:nvPr>
            <p:ph idx="1" type="subTitle"/>
          </p:nvPr>
        </p:nvSpPr>
        <p:spPr>
          <a:xfrm>
            <a:off x="2081049" y="3128415"/>
            <a:ext cx="7916700" cy="2887373"/>
          </a:xfrm>
          <a:prstGeom prst="rect">
            <a:avLst/>
          </a:prstGeom>
          <a:solidFill>
            <a:srgbClr val="FFFFFF"/>
          </a:solidFill>
          <a:ln>
            <a:noFill/>
          </a:ln>
        </p:spPr>
        <p:txBody>
          <a:bodyPr anchorCtr="0" anchor="t" bIns="91425" lIns="91425" rIns="91425" wrap="square" tIns="91425">
            <a:noAutofit/>
          </a:bodyPr>
          <a:lstStyle/>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There are eight change readiness factors that apply to individuals, teams and leaders.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An underused or overused factor is a possible weakness.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Strengths are found in the middle and not in the extremes.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Change is external &amp; transition is internal.</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Transition is a process.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The brain is organized to approach reward and avoid threats.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There are eight stages of organizational change.</a:t>
            </a:r>
          </a:p>
          <a:p>
            <a:pPr indent="-342900" lvl="0" marL="457200" marR="0" rtl="0" algn="l">
              <a:lnSpc>
                <a:spcPct val="90000"/>
              </a:lnSpc>
              <a:spcBef>
                <a:spcPts val="0"/>
              </a:spcBef>
              <a:spcAft>
                <a:spcPts val="0"/>
              </a:spcAft>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90000"/>
              </a:lnSpc>
              <a:spcBef>
                <a:spcPts val="0"/>
              </a:spcBef>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Shape 611"/>
          <p:cNvSpPr txBox="1"/>
          <p:nvPr>
            <p:ph type="title"/>
          </p:nvPr>
        </p:nvSpPr>
        <p:spPr>
          <a:xfrm>
            <a:off x="956150" y="2319750"/>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One “a-ha” from today</a:t>
            </a:r>
          </a:p>
        </p:txBody>
      </p:sp>
      <p:pic>
        <p:nvPicPr>
          <p:cNvPr id="612" name="Shape 612"/>
          <p:cNvPicPr preferRelativeResize="0"/>
          <p:nvPr>
            <p:ph idx="2" type="body"/>
          </p:nvPr>
        </p:nvPicPr>
        <p:blipFill rotWithShape="1">
          <a:blip r:embed="rId3">
            <a:alphaModFix/>
          </a:blip>
          <a:srcRect b="0" l="0" r="0" t="0"/>
          <a:stretch/>
        </p:blipFill>
        <p:spPr>
          <a:xfrm>
            <a:off x="6895541" y="1142988"/>
            <a:ext cx="3473700" cy="4572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idx="4294967295" type="ctrTitle"/>
          </p:nvPr>
        </p:nvSpPr>
        <p:spPr>
          <a:xfrm>
            <a:off x="2209800" y="587123"/>
            <a:ext cx="7772400" cy="1546500"/>
          </a:xfrm>
          <a:prstGeom prst="rect">
            <a:avLst/>
          </a:prstGeom>
          <a:noFill/>
          <a:ln>
            <a:noFill/>
          </a:ln>
        </p:spPr>
        <p:txBody>
          <a:bodyPr anchorCtr="0" anchor="b" bIns="91425" lIns="91425" rIns="91425" wrap="square" tIns="91425">
            <a:noAutofit/>
          </a:bodyPr>
          <a:lstStyle/>
          <a:p>
            <a:pPr indent="-381000" lvl="0" marL="0" marR="0" rtl="0" algn="l">
              <a:lnSpc>
                <a:spcPct val="90000"/>
              </a:lnSpc>
              <a:spcBef>
                <a:spcPts val="0"/>
              </a:spcBef>
              <a:buClr>
                <a:schemeClr val="dk1"/>
              </a:buClr>
              <a:buSzPct val="100000"/>
              <a:buFont typeface="Calibri"/>
              <a:buNone/>
            </a:pPr>
            <a:r>
              <a:rPr b="1" i="0" lang="en-US" sz="6000" u="none" cap="none" strike="noStrike">
                <a:solidFill>
                  <a:schemeClr val="dk1"/>
                </a:solidFill>
                <a:latin typeface="Calibri"/>
                <a:ea typeface="Calibri"/>
                <a:cs typeface="Calibri"/>
                <a:sym typeface="Calibri"/>
              </a:rPr>
              <a:t>Thank you!</a:t>
            </a:r>
          </a:p>
        </p:txBody>
      </p:sp>
      <p:sp>
        <p:nvSpPr>
          <p:cNvPr id="618" name="Shape 618"/>
          <p:cNvSpPr txBox="1"/>
          <p:nvPr>
            <p:ph idx="4294967295" type="subTitle"/>
          </p:nvPr>
        </p:nvSpPr>
        <p:spPr>
          <a:xfrm>
            <a:off x="2209800" y="2186550"/>
            <a:ext cx="6593700" cy="1046400"/>
          </a:xfrm>
          <a:prstGeom prst="rect">
            <a:avLst/>
          </a:prstGeom>
          <a:noFill/>
          <a:ln>
            <a:noFill/>
          </a:ln>
        </p:spPr>
        <p:txBody>
          <a:bodyPr anchorCtr="0" anchor="t" bIns="91425" lIns="91425" rIns="91425" wrap="square" tIns="91425">
            <a:noAutofit/>
          </a:bodyPr>
          <a:lstStyle/>
          <a:p>
            <a:pPr indent="-457200" lvl="0" marL="228600" marR="0" rtl="0" algn="l">
              <a:lnSpc>
                <a:spcPct val="90000"/>
              </a:lnSpc>
              <a:spcBef>
                <a:spcPts val="0"/>
              </a:spcBef>
              <a:buClr>
                <a:schemeClr val="dk1"/>
              </a:buClr>
              <a:buSzPct val="100000"/>
              <a:buFont typeface="Arial"/>
              <a:buNone/>
            </a:pPr>
            <a:r>
              <a:rPr b="1" i="0" lang="en-US" sz="3600" u="none" cap="none" strike="noStrike">
                <a:solidFill>
                  <a:schemeClr val="dk1"/>
                </a:solidFill>
                <a:latin typeface="Calibri"/>
                <a:ea typeface="Calibri"/>
                <a:cs typeface="Calibri"/>
                <a:sym typeface="Calibri"/>
              </a:rPr>
              <a:t>We value your feedback.</a:t>
            </a:r>
          </a:p>
        </p:txBody>
      </p:sp>
      <p:sp>
        <p:nvSpPr>
          <p:cNvPr id="619" name="Shape 619"/>
          <p:cNvSpPr txBox="1"/>
          <p:nvPr>
            <p:ph idx="4294967295" type="body"/>
          </p:nvPr>
        </p:nvSpPr>
        <p:spPr>
          <a:xfrm>
            <a:off x="2209800" y="3285875"/>
            <a:ext cx="4863900" cy="3282000"/>
          </a:xfrm>
          <a:prstGeom prst="rect">
            <a:avLst/>
          </a:prstGeom>
          <a:noFill/>
          <a:ln>
            <a:noFill/>
          </a:ln>
        </p:spPr>
        <p:txBody>
          <a:bodyPr anchorCtr="0" anchor="t" bIns="91425" lIns="91425" rIns="91425" wrap="square" tIns="91425">
            <a:noAutofit/>
          </a:bodyPr>
          <a:lstStyle/>
          <a:p>
            <a:pPr indent="-273050" lvl="0" marL="228600" marR="0" rtl="0" algn="l">
              <a:lnSpc>
                <a:spcPct val="90000"/>
              </a:lnSpc>
              <a:spcBef>
                <a:spcPts val="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Please complete a Feedback form before you leave.</a:t>
            </a:r>
          </a:p>
          <a:p>
            <a:pPr indent="-4064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sp>
        <p:nvSpPr>
          <p:cNvPr id="195" name="Shape 195"/>
          <p:cNvSpPr/>
          <p:nvPr/>
        </p:nvSpPr>
        <p:spPr>
          <a:xfrm>
            <a:off x="0" y="0"/>
            <a:ext cx="4636008" cy="6858000"/>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cxnSp>
        <p:nvCxnSpPr>
          <p:cNvPr id="196" name="Shape 196"/>
          <p:cNvCxnSpPr/>
          <p:nvPr/>
        </p:nvCxnSpPr>
        <p:spPr>
          <a:xfrm rot="10800000">
            <a:off x="762000" y="2971800"/>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197" name="Shape 197"/>
          <p:cNvSpPr txBox="1"/>
          <p:nvPr>
            <p:ph type="title"/>
          </p:nvPr>
        </p:nvSpPr>
        <p:spPr>
          <a:xfrm>
            <a:off x="943277" y="712269"/>
            <a:ext cx="3370998" cy="5502264"/>
          </a:xfrm>
          <a:prstGeom prst="rect">
            <a:avLst/>
          </a:prstGeom>
          <a:noFill/>
          <a:ln>
            <a:noFill/>
          </a:ln>
        </p:spPr>
        <p:txBody>
          <a:bodyPr anchorCtr="0" anchor="ctr" bIns="91425" lIns="91425" rIns="91425" wrap="square" tIns="91425">
            <a:noAutofit/>
          </a:bodyPr>
          <a:lstStyle/>
          <a:p>
            <a:pPr indent="-279400" lvl="0" marL="0" marR="0" rtl="0" algn="l">
              <a:lnSpc>
                <a:spcPct val="90000"/>
              </a:lnSpc>
              <a:spcBef>
                <a:spcPts val="0"/>
              </a:spcBef>
              <a:buClr>
                <a:srgbClr val="FFFFFF"/>
              </a:buClr>
              <a:buSzPct val="100000"/>
              <a:buFont typeface="Calibri"/>
              <a:buNone/>
            </a:pPr>
            <a:r>
              <a:rPr i="0" lang="en-US" sz="4400" u="none" cap="none" strike="noStrike">
                <a:solidFill>
                  <a:srgbClr val="FFFFFF"/>
                </a:solidFill>
                <a:latin typeface="Raleway"/>
                <a:ea typeface="Raleway"/>
                <a:cs typeface="Raleway"/>
                <a:sym typeface="Raleway"/>
              </a:rPr>
              <a:t>Agenda</a:t>
            </a:r>
          </a:p>
        </p:txBody>
      </p:sp>
      <p:grpSp>
        <p:nvGrpSpPr>
          <p:cNvPr id="198" name="Shape 198"/>
          <p:cNvGrpSpPr/>
          <p:nvPr/>
        </p:nvGrpSpPr>
        <p:grpSpPr>
          <a:xfrm>
            <a:off x="5280025" y="643618"/>
            <a:ext cx="6269100" cy="5570811"/>
            <a:chOff x="0" y="680"/>
            <a:chExt cx="6269100" cy="5570811"/>
          </a:xfrm>
        </p:grpSpPr>
        <p:cxnSp>
          <p:nvCxnSpPr>
            <p:cNvPr id="199" name="Shape 199"/>
            <p:cNvCxnSpPr/>
            <p:nvPr/>
          </p:nvCxnSpPr>
          <p:spPr>
            <a:xfrm>
              <a:off x="0" y="680"/>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0" name="Shape 200"/>
            <p:cNvSpPr/>
            <p:nvPr/>
          </p:nvSpPr>
          <p:spPr>
            <a:xfrm>
              <a:off x="0" y="680"/>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txBox="1"/>
            <p:nvPr/>
          </p:nvSpPr>
          <p:spPr>
            <a:xfrm>
              <a:off x="0" y="680"/>
              <a:ext cx="6269100" cy="1114200"/>
            </a:xfrm>
            <a:prstGeom prst="rect">
              <a:avLst/>
            </a:prstGeom>
            <a:noFill/>
            <a:ln>
              <a:noFill/>
            </a:ln>
          </p:spPr>
          <p:txBody>
            <a:bodyPr anchorCtr="0" anchor="t" bIns="118100" lIns="118100" rIns="118100" wrap="square" tIns="118100">
              <a:noAutofit/>
            </a:bodyPr>
            <a:lstStyle/>
            <a:p>
              <a:pPr indent="0" lvl="0" marL="0" marR="0" rtl="0" algn="l">
                <a:lnSpc>
                  <a:spcPct val="90000"/>
                </a:lnSpc>
                <a:spcBef>
                  <a:spcPts val="0"/>
                </a:spcBef>
                <a:spcAft>
                  <a:spcPts val="0"/>
                </a:spcAft>
                <a:buSzPct val="25000"/>
                <a:buNone/>
              </a:pPr>
              <a:r>
                <a:rPr lang="en-US" sz="3100">
                  <a:solidFill>
                    <a:schemeClr val="dk1"/>
                  </a:solidFill>
                  <a:latin typeface="Raleway"/>
                  <a:ea typeface="Raleway"/>
                  <a:cs typeface="Raleway"/>
                  <a:sym typeface="Raleway"/>
                </a:rPr>
                <a:t>Intros &amp; Outcomes</a:t>
              </a:r>
            </a:p>
          </p:txBody>
        </p:sp>
        <p:cxnSp>
          <p:nvCxnSpPr>
            <p:cNvPr id="202" name="Shape 202"/>
            <p:cNvCxnSpPr/>
            <p:nvPr/>
          </p:nvCxnSpPr>
          <p:spPr>
            <a:xfrm>
              <a:off x="0" y="1114833"/>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3" name="Shape 203"/>
            <p:cNvSpPr/>
            <p:nvPr/>
          </p:nvSpPr>
          <p:spPr>
            <a:xfrm>
              <a:off x="0" y="1114833"/>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4" name="Shape 204"/>
            <p:cNvSpPr txBox="1"/>
            <p:nvPr/>
          </p:nvSpPr>
          <p:spPr>
            <a:xfrm>
              <a:off x="0" y="1114833"/>
              <a:ext cx="6269100" cy="1114200"/>
            </a:xfrm>
            <a:prstGeom prst="rect">
              <a:avLst/>
            </a:prstGeom>
            <a:noFill/>
            <a:ln>
              <a:noFill/>
            </a:ln>
          </p:spPr>
          <p:txBody>
            <a:bodyPr anchorCtr="0" anchor="t" bIns="118100" lIns="118100" rIns="118100" wrap="square" tIns="118100">
              <a:noAutofit/>
            </a:bodyPr>
            <a:lstStyle/>
            <a:p>
              <a:pPr indent="0" lvl="0" marL="0" marR="0" rtl="0" algn="l">
                <a:lnSpc>
                  <a:spcPct val="90000"/>
                </a:lnSpc>
                <a:spcBef>
                  <a:spcPts val="0"/>
                </a:spcBef>
                <a:spcAft>
                  <a:spcPts val="0"/>
                </a:spcAft>
                <a:buSzPct val="25000"/>
                <a:buNone/>
              </a:pPr>
              <a:r>
                <a:rPr b="1" lang="en-US" sz="3100">
                  <a:solidFill>
                    <a:schemeClr val="dk1"/>
                  </a:solidFill>
                  <a:latin typeface="Raleway"/>
                  <a:ea typeface="Raleway"/>
                  <a:cs typeface="Raleway"/>
                  <a:sym typeface="Raleway"/>
                </a:rPr>
                <a:t>Personal Transition Curve</a:t>
              </a:r>
            </a:p>
          </p:txBody>
        </p:sp>
        <p:cxnSp>
          <p:nvCxnSpPr>
            <p:cNvPr id="205" name="Shape 205"/>
            <p:cNvCxnSpPr/>
            <p:nvPr/>
          </p:nvCxnSpPr>
          <p:spPr>
            <a:xfrm>
              <a:off x="0" y="2228986"/>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6" name="Shape 206"/>
            <p:cNvSpPr/>
            <p:nvPr/>
          </p:nvSpPr>
          <p:spPr>
            <a:xfrm>
              <a:off x="0" y="2228986"/>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cxnSp>
          <p:nvCxnSpPr>
            <p:cNvPr id="207" name="Shape 207"/>
            <p:cNvCxnSpPr/>
            <p:nvPr/>
          </p:nvCxnSpPr>
          <p:spPr>
            <a:xfrm>
              <a:off x="0" y="3343138"/>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8" name="Shape 208"/>
            <p:cNvSpPr/>
            <p:nvPr/>
          </p:nvSpPr>
          <p:spPr>
            <a:xfrm>
              <a:off x="0" y="3343138"/>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9" name="Shape 209"/>
            <p:cNvSpPr txBox="1"/>
            <p:nvPr/>
          </p:nvSpPr>
          <p:spPr>
            <a:xfrm>
              <a:off x="0" y="3343138"/>
              <a:ext cx="6269100" cy="1114200"/>
            </a:xfrm>
            <a:prstGeom prst="rect">
              <a:avLst/>
            </a:prstGeom>
            <a:noFill/>
            <a:ln>
              <a:noFill/>
            </a:ln>
          </p:spPr>
          <p:txBody>
            <a:bodyPr anchorCtr="0" anchor="t" bIns="118100" lIns="118100" rIns="118100" wrap="square" tIns="118100">
              <a:noAutofit/>
            </a:bodyPr>
            <a:lstStyle/>
            <a:p>
              <a:pPr lvl="0" rtl="0">
                <a:lnSpc>
                  <a:spcPct val="90000"/>
                </a:lnSpc>
                <a:spcBef>
                  <a:spcPts val="0"/>
                </a:spcBef>
                <a:buClr>
                  <a:schemeClr val="dk1"/>
                </a:buClr>
                <a:buSzPct val="25000"/>
                <a:buFont typeface="Arial"/>
                <a:buNone/>
              </a:pPr>
              <a:r>
                <a:rPr b="1" lang="en-US" sz="3100">
                  <a:solidFill>
                    <a:schemeClr val="dk1"/>
                  </a:solidFill>
                  <a:latin typeface="Raleway"/>
                  <a:ea typeface="Raleway"/>
                  <a:cs typeface="Raleway"/>
                  <a:sym typeface="Raleway"/>
                </a:rPr>
                <a:t>Eight Stages of Organizational Change</a:t>
              </a:r>
            </a:p>
          </p:txBody>
        </p:sp>
        <p:cxnSp>
          <p:nvCxnSpPr>
            <p:cNvPr id="210" name="Shape 210"/>
            <p:cNvCxnSpPr/>
            <p:nvPr/>
          </p:nvCxnSpPr>
          <p:spPr>
            <a:xfrm>
              <a:off x="0" y="4457291"/>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11" name="Shape 211"/>
            <p:cNvSpPr/>
            <p:nvPr/>
          </p:nvSpPr>
          <p:spPr>
            <a:xfrm>
              <a:off x="0" y="4457291"/>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txBox="1"/>
            <p:nvPr/>
          </p:nvSpPr>
          <p:spPr>
            <a:xfrm>
              <a:off x="0" y="4457291"/>
              <a:ext cx="6269100" cy="1114200"/>
            </a:xfrm>
            <a:prstGeom prst="rect">
              <a:avLst/>
            </a:prstGeom>
            <a:noFill/>
            <a:ln>
              <a:noFill/>
            </a:ln>
          </p:spPr>
          <p:txBody>
            <a:bodyPr anchorCtr="0" anchor="t" bIns="118100" lIns="118100" rIns="118100" wrap="square" tIns="118100">
              <a:noAutofit/>
            </a:bodyPr>
            <a:lstStyle/>
            <a:p>
              <a:pPr indent="0" lvl="0" marL="0" marR="0" rtl="0" algn="l">
                <a:lnSpc>
                  <a:spcPct val="90000"/>
                </a:lnSpc>
                <a:spcBef>
                  <a:spcPts val="0"/>
                </a:spcBef>
                <a:spcAft>
                  <a:spcPts val="0"/>
                </a:spcAft>
                <a:buSzPct val="25000"/>
                <a:buNone/>
              </a:pPr>
              <a:r>
                <a:rPr lang="en-US" sz="3100">
                  <a:solidFill>
                    <a:schemeClr val="dk1"/>
                  </a:solidFill>
                  <a:latin typeface="Raleway"/>
                  <a:ea typeface="Raleway"/>
                  <a:cs typeface="Raleway"/>
                  <a:sym typeface="Raleway"/>
                </a:rPr>
                <a:t>Organizational Change at Your Company</a:t>
              </a:r>
            </a:p>
          </p:txBody>
        </p:sp>
        <p:sp>
          <p:nvSpPr>
            <p:cNvPr id="213" name="Shape 213"/>
            <p:cNvSpPr txBox="1"/>
            <p:nvPr/>
          </p:nvSpPr>
          <p:spPr>
            <a:xfrm>
              <a:off x="0" y="2228986"/>
              <a:ext cx="6269100" cy="1114200"/>
            </a:xfrm>
            <a:prstGeom prst="rect">
              <a:avLst/>
            </a:prstGeom>
            <a:noFill/>
            <a:ln>
              <a:noFill/>
            </a:ln>
          </p:spPr>
          <p:txBody>
            <a:bodyPr anchorCtr="0" anchor="t" bIns="118100" lIns="118100" rIns="118100" wrap="square" tIns="118100">
              <a:noAutofit/>
            </a:bodyPr>
            <a:lstStyle/>
            <a:p>
              <a:pPr lvl="0" rtl="0">
                <a:lnSpc>
                  <a:spcPct val="90000"/>
                </a:lnSpc>
                <a:spcBef>
                  <a:spcPts val="0"/>
                </a:spcBef>
                <a:buClr>
                  <a:schemeClr val="dk1"/>
                </a:buClr>
                <a:buSzPct val="25000"/>
                <a:buFont typeface="Arial"/>
                <a:buNone/>
              </a:pPr>
              <a:r>
                <a:rPr b="1" lang="en-US" sz="3100">
                  <a:solidFill>
                    <a:schemeClr val="dk1"/>
                  </a:solidFill>
                  <a:latin typeface="Raleway"/>
                  <a:ea typeface="Raleway"/>
                  <a:cs typeface="Raleway"/>
                  <a:sym typeface="Raleway"/>
                </a:rPr>
                <a:t>Eight Change Readiness Factors</a:t>
              </a:r>
            </a:p>
            <a:p>
              <a:pPr indent="0" lvl="0" marL="0" marR="0" rtl="0" algn="l">
                <a:lnSpc>
                  <a:spcPct val="90000"/>
                </a:lnSpc>
                <a:spcBef>
                  <a:spcPts val="0"/>
                </a:spcBef>
                <a:spcAft>
                  <a:spcPts val="0"/>
                </a:spcAft>
                <a:buNone/>
              </a:pPr>
              <a:r>
                <a:t/>
              </a:r>
              <a:endParaRPr sz="3100">
                <a:solidFill>
                  <a:schemeClr val="dk1"/>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17" name="Shape 217"/>
        <p:cNvGrpSpPr/>
        <p:nvPr/>
      </p:nvGrpSpPr>
      <p:grpSpPr>
        <a:xfrm>
          <a:off x="0" y="0"/>
          <a:ext cx="0" cy="0"/>
          <a:chOff x="0" y="0"/>
          <a:chExt cx="0" cy="0"/>
        </a:xfrm>
      </p:grpSpPr>
      <p:grpSp>
        <p:nvGrpSpPr>
          <p:cNvPr id="218" name="Shape 218" title="intersecting circles"/>
          <p:cNvGrpSpPr/>
          <p:nvPr/>
        </p:nvGrpSpPr>
        <p:grpSpPr>
          <a:xfrm>
            <a:off x="1155481" y="498348"/>
            <a:ext cx="9902759" cy="5861400"/>
            <a:chOff x="1155481" y="498348"/>
            <a:chExt cx="9902759" cy="5861400"/>
          </a:xfrm>
        </p:grpSpPr>
        <p:sp>
          <p:nvSpPr>
            <p:cNvPr id="219" name="Shape 219"/>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222" name="Shape 222"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23" name="Shape 223"/>
          <p:cNvSpPr txBox="1"/>
          <p:nvPr>
            <p:ph type="ctrTitle"/>
          </p:nvPr>
        </p:nvSpPr>
        <p:spPr>
          <a:xfrm>
            <a:off x="0" y="2962188"/>
            <a:ext cx="9144000" cy="1381200"/>
          </a:xfrm>
          <a:prstGeom prst="rect">
            <a:avLst/>
          </a:prstGeom>
          <a:noFill/>
          <a:ln>
            <a:noFill/>
          </a:ln>
        </p:spPr>
        <p:txBody>
          <a:bodyPr anchorCtr="0" anchor="ctr" bIns="91425" lIns="91425" rIns="91425" wrap="square" tIns="91425">
            <a:noAutofit/>
          </a:bodyPr>
          <a:lstStyle/>
          <a:p>
            <a:pPr indent="-251396" lvl="0" marL="0" marR="0" rtl="0">
              <a:lnSpc>
                <a:spcPct val="90000"/>
              </a:lnSpc>
              <a:spcBef>
                <a:spcPts val="0"/>
              </a:spcBef>
              <a:spcAft>
                <a:spcPts val="0"/>
              </a:spcAft>
              <a:buClr>
                <a:srgbClr val="0091EA"/>
              </a:buClr>
              <a:buSzPct val="65983"/>
              <a:buFont typeface="Calibri"/>
              <a:buNone/>
            </a:pPr>
            <a:r>
              <a:rPr b="0" lang="en-US">
                <a:solidFill>
                  <a:schemeClr val="dk2"/>
                </a:solidFill>
                <a:latin typeface="Raleway"/>
                <a:ea typeface="Raleway"/>
                <a:cs typeface="Raleway"/>
                <a:sym typeface="Raleway"/>
              </a:rPr>
              <a:t>Intro</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sp>
        <p:nvSpPr>
          <p:cNvPr id="229" name="Shape 229"/>
          <p:cNvSpPr/>
          <p:nvPr/>
        </p:nvSpPr>
        <p:spPr>
          <a:xfrm>
            <a:off x="0" y="0"/>
            <a:ext cx="12192000" cy="6858000"/>
          </a:xfrm>
          <a:prstGeom prst="rect">
            <a:avLst/>
          </a:prstGeom>
          <a:solidFill>
            <a:srgbClr val="6D634E"/>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30" name="Shape 230"/>
          <p:cNvSpPr/>
          <p:nvPr/>
        </p:nvSpPr>
        <p:spPr>
          <a:xfrm>
            <a:off x="477012" y="480060"/>
            <a:ext cx="11237976" cy="589788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231" name="Shape 231"/>
          <p:cNvPicPr preferRelativeResize="0"/>
          <p:nvPr/>
        </p:nvPicPr>
        <p:blipFill rotWithShape="1">
          <a:blip r:embed="rId3">
            <a:alphaModFix/>
          </a:blip>
          <a:srcRect b="0" l="0" r="0" t="0"/>
          <a:stretch/>
        </p:blipFill>
        <p:spPr>
          <a:xfrm>
            <a:off x="687198" y="643467"/>
            <a:ext cx="10769284" cy="55571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7" name="Shape 237"/>
        <p:cNvGrpSpPr/>
        <p:nvPr/>
      </p:nvGrpSpPr>
      <p:grpSpPr>
        <a:xfrm>
          <a:off x="0" y="0"/>
          <a:ext cx="0" cy="0"/>
          <a:chOff x="0" y="0"/>
          <a:chExt cx="0" cy="0"/>
        </a:xfrm>
      </p:grpSpPr>
      <p:sp>
        <p:nvSpPr>
          <p:cNvPr id="238" name="Shape 238"/>
          <p:cNvSpPr/>
          <p:nvPr/>
        </p:nvSpPr>
        <p:spPr>
          <a:xfrm>
            <a:off x="321564" y="320040"/>
            <a:ext cx="11548872" cy="6217920"/>
          </a:xfrm>
          <a:prstGeom prst="rect">
            <a:avLst/>
          </a:prstGeom>
          <a:solidFill>
            <a:schemeClr val="dk1">
              <a:alpha val="9803"/>
            </a:schemeClr>
          </a:solidFill>
          <a:ln cap="sq" cmpd="thinThick" w="127000">
            <a:solidFill>
              <a:schemeClr val="lt2"/>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39" name="Shape 239"/>
          <p:cNvSpPr txBox="1"/>
          <p:nvPr>
            <p:ph type="title"/>
          </p:nvPr>
        </p:nvSpPr>
        <p:spPr>
          <a:xfrm>
            <a:off x="838200" y="1125577"/>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Interviewee’s name:_______</a:t>
            </a:r>
          </a:p>
          <a:p>
            <a:pPr indent="-279400" lvl="0" marL="0" marR="0" rtl="0" algn="l">
              <a:lnSpc>
                <a:spcPct val="90000"/>
              </a:lnSpc>
              <a:spcBef>
                <a:spcPts val="0"/>
              </a:spcBef>
              <a:buClr>
                <a:schemeClr val="dk1"/>
              </a:buClr>
              <a:buSzPct val="100000"/>
              <a:buFont typeface="Calibri"/>
              <a:buNone/>
            </a:pPr>
            <a:r>
              <a:rPr lang="en-US"/>
              <a:t>Situation Summary:___________________</a:t>
            </a:r>
          </a:p>
          <a:p>
            <a:pPr indent="-279400" lvl="0" marL="0" marR="0" rtl="0" algn="l">
              <a:lnSpc>
                <a:spcPct val="90000"/>
              </a:lnSpc>
              <a:spcBef>
                <a:spcPts val="0"/>
              </a:spcBef>
              <a:buClr>
                <a:schemeClr val="dk1"/>
              </a:buClr>
              <a:buSzPct val="100000"/>
              <a:buFont typeface="Calibri"/>
              <a:buNone/>
            </a:pPr>
            <a:r>
              <a:rPr lang="en-US"/>
              <a:t>_________________________________</a:t>
            </a:r>
          </a:p>
        </p:txBody>
      </p:sp>
      <p:sp>
        <p:nvSpPr>
          <p:cNvPr id="240" name="Shape 240"/>
          <p:cNvSpPr txBox="1"/>
          <p:nvPr>
            <p:ph idx="1" type="body"/>
          </p:nvPr>
        </p:nvSpPr>
        <p:spPr>
          <a:xfrm>
            <a:off x="838200" y="3529851"/>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Negative Reactions to Change</a:t>
            </a:r>
          </a:p>
          <a:p>
            <a:pPr indent="-152400" lvl="0" marL="0" marR="0" rtl="0" algn="l">
              <a:lnSpc>
                <a:spcPct val="90000"/>
              </a:lnSpc>
              <a:spcBef>
                <a:spcPts val="1000"/>
              </a:spcBef>
              <a:buClr>
                <a:schemeClr val="dk1"/>
              </a:buClr>
              <a:buSzPct val="100000"/>
              <a:buFont typeface="Arial"/>
              <a:buNone/>
            </a:pPr>
            <a:r>
              <a:rPr lang="en-US" sz="2400"/>
              <a:t>1.</a:t>
            </a:r>
          </a:p>
          <a:p>
            <a:pPr indent="-152400" lvl="0" marL="0" marR="0" rtl="0" algn="l">
              <a:lnSpc>
                <a:spcPct val="90000"/>
              </a:lnSpc>
              <a:spcBef>
                <a:spcPts val="1000"/>
              </a:spcBef>
              <a:buClr>
                <a:schemeClr val="dk1"/>
              </a:buClr>
              <a:buSzPct val="100000"/>
              <a:buFont typeface="Arial"/>
              <a:buNone/>
            </a:pPr>
            <a:r>
              <a:rPr lang="en-US" sz="2400"/>
              <a:t>2.</a:t>
            </a:r>
          </a:p>
          <a:p>
            <a:pPr indent="-152400" lvl="0" marL="0" marR="0" rtl="0" algn="l">
              <a:lnSpc>
                <a:spcPct val="90000"/>
              </a:lnSpc>
              <a:spcBef>
                <a:spcPts val="1000"/>
              </a:spcBef>
              <a:buClr>
                <a:schemeClr val="dk1"/>
              </a:buClr>
              <a:buSzPct val="100000"/>
              <a:buFont typeface="Arial"/>
              <a:buNone/>
            </a:pPr>
            <a:r>
              <a:rPr lang="en-US" sz="2400"/>
              <a:t>3.</a:t>
            </a:r>
          </a:p>
          <a:p>
            <a:pPr indent="-152400" lvl="0" marL="0" marR="0" rtl="0" algn="l">
              <a:lnSpc>
                <a:spcPct val="90000"/>
              </a:lnSpc>
              <a:spcBef>
                <a:spcPts val="1000"/>
              </a:spcBef>
              <a:buClr>
                <a:schemeClr val="dk1"/>
              </a:buClr>
              <a:buSzPct val="100000"/>
              <a:buFont typeface="Arial"/>
              <a:buNone/>
            </a:pPr>
            <a:r>
              <a:rPr lang="en-US" sz="2400"/>
              <a:t>etc.</a:t>
            </a:r>
          </a:p>
        </p:txBody>
      </p:sp>
      <p:sp>
        <p:nvSpPr>
          <p:cNvPr id="241" name="Shape 241"/>
          <p:cNvSpPr txBox="1"/>
          <p:nvPr>
            <p:ph idx="2" type="body"/>
          </p:nvPr>
        </p:nvSpPr>
        <p:spPr>
          <a:xfrm>
            <a:off x="6256025" y="3529750"/>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Positive Reactions to Change</a:t>
            </a:r>
          </a:p>
          <a:p>
            <a:pPr indent="-152400" lvl="0" marL="0" rtl="0">
              <a:spcBef>
                <a:spcPts val="0"/>
              </a:spcBef>
              <a:buClr>
                <a:schemeClr val="dk1"/>
              </a:buClr>
              <a:buSzPct val="100000"/>
              <a:buFont typeface="Arial"/>
              <a:buNone/>
            </a:pPr>
            <a:r>
              <a:rPr lang="en-US" sz="2400"/>
              <a:t>1.</a:t>
            </a:r>
          </a:p>
          <a:p>
            <a:pPr indent="-152400" lvl="0" marL="0" rtl="0">
              <a:spcBef>
                <a:spcPts val="0"/>
              </a:spcBef>
              <a:buClr>
                <a:schemeClr val="dk1"/>
              </a:buClr>
              <a:buSzPct val="100000"/>
              <a:buFont typeface="Arial"/>
              <a:buNone/>
            </a:pPr>
            <a:r>
              <a:rPr lang="en-US" sz="2400"/>
              <a:t>2.</a:t>
            </a:r>
          </a:p>
          <a:p>
            <a:pPr indent="-152400" lvl="0" marL="0" rtl="0">
              <a:spcBef>
                <a:spcPts val="0"/>
              </a:spcBef>
              <a:buClr>
                <a:schemeClr val="dk1"/>
              </a:buClr>
              <a:buSzPct val="100000"/>
              <a:buFont typeface="Arial"/>
              <a:buNone/>
            </a:pPr>
            <a:r>
              <a:rPr lang="en-US" sz="2400"/>
              <a:t>3.</a:t>
            </a:r>
          </a:p>
          <a:p>
            <a:pPr indent="-152400" lvl="0" marL="0" rtl="0">
              <a:spcBef>
                <a:spcPts val="0"/>
              </a:spcBef>
              <a:buClr>
                <a:schemeClr val="dk1"/>
              </a:buClr>
              <a:buSzPct val="100000"/>
              <a:buFont typeface="Arial"/>
              <a:buNone/>
            </a:pPr>
            <a:r>
              <a:rPr lang="en-US" sz="2400"/>
              <a:t>etc.</a:t>
            </a:r>
          </a:p>
        </p:txBody>
      </p:sp>
      <p:sp>
        <p:nvSpPr>
          <p:cNvPr id="242" name="Shape 242"/>
          <p:cNvSpPr txBox="1"/>
          <p:nvPr>
            <p:ph idx="12" type="sldNum"/>
          </p:nvPr>
        </p:nvSpPr>
        <p:spPr>
          <a:xfrm>
            <a:off x="8610600" y="6152426"/>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48" name="Shape 248"/>
        <p:cNvGrpSpPr/>
        <p:nvPr/>
      </p:nvGrpSpPr>
      <p:grpSpPr>
        <a:xfrm>
          <a:off x="0" y="0"/>
          <a:ext cx="0" cy="0"/>
          <a:chOff x="0" y="0"/>
          <a:chExt cx="0" cy="0"/>
        </a:xfrm>
      </p:grpSpPr>
      <p:sp>
        <p:nvSpPr>
          <p:cNvPr id="249" name="Shape 249"/>
          <p:cNvSpPr/>
          <p:nvPr/>
        </p:nvSpPr>
        <p:spPr>
          <a:xfrm>
            <a:off x="321564" y="320040"/>
            <a:ext cx="11548800" cy="6217800"/>
          </a:xfrm>
          <a:prstGeom prst="rect">
            <a:avLst/>
          </a:prstGeom>
          <a:solidFill>
            <a:schemeClr val="dk1">
              <a:alpha val="9800"/>
            </a:schemeClr>
          </a:solidFill>
          <a:ln cap="sq" cmpd="thinThick" w="127000">
            <a:solidFill>
              <a:schemeClr val="lt2"/>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50" name="Shape 250"/>
          <p:cNvSpPr txBox="1"/>
          <p:nvPr>
            <p:ph type="title"/>
          </p:nvPr>
        </p:nvSpPr>
        <p:spPr>
          <a:xfrm>
            <a:off x="838200" y="1125577"/>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Interviewee’s name:_______</a:t>
            </a:r>
          </a:p>
          <a:p>
            <a:pPr indent="-279400" lvl="0" marL="0" marR="0" rtl="0" algn="l">
              <a:lnSpc>
                <a:spcPct val="90000"/>
              </a:lnSpc>
              <a:spcBef>
                <a:spcPts val="0"/>
              </a:spcBef>
              <a:buClr>
                <a:schemeClr val="dk1"/>
              </a:buClr>
              <a:buSzPct val="100000"/>
              <a:buFont typeface="Calibri"/>
              <a:buNone/>
            </a:pPr>
            <a:r>
              <a:rPr lang="en-US"/>
              <a:t>Situation Summary:___________________</a:t>
            </a:r>
          </a:p>
          <a:p>
            <a:pPr indent="-279400" lvl="0" marL="0" marR="0" rtl="0" algn="l">
              <a:lnSpc>
                <a:spcPct val="90000"/>
              </a:lnSpc>
              <a:spcBef>
                <a:spcPts val="0"/>
              </a:spcBef>
              <a:buClr>
                <a:schemeClr val="dk1"/>
              </a:buClr>
              <a:buSzPct val="100000"/>
              <a:buFont typeface="Calibri"/>
              <a:buNone/>
            </a:pPr>
            <a:r>
              <a:rPr lang="en-US"/>
              <a:t>_________________________________</a:t>
            </a:r>
          </a:p>
        </p:txBody>
      </p:sp>
      <p:sp>
        <p:nvSpPr>
          <p:cNvPr id="251" name="Shape 251"/>
          <p:cNvSpPr txBox="1"/>
          <p:nvPr>
            <p:ph idx="1" type="body"/>
          </p:nvPr>
        </p:nvSpPr>
        <p:spPr>
          <a:xfrm>
            <a:off x="838200" y="3529851"/>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Negative Reactions to Change</a:t>
            </a:r>
          </a:p>
          <a:p>
            <a:pPr indent="-152400" lvl="0" marL="0" marR="0" rtl="0" algn="l">
              <a:lnSpc>
                <a:spcPct val="90000"/>
              </a:lnSpc>
              <a:spcBef>
                <a:spcPts val="1000"/>
              </a:spcBef>
              <a:buClr>
                <a:schemeClr val="dk1"/>
              </a:buClr>
              <a:buSzPct val="100000"/>
              <a:buFont typeface="Arial"/>
              <a:buNone/>
            </a:pPr>
            <a:r>
              <a:rPr lang="en-US" sz="2400"/>
              <a:t>1.</a:t>
            </a:r>
          </a:p>
          <a:p>
            <a:pPr indent="-152400" lvl="0" marL="0" marR="0" rtl="0" algn="l">
              <a:lnSpc>
                <a:spcPct val="90000"/>
              </a:lnSpc>
              <a:spcBef>
                <a:spcPts val="1000"/>
              </a:spcBef>
              <a:buClr>
                <a:schemeClr val="dk1"/>
              </a:buClr>
              <a:buSzPct val="100000"/>
              <a:buFont typeface="Arial"/>
              <a:buNone/>
            </a:pPr>
            <a:r>
              <a:rPr lang="en-US" sz="2400"/>
              <a:t>2.</a:t>
            </a:r>
          </a:p>
          <a:p>
            <a:pPr indent="-152400" lvl="0" marL="0" marR="0" rtl="0" algn="l">
              <a:lnSpc>
                <a:spcPct val="90000"/>
              </a:lnSpc>
              <a:spcBef>
                <a:spcPts val="1000"/>
              </a:spcBef>
              <a:buClr>
                <a:schemeClr val="dk1"/>
              </a:buClr>
              <a:buSzPct val="100000"/>
              <a:buFont typeface="Arial"/>
              <a:buNone/>
            </a:pPr>
            <a:r>
              <a:rPr lang="en-US" sz="2400"/>
              <a:t>3.</a:t>
            </a:r>
          </a:p>
          <a:p>
            <a:pPr indent="-152400" lvl="0" marL="0" marR="0" rtl="0" algn="l">
              <a:lnSpc>
                <a:spcPct val="90000"/>
              </a:lnSpc>
              <a:spcBef>
                <a:spcPts val="1000"/>
              </a:spcBef>
              <a:buClr>
                <a:schemeClr val="dk1"/>
              </a:buClr>
              <a:buSzPct val="100000"/>
              <a:buFont typeface="Arial"/>
              <a:buNone/>
            </a:pPr>
            <a:r>
              <a:rPr lang="en-US" sz="2400"/>
              <a:t>etc.</a:t>
            </a:r>
          </a:p>
        </p:txBody>
      </p:sp>
      <p:sp>
        <p:nvSpPr>
          <p:cNvPr id="252" name="Shape 252"/>
          <p:cNvSpPr txBox="1"/>
          <p:nvPr>
            <p:ph idx="2" type="body"/>
          </p:nvPr>
        </p:nvSpPr>
        <p:spPr>
          <a:xfrm>
            <a:off x="6256025" y="3529750"/>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Positive Reactions to Change</a:t>
            </a:r>
          </a:p>
          <a:p>
            <a:pPr indent="-152400" lvl="0" marL="0" rtl="0">
              <a:spcBef>
                <a:spcPts val="0"/>
              </a:spcBef>
              <a:buClr>
                <a:schemeClr val="dk1"/>
              </a:buClr>
              <a:buSzPct val="100000"/>
              <a:buFont typeface="Arial"/>
              <a:buNone/>
            </a:pPr>
            <a:r>
              <a:rPr lang="en-US" sz="2400"/>
              <a:t>1.</a:t>
            </a:r>
          </a:p>
          <a:p>
            <a:pPr indent="-152400" lvl="0" marL="0" rtl="0">
              <a:spcBef>
                <a:spcPts val="0"/>
              </a:spcBef>
              <a:buClr>
                <a:schemeClr val="dk1"/>
              </a:buClr>
              <a:buSzPct val="100000"/>
              <a:buFont typeface="Arial"/>
              <a:buNone/>
            </a:pPr>
            <a:r>
              <a:rPr lang="en-US" sz="2400"/>
              <a:t>2.</a:t>
            </a:r>
          </a:p>
          <a:p>
            <a:pPr indent="-152400" lvl="0" marL="0" rtl="0">
              <a:spcBef>
                <a:spcPts val="0"/>
              </a:spcBef>
              <a:buClr>
                <a:schemeClr val="dk1"/>
              </a:buClr>
              <a:buSzPct val="100000"/>
              <a:buFont typeface="Arial"/>
              <a:buNone/>
            </a:pPr>
            <a:r>
              <a:rPr lang="en-US" sz="2400"/>
              <a:t>3.</a:t>
            </a:r>
          </a:p>
          <a:p>
            <a:pPr indent="-152400" lvl="0" marL="0" rtl="0">
              <a:spcBef>
                <a:spcPts val="0"/>
              </a:spcBef>
              <a:buClr>
                <a:schemeClr val="dk1"/>
              </a:buClr>
              <a:buSzPct val="100000"/>
              <a:buFont typeface="Arial"/>
              <a:buNone/>
            </a:pPr>
            <a:r>
              <a:rPr lang="en-US" sz="2400"/>
              <a:t>etc.</a:t>
            </a:r>
          </a:p>
        </p:txBody>
      </p:sp>
      <p:sp>
        <p:nvSpPr>
          <p:cNvPr id="253" name="Shape 253"/>
          <p:cNvSpPr txBox="1"/>
          <p:nvPr>
            <p:ph idx="12" type="sldNum"/>
          </p:nvPr>
        </p:nvSpPr>
        <p:spPr>
          <a:xfrm>
            <a:off x="8610600" y="6152426"/>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