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33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149217-5C34-4C03-9C08-B1F9F8904668}"/>
              </a:ext>
            </a:extLst>
          </p:cNvPr>
          <p:cNvSpPr/>
          <p:nvPr/>
        </p:nvSpPr>
        <p:spPr>
          <a:xfrm>
            <a:off x="457200" y="763480"/>
            <a:ext cx="6351973" cy="85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763479"/>
            <a:ext cx="6351973" cy="8566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Реализация шифратора Плейфера на Python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950295"/>
            <a:ext cx="6858000" cy="7471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 Плейфера - это простой симметричный шифр, который использует таблицу замены для шифрования текста. В этом презентации мы рассмотрим реализацию шифратора Плейфера на Python.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Стикер">
            <a:extLst>
              <a:ext uri="{FF2B5EF4-FFF2-40B4-BE49-F238E27FC236}">
                <a16:creationId xmlns:a16="http://schemas.microsoft.com/office/drawing/2014/main" id="{B18A1B90-DD04-4EA0-B59A-638796D054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1348154" cy="1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9DB099-D463-45B1-B5AF-7A21B52F0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36" y="2626236"/>
            <a:ext cx="2517264" cy="251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DD455-34EE-4D93-A7B6-E2E347363903}"/>
              </a:ext>
            </a:extLst>
          </p:cNvPr>
          <p:cNvSpPr txBox="1"/>
          <p:nvPr/>
        </p:nvSpPr>
        <p:spPr>
          <a:xfrm>
            <a:off x="7219283" y="4002899"/>
            <a:ext cx="18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  <a:latin typeface="+mj-lt"/>
              </a:rPr>
              <a:t>Работу выполнил Крюков Тихон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8F7542-3C39-445C-B095-52ED11DE2C01}"/>
              </a:ext>
            </a:extLst>
          </p:cNvPr>
          <p:cNvSpPr/>
          <p:nvPr/>
        </p:nvSpPr>
        <p:spPr>
          <a:xfrm>
            <a:off x="457200" y="799301"/>
            <a:ext cx="5630274" cy="805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Преимущества и недостатки шифра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713389"/>
            <a:ext cx="3788685" cy="14518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Преимущества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прост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реализации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, сравнительно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надежен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простого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Недостатки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относительная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простота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взлома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, ограниченная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длина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ключа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sp>
        <p:nvSpPr>
          <p:cNvPr id="5" name="Google Shape;7772;p138">
            <a:extLst>
              <a:ext uri="{FF2B5EF4-FFF2-40B4-BE49-F238E27FC236}">
                <a16:creationId xmlns:a16="http://schemas.microsoft.com/office/drawing/2014/main" id="{F30EB7DA-2E41-49DE-8D5A-00D306439C1D}"/>
              </a:ext>
            </a:extLst>
          </p:cNvPr>
          <p:cNvSpPr/>
          <p:nvPr/>
        </p:nvSpPr>
        <p:spPr>
          <a:xfrm rot="10800000">
            <a:off x="6232230" y="2305154"/>
            <a:ext cx="3455294" cy="3299251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0C73EF-C522-4BC3-9DE6-E72D8A9E82A8}"/>
              </a:ext>
            </a:extLst>
          </p:cNvPr>
          <p:cNvSpPr/>
          <p:nvPr/>
        </p:nvSpPr>
        <p:spPr>
          <a:xfrm>
            <a:off x="403934" y="901611"/>
            <a:ext cx="4877845" cy="569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Применение шифра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03934" y="1808381"/>
            <a:ext cx="2722930" cy="18644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Плейфера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использовался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прошлом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защиты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секретной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информации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рекомендуется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защиты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чувствительных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данных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наше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время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grpSp>
        <p:nvGrpSpPr>
          <p:cNvPr id="5" name="Google Shape;8449;p139">
            <a:extLst>
              <a:ext uri="{FF2B5EF4-FFF2-40B4-BE49-F238E27FC236}">
                <a16:creationId xmlns:a16="http://schemas.microsoft.com/office/drawing/2014/main" id="{B951E1D6-6EE1-4EE5-A7D4-7B483ADE7D99}"/>
              </a:ext>
            </a:extLst>
          </p:cNvPr>
          <p:cNvGrpSpPr/>
          <p:nvPr/>
        </p:nvGrpSpPr>
        <p:grpSpPr>
          <a:xfrm>
            <a:off x="6412657" y="1808381"/>
            <a:ext cx="2649147" cy="3218254"/>
            <a:chOff x="-45277900" y="3938500"/>
            <a:chExt cx="244975" cy="300100"/>
          </a:xfrm>
          <a:solidFill>
            <a:schemeClr val="bg1"/>
          </a:solidFill>
        </p:grpSpPr>
        <p:sp>
          <p:nvSpPr>
            <p:cNvPr id="6" name="Google Shape;8450;p139">
              <a:extLst>
                <a:ext uri="{FF2B5EF4-FFF2-40B4-BE49-F238E27FC236}">
                  <a16:creationId xmlns:a16="http://schemas.microsoft.com/office/drawing/2014/main" id="{ECFBF7E3-0AAF-4C62-8575-8BE1A6E11533}"/>
                </a:ext>
              </a:extLst>
            </p:cNvPr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51;p139">
              <a:extLst>
                <a:ext uri="{FF2B5EF4-FFF2-40B4-BE49-F238E27FC236}">
                  <a16:creationId xmlns:a16="http://schemas.microsoft.com/office/drawing/2014/main" id="{039DD4B9-4233-46D1-BBD7-F3877D2C765F}"/>
                </a:ext>
              </a:extLst>
            </p:cNvPr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52;p139">
              <a:extLst>
                <a:ext uri="{FF2B5EF4-FFF2-40B4-BE49-F238E27FC236}">
                  <a16:creationId xmlns:a16="http://schemas.microsoft.com/office/drawing/2014/main" id="{69528F33-57DF-4BA2-A1C2-CB66881851B4}"/>
                </a:ext>
              </a:extLst>
            </p:cNvPr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53;p139">
              <a:extLst>
                <a:ext uri="{FF2B5EF4-FFF2-40B4-BE49-F238E27FC236}">
                  <a16:creationId xmlns:a16="http://schemas.microsoft.com/office/drawing/2014/main" id="{5EA07069-7766-454F-83FD-9D5AE2624042}"/>
                </a:ext>
              </a:extLst>
            </p:cNvPr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5BB31D-5037-417A-94F7-ABD06AE2C7EE}"/>
              </a:ext>
            </a:extLst>
          </p:cNvPr>
          <p:cNvSpPr/>
          <p:nvPr/>
        </p:nvSpPr>
        <p:spPr>
          <a:xfrm>
            <a:off x="457200" y="971950"/>
            <a:ext cx="2011041" cy="453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Заключение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199" y="1524295"/>
            <a:ext cx="2778369" cy="2696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Плейфера -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простой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интересный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пример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симметричного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шифра.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демонстрирует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основы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шифрования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криптографии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
• Хотя он не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подходит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защиты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важной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информации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является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полезным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инструментом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обучения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криптографии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A0A300D2-3AD5-4E45-A93C-77BAAFC20186}"/>
              </a:ext>
            </a:extLst>
          </p:cNvPr>
          <p:cNvSpPr/>
          <p:nvPr/>
        </p:nvSpPr>
        <p:spPr>
          <a:xfrm>
            <a:off x="2727214" y="1602540"/>
            <a:ext cx="3411415" cy="22980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08FA24-4D81-4D5F-82B0-0CD02CEAF20C}"/>
              </a:ext>
            </a:extLst>
          </p:cNvPr>
          <p:cNvSpPr/>
          <p:nvPr/>
        </p:nvSpPr>
        <p:spPr>
          <a:xfrm>
            <a:off x="2544972" y="921679"/>
            <a:ext cx="3660797" cy="58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923991" y="978344"/>
            <a:ext cx="6902761" cy="431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Спасибо за внимание!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2727214" y="1858947"/>
            <a:ext cx="3411415" cy="20416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Надеюсь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эта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презентация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была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познавательной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.
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Помните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что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криптография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интересная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важная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  <a:ea typeface="Aptos" pitchFamily="34" charset="-122"/>
                <a:cs typeface="Times New Roman" panose="02020603050405020304" pitchFamily="18" charset="0"/>
              </a:rPr>
              <a:t> область.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grpSp>
        <p:nvGrpSpPr>
          <p:cNvPr id="6" name="Google Shape;9241;p141">
            <a:extLst>
              <a:ext uri="{FF2B5EF4-FFF2-40B4-BE49-F238E27FC236}">
                <a16:creationId xmlns:a16="http://schemas.microsoft.com/office/drawing/2014/main" id="{E248D7B5-A30E-4029-A831-A30972CC3813}"/>
              </a:ext>
            </a:extLst>
          </p:cNvPr>
          <p:cNvGrpSpPr/>
          <p:nvPr/>
        </p:nvGrpSpPr>
        <p:grpSpPr>
          <a:xfrm>
            <a:off x="6891569" y="3028494"/>
            <a:ext cx="1182965" cy="1136662"/>
            <a:chOff x="-5971525" y="3273750"/>
            <a:chExt cx="292250" cy="290650"/>
          </a:xfrm>
          <a:solidFill>
            <a:schemeClr val="bg1"/>
          </a:solidFill>
        </p:grpSpPr>
        <p:sp>
          <p:nvSpPr>
            <p:cNvPr id="7" name="Google Shape;9242;p141">
              <a:extLst>
                <a:ext uri="{FF2B5EF4-FFF2-40B4-BE49-F238E27FC236}">
                  <a16:creationId xmlns:a16="http://schemas.microsoft.com/office/drawing/2014/main" id="{3806131B-E31F-4140-B5BD-EEE4FFE1305E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43;p141">
              <a:extLst>
                <a:ext uri="{FF2B5EF4-FFF2-40B4-BE49-F238E27FC236}">
                  <a16:creationId xmlns:a16="http://schemas.microsoft.com/office/drawing/2014/main" id="{4331F912-0D8A-4FC1-8801-5444E6B2B6D8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9241;p141">
            <a:extLst>
              <a:ext uri="{FF2B5EF4-FFF2-40B4-BE49-F238E27FC236}">
                <a16:creationId xmlns:a16="http://schemas.microsoft.com/office/drawing/2014/main" id="{8153AC40-0280-4262-AEA3-0285CF443544}"/>
              </a:ext>
            </a:extLst>
          </p:cNvPr>
          <p:cNvGrpSpPr/>
          <p:nvPr/>
        </p:nvGrpSpPr>
        <p:grpSpPr>
          <a:xfrm>
            <a:off x="649564" y="3028494"/>
            <a:ext cx="1182965" cy="1136662"/>
            <a:chOff x="-5971525" y="3273750"/>
            <a:chExt cx="292250" cy="290650"/>
          </a:xfrm>
          <a:solidFill>
            <a:schemeClr val="bg1"/>
          </a:solidFill>
        </p:grpSpPr>
        <p:sp>
          <p:nvSpPr>
            <p:cNvPr id="10" name="Google Shape;9242;p141">
              <a:extLst>
                <a:ext uri="{FF2B5EF4-FFF2-40B4-BE49-F238E27FC236}">
                  <a16:creationId xmlns:a16="http://schemas.microsoft.com/office/drawing/2014/main" id="{0C4A922B-F9A0-4CCD-AAA6-FA8D9FCE3D67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43;p141">
              <a:extLst>
                <a:ext uri="{FF2B5EF4-FFF2-40B4-BE49-F238E27FC236}">
                  <a16:creationId xmlns:a16="http://schemas.microsoft.com/office/drawing/2014/main" id="{5D9F0D15-0927-4FC2-9735-C8CB38F2698C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D239A1-D2B9-4CDE-AE08-C92A6593FC71}"/>
              </a:ext>
            </a:extLst>
          </p:cNvPr>
          <p:cNvSpPr/>
          <p:nvPr/>
        </p:nvSpPr>
        <p:spPr>
          <a:xfrm>
            <a:off x="457200" y="1188719"/>
            <a:ext cx="1806420" cy="441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19"/>
            <a:ext cx="2273211" cy="3970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809553"/>
            <a:ext cx="6858000" cy="11234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Bahnschrift Condensed" panose="020B0502040204020203" pitchFamily="34" charset="0"/>
                <a:ea typeface="Aptos" pitchFamily="34" charset="-122"/>
                <a:cs typeface="Aptos" pitchFamily="34" charset="-120"/>
              </a:rPr>
              <a:t>Реализация шифратора Плейфера на Python позволяет увидеть, как работает простой симметричный шифр, и дает представление о принципах шифрования. Несмотря на то, что шифр Плейфера не считается надежным в современном мире, он является ценным учебным примером, который иллюстрирует основные концепции криптографии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</a:t>
            </a:r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9FF42-3812-4101-9E05-5691A8FC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23354"/>
            <a:ext cx="1381125" cy="1381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4866B-F0B9-44E0-A7D5-86BABC364C9F}"/>
              </a:ext>
            </a:extLst>
          </p:cNvPr>
          <p:cNvSpPr txBox="1"/>
          <p:nvPr/>
        </p:nvSpPr>
        <p:spPr>
          <a:xfrm>
            <a:off x="2167703" y="3715150"/>
            <a:ext cx="542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ru-RU" dirty="0"/>
              <a:t>---</a:t>
            </a:r>
            <a:r>
              <a:rPr lang="en-US" dirty="0"/>
              <a:t> QR-</a:t>
            </a:r>
            <a:r>
              <a:rPr lang="ru-RU" dirty="0"/>
              <a:t>код на рабочую программу шифра </a:t>
            </a:r>
            <a:r>
              <a:rPr lang="ru-RU" dirty="0" err="1"/>
              <a:t>Плейфера</a:t>
            </a:r>
            <a:r>
              <a:rPr lang="ru-RU" dirty="0"/>
              <a:t> </a:t>
            </a:r>
          </a:p>
        </p:txBody>
      </p:sp>
      <p:grpSp>
        <p:nvGrpSpPr>
          <p:cNvPr id="8" name="Google Shape;9045;p141">
            <a:extLst>
              <a:ext uri="{FF2B5EF4-FFF2-40B4-BE49-F238E27FC236}">
                <a16:creationId xmlns:a16="http://schemas.microsoft.com/office/drawing/2014/main" id="{74A7EC81-8703-43C3-8766-D7186DE3455E}"/>
              </a:ext>
            </a:extLst>
          </p:cNvPr>
          <p:cNvGrpSpPr/>
          <p:nvPr/>
        </p:nvGrpSpPr>
        <p:grpSpPr>
          <a:xfrm>
            <a:off x="-282292" y="-153322"/>
            <a:ext cx="1430054" cy="129728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9" name="Google Shape;9046;p141">
              <a:extLst>
                <a:ext uri="{FF2B5EF4-FFF2-40B4-BE49-F238E27FC236}">
                  <a16:creationId xmlns:a16="http://schemas.microsoft.com/office/drawing/2014/main" id="{C4452049-B51A-47D1-A7DF-CEDC77831512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7;p141">
              <a:extLst>
                <a:ext uri="{FF2B5EF4-FFF2-40B4-BE49-F238E27FC236}">
                  <a16:creationId xmlns:a16="http://schemas.microsoft.com/office/drawing/2014/main" id="{9F390CC1-3647-4404-9818-39C3242BA2F2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9045;p141">
            <a:extLst>
              <a:ext uri="{FF2B5EF4-FFF2-40B4-BE49-F238E27FC236}">
                <a16:creationId xmlns:a16="http://schemas.microsoft.com/office/drawing/2014/main" id="{4F844441-02EA-4E75-B060-11813FE0DE67}"/>
              </a:ext>
            </a:extLst>
          </p:cNvPr>
          <p:cNvGrpSpPr/>
          <p:nvPr/>
        </p:nvGrpSpPr>
        <p:grpSpPr>
          <a:xfrm rot="16200000">
            <a:off x="8044282" y="-86935"/>
            <a:ext cx="1430054" cy="129728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12" name="Google Shape;9046;p141">
              <a:extLst>
                <a:ext uri="{FF2B5EF4-FFF2-40B4-BE49-F238E27FC236}">
                  <a16:creationId xmlns:a16="http://schemas.microsoft.com/office/drawing/2014/main" id="{9518F677-3EC7-4569-BC68-E3B6937404F5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47;p141">
              <a:extLst>
                <a:ext uri="{FF2B5EF4-FFF2-40B4-BE49-F238E27FC236}">
                  <a16:creationId xmlns:a16="http://schemas.microsoft.com/office/drawing/2014/main" id="{34ECF82B-A761-4535-B570-37AA27A4984D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5FC362D-45A2-4972-928D-9B437BDA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799300"/>
            <a:ext cx="4351393" cy="435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 0"/>
          <p:cNvSpPr/>
          <p:nvPr/>
        </p:nvSpPr>
        <p:spPr>
          <a:xfrm>
            <a:off x="457200" y="799301"/>
            <a:ext cx="6858000" cy="4351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Введение в шифр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253014" y="1462151"/>
            <a:ext cx="6858000" cy="1405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Плейфера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симметричный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основанный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замене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таблице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использует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квадрат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5x5,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заполненный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буквами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алфавита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без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J).
• </a:t>
            </a:r>
            <a:r>
              <a:rPr lang="en-US" sz="1400" dirty="0" err="1"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Шифрование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происходит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путем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замены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каждой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пары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исходном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тексте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пару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из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таблицы.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Ключ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ключевое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слово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которое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используется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заполнения таблицы.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grpSp>
        <p:nvGrpSpPr>
          <p:cNvPr id="5" name="Google Shape;6602;p135">
            <a:extLst>
              <a:ext uri="{FF2B5EF4-FFF2-40B4-BE49-F238E27FC236}">
                <a16:creationId xmlns:a16="http://schemas.microsoft.com/office/drawing/2014/main" id="{7A828B96-D5F9-440C-9560-C4C6B81E1159}"/>
              </a:ext>
            </a:extLst>
          </p:cNvPr>
          <p:cNvGrpSpPr/>
          <p:nvPr/>
        </p:nvGrpSpPr>
        <p:grpSpPr>
          <a:xfrm>
            <a:off x="6503110" y="2754394"/>
            <a:ext cx="2543285" cy="2312583"/>
            <a:chOff x="4456875" y="2635825"/>
            <a:chExt cx="481825" cy="451700"/>
          </a:xfrm>
          <a:solidFill>
            <a:schemeClr val="bg1"/>
          </a:solidFill>
        </p:grpSpPr>
        <p:sp>
          <p:nvSpPr>
            <p:cNvPr id="6" name="Google Shape;6603;p135">
              <a:extLst>
                <a:ext uri="{FF2B5EF4-FFF2-40B4-BE49-F238E27FC236}">
                  <a16:creationId xmlns:a16="http://schemas.microsoft.com/office/drawing/2014/main" id="{C609415D-4CDA-45F1-9240-CCC34189FA63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604;p135">
              <a:extLst>
                <a:ext uri="{FF2B5EF4-FFF2-40B4-BE49-F238E27FC236}">
                  <a16:creationId xmlns:a16="http://schemas.microsoft.com/office/drawing/2014/main" id="{EEDD9654-BB56-440A-A9CE-D58A8A504213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" name="Google Shape;6605;p135">
              <a:extLst>
                <a:ext uri="{FF2B5EF4-FFF2-40B4-BE49-F238E27FC236}">
                  <a16:creationId xmlns:a16="http://schemas.microsoft.com/office/drawing/2014/main" id="{E27DF1FC-1128-4152-94DC-20C9C2E77BD1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606;p135">
              <a:extLst>
                <a:ext uri="{FF2B5EF4-FFF2-40B4-BE49-F238E27FC236}">
                  <a16:creationId xmlns:a16="http://schemas.microsoft.com/office/drawing/2014/main" id="{BD741E91-661C-4D52-8D62-5562A5536B55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607;p135">
              <a:extLst>
                <a:ext uri="{FF2B5EF4-FFF2-40B4-BE49-F238E27FC236}">
                  <a16:creationId xmlns:a16="http://schemas.microsoft.com/office/drawing/2014/main" id="{9E96D04C-6C25-4886-83B8-111054B2AFFF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608;p135">
              <a:extLst>
                <a:ext uri="{FF2B5EF4-FFF2-40B4-BE49-F238E27FC236}">
                  <a16:creationId xmlns:a16="http://schemas.microsoft.com/office/drawing/2014/main" id="{2B3E41AA-7E7A-43CB-AFDE-5707651E102E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CCF492-DC4C-4A78-9341-0507296F42DD}"/>
              </a:ext>
            </a:extLst>
          </p:cNvPr>
          <p:cNvSpPr/>
          <p:nvPr/>
        </p:nvSpPr>
        <p:spPr>
          <a:xfrm>
            <a:off x="514905" y="949912"/>
            <a:ext cx="4443274" cy="466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Создание таблицы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 flipV="1">
            <a:off x="457200" y="2740536"/>
            <a:ext cx="6858000" cy="5974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47AD63-3E8B-4BE0-AD0A-AE9AD075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05" y="1850514"/>
            <a:ext cx="5468645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для создания таблицы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Плейфера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ключ в качестве аргумента.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используется для заполнения первого ряда таблицы.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Оставшиеся буквы алфавита (без J) добавляются в таблицу по порядку.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Полученная таблица используется для шифрования и дешифрования.</a:t>
            </a:r>
            <a:r>
              <a:rPr kumimoji="0" lang="ru-RU" altLang="ru-RU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6399;p135">
            <a:extLst>
              <a:ext uri="{FF2B5EF4-FFF2-40B4-BE49-F238E27FC236}">
                <a16:creationId xmlns:a16="http://schemas.microsoft.com/office/drawing/2014/main" id="{3F2BB8F2-08F0-4929-A63F-7AD31375E2B5}"/>
              </a:ext>
            </a:extLst>
          </p:cNvPr>
          <p:cNvGrpSpPr/>
          <p:nvPr/>
        </p:nvGrpSpPr>
        <p:grpSpPr>
          <a:xfrm>
            <a:off x="6634681" y="2740536"/>
            <a:ext cx="2397902" cy="2343015"/>
            <a:chOff x="1492675" y="2027925"/>
            <a:chExt cx="481825" cy="481825"/>
          </a:xfrm>
          <a:solidFill>
            <a:schemeClr val="bg1"/>
          </a:solidFill>
        </p:grpSpPr>
        <p:sp>
          <p:nvSpPr>
            <p:cNvPr id="7" name="Google Shape;6400;p135">
              <a:extLst>
                <a:ext uri="{FF2B5EF4-FFF2-40B4-BE49-F238E27FC236}">
                  <a16:creationId xmlns:a16="http://schemas.microsoft.com/office/drawing/2014/main" id="{9251689A-8938-48AF-86E9-17B0C95792B4}"/>
                </a:ext>
              </a:extLst>
            </p:cNvPr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401;p135">
              <a:extLst>
                <a:ext uri="{FF2B5EF4-FFF2-40B4-BE49-F238E27FC236}">
                  <a16:creationId xmlns:a16="http://schemas.microsoft.com/office/drawing/2014/main" id="{C2DB2353-59CB-493D-B554-2E4B74FE1806}"/>
                </a:ext>
              </a:extLst>
            </p:cNvPr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402;p135">
              <a:extLst>
                <a:ext uri="{FF2B5EF4-FFF2-40B4-BE49-F238E27FC236}">
                  <a16:creationId xmlns:a16="http://schemas.microsoft.com/office/drawing/2014/main" id="{8236C0D4-DAC9-476C-A940-87EE836158DB}"/>
                </a:ext>
              </a:extLst>
            </p:cNvPr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403;p135">
              <a:extLst>
                <a:ext uri="{FF2B5EF4-FFF2-40B4-BE49-F238E27FC236}">
                  <a16:creationId xmlns:a16="http://schemas.microsoft.com/office/drawing/2014/main" id="{77A1E097-76F4-4503-8B24-2E4F71F95E71}"/>
                </a:ext>
              </a:extLst>
            </p:cNvPr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404;p135">
              <a:extLst>
                <a:ext uri="{FF2B5EF4-FFF2-40B4-BE49-F238E27FC236}">
                  <a16:creationId xmlns:a16="http://schemas.microsoft.com/office/drawing/2014/main" id="{17A110FE-B968-4F23-85E2-C0F11C0F0545}"/>
                </a:ext>
              </a:extLst>
            </p:cNvPr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88CDDC-36CE-49F4-86D7-04871224A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1636" y="89522"/>
            <a:ext cx="4489537" cy="47022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E373B-4074-4FCE-9DC4-EE06AF32F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188" y="87338"/>
            <a:ext cx="5179468" cy="2484412"/>
          </a:xfrm>
          <a:prstGeom prst="rect">
            <a:avLst/>
          </a:prstGeom>
        </p:spPr>
      </p:pic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F54BB47B-39EE-442A-8D48-99B1DE3B0410}"/>
              </a:ext>
            </a:extLst>
          </p:cNvPr>
          <p:cNvSpPr/>
          <p:nvPr/>
        </p:nvSpPr>
        <p:spPr>
          <a:xfrm>
            <a:off x="2736806" y="242987"/>
            <a:ext cx="390058" cy="19247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AC8B9-3626-4D9B-AC3E-7ADACE680C01}"/>
              </a:ext>
            </a:extLst>
          </p:cNvPr>
          <p:cNvSpPr txBox="1"/>
          <p:nvPr/>
        </p:nvSpPr>
        <p:spPr>
          <a:xfrm>
            <a:off x="3133259" y="851402"/>
            <a:ext cx="105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Создание матрицы английского алфавита</a:t>
            </a: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0FC6372E-0AC1-4EE6-B94C-A80B703AE304}"/>
              </a:ext>
            </a:extLst>
          </p:cNvPr>
          <p:cNvSpPr/>
          <p:nvPr/>
        </p:nvSpPr>
        <p:spPr>
          <a:xfrm>
            <a:off x="3753517" y="2440665"/>
            <a:ext cx="332509" cy="23511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69DEC-D879-484B-873A-128FCC4DDE6C}"/>
              </a:ext>
            </a:extLst>
          </p:cNvPr>
          <p:cNvSpPr txBox="1"/>
          <p:nvPr/>
        </p:nvSpPr>
        <p:spPr>
          <a:xfrm>
            <a:off x="4137901" y="3489278"/>
            <a:ext cx="1150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Зашифровка слова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E2669E2A-0B2A-402A-B79B-0CB680B48E03}"/>
              </a:ext>
            </a:extLst>
          </p:cNvPr>
          <p:cNvSpPr/>
          <p:nvPr/>
        </p:nvSpPr>
        <p:spPr>
          <a:xfrm>
            <a:off x="8312727" y="351692"/>
            <a:ext cx="370876" cy="20889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E11AF-60A2-4A49-B7FE-EC5F9FDD93B3}"/>
              </a:ext>
            </a:extLst>
          </p:cNvPr>
          <p:cNvSpPr txBox="1"/>
          <p:nvPr/>
        </p:nvSpPr>
        <p:spPr>
          <a:xfrm>
            <a:off x="8498166" y="1169478"/>
            <a:ext cx="770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Расшифровка символов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EA576A-17C8-4310-B224-67E6EAE69C5F}"/>
              </a:ext>
            </a:extLst>
          </p:cNvPr>
          <p:cNvSpPr/>
          <p:nvPr/>
        </p:nvSpPr>
        <p:spPr>
          <a:xfrm>
            <a:off x="457200" y="927191"/>
            <a:ext cx="3429000" cy="473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Шифрование текста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670777"/>
            <a:ext cx="6858000" cy="14985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Текст преобразуется в верхний регистр и удаляются все пробелы.
• Текст делится на пары букв.
• Для каждой пары букв находим их позиции в таблице.
• Новые буквы, которые используются для шифрования, определяются правилами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шифрования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grpSp>
        <p:nvGrpSpPr>
          <p:cNvPr id="5" name="Google Shape;6697;p136">
            <a:extLst>
              <a:ext uri="{FF2B5EF4-FFF2-40B4-BE49-F238E27FC236}">
                <a16:creationId xmlns:a16="http://schemas.microsoft.com/office/drawing/2014/main" id="{005F5337-0E80-43DF-A212-16E7AB692ED5}"/>
              </a:ext>
            </a:extLst>
          </p:cNvPr>
          <p:cNvGrpSpPr/>
          <p:nvPr/>
        </p:nvGrpSpPr>
        <p:grpSpPr>
          <a:xfrm rot="18842434">
            <a:off x="6918798" y="2421507"/>
            <a:ext cx="2205441" cy="3484260"/>
            <a:chOff x="-38860325" y="3221750"/>
            <a:chExt cx="228425" cy="316650"/>
          </a:xfrm>
          <a:solidFill>
            <a:schemeClr val="bg1"/>
          </a:solidFill>
        </p:grpSpPr>
        <p:sp>
          <p:nvSpPr>
            <p:cNvPr id="6" name="Google Shape;6698;p136">
              <a:extLst>
                <a:ext uri="{FF2B5EF4-FFF2-40B4-BE49-F238E27FC236}">
                  <a16:creationId xmlns:a16="http://schemas.microsoft.com/office/drawing/2014/main" id="{A8B68ADF-3B58-422C-A842-5C45EAC515AD}"/>
                </a:ext>
              </a:extLst>
            </p:cNvPr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99;p136">
              <a:extLst>
                <a:ext uri="{FF2B5EF4-FFF2-40B4-BE49-F238E27FC236}">
                  <a16:creationId xmlns:a16="http://schemas.microsoft.com/office/drawing/2014/main" id="{6C7FECBD-E8A4-4B58-9A71-7649C2A5EF7D}"/>
                </a:ext>
              </a:extLst>
            </p:cNvPr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00;p136">
              <a:extLst>
                <a:ext uri="{FF2B5EF4-FFF2-40B4-BE49-F238E27FC236}">
                  <a16:creationId xmlns:a16="http://schemas.microsoft.com/office/drawing/2014/main" id="{14171A4A-5A3D-48DE-B056-F119A46E7E2C}"/>
                </a:ext>
              </a:extLst>
            </p:cNvPr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01;p136">
              <a:extLst>
                <a:ext uri="{FF2B5EF4-FFF2-40B4-BE49-F238E27FC236}">
                  <a16:creationId xmlns:a16="http://schemas.microsoft.com/office/drawing/2014/main" id="{8D26785D-DA7D-4E2D-A458-427837076A47}"/>
                </a:ext>
              </a:extLst>
            </p:cNvPr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80DC86-F75B-4437-A6EF-4461B592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249807" cy="514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E7F77D-0117-46E6-917F-A01BDAFC4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709" y="0"/>
            <a:ext cx="400929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997DD7-C0E8-4263-8657-C3181481EFA3}"/>
              </a:ext>
            </a:extLst>
          </p:cNvPr>
          <p:cNvSpPr/>
          <p:nvPr/>
        </p:nvSpPr>
        <p:spPr>
          <a:xfrm>
            <a:off x="457200" y="997527"/>
            <a:ext cx="3436993" cy="441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Правила шифрования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675216"/>
            <a:ext cx="6858000" cy="15917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Если буквы находятся в одном ряду, заменяются на следующие буквы в этом ряду.
• Если буквы находятся в одном столбце, заменяются на следующие буквы в этом столбце.
• Если буквы находятся в разных рядах и столбцах, заменяются на буквы, находящиеся в той же строке, но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другом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столбце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grpSp>
        <p:nvGrpSpPr>
          <p:cNvPr id="5" name="Google Shape;7717;p138">
            <a:extLst>
              <a:ext uri="{FF2B5EF4-FFF2-40B4-BE49-F238E27FC236}">
                <a16:creationId xmlns:a16="http://schemas.microsoft.com/office/drawing/2014/main" id="{E9B4217F-7AEF-474E-B344-3EE16417910B}"/>
              </a:ext>
            </a:extLst>
          </p:cNvPr>
          <p:cNvGrpSpPr/>
          <p:nvPr/>
        </p:nvGrpSpPr>
        <p:grpSpPr>
          <a:xfrm>
            <a:off x="6472646" y="2259874"/>
            <a:ext cx="2526677" cy="2620240"/>
            <a:chOff x="-31093575" y="3552550"/>
            <a:chExt cx="291450" cy="291900"/>
          </a:xfrm>
          <a:solidFill>
            <a:schemeClr val="bg1"/>
          </a:solidFill>
        </p:grpSpPr>
        <p:sp>
          <p:nvSpPr>
            <p:cNvPr id="6" name="Google Shape;7718;p138">
              <a:extLst>
                <a:ext uri="{FF2B5EF4-FFF2-40B4-BE49-F238E27FC236}">
                  <a16:creationId xmlns:a16="http://schemas.microsoft.com/office/drawing/2014/main" id="{12E55270-AF5D-46AF-87C7-B1B31FC4ACD0}"/>
                </a:ext>
              </a:extLst>
            </p:cNvPr>
            <p:cNvSpPr/>
            <p:nvPr/>
          </p:nvSpPr>
          <p:spPr>
            <a:xfrm>
              <a:off x="-31011650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19;p138">
              <a:extLst>
                <a:ext uri="{FF2B5EF4-FFF2-40B4-BE49-F238E27FC236}">
                  <a16:creationId xmlns:a16="http://schemas.microsoft.com/office/drawing/2014/main" id="{907D90CA-1390-463F-AB35-D723E57F60C3}"/>
                </a:ext>
              </a:extLst>
            </p:cNvPr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9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20;p138">
              <a:extLst>
                <a:ext uri="{FF2B5EF4-FFF2-40B4-BE49-F238E27FC236}">
                  <a16:creationId xmlns:a16="http://schemas.microsoft.com/office/drawing/2014/main" id="{7C3226CE-040E-4754-B7ED-326AF80121A8}"/>
                </a:ext>
              </a:extLst>
            </p:cNvPr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21;p138">
              <a:extLst>
                <a:ext uri="{FF2B5EF4-FFF2-40B4-BE49-F238E27FC236}">
                  <a16:creationId xmlns:a16="http://schemas.microsoft.com/office/drawing/2014/main" id="{ACB842A6-D2BE-407D-B05C-8B811877BEF9}"/>
                </a:ext>
              </a:extLst>
            </p:cNvPr>
            <p:cNvSpPr/>
            <p:nvPr/>
          </p:nvSpPr>
          <p:spPr>
            <a:xfrm>
              <a:off x="-30974650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0054F7-509E-4F8E-ABFB-CCFDB5B7B7FF}"/>
              </a:ext>
            </a:extLst>
          </p:cNvPr>
          <p:cNvSpPr/>
          <p:nvPr/>
        </p:nvSpPr>
        <p:spPr>
          <a:xfrm>
            <a:off x="457200" y="965555"/>
            <a:ext cx="3718347" cy="48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Дешифрование текста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599648"/>
            <a:ext cx="6858000" cy="9721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Дешифрование происходит аналогично шифрованию, но в обратном порядке.
• Правила шифрования используются для обратного преобразования пар букв.
• Дешифрование дает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исходный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текст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grpSp>
        <p:nvGrpSpPr>
          <p:cNvPr id="8" name="Google Shape;6264;p135">
            <a:extLst>
              <a:ext uri="{FF2B5EF4-FFF2-40B4-BE49-F238E27FC236}">
                <a16:creationId xmlns:a16="http://schemas.microsoft.com/office/drawing/2014/main" id="{ABD0823B-70A1-4E0C-809C-DCB259D93111}"/>
              </a:ext>
            </a:extLst>
          </p:cNvPr>
          <p:cNvGrpSpPr/>
          <p:nvPr/>
        </p:nvGrpSpPr>
        <p:grpSpPr>
          <a:xfrm>
            <a:off x="6443406" y="2436563"/>
            <a:ext cx="5401188" cy="5413873"/>
            <a:chOff x="2685825" y="840375"/>
            <a:chExt cx="481900" cy="481825"/>
          </a:xfrm>
          <a:solidFill>
            <a:schemeClr val="bg1"/>
          </a:solidFill>
        </p:grpSpPr>
        <p:sp>
          <p:nvSpPr>
            <p:cNvPr id="9" name="Google Shape;6265;p135">
              <a:extLst>
                <a:ext uri="{FF2B5EF4-FFF2-40B4-BE49-F238E27FC236}">
                  <a16:creationId xmlns:a16="http://schemas.microsoft.com/office/drawing/2014/main" id="{084F08C7-021B-4433-BCF7-8D95BE6AE845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266;p135">
              <a:extLst>
                <a:ext uri="{FF2B5EF4-FFF2-40B4-BE49-F238E27FC236}">
                  <a16:creationId xmlns:a16="http://schemas.microsoft.com/office/drawing/2014/main" id="{B3E683BA-3EFA-41BF-91C1-AE544581B610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9084;p141">
            <a:extLst>
              <a:ext uri="{FF2B5EF4-FFF2-40B4-BE49-F238E27FC236}">
                <a16:creationId xmlns:a16="http://schemas.microsoft.com/office/drawing/2014/main" id="{CD1FEDA6-AAD9-43E4-ABFD-941CA9952E54}"/>
              </a:ext>
            </a:extLst>
          </p:cNvPr>
          <p:cNvGrpSpPr/>
          <p:nvPr/>
        </p:nvGrpSpPr>
        <p:grpSpPr>
          <a:xfrm>
            <a:off x="5198652" y="2671942"/>
            <a:ext cx="3945348" cy="3626706"/>
            <a:chOff x="-3031325" y="3597450"/>
            <a:chExt cx="293825" cy="292250"/>
          </a:xfrm>
          <a:solidFill>
            <a:schemeClr val="bg1"/>
          </a:solidFill>
        </p:grpSpPr>
        <p:sp>
          <p:nvSpPr>
            <p:cNvPr id="6" name="Google Shape;9085;p141">
              <a:extLst>
                <a:ext uri="{FF2B5EF4-FFF2-40B4-BE49-F238E27FC236}">
                  <a16:creationId xmlns:a16="http://schemas.microsoft.com/office/drawing/2014/main" id="{AAE5EF59-DFB5-47DA-9092-D4CF658535E4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086;p141">
              <a:extLst>
                <a:ext uri="{FF2B5EF4-FFF2-40B4-BE49-F238E27FC236}">
                  <a16:creationId xmlns:a16="http://schemas.microsoft.com/office/drawing/2014/main" id="{7C514F85-5F38-4B8C-B170-F8B1C0EBEDB0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087;p141">
              <a:extLst>
                <a:ext uri="{FF2B5EF4-FFF2-40B4-BE49-F238E27FC236}">
                  <a16:creationId xmlns:a16="http://schemas.microsoft.com/office/drawing/2014/main" id="{1B8656F1-EA2B-45CD-911E-F0529B75FD53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88;p141">
              <a:extLst>
                <a:ext uri="{FF2B5EF4-FFF2-40B4-BE49-F238E27FC236}">
                  <a16:creationId xmlns:a16="http://schemas.microsoft.com/office/drawing/2014/main" id="{451C598A-F1AC-4395-8925-909398E5D109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34F935-87EA-4C0B-9FEF-D4269AB2EB3B}"/>
              </a:ext>
            </a:extLst>
          </p:cNvPr>
          <p:cNvSpPr/>
          <p:nvPr/>
        </p:nvSpPr>
        <p:spPr>
          <a:xfrm>
            <a:off x="457200" y="965555"/>
            <a:ext cx="5438442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Пример использования шифратора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524295"/>
            <a:ext cx="6804734" cy="16729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Пример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шифрования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текста "HELLO WORLD":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Ключ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: "CRYPTO".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текст: "FKLZNUHVM".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ptos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1.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Пример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рас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шифрования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текста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" FKLZNUHVM":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ptos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Ключ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: "CRYPTO".
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3.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текст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: " HELLO WORLD". 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545</Words>
  <Application>Microsoft Office PowerPoint</Application>
  <PresentationFormat>Экран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Aptos</vt:lpstr>
      <vt:lpstr>Arial</vt:lpstr>
      <vt:lpstr>Arial Black</vt:lpstr>
      <vt:lpstr>Bahnschrift Condensed</vt:lpstr>
      <vt:lpstr>Calibri</vt:lpstr>
      <vt:lpstr>Calibri Light</vt:lpstr>
      <vt:lpstr>Century Gothic</vt:lpstr>
      <vt:lpstr>Inter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tikhon.k.2008@gmail.com</cp:lastModifiedBy>
  <cp:revision>18</cp:revision>
  <dcterms:created xsi:type="dcterms:W3CDTF">2024-07-19T14:17:43Z</dcterms:created>
  <dcterms:modified xsi:type="dcterms:W3CDTF">2024-07-19T19:55:35Z</dcterms:modified>
</cp:coreProperties>
</file>