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2AE"/>
    <a:srgbClr val="BB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3B242-3942-4965-87C0-55C92330399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36697-F9F0-4C59-82B5-DE3AA26C0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6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36697-F9F0-4C59-82B5-DE3AA26C030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16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36697-F9F0-4C59-82B5-DE3AA26C030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44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36697-F9F0-4C59-82B5-DE3AA26C030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77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36697-F9F0-4C59-82B5-DE3AA26C030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03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DEC63-9709-CBA4-937C-1E2A7CE51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B236F0-99A8-F315-6BD9-979E9DE48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1031A-6F98-12F4-0C0F-1B528DE5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7465-1CAD-4732-A60E-25125F6DDCD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BC04A4-CB99-DD07-8F44-DA184E08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408FF-0CD2-6D3D-EB53-A4230C35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C37E-5AE2-4316-9C60-F7F96E14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30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33DAF-450C-A6A3-FD97-92B634AF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500CB5-E8E5-B0B5-131B-7141CA5F8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681D30-96B4-3A0E-2477-DFED8585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7465-1CAD-4732-A60E-25125F6DDCD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1CDB36-E8A0-64E6-C2C9-06C8052A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1FA2B8-9F20-DEF3-7946-E46083B2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C37E-5AE2-4316-9C60-F7F96E14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28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AEFC24-30C7-3436-061B-D1B31B0E5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A48E9D-2BC2-64F2-4B1A-4DF890A45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88084-E9DF-011E-D358-7279F9CB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7465-1CAD-4732-A60E-25125F6DDCD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80F4F-E430-D7A1-2946-4882052D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DF0767-9E84-8F5B-1D41-CF7AAE4D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C37E-5AE2-4316-9C60-F7F96E14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80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1B012-C400-704E-BE37-76AC2E2F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AD8936-8231-8DA5-48D0-F89C3200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F01651-B2B2-F1D8-B4BB-1111D402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7465-1CAD-4732-A60E-25125F6DDCD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0BF20C-7D7E-C644-ED3A-8DC2478A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B1BDA7-E315-9750-6FE9-C47ACE82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C37E-5AE2-4316-9C60-F7F96E14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5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E1789-C9D3-F20F-91B3-F5DB7FC6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1E05BE-0496-9554-27F4-9A2319142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9409FA-4DC6-D06A-6625-B1806648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7465-1CAD-4732-A60E-25125F6DDCD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BB345-1C73-5F77-773F-E49D6BE3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43C037-DF5C-6ECE-0BB8-15C4E27E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C37E-5AE2-4316-9C60-F7F96E14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68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065A4-173C-5BB7-0864-EA9ACEE4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033A2F-B745-E5A3-9F80-D9A8EC7E9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C8A1CC-C325-6D14-DF69-AC121F931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4490C9-1664-1523-9187-663DA8A5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7465-1CAD-4732-A60E-25125F6DDCD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0DFFFE-0988-BE8E-9EFF-EA8AF0AD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DFE672-1941-298D-D0E3-F40F6EB3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C37E-5AE2-4316-9C60-F7F96E14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25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D6FD5-CDF8-50DF-BCF4-951E4D9D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C5BF48-FB97-3655-C2CE-6357CEE27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E4F92D-0188-7558-B31F-B5C015839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350802-2D7B-7BCA-308A-B40B1CB55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7F2243-0ABA-72DF-8436-B0D43D835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330A5E-0C66-9DF0-4CC5-0C68DE20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7465-1CAD-4732-A60E-25125F6DDCD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FAFA6D-675B-122C-CD17-022E4F29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C7241C-1054-AE0A-7D1E-07193533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C37E-5AE2-4316-9C60-F7F96E14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69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28FD5-6CCD-3941-A2BE-E0E16E9C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2CA13B-E745-11B8-0E7A-7D797B9C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7465-1CAD-4732-A60E-25125F6DDCD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324DC3-1389-FD5B-3805-1B4C02AE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5D70E2-A033-C48F-B57A-629B2477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C37E-5AE2-4316-9C60-F7F96E14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07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355200-34BB-32B5-9239-0C29F095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7465-1CAD-4732-A60E-25125F6DDCD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81D38C-5F04-7896-0806-8693DCF1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2FDC93-B0DA-8A51-B776-2C9D821F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C37E-5AE2-4316-9C60-F7F96E14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75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4FA25-C175-8234-3783-C57B7CCA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8E2FFB-9AC3-4DBF-85D5-6C5DBBF0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D4FE4D-74F8-EA9F-6137-C65BE8573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64A75A-094C-2078-899E-4044AB3D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7465-1CAD-4732-A60E-25125F6DDCD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A8C5AD-4738-C655-887D-1E575AD5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668FFB-986B-0ADD-101D-A9A1E1F0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C37E-5AE2-4316-9C60-F7F96E14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58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7B102-1255-BD40-2B1C-B4638B14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62B147-4EF5-E5CC-2A2C-F5B0CACB4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5A2A45-A244-CA0A-12B0-0755F494B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D21971-DFFF-AE0B-FFBD-6FB91162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7465-1CAD-4732-A60E-25125F6DDCD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D394F4-9CB4-0D77-47C1-96A8D2BF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778543-2229-DD2A-6422-2F91A0C0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C37E-5AE2-4316-9C60-F7F96E14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47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0BDB76-236E-506D-092A-4A80F413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CBCB5-3F40-2D25-D4C2-BE768A70B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3981BC-9A0A-D94F-419B-7F9D4C32D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C7465-1CAD-4732-A60E-25125F6DDCD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B3E3F-535D-EABA-A260-F38CB5EBF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E477EA-53A5-C76D-12D3-CAB1A3B41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6C37E-5AE2-4316-9C60-F7F96E14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72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igma.com/file/Ig1HYmCuJYxXFDmTcNkBML/Diagrama-De-Neg%C3%B3cio?node-id=0%3A1&amp;t=EiVP1W8Ygsqzw24U-0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2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65F5879-DB09-ADC6-0626-5BF0402180FF}"/>
              </a:ext>
            </a:extLst>
          </p:cNvPr>
          <p:cNvSpPr txBox="1"/>
          <p:nvPr/>
        </p:nvSpPr>
        <p:spPr>
          <a:xfrm>
            <a:off x="2642971" y="2690336"/>
            <a:ext cx="69060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rPr>
              <a:t>FIELD</a:t>
            </a:r>
            <a:r>
              <a:rPr lang="pt-BR" sz="7200" b="1" dirty="0">
                <a:solidFill>
                  <a:schemeClr val="accent6"/>
                </a:solidFill>
                <a:latin typeface="K2d" panose="00000500000000000000" pitchFamily="2" charset="-34"/>
                <a:cs typeface="K2d" panose="00000500000000000000" pitchFamily="2" charset="-34"/>
              </a:rPr>
              <a:t>’N</a:t>
            </a:r>
            <a:r>
              <a:rPr lang="pt-BR" sz="7200" b="1" dirty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rPr>
              <a:t> CLOUD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14884B-9E44-8C6A-8C0C-431BDA1D9702}"/>
              </a:ext>
            </a:extLst>
          </p:cNvPr>
          <p:cNvSpPr txBox="1"/>
          <p:nvPr/>
        </p:nvSpPr>
        <p:spPr>
          <a:xfrm>
            <a:off x="7450378" y="2459503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>
                    <a:alpha val="8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soluções tech</a:t>
            </a:r>
            <a:endParaRPr lang="pt-BR" sz="6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194A8A98-4255-8DC3-431C-37A56044D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4" y="215153"/>
            <a:ext cx="2070847" cy="2070847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9818ACB1-E146-A5A9-C27F-4FC097B3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72600" y="3896491"/>
            <a:ext cx="3106270" cy="333743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376C15D-D67E-D296-3ADE-1E30812F2162}"/>
              </a:ext>
            </a:extLst>
          </p:cNvPr>
          <p:cNvSpPr txBox="1"/>
          <p:nvPr/>
        </p:nvSpPr>
        <p:spPr>
          <a:xfrm>
            <a:off x="2642971" y="4334523"/>
            <a:ext cx="30027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>
                    <a:alpha val="8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Bryan da Silva</a:t>
            </a:r>
          </a:p>
          <a:p>
            <a:r>
              <a:rPr lang="pt-BR" sz="2400" dirty="0">
                <a:solidFill>
                  <a:schemeClr val="bg1">
                    <a:alpha val="8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Erick Roberto</a:t>
            </a:r>
          </a:p>
          <a:p>
            <a:r>
              <a:rPr lang="pt-BR" sz="2400" dirty="0">
                <a:solidFill>
                  <a:schemeClr val="bg1">
                    <a:alpha val="8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Gustavo Dos Santos</a:t>
            </a:r>
          </a:p>
          <a:p>
            <a:r>
              <a:rPr lang="pt-BR" sz="2400" dirty="0">
                <a:solidFill>
                  <a:schemeClr val="bg1">
                    <a:alpha val="8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Igor Vieira</a:t>
            </a:r>
          </a:p>
          <a:p>
            <a:r>
              <a:rPr lang="pt-BR" sz="2400" dirty="0">
                <a:solidFill>
                  <a:schemeClr val="bg1">
                    <a:alpha val="8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Kevin Rodrigues</a:t>
            </a:r>
          </a:p>
          <a:p>
            <a:r>
              <a:rPr lang="pt-BR" sz="2400" dirty="0">
                <a:solidFill>
                  <a:schemeClr val="bg1">
                    <a:alpha val="80000"/>
                  </a:schemeClr>
                </a:solidFill>
                <a:latin typeface="K2d" panose="00000500000000000000" pitchFamily="2" charset="-34"/>
                <a:cs typeface="K2d" panose="00000500000000000000" pitchFamily="2" charset="-34"/>
              </a:rPr>
              <a:t>Victor Lira</a:t>
            </a:r>
            <a:endParaRPr lang="pt-BR" sz="6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1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43BA7CD9-F2A3-D628-9AB1-1ACF20A32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43AB43-F884-8104-00E4-3FC9DFC79CEF}"/>
              </a:ext>
            </a:extLst>
          </p:cNvPr>
          <p:cNvSpPr txBox="1"/>
          <p:nvPr/>
        </p:nvSpPr>
        <p:spPr>
          <a:xfrm>
            <a:off x="4189993" y="243097"/>
            <a:ext cx="35621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rPr>
              <a:t>ARDUINO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C802D40-2857-D132-04FF-B3BE6142A1D5}"/>
              </a:ext>
            </a:extLst>
          </p:cNvPr>
          <p:cNvCxnSpPr/>
          <p:nvPr/>
        </p:nvCxnSpPr>
        <p:spPr>
          <a:xfrm>
            <a:off x="5553559" y="219962"/>
            <a:ext cx="1084882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3F769C21-E0F3-DAA2-69CA-A60162BDA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52" y="1845242"/>
            <a:ext cx="6274910" cy="47681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4BAFBFF-0B67-6CCC-94DD-A46982E5A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4738" y="1765307"/>
            <a:ext cx="5974221" cy="45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2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43AB43-F884-8104-00E4-3FC9DFC79CEF}"/>
              </a:ext>
            </a:extLst>
          </p:cNvPr>
          <p:cNvSpPr txBox="1"/>
          <p:nvPr/>
        </p:nvSpPr>
        <p:spPr>
          <a:xfrm>
            <a:off x="5250004" y="1539780"/>
            <a:ext cx="4815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rgbClr val="3492AE"/>
                </a:solidFill>
                <a:latin typeface="K2d" panose="00000500000000000000" pitchFamily="2" charset="-34"/>
                <a:cs typeface="K2d" panose="00000500000000000000" pitchFamily="2" charset="-34"/>
              </a:rPr>
              <a:t>CONCLUSÃO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C802D40-2857-D132-04FF-B3BE6142A1D5}"/>
              </a:ext>
            </a:extLst>
          </p:cNvPr>
          <p:cNvCxnSpPr/>
          <p:nvPr/>
        </p:nvCxnSpPr>
        <p:spPr>
          <a:xfrm>
            <a:off x="5407373" y="1413033"/>
            <a:ext cx="1084882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DDEA3EE2-A7B9-9A8A-E968-187F492F7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58083" y="2047612"/>
            <a:ext cx="4815743" cy="3210495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9F50F3-E009-B41C-0DB7-842BF1DE3A56}"/>
              </a:ext>
            </a:extLst>
          </p:cNvPr>
          <p:cNvSpPr/>
          <p:nvPr/>
        </p:nvSpPr>
        <p:spPr>
          <a:xfrm>
            <a:off x="5250004" y="2701562"/>
            <a:ext cx="3085699" cy="1543859"/>
          </a:xfrm>
          <a:prstGeom prst="roundRect">
            <a:avLst/>
          </a:prstGeom>
          <a:solidFill>
            <a:srgbClr val="349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553480E-4822-507C-714C-85F863313B0F}"/>
              </a:ext>
            </a:extLst>
          </p:cNvPr>
          <p:cNvSpPr/>
          <p:nvPr/>
        </p:nvSpPr>
        <p:spPr>
          <a:xfrm>
            <a:off x="8522896" y="2701562"/>
            <a:ext cx="3085699" cy="15438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F018F3F-975A-FE9D-B391-CEB9508CC0CE}"/>
              </a:ext>
            </a:extLst>
          </p:cNvPr>
          <p:cNvSpPr/>
          <p:nvPr/>
        </p:nvSpPr>
        <p:spPr>
          <a:xfrm>
            <a:off x="5250003" y="4486177"/>
            <a:ext cx="3085699" cy="15438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7F933A3-A51D-D95F-FD72-C4A7020BA8C5}"/>
              </a:ext>
            </a:extLst>
          </p:cNvPr>
          <p:cNvSpPr/>
          <p:nvPr/>
        </p:nvSpPr>
        <p:spPr>
          <a:xfrm>
            <a:off x="8522896" y="4486176"/>
            <a:ext cx="3085699" cy="1543859"/>
          </a:xfrm>
          <a:prstGeom prst="roundRect">
            <a:avLst/>
          </a:prstGeom>
          <a:solidFill>
            <a:srgbClr val="349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C0C2312-91BD-6502-FF22-D8FDDD54A7AA}"/>
              </a:ext>
            </a:extLst>
          </p:cNvPr>
          <p:cNvSpPr txBox="1"/>
          <p:nvPr/>
        </p:nvSpPr>
        <p:spPr>
          <a:xfrm>
            <a:off x="5364065" y="3729896"/>
            <a:ext cx="2857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rPr>
              <a:t>Diagrama de solução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592EA56-C3B6-D366-9699-3CB83ECE130F}"/>
              </a:ext>
            </a:extLst>
          </p:cNvPr>
          <p:cNvSpPr txBox="1"/>
          <p:nvPr/>
        </p:nvSpPr>
        <p:spPr>
          <a:xfrm>
            <a:off x="8636958" y="3729896"/>
            <a:ext cx="2857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rPr>
              <a:t>Protótipo do sistema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0CD6B9D-DA8D-A0AF-A221-FD939BBA93EF}"/>
              </a:ext>
            </a:extLst>
          </p:cNvPr>
          <p:cNvSpPr txBox="1"/>
          <p:nvPr/>
        </p:nvSpPr>
        <p:spPr>
          <a:xfrm>
            <a:off x="5364064" y="5519715"/>
            <a:ext cx="2857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rPr>
              <a:t>Modelagem de dados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8196493-13AE-45ED-0A68-9C5B11554350}"/>
              </a:ext>
            </a:extLst>
          </p:cNvPr>
          <p:cNvSpPr txBox="1"/>
          <p:nvPr/>
        </p:nvSpPr>
        <p:spPr>
          <a:xfrm>
            <a:off x="8636958" y="5519715"/>
            <a:ext cx="2857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rPr>
              <a:t>Integração ao Arduino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862143-ADE7-6473-93D9-522469A52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156458" y="2787835"/>
            <a:ext cx="1008461" cy="100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8866055-0D6A-3920-ABCC-21950096B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938" y="2808259"/>
            <a:ext cx="967611" cy="96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8182FCD-4C49-A22F-9B49-638486A6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856" y="4499149"/>
            <a:ext cx="1057010" cy="105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6AEE3B7-18FB-B03E-9B14-F3E89BBFB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911" y="4519822"/>
            <a:ext cx="1015663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76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1D644A8-9E7D-8ED0-F5C8-AB16665EA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C8C83A5-0BA0-4435-ADC3-B5C0EE2F399E}"/>
              </a:ext>
            </a:extLst>
          </p:cNvPr>
          <p:cNvSpPr txBox="1"/>
          <p:nvPr/>
        </p:nvSpPr>
        <p:spPr>
          <a:xfrm>
            <a:off x="401763" y="1952786"/>
            <a:ext cx="391325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rPr>
              <a:t>MERCADO</a:t>
            </a:r>
            <a:endParaRPr lang="pt-BR" sz="7200" b="1" dirty="0">
              <a:solidFill>
                <a:schemeClr val="bg1"/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endParaRPr lang="pt-BR" dirty="0"/>
          </a:p>
        </p:txBody>
      </p:sp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6A0D7C69-15F8-3B33-6948-62ED9443E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5" y="3078852"/>
            <a:ext cx="2070847" cy="2070847"/>
          </a:xfrm>
          <a:prstGeom prst="rect">
            <a:avLst/>
          </a:prstGeom>
        </p:spPr>
      </p:pic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C413BFE-8844-B668-FE3D-0B02D9107339}"/>
              </a:ext>
            </a:extLst>
          </p:cNvPr>
          <p:cNvCxnSpPr/>
          <p:nvPr/>
        </p:nvCxnSpPr>
        <p:spPr>
          <a:xfrm>
            <a:off x="559132" y="1826039"/>
            <a:ext cx="1084882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4C19FB1A-0A95-9FD8-2000-CFE32D88C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74927" y="210432"/>
            <a:ext cx="2115840" cy="2070847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07434B5-EB5D-97EA-C492-41F69F26427F}"/>
              </a:ext>
            </a:extLst>
          </p:cNvPr>
          <p:cNvGrpSpPr/>
          <p:nvPr/>
        </p:nvGrpSpPr>
        <p:grpSpPr>
          <a:xfrm>
            <a:off x="4716777" y="1468464"/>
            <a:ext cx="3073895" cy="3921072"/>
            <a:chOff x="4716776" y="1952786"/>
            <a:chExt cx="3073895" cy="3921072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489C5855-6AA7-0ABD-3F09-2569F570EDD6}"/>
                </a:ext>
              </a:extLst>
            </p:cNvPr>
            <p:cNvSpPr/>
            <p:nvPr/>
          </p:nvSpPr>
          <p:spPr>
            <a:xfrm>
              <a:off x="4716776" y="1952786"/>
              <a:ext cx="3073895" cy="392107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4799997B-E30E-0F2F-18FC-C29E9EC7A035}"/>
                </a:ext>
              </a:extLst>
            </p:cNvPr>
            <p:cNvSpPr txBox="1"/>
            <p:nvPr/>
          </p:nvSpPr>
          <p:spPr>
            <a:xfrm>
              <a:off x="4827750" y="4100134"/>
              <a:ext cx="285194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0" i="0" dirty="0">
                  <a:solidFill>
                    <a:schemeClr val="bg1"/>
                  </a:solidFill>
                  <a:effectLst/>
                  <a:latin typeface="K2d" panose="00000500000000000000" pitchFamily="2" charset="-34"/>
                  <a:cs typeface="K2d" panose="00000500000000000000" pitchFamily="2" charset="-34"/>
                </a:rPr>
                <a:t>tecnologia aplicado ao futebol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0" i="0" dirty="0">
                  <a:solidFill>
                    <a:schemeClr val="bg1"/>
                  </a:solidFill>
                  <a:effectLst/>
                  <a:latin typeface="K2d" panose="00000500000000000000" pitchFamily="2" charset="-34"/>
                  <a:cs typeface="K2d" panose="00000500000000000000" pitchFamily="2" charset="-34"/>
                </a:rPr>
                <a:t>mercado em constante crescimento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bg1"/>
                  </a:solidFill>
                  <a:latin typeface="K2d" panose="00000500000000000000" pitchFamily="2" charset="-34"/>
                  <a:cs typeface="K2d" panose="00000500000000000000" pitchFamily="2" charset="-34"/>
                </a:rPr>
                <a:t>Voltada a </a:t>
              </a:r>
              <a:r>
                <a:rPr lang="pt-BR" sz="1600" b="0" i="0" dirty="0">
                  <a:solidFill>
                    <a:schemeClr val="bg1"/>
                  </a:solidFill>
                  <a:effectLst/>
                  <a:latin typeface="K2d" panose="00000500000000000000" pitchFamily="2" charset="-34"/>
                  <a:cs typeface="K2d" panose="00000500000000000000" pitchFamily="2" charset="-34"/>
                </a:rPr>
                <a:t>melhorar a performance dos jogos</a:t>
              </a:r>
              <a:endParaRPr lang="pt-BR" sz="1600" dirty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1FCA394-9C0B-487B-3FA5-80A9ED716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2438" y="2304544"/>
              <a:ext cx="1402568" cy="1402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891AB2D-BC41-AF11-AECE-7902D470F9CE}"/>
              </a:ext>
            </a:extLst>
          </p:cNvPr>
          <p:cNvGrpSpPr/>
          <p:nvPr/>
        </p:nvGrpSpPr>
        <p:grpSpPr>
          <a:xfrm>
            <a:off x="8493071" y="1468464"/>
            <a:ext cx="3073895" cy="3921072"/>
            <a:chOff x="8493070" y="1952786"/>
            <a:chExt cx="3073895" cy="3921072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197D57D5-A8B3-D20D-B450-B8458E39C8DC}"/>
                </a:ext>
              </a:extLst>
            </p:cNvPr>
            <p:cNvSpPr/>
            <p:nvPr/>
          </p:nvSpPr>
          <p:spPr>
            <a:xfrm>
              <a:off x="8493070" y="1952786"/>
              <a:ext cx="3073895" cy="392107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3B9E629-6D84-24FC-166F-6672E295726D}"/>
                </a:ext>
              </a:extLst>
            </p:cNvPr>
            <p:cNvSpPr txBox="1"/>
            <p:nvPr/>
          </p:nvSpPr>
          <p:spPr>
            <a:xfrm>
              <a:off x="8685538" y="3913322"/>
              <a:ext cx="268895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bg1"/>
                  </a:solidFill>
                  <a:latin typeface="K2d" panose="00000500000000000000" pitchFamily="2" charset="-34"/>
                  <a:cs typeface="K2d" panose="00000500000000000000" pitchFamily="2" charset="-34"/>
                </a:rPr>
                <a:t>G</a:t>
              </a:r>
              <a:r>
                <a:rPr lang="pt-BR" sz="1600" b="0" i="0" dirty="0">
                  <a:solidFill>
                    <a:schemeClr val="bg1"/>
                  </a:solidFill>
                  <a:effectLst/>
                  <a:latin typeface="K2d" panose="00000500000000000000" pitchFamily="2" charset="-34"/>
                  <a:cs typeface="K2d" panose="00000500000000000000" pitchFamily="2" charset="-34"/>
                </a:rPr>
                <a:t>erenciamento de estádios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bg1"/>
                  </a:solidFill>
                  <a:latin typeface="K2d" panose="00000500000000000000" pitchFamily="2" charset="-34"/>
                  <a:cs typeface="K2d" panose="00000500000000000000" pitchFamily="2" charset="-34"/>
                </a:rPr>
                <a:t>Visando possíveis perdas ao exibir dados passados a cerca do clima dos jogos no mesmo período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04582E5-0D25-2390-8690-0CA175B7D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2205" y="2178016"/>
              <a:ext cx="1655624" cy="1655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666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CA62908B-60DB-B0DC-E7FA-D6B44F4A0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79644" y="3675220"/>
            <a:ext cx="2060857" cy="2070847"/>
          </a:xfrm>
          <a:prstGeom prst="rect">
            <a:avLst/>
          </a:prstGeom>
        </p:spPr>
      </p:pic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A0574FCD-2B9D-9AA8-F426-BA6DE4135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3" y="0"/>
            <a:ext cx="2070847" cy="2070847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0090FB12-9ADA-E390-4A43-20A8CF7FC64D}"/>
              </a:ext>
            </a:extLst>
          </p:cNvPr>
          <p:cNvGrpSpPr/>
          <p:nvPr/>
        </p:nvGrpSpPr>
        <p:grpSpPr>
          <a:xfrm>
            <a:off x="681924" y="1468464"/>
            <a:ext cx="3073895" cy="3921072"/>
            <a:chOff x="8493070" y="1952786"/>
            <a:chExt cx="3073895" cy="3921072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8441EDD3-6F58-F5A2-8042-F3247A348818}"/>
                </a:ext>
              </a:extLst>
            </p:cNvPr>
            <p:cNvSpPr/>
            <p:nvPr/>
          </p:nvSpPr>
          <p:spPr>
            <a:xfrm>
              <a:off x="8493070" y="1952786"/>
              <a:ext cx="3073895" cy="392107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921A949-9C46-19F0-78EE-8370D5F69B94}"/>
                </a:ext>
              </a:extLst>
            </p:cNvPr>
            <p:cNvSpPr txBox="1"/>
            <p:nvPr/>
          </p:nvSpPr>
          <p:spPr>
            <a:xfrm>
              <a:off x="8702522" y="3993125"/>
              <a:ext cx="26889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bg1"/>
                  </a:solidFill>
                  <a:latin typeface="K2d" panose="00000500000000000000" pitchFamily="2" charset="-34"/>
                  <a:cs typeface="K2d" panose="00000500000000000000" pitchFamily="2" charset="-34"/>
                </a:rPr>
                <a:t>Alagamento de gramados que têm impedido partidas de futebol de ocorrerem com a qualidade devida.</a:t>
              </a:r>
              <a:endParaRPr lang="pt-BR" sz="1600" b="0" i="0" dirty="0">
                <a:solidFill>
                  <a:schemeClr val="bg1"/>
                </a:solidFill>
                <a:effectLst/>
                <a:latin typeface="K2d" panose="00000500000000000000" pitchFamily="2" charset="-34"/>
                <a:cs typeface="K2d" panose="00000500000000000000" pitchFamily="2" charset="-34"/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23E91A9-F708-4A8A-A42B-4ABD217A6276}"/>
              </a:ext>
            </a:extLst>
          </p:cNvPr>
          <p:cNvGrpSpPr/>
          <p:nvPr/>
        </p:nvGrpSpPr>
        <p:grpSpPr>
          <a:xfrm>
            <a:off x="4559052" y="1468464"/>
            <a:ext cx="3073895" cy="3921072"/>
            <a:chOff x="8493070" y="1952786"/>
            <a:chExt cx="3073895" cy="3921072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A1E7248-12C4-EC9B-8044-F2280F800F05}"/>
                </a:ext>
              </a:extLst>
            </p:cNvPr>
            <p:cNvSpPr/>
            <p:nvPr/>
          </p:nvSpPr>
          <p:spPr>
            <a:xfrm>
              <a:off x="8493070" y="1952786"/>
              <a:ext cx="3073895" cy="392107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2428A98-1A66-5A2C-C25B-48E42938E460}"/>
                </a:ext>
              </a:extLst>
            </p:cNvPr>
            <p:cNvSpPr txBox="1"/>
            <p:nvPr/>
          </p:nvSpPr>
          <p:spPr>
            <a:xfrm>
              <a:off x="8685538" y="4159543"/>
              <a:ext cx="268895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bg1"/>
                  </a:solidFill>
                  <a:latin typeface="K2d" panose="00000500000000000000" pitchFamily="2" charset="-34"/>
                  <a:cs typeface="K2d" panose="00000500000000000000" pitchFamily="2" charset="-34"/>
                </a:rPr>
                <a:t>Zerar os alagamentos nos gramados, pois o sistema depende do trabalho do gerenciamento de gramado do clube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FC00185-0405-9B5D-1F31-F78E70D360DD}"/>
              </a:ext>
            </a:extLst>
          </p:cNvPr>
          <p:cNvGrpSpPr/>
          <p:nvPr/>
        </p:nvGrpSpPr>
        <p:grpSpPr>
          <a:xfrm>
            <a:off x="8436181" y="1468464"/>
            <a:ext cx="3073895" cy="3921072"/>
            <a:chOff x="8493070" y="1952786"/>
            <a:chExt cx="3073895" cy="3921072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9AD0DA75-AE9B-4851-8FDD-19B297DF8D5F}"/>
                </a:ext>
              </a:extLst>
            </p:cNvPr>
            <p:cNvSpPr/>
            <p:nvPr/>
          </p:nvSpPr>
          <p:spPr>
            <a:xfrm>
              <a:off x="8493070" y="1952786"/>
              <a:ext cx="3073895" cy="392107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7B7A1B4-0921-DCBC-A3BE-83E02066AFA8}"/>
                </a:ext>
              </a:extLst>
            </p:cNvPr>
            <p:cNvSpPr txBox="1"/>
            <p:nvPr/>
          </p:nvSpPr>
          <p:spPr>
            <a:xfrm>
              <a:off x="8685537" y="4161853"/>
              <a:ext cx="26889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bg1"/>
                  </a:solidFill>
                  <a:latin typeface="K2d" panose="00000500000000000000" pitchFamily="2" charset="-34"/>
                  <a:cs typeface="K2d" panose="00000500000000000000" pitchFamily="2" charset="-34"/>
                </a:rPr>
                <a:t>Jogos sendo interrompidos e gerando prejuízos para os clubes por conta de fortes chuvas.</a:t>
              </a: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E31275-B58B-A8DA-F73E-9A71063CD1FA}"/>
              </a:ext>
            </a:extLst>
          </p:cNvPr>
          <p:cNvSpPr txBox="1"/>
          <p:nvPr/>
        </p:nvSpPr>
        <p:spPr>
          <a:xfrm>
            <a:off x="469834" y="5469218"/>
            <a:ext cx="3498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rgbClr val="3492AE"/>
                </a:solidFill>
                <a:latin typeface="K2d" panose="00000500000000000000" pitchFamily="2" charset="-34"/>
                <a:cs typeface="K2d" panose="00000500000000000000" pitchFamily="2" charset="-34"/>
              </a:rPr>
              <a:t>CONTEXTO</a:t>
            </a:r>
            <a:endParaRPr lang="pt-BR" sz="6000" b="1" dirty="0">
              <a:solidFill>
                <a:srgbClr val="3492AE"/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5CAF8EB-165A-E419-503B-1E987CDCD392}"/>
              </a:ext>
            </a:extLst>
          </p:cNvPr>
          <p:cNvSpPr txBox="1"/>
          <p:nvPr/>
        </p:nvSpPr>
        <p:spPr>
          <a:xfrm>
            <a:off x="4698020" y="585698"/>
            <a:ext cx="27959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rgbClr val="3492AE"/>
                </a:solidFill>
                <a:latin typeface="K2d" panose="00000500000000000000" pitchFamily="2" charset="-34"/>
                <a:cs typeface="K2d" panose="00000500000000000000" pitchFamily="2" charset="-34"/>
              </a:rPr>
              <a:t>DESAFIO</a:t>
            </a:r>
            <a:endParaRPr lang="pt-BR" sz="6000" b="1" dirty="0">
              <a:solidFill>
                <a:srgbClr val="3492AE"/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E1E2ACC-2F17-9DAB-F2D0-4419484F0D82}"/>
              </a:ext>
            </a:extLst>
          </p:cNvPr>
          <p:cNvSpPr txBox="1"/>
          <p:nvPr/>
        </p:nvSpPr>
        <p:spPr>
          <a:xfrm>
            <a:off x="8214473" y="5469218"/>
            <a:ext cx="35173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rgbClr val="3492AE"/>
                </a:solidFill>
                <a:latin typeface="K2d" panose="00000500000000000000" pitchFamily="2" charset="-34"/>
                <a:cs typeface="K2d" panose="00000500000000000000" pitchFamily="2" charset="-34"/>
              </a:rPr>
              <a:t>PROBLEMA</a:t>
            </a:r>
            <a:endParaRPr lang="pt-BR" sz="6000" b="1" dirty="0">
              <a:solidFill>
                <a:srgbClr val="3492AE"/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0B8A1B-41D8-0992-1441-F1B515F78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60" y="1654680"/>
            <a:ext cx="1689591" cy="168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449C818-C92F-97B4-CDBB-F5D42293B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187" y="1671663"/>
            <a:ext cx="1655624" cy="165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184658E-361E-5995-E0CD-46FFD125D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799" y="1490146"/>
            <a:ext cx="2018657" cy="201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00353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9073FD0D-CE17-3B8D-A0FA-B01604F36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43AB43-F884-8104-00E4-3FC9DFC79CEF}"/>
              </a:ext>
            </a:extLst>
          </p:cNvPr>
          <p:cNvSpPr txBox="1"/>
          <p:nvPr/>
        </p:nvSpPr>
        <p:spPr>
          <a:xfrm>
            <a:off x="401763" y="2027462"/>
            <a:ext cx="446490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rPr>
              <a:t>PROPOSTA</a:t>
            </a:r>
          </a:p>
          <a:p>
            <a:r>
              <a:rPr lang="pt-BR" sz="4800" b="1" dirty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rPr>
              <a:t>DE SOLUÇÃO</a:t>
            </a:r>
            <a:endParaRPr lang="pt-BR" sz="6000" b="1" dirty="0">
              <a:solidFill>
                <a:schemeClr val="bg1"/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C802D40-2857-D132-04FF-B3BE6142A1D5}"/>
              </a:ext>
            </a:extLst>
          </p:cNvPr>
          <p:cNvCxnSpPr/>
          <p:nvPr/>
        </p:nvCxnSpPr>
        <p:spPr>
          <a:xfrm>
            <a:off x="559132" y="1826039"/>
            <a:ext cx="1084882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3987473-5D68-D55C-B646-1D27EC888090}"/>
              </a:ext>
            </a:extLst>
          </p:cNvPr>
          <p:cNvSpPr txBox="1"/>
          <p:nvPr/>
        </p:nvSpPr>
        <p:spPr>
          <a:xfrm>
            <a:off x="5425798" y="1410540"/>
            <a:ext cx="6207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dirty="0">
                <a:solidFill>
                  <a:srgbClr val="3492AE"/>
                </a:solidFill>
                <a:latin typeface="K2d" panose="00000500000000000000" pitchFamily="2" charset="-34"/>
                <a:cs typeface="K2d" panose="00000500000000000000" pitchFamily="2" charset="-34"/>
              </a:rPr>
              <a:t>Monitorar as condições climáticas para evitar que o gramado dos estádios fiquem incapacitados de receber partidas de futebol por conta de fortes chuvas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3A8D1FE-B16A-E8C5-CFEA-18575FE6DF1E}"/>
              </a:ext>
            </a:extLst>
          </p:cNvPr>
          <p:cNvSpPr txBox="1"/>
          <p:nvPr/>
        </p:nvSpPr>
        <p:spPr>
          <a:xfrm>
            <a:off x="5425798" y="2741627"/>
            <a:ext cx="620707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3492AE"/>
                </a:solidFill>
                <a:latin typeface="K2d" panose="00000500000000000000" pitchFamily="2" charset="-34"/>
                <a:cs typeface="K2d" panose="00000500000000000000" pitchFamily="2" charset="-34"/>
              </a:rPr>
              <a:t>A solução é composta por:</a:t>
            </a:r>
          </a:p>
          <a:p>
            <a:pPr algn="just"/>
            <a:endParaRPr lang="pt-BR" sz="1600" dirty="0">
              <a:solidFill>
                <a:srgbClr val="3492AE"/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492AE"/>
                </a:solidFill>
                <a:latin typeface="K2d" panose="00000500000000000000" pitchFamily="2" charset="-34"/>
                <a:cs typeface="K2d" panose="00000500000000000000" pitchFamily="2" charset="-34"/>
              </a:rPr>
              <a:t>Sensores de umidade no solo;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3492AE"/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492AE"/>
                </a:solidFill>
                <a:latin typeface="K2d" panose="00000500000000000000" pitchFamily="2" charset="-34"/>
                <a:cs typeface="K2d" panose="00000500000000000000" pitchFamily="2" charset="-34"/>
              </a:rPr>
              <a:t>um sistema inteligente para coletar dados e determinar quando é necessário ativar ou desativar a irrigação;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3492AE"/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492AE"/>
                </a:solidFill>
                <a:latin typeface="K2d" panose="00000500000000000000" pitchFamily="2" charset="-34"/>
                <a:cs typeface="K2d" panose="00000500000000000000" pitchFamily="2" charset="-34"/>
              </a:rPr>
              <a:t>Plataforma de gerenciamento de campos esportivos para monitoramento remoto e recebimento de alertas em caso de problemas.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7B523B15-2CFD-239E-12A3-663001F35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371" y="3778826"/>
            <a:ext cx="2070847" cy="2070847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C5785DD6-7F79-D6D8-E406-CB822313D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65" y="-244809"/>
            <a:ext cx="2070847" cy="207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2129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939D7493-647C-4238-5E46-499587DEB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16" y="783771"/>
            <a:ext cx="10858014" cy="6109853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C802D40-2857-D132-04FF-B3BE6142A1D5}"/>
              </a:ext>
            </a:extLst>
          </p:cNvPr>
          <p:cNvCxnSpPr/>
          <p:nvPr/>
        </p:nvCxnSpPr>
        <p:spPr>
          <a:xfrm>
            <a:off x="440379" y="481511"/>
            <a:ext cx="1084882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397F7A3A-DEDD-1A5F-5100-D4065FA54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04742"/>
            <a:ext cx="2079432" cy="215325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C706604-E92C-2011-548E-54B50CE73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273" y="4718937"/>
            <a:ext cx="2079432" cy="2153258"/>
          </a:xfrm>
          <a:prstGeom prst="rect">
            <a:avLst/>
          </a:prstGeom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56243FFA-787B-639C-FD6A-C95F68223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665" y="1117834"/>
            <a:ext cx="2070847" cy="207084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43AB43-F884-8104-00E4-3FC9DFC79CEF}"/>
              </a:ext>
            </a:extLst>
          </p:cNvPr>
          <p:cNvSpPr txBox="1"/>
          <p:nvPr/>
        </p:nvSpPr>
        <p:spPr>
          <a:xfrm>
            <a:off x="283010" y="608258"/>
            <a:ext cx="420660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rgbClr val="3492AE"/>
                </a:solidFill>
                <a:latin typeface="K2d" panose="00000500000000000000" pitchFamily="2" charset="-34"/>
                <a:cs typeface="K2d" panose="00000500000000000000" pitchFamily="2" charset="-34"/>
              </a:rPr>
              <a:t>DIAGRAMA</a:t>
            </a:r>
            <a:endParaRPr lang="pt-BR" sz="7200" b="1" dirty="0">
              <a:solidFill>
                <a:srgbClr val="3492AE"/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endParaRPr lang="pt-BR" dirty="0"/>
          </a:p>
        </p:txBody>
      </p:sp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52CC3A7D-D9CB-86FB-65F1-A82E4997C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37552" y="1254589"/>
            <a:ext cx="2353566" cy="262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9073FD0D-CE17-3B8D-A0FA-B01604F3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C802D40-2857-D132-04FF-B3BE6142A1D5}"/>
              </a:ext>
            </a:extLst>
          </p:cNvPr>
          <p:cNvCxnSpPr/>
          <p:nvPr/>
        </p:nvCxnSpPr>
        <p:spPr>
          <a:xfrm>
            <a:off x="559132" y="1826039"/>
            <a:ext cx="1084882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0D83F35D-F75C-DD8A-54CF-5106B41D6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621" y="0"/>
            <a:ext cx="996395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43AB43-F884-8104-00E4-3FC9DFC79CEF}"/>
              </a:ext>
            </a:extLst>
          </p:cNvPr>
          <p:cNvSpPr txBox="1"/>
          <p:nvPr/>
        </p:nvSpPr>
        <p:spPr>
          <a:xfrm>
            <a:off x="401763" y="1952786"/>
            <a:ext cx="538160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rPr>
              <a:t>FERRAMENTA</a:t>
            </a:r>
          </a:p>
          <a:p>
            <a:r>
              <a:rPr lang="pt-BR" sz="6000" b="1" dirty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rPr>
              <a:t>+ BACKLOG</a:t>
            </a:r>
            <a:endParaRPr lang="pt-BR" sz="7200" b="1" dirty="0">
              <a:solidFill>
                <a:schemeClr val="bg1"/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  <a:p>
            <a:endParaRPr lang="pt-BR" dirty="0"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CED3110D-6660-ACE1-A808-25FFBB35C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63" y="4622887"/>
            <a:ext cx="2070847" cy="2070847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FEB48499-527D-A834-F596-B911A8186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078" y="-572171"/>
            <a:ext cx="2070847" cy="207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7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FFAE674-C6DC-2142-513A-1B938A281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7079A4C-F038-847A-ACE3-33855A3C1657}"/>
              </a:ext>
            </a:extLst>
          </p:cNvPr>
          <p:cNvSpPr txBox="1"/>
          <p:nvPr/>
        </p:nvSpPr>
        <p:spPr>
          <a:xfrm>
            <a:off x="484890" y="682126"/>
            <a:ext cx="41232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rgbClr val="3492AE"/>
                </a:solidFill>
                <a:latin typeface="K2d" panose="00000500000000000000" pitchFamily="2" charset="-34"/>
                <a:cs typeface="K2d" panose="00000500000000000000" pitchFamily="2" charset="-34"/>
              </a:rPr>
              <a:t>PROTÓTIPO</a:t>
            </a:r>
          </a:p>
          <a:p>
            <a:r>
              <a:rPr lang="pt-BR" sz="5400" b="1" dirty="0">
                <a:solidFill>
                  <a:srgbClr val="3492AE"/>
                </a:solidFill>
                <a:latin typeface="K2d" panose="00000500000000000000" pitchFamily="2" charset="-34"/>
                <a:cs typeface="K2d" panose="00000500000000000000" pitchFamily="2" charset="-34"/>
              </a:rPr>
              <a:t>SITE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7D662AD-33E4-FCE2-9C0F-D0D707AD1D34}"/>
              </a:ext>
            </a:extLst>
          </p:cNvPr>
          <p:cNvCxnSpPr/>
          <p:nvPr/>
        </p:nvCxnSpPr>
        <p:spPr>
          <a:xfrm>
            <a:off x="618509" y="555379"/>
            <a:ext cx="1084882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Código QR&#10;&#10;Descrição gerada automaticamente">
            <a:extLst>
              <a:ext uri="{FF2B5EF4-FFF2-40B4-BE49-F238E27FC236}">
                <a16:creationId xmlns:a16="http://schemas.microsoft.com/office/drawing/2014/main" id="{98309AF6-0C5A-49A0-CB47-46E61833B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4" y="440017"/>
            <a:ext cx="3992870" cy="399287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355E7A7-BFF7-5484-C63C-D4D6ECB4FCBC}"/>
              </a:ext>
            </a:extLst>
          </p:cNvPr>
          <p:cNvSpPr txBox="1"/>
          <p:nvPr/>
        </p:nvSpPr>
        <p:spPr>
          <a:xfrm>
            <a:off x="5680364" y="4940655"/>
            <a:ext cx="399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</a:t>
            </a:r>
            <a:endParaRPr lang="pt-BR" sz="3600" dirty="0">
              <a:solidFill>
                <a:schemeClr val="bg1"/>
              </a:solidFill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0933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11FE5D-C10F-6A70-933D-B74CCD77E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E44493F-1D27-FB84-38CA-445F7D874FB3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349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E36985-0E23-8FD9-4626-3F093E3E8062}"/>
              </a:ext>
            </a:extLst>
          </p:cNvPr>
          <p:cNvSpPr/>
          <p:nvPr/>
        </p:nvSpPr>
        <p:spPr>
          <a:xfrm>
            <a:off x="10611817" y="0"/>
            <a:ext cx="1579418" cy="6858000"/>
          </a:xfrm>
          <a:prstGeom prst="rect">
            <a:avLst/>
          </a:prstGeom>
          <a:solidFill>
            <a:srgbClr val="349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2122F19-BE83-69B4-518A-33571D410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02" y="0"/>
            <a:ext cx="9997996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43AB43-F884-8104-00E4-3FC9DFC79CEF}"/>
              </a:ext>
            </a:extLst>
          </p:cNvPr>
          <p:cNvSpPr txBox="1"/>
          <p:nvPr/>
        </p:nvSpPr>
        <p:spPr>
          <a:xfrm>
            <a:off x="6341096" y="4707861"/>
            <a:ext cx="42707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rgbClr val="3492AE"/>
                </a:solidFill>
                <a:latin typeface="K2d" panose="00000500000000000000" pitchFamily="2" charset="-34"/>
                <a:cs typeface="K2d" panose="00000500000000000000" pitchFamily="2" charset="-34"/>
              </a:rPr>
              <a:t>SIMULADOR</a:t>
            </a:r>
            <a:br>
              <a:rPr lang="pt-BR" sz="5400" b="1" dirty="0">
                <a:solidFill>
                  <a:srgbClr val="3492AE"/>
                </a:solidFill>
                <a:latin typeface="K2d" panose="00000500000000000000" pitchFamily="2" charset="-34"/>
                <a:cs typeface="K2d" panose="00000500000000000000" pitchFamily="2" charset="-34"/>
              </a:rPr>
            </a:br>
            <a:r>
              <a:rPr lang="pt-BR" sz="5400" b="1" dirty="0">
                <a:solidFill>
                  <a:srgbClr val="3492AE"/>
                </a:solidFill>
                <a:latin typeface="K2d" panose="00000500000000000000" pitchFamily="2" charset="-34"/>
                <a:cs typeface="K2d" panose="00000500000000000000" pitchFamily="2" charset="-34"/>
              </a:rPr>
              <a:t>FINANCEIRO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C802D40-2857-D132-04FF-B3BE6142A1D5}"/>
              </a:ext>
            </a:extLst>
          </p:cNvPr>
          <p:cNvCxnSpPr/>
          <p:nvPr/>
        </p:nvCxnSpPr>
        <p:spPr>
          <a:xfrm>
            <a:off x="6498465" y="4581114"/>
            <a:ext cx="1084882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72117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2D9C8F-5338-8501-F01C-0FB9EFAF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5B88483-8D94-CB06-AAE9-89CE7411326E}"/>
              </a:ext>
            </a:extLst>
          </p:cNvPr>
          <p:cNvSpPr txBox="1"/>
          <p:nvPr/>
        </p:nvSpPr>
        <p:spPr>
          <a:xfrm>
            <a:off x="484890" y="682126"/>
            <a:ext cx="33682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rgbClr val="3492AE"/>
                </a:solidFill>
                <a:latin typeface="K2d" panose="00000500000000000000" pitchFamily="2" charset="-34"/>
                <a:cs typeface="K2d" panose="00000500000000000000" pitchFamily="2" charset="-34"/>
              </a:rPr>
              <a:t>TABELAS</a:t>
            </a:r>
          </a:p>
          <a:p>
            <a:r>
              <a:rPr lang="pt-BR" sz="5400" b="1" dirty="0">
                <a:solidFill>
                  <a:srgbClr val="3492AE"/>
                </a:solidFill>
                <a:latin typeface="K2d" panose="00000500000000000000" pitchFamily="2" charset="-34"/>
                <a:cs typeface="K2d" panose="00000500000000000000" pitchFamily="2" charset="-34"/>
              </a:rPr>
              <a:t>MYSQL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0ED7A86-ECA3-2F5A-063F-C39FD91773DC}"/>
              </a:ext>
            </a:extLst>
          </p:cNvPr>
          <p:cNvCxnSpPr/>
          <p:nvPr/>
        </p:nvCxnSpPr>
        <p:spPr>
          <a:xfrm>
            <a:off x="618509" y="555379"/>
            <a:ext cx="1084882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8930B23A-0FBC-C51C-18F0-AF7B574F7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896" y="0"/>
            <a:ext cx="6517104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62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208</Words>
  <Application>Microsoft Office PowerPoint</Application>
  <PresentationFormat>Widescreen</PresentationFormat>
  <Paragraphs>49</Paragraphs>
  <Slides>11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K2d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LIRA CARLOS DE PAULA</dc:creator>
  <cp:lastModifiedBy>User</cp:lastModifiedBy>
  <cp:revision>5</cp:revision>
  <dcterms:created xsi:type="dcterms:W3CDTF">2023-03-10T21:51:22Z</dcterms:created>
  <dcterms:modified xsi:type="dcterms:W3CDTF">2023-03-13T12:37:52Z</dcterms:modified>
</cp:coreProperties>
</file>