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Merriweather" panose="020B0604020202020204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136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25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191957" y="6314225"/>
            <a:ext cx="597993" cy="424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 smtClean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420324"/>
            <a:ext cx="8451000" cy="126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dirty="0"/>
              <a:t>В ходе работы написана функция, изображающая </a:t>
            </a:r>
            <a:r>
              <a:rPr lang="ru-RU" sz="2300" dirty="0" err="1"/>
              <a:t>аналемму</a:t>
            </a:r>
            <a:r>
              <a:rPr lang="ru-RU" sz="2300" dirty="0"/>
              <a:t> на заданную широту и местное среднее солнечное время. </a:t>
            </a:r>
            <a:endParaRPr lang="ru-RU" sz="2300" dirty="0" smtClean="0"/>
          </a:p>
        </p:txBody>
      </p:sp>
      <p:sp>
        <p:nvSpPr>
          <p:cNvPr id="6" name="Google Shape;104;p15"/>
          <p:cNvSpPr txBox="1"/>
          <p:nvPr/>
        </p:nvSpPr>
        <p:spPr>
          <a:xfrm>
            <a:off x="338950" y="2524836"/>
            <a:ext cx="8734567" cy="368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Выполнены задачи проекта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Изучена литература по теме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Определены параметры и исходные данные для расчетов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Выведены недостающие формулы </a:t>
            </a:r>
            <a:endParaRPr lang="ru-RU" sz="23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Практическое применение результатов проекта:</a:t>
            </a:r>
            <a:endParaRPr lang="ru-RU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преподавателями астрономии для составления задач;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фотографами для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примерного определения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композиции при съёмке </a:t>
            </a:r>
            <a:r>
              <a:rPr lang="ru-RU" sz="2300" dirty="0" err="1" smtClean="0">
                <a:latin typeface="Calibri"/>
                <a:ea typeface="Calibri"/>
                <a:cs typeface="Calibri"/>
                <a:sym typeface="Calibri"/>
              </a:rPr>
              <a:t>аналеммы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 солнца.</a:t>
            </a:r>
            <a:endParaRPr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Листинг кода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229602" y="6309320"/>
            <a:ext cx="527654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11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l="801" t="17104" r="46635" b="19328"/>
          <a:stretch/>
        </p:blipFill>
        <p:spPr bwMode="auto">
          <a:xfrm>
            <a:off x="1328278" y="1549889"/>
            <a:ext cx="6487454" cy="4371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55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rgbClr val="32363A"/>
                </a:solidFill>
              </a:rPr>
              <a:t>12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2261272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Выполнил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Забелкин Максим Андреевич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лицей №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18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 smtClean="0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" y="18932"/>
            <a:ext cx="914399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chemeClr val="lt1"/>
                </a:solidFill>
              </a:rPr>
              <a:t>Астрономическая кегля</a:t>
            </a:r>
            <a:endParaRPr sz="60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2" name="Picture 8" descr="Том-кегля, Том-утюг и Том-бутылка: японский художник превращает моменты из  «Тома и Джерри» в фигурки — Интернет на T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3" y="2209825"/>
            <a:ext cx="3890286" cy="316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 smtClean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4" name="Google Shape;104;p15"/>
          <p:cNvSpPr txBox="1"/>
          <p:nvPr/>
        </p:nvSpPr>
        <p:spPr>
          <a:xfrm>
            <a:off x="369005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 err="1" smtClean="0"/>
              <a:t>Аналемма</a:t>
            </a:r>
            <a:r>
              <a:rPr lang="ru-RU" sz="2000" dirty="0" smtClean="0"/>
              <a:t> </a:t>
            </a:r>
            <a:r>
              <a:rPr lang="ru-RU" sz="2000" dirty="0"/>
              <a:t>– кривая, соединяющая ряд последовательных положений центральной звезды планетной системы (в нашем случае – Солнца) на небосводе одной из планет этой системы в одно и то же время суток в течение года.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7" y="3357349"/>
            <a:ext cx="3704152" cy="252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23" y="3357349"/>
            <a:ext cx="3787350" cy="252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solidFill>
                  <a:schemeClr val="lt1"/>
                </a:solidFill>
              </a:rPr>
              <a:t>Цель и задачи проекта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 smtClean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32011" y="1378424"/>
            <a:ext cx="8734567" cy="450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Цель проекта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- написать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программу, отображающую </a:t>
            </a:r>
            <a:r>
              <a:rPr lang="ru-RU" sz="2300" dirty="0" err="1">
                <a:latin typeface="Calibri"/>
                <a:ea typeface="Calibri"/>
                <a:cs typeface="Calibri"/>
                <a:sym typeface="Calibri"/>
              </a:rPr>
              <a:t>аналемму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 при заданных начальных условиях, на языке программирования </a:t>
            </a:r>
            <a:r>
              <a:rPr lang="en-US" sz="2300" i="1" dirty="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lang="ru-RU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Задачи проекта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Изучить литературу по теме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Определить параметры и исходные данные для расчетов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Вывести недостающие формулы </a:t>
            </a:r>
            <a:endParaRPr lang="ru-RU" sz="23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lang="ru-RU" sz="800" i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300" b="1" dirty="0" smtClean="0">
                <a:latin typeface="Calibri"/>
                <a:ea typeface="Calibri"/>
                <a:cs typeface="Calibri"/>
                <a:sym typeface="Calibri"/>
              </a:rPr>
              <a:t>Практическое применение результатов проекта:</a:t>
            </a:r>
            <a:endParaRPr lang="ru-RU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преподавателями астрономии для составления задач;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фотографами для </a:t>
            </a:r>
            <a:r>
              <a:rPr lang="ru-RU" sz="2300" dirty="0">
                <a:latin typeface="Calibri"/>
                <a:ea typeface="Calibri"/>
                <a:cs typeface="Calibri"/>
                <a:sym typeface="Calibri"/>
              </a:rPr>
              <a:t>примерного определения 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композиции при съёмке </a:t>
            </a:r>
            <a:r>
              <a:rPr lang="ru-RU" sz="2300" dirty="0" err="1" smtClean="0">
                <a:latin typeface="Calibri"/>
                <a:ea typeface="Calibri"/>
                <a:cs typeface="Calibri"/>
                <a:sym typeface="Calibri"/>
              </a:rPr>
              <a:t>аналеммы</a:t>
            </a:r>
            <a:r>
              <a:rPr lang="ru-RU" sz="2300" dirty="0" smtClean="0">
                <a:latin typeface="Calibri"/>
                <a:ea typeface="Calibri"/>
                <a:cs typeface="Calibri"/>
                <a:sym typeface="Calibri"/>
              </a:rPr>
              <a:t> солнца.</a:t>
            </a:r>
            <a:endParaRPr sz="23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6200" lvl="0" algn="l" rtl="0">
              <a:spcBef>
                <a:spcPts val="0"/>
              </a:spcBef>
              <a:spcAft>
                <a:spcPts val="0"/>
              </a:spcAft>
              <a:buSzPts val="2400"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задачи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5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4842" y="1514901"/>
                <a:ext cx="8270543" cy="430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Для описания </a:t>
                </a:r>
                <a:r>
                  <a:rPr lang="ru-RU" sz="2000" dirty="0" err="1">
                    <a:latin typeface="+mn-lt"/>
                    <a:cs typeface="Times New Roman" panose="02020603050405020304" pitchFamily="18" charset="0"/>
                  </a:rPr>
                  <a:t>аналеммы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необходимы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следующие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параметры:</a:t>
                </a:r>
              </a:p>
              <a:p>
                <a:endParaRPr lang="ru-RU" sz="800" dirty="0" smtClean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1)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Уравнение времени(η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) на заданную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дату </a:t>
                </a:r>
                <a:r>
                  <a:rPr lang="ru-RU" sz="2000" dirty="0" smtClean="0"/>
                  <a:t>(разница </a:t>
                </a:r>
                <a:r>
                  <a:rPr lang="ru-RU" sz="2000" dirty="0"/>
                  <a:t>между средним солнечным и истинным солнечным </a:t>
                </a:r>
                <a:r>
                  <a:rPr lang="ru-RU" sz="2000" dirty="0" smtClean="0"/>
                  <a:t>временем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):</a:t>
                </a:r>
                <a:endParaRPr lang="ru-RU" sz="2000" dirty="0">
                  <a:latin typeface="+mn-lt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/>
                      </a:rPr>
                      <m:t>η</m:t>
                    </m:r>
                    <m:r>
                      <a:rPr lang="ru-RU" sz="2400">
                        <a:latin typeface="Cambria Math"/>
                      </a:rPr>
                      <m:t>=7.53</m:t>
                    </m:r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ru-RU" sz="24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ru-RU" sz="2400" i="1">
                        <a:latin typeface="Cambria Math"/>
                      </a:rPr>
                      <m:t>+1.5</m:t>
                    </m:r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ru-RU" sz="2400" i="1">
                            <a:latin typeface="Cambria Math"/>
                          </a:rPr>
                          <m:t>𝐵</m:t>
                        </m:r>
                      </m:e>
                    </m:func>
                    <m:r>
                      <a:rPr lang="ru-RU" sz="2400" i="1">
                        <a:latin typeface="Cambria Math"/>
                      </a:rPr>
                      <m:t>−9.87</m:t>
                    </m:r>
                    <m:func>
                      <m:funcPr>
                        <m:ctrlPr>
                          <a:rPr lang="ru-RU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ru-RU" sz="2400" i="1">
                            <a:latin typeface="Cambria Math"/>
                          </a:rPr>
                          <m:t>2</m:t>
                        </m:r>
                        <m:r>
                          <a:rPr lang="ru-RU" sz="2400" i="1">
                            <a:latin typeface="Cambria Math"/>
                          </a:rPr>
                          <m:t>𝐵</m:t>
                        </m:r>
                      </m:e>
                    </m:func>
                  </m:oMath>
                </a14:m>
                <a:r>
                  <a:rPr lang="ru-RU" sz="2400" dirty="0" smtClean="0"/>
                  <a:t>,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г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π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ru-RU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ru-RU" sz="2400">
                                <a:latin typeface="Cambria Math"/>
                              </a:rPr>
                              <m:t>81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latin typeface="Cambria Math"/>
                          </a:rPr>
                          <m:t>T</m:t>
                        </m:r>
                      </m:den>
                    </m:f>
                    <m:r>
                      <a:rPr lang="ru-RU" sz="24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номер дня от 1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января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период обращения Земли вокруг Солнца</a:t>
                </a:r>
                <a:endParaRPr lang="ru-RU" sz="2400" dirty="0" smtClean="0"/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Склонение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+mn-lt"/>
                    <a:cs typeface="Times New Roman" panose="02020603050405020304" pitchFamily="18" charset="0"/>
                  </a:rPr>
                  <a:t>солнца на заданную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дату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𝛿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</m:func>
                              <m:r>
                                <a:rPr lang="ru-RU" sz="2400" i="1">
                                  <a:latin typeface="Cambria Math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2⋅</m:t>
                                      </m:r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−81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где</a:t>
                </a:r>
                <a:r>
                  <a:rPr lang="ru-RU" sz="2000" dirty="0" smtClean="0"/>
                  <a:t>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+mn-lt"/>
                    <a:cs typeface="Times New Roman" panose="02020603050405020304" pitchFamily="18" charset="0"/>
                  </a:rPr>
                  <a:t>угол наклона экватора Земли к эклиптике.</a:t>
                </a:r>
                <a:endParaRPr lang="ru-RU" sz="2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42" y="1514901"/>
                <a:ext cx="8270543" cy="4302140"/>
              </a:xfrm>
              <a:prstGeom prst="rect">
                <a:avLst/>
              </a:prstGeom>
              <a:blipFill rotWithShape="1">
                <a:blip r:embed="rId4"/>
                <a:stretch>
                  <a:fillRect l="-1105" t="-567" b="-2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/>
            <a:r>
              <a:rPr lang="ru-RU" sz="3600" dirty="0" smtClean="0">
                <a:solidFill>
                  <a:schemeClr val="lt1"/>
                </a:solidFill>
              </a:rPr>
              <a:t>Расчет высоты </a:t>
            </a:r>
            <a:r>
              <a:rPr lang="en-US" sz="3600" i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ru-RU" sz="3600" dirty="0" smtClean="0">
                <a:solidFill>
                  <a:srgbClr val="FFFFFF"/>
                </a:solidFill>
              </a:rPr>
              <a:t>центра </a:t>
            </a:r>
            <a:r>
              <a:rPr lang="ru-RU" sz="3600" dirty="0" err="1" smtClean="0">
                <a:solidFill>
                  <a:srgbClr val="FFFFFF"/>
                </a:solidFill>
              </a:rPr>
              <a:t>аналеммы</a:t>
            </a:r>
            <a:endParaRPr sz="3600" b="0" i="1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6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17"/>
              <p:cNvSpPr txBox="1"/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 smtClean="0"/>
                  <a:t>При </a:t>
                </a:r>
                <a:r>
                  <a:rPr lang="ru-RU" sz="2400" dirty="0"/>
                  <a:t>работе над </a:t>
                </a:r>
                <a:r>
                  <a:rPr lang="ru-RU" sz="2400" dirty="0" smtClean="0"/>
                  <a:t>проектом получена формула: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  <a:ea typeface="Calibri"/>
                          <a:cs typeface="Calibri"/>
                        </a:rPr>
                        <m:t>h</m:t>
                      </m:r>
                      <m:r>
                        <a:rPr lang="ru-RU" sz="2400" i="1">
                          <a:latin typeface="Cambria Math"/>
                          <a:ea typeface="Calibri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effectLst/>
                              <a:latin typeface="Cambria Math"/>
                              <a:ea typeface="Cambria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/>
                              <a:ea typeface="Cambria"/>
                              <a:cs typeface="Calibri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Calibri"/>
                                    </a:rPr>
                                    <m:t>24</m:t>
                                  </m:r>
                                </m:den>
                              </m:f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⋅</m:t>
                              </m:r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ru-RU" sz="2400" i="1">
                          <a:effectLst/>
                          <a:latin typeface="Cambria Math"/>
                          <a:ea typeface="Calibri"/>
                          <a:cs typeface="Calibri"/>
                        </a:rPr>
                        <m:t>⋅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</m:ctrlPr>
                        </m:dPr>
                        <m:e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Calibri"/>
                            </a:rPr>
                            <m:t>90−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effectLst/>
                                  <a:latin typeface="Cambria Math"/>
                                  <a:ea typeface="Cambria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Calibri"/>
                                </a:rPr>
                                <m:t>𝜑</m:t>
                              </m:r>
                            </m:e>
                          </m:d>
                        </m:e>
                      </m:d>
                      <m:r>
                        <a:rPr lang="ru-RU" sz="2400" b="0" i="1" smtClean="0">
                          <a:effectLst/>
                          <a:latin typeface="Cambria Math"/>
                          <a:ea typeface="Calibri"/>
                          <a:cs typeface="Calibri"/>
                        </a:rPr>
                        <m:t>, </m:t>
                      </m:r>
                    </m:oMath>
                  </m:oMathPara>
                </a14:m>
                <a:endParaRPr lang="ru-RU" sz="2400" b="0" dirty="0" smtClean="0">
                  <a:effectLst/>
                  <a:latin typeface="Calibri"/>
                  <a:ea typeface="Calibri"/>
                  <a:cs typeface="Calibri"/>
                </a:endParaRPr>
              </a:p>
              <a:p>
                <a:pPr lvl="0"/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где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</a:t>
                </a:r>
                <a:r>
                  <a:rPr lang="en-US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местное среднее солнечное время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:r>
                  <a:rPr lang="el-GR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φ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широта местности </a:t>
                </a:r>
              </a:p>
              <a:p>
                <a:pPr lvl="0"/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Синус получен из следующих </a:t>
                </a: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соображений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2" name="Google Shape;12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blipFill rotWithShape="1">
                <a:blip r:embed="rId4"/>
                <a:stretch>
                  <a:fillRect l="-1079" b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4041"/>
              </p:ext>
            </p:extLst>
          </p:nvPr>
        </p:nvGraphicFramePr>
        <p:xfrm>
          <a:off x="282448" y="3444160"/>
          <a:ext cx="8602244" cy="2285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50561"/>
                <a:gridCol w="2150561"/>
                <a:gridCol w="2150561"/>
                <a:gridCol w="2150561"/>
              </a:tblGrid>
              <a:tr h="748012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6:00;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12:00;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90 - ϕ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18:00;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</a:t>
                      </a:r>
                      <a:r>
                        <a:rPr kumimoji="0" lang="ru-RU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0:00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; 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h = - (90 – ϕ</a:t>
                      </a: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7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3" y="4389840"/>
            <a:ext cx="1895475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50" y="4407303"/>
            <a:ext cx="18478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1897"/>
          <a:stretch/>
        </p:blipFill>
        <p:spPr bwMode="auto">
          <a:xfrm>
            <a:off x="4905375" y="4407303"/>
            <a:ext cx="1832189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71" y="4407303"/>
            <a:ext cx="1878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/>
            <a:r>
              <a:rPr lang="ru-RU" sz="3600" dirty="0" smtClean="0">
                <a:solidFill>
                  <a:schemeClr val="lt1"/>
                </a:solidFill>
              </a:rPr>
              <a:t>Расчет </a:t>
            </a:r>
            <a:r>
              <a:rPr lang="el-GR" sz="3600" i="1" dirty="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600" dirty="0" smtClean="0">
                <a:solidFill>
                  <a:srgbClr val="FFFFFF"/>
                </a:solidFill>
              </a:rPr>
              <a:t> </a:t>
            </a:r>
            <a:r>
              <a:rPr lang="ru-RU" sz="3600" dirty="0" smtClean="0">
                <a:solidFill>
                  <a:srgbClr val="FFFFFF"/>
                </a:solidFill>
              </a:rPr>
              <a:t>– угла наклона </a:t>
            </a:r>
            <a:r>
              <a:rPr lang="ru-RU" sz="3600" dirty="0" err="1" smtClean="0">
                <a:solidFill>
                  <a:srgbClr val="FFFFFF"/>
                </a:solidFill>
              </a:rPr>
              <a:t>аналеммы</a:t>
            </a:r>
            <a:endParaRPr sz="3600" b="0" i="1" u="none" strike="noStrik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7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17"/>
              <p:cNvSpPr txBox="1"/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ru-RU" sz="2400" dirty="0" smtClean="0"/>
                  <a:t>При </a:t>
                </a:r>
                <a:r>
                  <a:rPr lang="ru-RU" sz="2400" dirty="0"/>
                  <a:t>работе над </a:t>
                </a:r>
                <a:r>
                  <a:rPr lang="ru-RU" sz="2400" dirty="0" smtClean="0"/>
                  <a:t>проектом получена формула: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𝛼</m:t>
                      </m:r>
                      <m:r>
                        <a:rPr lang="ru-RU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400" i="1">
                                      <a:latin typeface="Cambria Math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/>
                                    </a:rPr>
                                    <m:t>24</m:t>
                                  </m:r>
                                </m:den>
                              </m:f>
                              <m:r>
                                <a:rPr lang="ru-RU" sz="2400" i="1">
                                  <a:latin typeface="Cambria Math"/>
                                </a:rPr>
                                <m:t>⋅</m:t>
                              </m:r>
                              <m:r>
                                <a:rPr lang="ru-RU" sz="2400" i="1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/>
                        </a:rPr>
                        <m:t>⋅(90−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/>
                            </a:rPr>
                            <m:t>𝜑</m:t>
                          </m:r>
                        </m:e>
                      </m:d>
                      <m:r>
                        <a:rPr lang="ru-RU" sz="2400" i="1">
                          <a:latin typeface="Cambria Math"/>
                        </a:rPr>
                        <m:t>)</m:t>
                      </m:r>
                      <m:r>
                        <a:rPr lang="ru-RU" sz="2400" b="0" i="1" smtClean="0">
                          <a:effectLst/>
                          <a:latin typeface="Cambria Math"/>
                          <a:ea typeface="Calibri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ru-RU" sz="2400" b="0" dirty="0" smtClean="0">
                  <a:effectLst/>
                  <a:latin typeface="Calibri"/>
                  <a:ea typeface="Calibri"/>
                  <a:cs typeface="Calibri"/>
                </a:endParaRPr>
              </a:p>
              <a:p>
                <a:pPr lvl="0"/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где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t</a:t>
                </a:r>
                <a:r>
                  <a:rPr lang="en-US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местное среднее солнечное время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:r>
                  <a:rPr lang="el-GR" sz="2100" i="1" dirty="0" smtClean="0"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φ</a:t>
                </a:r>
                <a:r>
                  <a:rPr lang="ru-RU" sz="2100" dirty="0" smtClean="0">
                    <a:latin typeface="Calibri"/>
                    <a:ea typeface="Calibri"/>
                    <a:cs typeface="Calibri"/>
                    <a:sym typeface="Calibri"/>
                  </a:rPr>
                  <a:t> – </a:t>
                </a:r>
                <a:r>
                  <a:rPr lang="ru-RU" sz="2100" dirty="0" smtClean="0">
                    <a:latin typeface="+mn-lt"/>
                    <a:ea typeface="Calibri"/>
                    <a:cs typeface="Calibri"/>
                    <a:sym typeface="Calibri"/>
                  </a:rPr>
                  <a:t>широта местности </a:t>
                </a:r>
              </a:p>
              <a:p>
                <a:pPr lvl="0"/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Косинус 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получен из следующих </a:t>
                </a: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соображений</a:t>
                </a:r>
                <a:r>
                  <a:rPr lang="ru-RU" sz="2400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2" name="Google Shape;12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0" y="1310185"/>
                <a:ext cx="8473500" cy="2133974"/>
              </a:xfrm>
              <a:prstGeom prst="rect">
                <a:avLst/>
              </a:prstGeom>
              <a:blipFill rotWithShape="1">
                <a:blip r:embed="rId4"/>
                <a:stretch>
                  <a:fillRect l="-1079" b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65119"/>
              </p:ext>
            </p:extLst>
          </p:nvPr>
        </p:nvGraphicFramePr>
        <p:xfrm>
          <a:off x="282448" y="3444160"/>
          <a:ext cx="8602244" cy="22828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50561"/>
                <a:gridCol w="2150561"/>
                <a:gridCol w="2150561"/>
                <a:gridCol w="2150561"/>
              </a:tblGrid>
              <a:tr h="74570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6:00;</a:t>
                      </a:r>
                    </a:p>
                    <a:p>
                      <a:pPr algn="ctr"/>
                      <a:r>
                        <a:rPr lang="el-GR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90 - ϕ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12:00;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0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18:00;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-(90 –  ϕ)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Время 0:00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; </a:t>
                      </a:r>
                      <a:endParaRPr kumimoji="0" lang="ru-RU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algn="ctr"/>
                      <a:r>
                        <a:rPr kumimoji="0" lang="el-GR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α = 0</a:t>
                      </a:r>
                      <a:endParaRPr lang="ru-RU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71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 rotWithShape="1">
          <a:blip r:embed="rId5"/>
          <a:srcRect l="56891" t="17674" r="11058" b="45553"/>
          <a:stretch/>
        </p:blipFill>
        <p:spPr bwMode="auto">
          <a:xfrm>
            <a:off x="324654" y="4386262"/>
            <a:ext cx="1904365" cy="1228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Рисунок 11"/>
          <p:cNvPicPr/>
          <p:nvPr/>
        </p:nvPicPr>
        <p:blipFill rotWithShape="1">
          <a:blip r:embed="rId6"/>
          <a:srcRect l="57212" t="17389" r="11353" b="45839"/>
          <a:stretch/>
        </p:blipFill>
        <p:spPr bwMode="auto">
          <a:xfrm>
            <a:off x="2552382" y="4386262"/>
            <a:ext cx="1867535" cy="1228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56891" t="17674" r="11058" b="45720"/>
          <a:stretch/>
        </p:blipFill>
        <p:spPr bwMode="auto">
          <a:xfrm>
            <a:off x="4764087" y="4386262"/>
            <a:ext cx="1901825" cy="12211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8"/>
          <a:srcRect l="55609" t="17104" r="12500" b="45268"/>
          <a:stretch/>
        </p:blipFill>
        <p:spPr bwMode="auto">
          <a:xfrm>
            <a:off x="6860475" y="4350067"/>
            <a:ext cx="1895475" cy="1257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80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8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94" y="1753784"/>
            <a:ext cx="2810754" cy="192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404" y="4155187"/>
            <a:ext cx="2913258" cy="198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93" y="1807629"/>
            <a:ext cx="2780065" cy="1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540" y="1457648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6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0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7886" y="1427919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10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45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6048" y="3687177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12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54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9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540" y="1457648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9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-60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57886" y="1427919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12</a:t>
            </a:r>
            <a:r>
              <a:rPr lang="en-US" sz="2000" dirty="0" smtClean="0"/>
              <a:t>:00 | </a:t>
            </a:r>
            <a:r>
              <a:rPr lang="el-GR" sz="2000" dirty="0" smtClean="0"/>
              <a:t>φ</a:t>
            </a:r>
            <a:r>
              <a:rPr lang="ru-RU" sz="2000" dirty="0" smtClean="0"/>
              <a:t> = -30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76048" y="3687177"/>
            <a:ext cx="315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Время 3:00</a:t>
            </a:r>
            <a:r>
              <a:rPr lang="en-US" sz="2000" dirty="0" smtClean="0"/>
              <a:t> | </a:t>
            </a:r>
            <a:r>
              <a:rPr lang="el-GR" sz="2000" dirty="0" smtClean="0"/>
              <a:t>φ</a:t>
            </a:r>
            <a:r>
              <a:rPr lang="ru-RU" sz="2000" dirty="0" smtClean="0"/>
              <a:t> = 90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68" y="1810779"/>
            <a:ext cx="2748111" cy="187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561" y="1810779"/>
            <a:ext cx="2866617" cy="187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05" y="4087287"/>
            <a:ext cx="2980654" cy="19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7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478</Words>
  <Application>Microsoft Office PowerPoint</Application>
  <PresentationFormat>Экран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Calibri</vt:lpstr>
      <vt:lpstr>Times New Roman</vt:lpstr>
      <vt:lpstr>Cambria</vt:lpstr>
      <vt:lpstr>Merriweather</vt:lpstr>
      <vt:lpstr>Тема1</vt:lpstr>
      <vt:lpstr>Презентация PowerPoint</vt:lpstr>
      <vt:lpstr>Астрономическая кегля</vt:lpstr>
      <vt:lpstr>Введение</vt:lpstr>
      <vt:lpstr>Цель и задачи проекта</vt:lpstr>
      <vt:lpstr>Постановка задачи</vt:lpstr>
      <vt:lpstr>Расчет высоты h центра аналеммы</vt:lpstr>
      <vt:lpstr>Расчет α – угла наклона аналеммы</vt:lpstr>
      <vt:lpstr>Результаты моделирования</vt:lpstr>
      <vt:lpstr>Результаты моделирования</vt:lpstr>
      <vt:lpstr>Заключение</vt:lpstr>
      <vt:lpstr>Листинг кода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20</cp:revision>
  <dcterms:modified xsi:type="dcterms:W3CDTF">2020-12-24T11:39:22Z</dcterms:modified>
</cp:coreProperties>
</file>