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1" r:id="rId4"/>
    <p:sldId id="322" r:id="rId5"/>
    <p:sldId id="275" r:id="rId6"/>
    <p:sldId id="288" r:id="rId7"/>
    <p:sldId id="323" r:id="rId8"/>
    <p:sldId id="324" r:id="rId9"/>
    <p:sldId id="289" r:id="rId10"/>
    <p:sldId id="319" r:id="rId11"/>
    <p:sldId id="287" r:id="rId12"/>
    <p:sldId id="292" r:id="rId13"/>
    <p:sldId id="295" r:id="rId14"/>
    <p:sldId id="314" r:id="rId15"/>
    <p:sldId id="299" r:id="rId16"/>
    <p:sldId id="304" r:id="rId17"/>
    <p:sldId id="306" r:id="rId18"/>
    <p:sldId id="307" r:id="rId19"/>
    <p:sldId id="312" r:id="rId20"/>
    <p:sldId id="313" r:id="rId21"/>
    <p:sldId id="31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88" y="595376"/>
            <a:ext cx="2105440" cy="16429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639" y="2833352"/>
            <a:ext cx="116020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NIIT</a:t>
            </a: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教务</a:t>
            </a:r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管理系统</a:t>
            </a:r>
            <a:endParaRPr lang="en-US" altLang="zh-C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  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89A1C-00B2-4C3F-A610-3EF2102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</a:t>
            </a:r>
            <a:r>
              <a:rPr lang="zh-CN" altLang="en-US" dirty="0"/>
              <a:t>（系统菜单管理子功能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5A464F-38A7-491B-ACE7-14F3D2CA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692" y="2902126"/>
            <a:ext cx="657142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F5384-F6D2-4EC7-AE24-7217548B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学生管理功能子功能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6CE6C-884D-4346-B19A-4C46B176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学生注册</a:t>
            </a:r>
            <a:endParaRPr lang="en-US" altLang="zh-CN" sz="3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学生档案管理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965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3FBF-A83B-42A9-9AC8-F6C32B22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考勤管理子功能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ABCE5-7CD6-4383-82B7-39F74CDF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考勤打卡</a:t>
            </a:r>
            <a:endParaRPr lang="en-US" altLang="zh-CN" sz="3200" dirty="0"/>
          </a:p>
          <a:p>
            <a:r>
              <a:rPr lang="zh-CN" altLang="zh-CN" sz="3200" dirty="0"/>
              <a:t>请假类型管理</a:t>
            </a:r>
            <a:endParaRPr lang="en-US" altLang="zh-CN" sz="3200" dirty="0"/>
          </a:p>
          <a:p>
            <a:r>
              <a:rPr lang="zh-CN" altLang="zh-CN" sz="3200" dirty="0"/>
              <a:t>请假管理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338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93744-9DF2-4516-BD69-0E845EE8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考勤打卡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6D3C93-0517-4D25-B508-690F8C637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905" y="2658794"/>
            <a:ext cx="6558644" cy="28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2E2CE-08A4-49A9-8021-0486E61B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考勤打卡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BB086D-D1AA-419E-9B73-6B0CEC43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363371"/>
            <a:ext cx="7389836" cy="40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65100-7D59-41F1-8333-A52B00DF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教务管理子功能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DADBC-F8D6-4A93-83B5-08EB1B65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专业方向管理</a:t>
            </a:r>
            <a:endParaRPr lang="en-US" altLang="zh-CN" sz="2800" dirty="0"/>
          </a:p>
          <a:p>
            <a:r>
              <a:rPr lang="zh-CN" altLang="zh-CN" sz="2800" dirty="0"/>
              <a:t>班级信息管理</a:t>
            </a:r>
            <a:endParaRPr lang="en-US" altLang="zh-CN" sz="2800" dirty="0"/>
          </a:p>
          <a:p>
            <a:r>
              <a:rPr lang="zh-CN" altLang="zh-CN" sz="2800" dirty="0"/>
              <a:t>课程类型管理</a:t>
            </a:r>
            <a:endParaRPr lang="en-US" altLang="zh-CN" sz="2800" dirty="0"/>
          </a:p>
          <a:p>
            <a:r>
              <a:rPr lang="zh-CN" altLang="zh-CN" sz="2800" dirty="0"/>
              <a:t>课程管理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769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C8210-43E0-4005-BADD-C7E99439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学习管理子功能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32E97-D2C8-478B-B1A7-56ADE3BA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课程笔记</a:t>
            </a:r>
            <a:endParaRPr lang="en-US" altLang="zh-CN" sz="2800" dirty="0"/>
          </a:p>
          <a:p>
            <a:r>
              <a:rPr lang="zh-CN" altLang="en-US" sz="2800" dirty="0"/>
              <a:t>项目管理</a:t>
            </a:r>
          </a:p>
        </p:txBody>
      </p:sp>
    </p:spTree>
    <p:extLst>
      <p:ext uri="{BB962C8B-B14F-4D97-AF65-F5344CB8AC3E}">
        <p14:creationId xmlns:p14="http://schemas.microsoft.com/office/powerpoint/2010/main" val="117983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3989-83AB-4C63-91B5-ECDC7BA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项目管理（通过该功能实现文件的上传）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0E2329-FAB9-442E-8F3A-104E49F20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502" y="2869809"/>
            <a:ext cx="5723809" cy="2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EBA6A-CEBE-4E0C-B44A-249712ED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成绩管理子功能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68B9-80E0-42B9-B837-88F9E4E5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考勤报表</a:t>
            </a:r>
            <a:endParaRPr lang="en-US" altLang="zh-CN" sz="2800" dirty="0"/>
          </a:p>
          <a:p>
            <a:r>
              <a:rPr lang="zh-CN" altLang="en-US" sz="2800" dirty="0"/>
              <a:t>成绩汇总</a:t>
            </a:r>
            <a:endParaRPr lang="en-US" altLang="zh-CN" sz="2800" dirty="0"/>
          </a:p>
          <a:p>
            <a:r>
              <a:rPr lang="zh-CN" altLang="en-US" sz="2800" dirty="0"/>
              <a:t>成绩查询</a:t>
            </a:r>
          </a:p>
        </p:txBody>
      </p:sp>
    </p:spTree>
    <p:extLst>
      <p:ext uri="{BB962C8B-B14F-4D97-AF65-F5344CB8AC3E}">
        <p14:creationId xmlns:p14="http://schemas.microsoft.com/office/powerpoint/2010/main" val="419002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57D9-A4A3-4EAD-AF93-E99E213C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就业管理子功能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85F57-9AFC-46F1-96A7-62A12B1E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简历功能</a:t>
            </a:r>
          </a:p>
        </p:txBody>
      </p:sp>
    </p:spTree>
    <p:extLst>
      <p:ext uri="{BB962C8B-B14F-4D97-AF65-F5344CB8AC3E}">
        <p14:creationId xmlns:p14="http://schemas.microsoft.com/office/powerpoint/2010/main" val="36651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3107169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DEVELOPMENT</a:t>
            </a:r>
            <a:br>
              <a:rPr lang="en-US" dirty="0"/>
            </a:br>
            <a:r>
              <a:rPr lang="en-US" dirty="0"/>
              <a:t>(</a:t>
            </a:r>
            <a:r>
              <a:rPr lang="zh-CN" altLang="en-US" dirty="0"/>
              <a:t>开发团队</a:t>
            </a:r>
            <a:r>
              <a:rPr lang="en-US" dirty="0"/>
              <a:t>)</a:t>
            </a:r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97" y="614761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" y="3313420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520096" y="2967335"/>
            <a:ext cx="315182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3200" b="1" dirty="0">
                <a:ln/>
                <a:solidFill>
                  <a:schemeClr val="accent3"/>
                </a:solidFill>
              </a:rPr>
              <a:t>   </a:t>
            </a:r>
            <a:r>
              <a:rPr lang="zh-CN" altLang="en-US" sz="3200" b="1" dirty="0">
                <a:ln/>
                <a:solidFill>
                  <a:schemeClr val="tx2">
                    <a:lumMod val="75000"/>
                  </a:schemeClr>
                </a:solidFill>
              </a:rPr>
              <a:t>组长：刘国政</a:t>
            </a:r>
            <a:endParaRPr lang="en-US" altLang="zh-CN" sz="3200" b="1" dirty="0">
              <a:ln/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sz="3200" b="1" dirty="0">
                <a:ln/>
                <a:solidFill>
                  <a:schemeClr val="tx2">
                    <a:lumMod val="75000"/>
                  </a:schemeClr>
                </a:solidFill>
              </a:rPr>
              <a:t>组员：李帅</a:t>
            </a:r>
            <a:endParaRPr lang="en-US" altLang="zh-CN" sz="3200" b="1" dirty="0">
              <a:ln/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sz="3200" b="1" dirty="0">
                <a:ln/>
                <a:solidFill>
                  <a:schemeClr val="tx2">
                    <a:lumMod val="75000"/>
                  </a:schemeClr>
                </a:solidFill>
              </a:rPr>
              <a:t>           刘欣</a:t>
            </a:r>
            <a:endParaRPr lang="en-US" altLang="zh-CN" sz="3200" b="1" dirty="0">
              <a:ln/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sz="3200" b="1" dirty="0">
                <a:ln/>
                <a:solidFill>
                  <a:schemeClr val="tx2">
                    <a:lumMod val="75000"/>
                  </a:schemeClr>
                </a:solidFill>
              </a:rPr>
              <a:t>             </a:t>
            </a:r>
            <a:r>
              <a:rPr lang="zh-CN" altLang="en-US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 葛礼明</a:t>
            </a:r>
            <a:endParaRPr lang="en-US" altLang="zh-CN" sz="3200" b="1" dirty="0">
              <a:ln/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sz="3200" b="1" dirty="0">
                <a:ln/>
                <a:solidFill>
                  <a:schemeClr val="tx2">
                    <a:lumMod val="75000"/>
                  </a:schemeClr>
                </a:solidFill>
              </a:rPr>
              <a:t>              </a:t>
            </a:r>
            <a:r>
              <a:rPr lang="zh-CN" altLang="en-US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仇鑫迪</a:t>
            </a:r>
            <a:endParaRPr lang="en-US" altLang="zh-CN" sz="3200" b="1" dirty="0">
              <a:ln/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zh-CN" alt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0679E-7B50-4DC4-8774-E4ED3218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3 </a:t>
            </a:r>
            <a:r>
              <a:rPr lang="zh-CN" altLang="en-US" dirty="0"/>
              <a:t>非功能性需求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21015-2AA7-40E2-8EB7-BF02E6C5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安全性需求</a:t>
            </a:r>
            <a:endParaRPr lang="en-US" altLang="zh-CN" sz="2400" dirty="0"/>
          </a:p>
          <a:p>
            <a:r>
              <a:rPr lang="zh-CN" altLang="en-US" sz="2400" dirty="0"/>
              <a:t>可用性需求</a:t>
            </a:r>
            <a:endParaRPr lang="en-US" altLang="zh-CN" sz="2400" dirty="0"/>
          </a:p>
          <a:p>
            <a:r>
              <a:rPr lang="zh-CN" altLang="en-US" sz="2400" dirty="0"/>
              <a:t>用户档案</a:t>
            </a:r>
          </a:p>
        </p:txBody>
      </p:sp>
    </p:spTree>
    <p:extLst>
      <p:ext uri="{BB962C8B-B14F-4D97-AF65-F5344CB8AC3E}">
        <p14:creationId xmlns:p14="http://schemas.microsoft.com/office/powerpoint/2010/main" val="239345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F7AFF-E267-48E9-8183-8FB6074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</a:t>
            </a:r>
            <a:r>
              <a:rPr lang="zh-CN" altLang="en-US" dirty="0"/>
              <a:t>外部接口需求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26A6A-DABE-4E3D-83AB-AB54253A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用户接口</a:t>
            </a:r>
            <a:endParaRPr lang="en-US" altLang="zh-CN" sz="3600" dirty="0"/>
          </a:p>
          <a:p>
            <a:r>
              <a:rPr lang="zh-CN" altLang="en-US" sz="3600" dirty="0"/>
              <a:t>软件接口</a:t>
            </a:r>
          </a:p>
        </p:txBody>
      </p:sp>
    </p:spTree>
    <p:extLst>
      <p:ext uri="{BB962C8B-B14F-4D97-AF65-F5344CB8AC3E}">
        <p14:creationId xmlns:p14="http://schemas.microsoft.com/office/powerpoint/2010/main" val="234130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Question and ans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09" y="2663557"/>
            <a:ext cx="4055671" cy="31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e1.mm.bing.net/th?&amp;id=OIP.Mbf4a764f97c71b4d0ecca6bc861bcb50H0&amp;w=181&amp;h=292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5" y="2663557"/>
            <a:ext cx="17240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e1.mm.bing.net/th?&amp;id=OIP.M84b708281016e7ed324a2bdb1a41454co0&amp;w=300&amp;h=225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89" y="31594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tse1.mm.bing.net/th?&amp;id=OIP.M9d1bf3a50d020ff23000dcdf6435d812o0&amp;w=300&amp;h=192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08" y="2729855"/>
            <a:ext cx="4926304" cy="31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DB6B4-669D-4FCE-A1A0-8B680EC6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687BA-DABD-4802-84FB-D983E117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zh-CN" altLang="en-US" dirty="0" smtClean="0"/>
              <a:t>代码</a:t>
            </a:r>
            <a:r>
              <a:rPr lang="zh-CN" altLang="en-US" dirty="0"/>
              <a:t>架构</a:t>
            </a:r>
            <a:endParaRPr lang="en-US" altLang="zh-CN" dirty="0"/>
          </a:p>
          <a:p>
            <a:r>
              <a:rPr lang="zh-CN" altLang="en-US" dirty="0" smtClean="0"/>
              <a:t>功能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子功能</a:t>
            </a:r>
          </a:p>
        </p:txBody>
      </p:sp>
    </p:spTree>
    <p:extLst>
      <p:ext uri="{BB962C8B-B14F-4D97-AF65-F5344CB8AC3E}">
        <p14:creationId xmlns:p14="http://schemas.microsoft.com/office/powerpoint/2010/main" val="399163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DB6B4-669D-4FCE-A1A0-8B680EC6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" y="3236595"/>
            <a:ext cx="3185160" cy="1592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39" y="2850486"/>
            <a:ext cx="2005013" cy="19786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57" y="2943225"/>
            <a:ext cx="2928017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54953" y="5219700"/>
            <a:ext cx="22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 Tomcat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525" y="5267325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  7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924925" y="526732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myEclipse2017 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代码架构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01" y="3236357"/>
            <a:ext cx="2461473" cy="22709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9441" y="260378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90" y="3236357"/>
            <a:ext cx="2053710" cy="3383247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3236357"/>
            <a:ext cx="2415749" cy="27815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59525" y="2690057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85AE5-8359-4E88-8AFA-877CF0BA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系统界面预览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661709"/>
            <a:ext cx="11267440" cy="5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2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85AE5-8359-4E88-8AFA-877CF0BA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510" y="4321714"/>
            <a:ext cx="1619250" cy="1381125"/>
          </a:xfrm>
          <a:prstGeom prst="rect">
            <a:avLst/>
          </a:prstGeom>
        </p:spPr>
      </p:pic>
      <p:pic>
        <p:nvPicPr>
          <p:cNvPr id="19" name="图片 1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94" y="3415133"/>
            <a:ext cx="1546482" cy="6099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15" y="2488632"/>
            <a:ext cx="1766570" cy="9550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813" y="3651153"/>
            <a:ext cx="2886710" cy="8661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813" y="2463068"/>
            <a:ext cx="2886710" cy="9715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814" y="4733829"/>
            <a:ext cx="2886710" cy="9690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960" y="3885469"/>
            <a:ext cx="2595880" cy="181737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78" y="2457881"/>
            <a:ext cx="1546482" cy="6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85AE5-8359-4E88-8AFA-877CF0BA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系统管理功能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95337-A9BD-4F1F-8D24-8D524558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菜单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管理子功能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用户管理子功能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权限管理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系统参数管理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	</a:t>
            </a:r>
          </a:p>
          <a:p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系统公告管理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42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4DBD-3F24-49F3-A02C-CA0D83EB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系统菜单管理子功能（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D338A6-BA22-490C-9960-9063C85C6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1" y="2603500"/>
            <a:ext cx="79763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174</Words>
  <Application>Microsoft Office PowerPoint</Application>
  <PresentationFormat>宽屏</PresentationFormat>
  <Paragraphs>61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Arial</vt:lpstr>
      <vt:lpstr>Century Gothic</vt:lpstr>
      <vt:lpstr>Times New Roman</vt:lpstr>
      <vt:lpstr>Wingdings 3</vt:lpstr>
      <vt:lpstr>Ion Boardroom</vt:lpstr>
      <vt:lpstr>PowerPoint 演示文稿</vt:lpstr>
      <vt:lpstr>DEVELOPMENT (开发团队)</vt:lpstr>
      <vt:lpstr>主题</vt:lpstr>
      <vt:lpstr>开发环境</vt:lpstr>
      <vt:lpstr>代码架构:</vt:lpstr>
      <vt:lpstr>系统界面预览</vt:lpstr>
      <vt:lpstr>相关技术</vt:lpstr>
      <vt:lpstr>系统管理功能</vt:lpstr>
      <vt:lpstr>系统菜单管理子功能（1）</vt:lpstr>
      <vt:lpstr>     （系统菜单管理子功能2）</vt:lpstr>
      <vt:lpstr>学生管理功能子功能</vt:lpstr>
      <vt:lpstr>考勤管理子功能</vt:lpstr>
      <vt:lpstr>考勤打卡</vt:lpstr>
      <vt:lpstr>考勤打卡</vt:lpstr>
      <vt:lpstr>教务管理子功能</vt:lpstr>
      <vt:lpstr>学习管理子功能</vt:lpstr>
      <vt:lpstr>项目管理（通过该功能实现文件的上传）</vt:lpstr>
      <vt:lpstr>成绩管理子功能</vt:lpstr>
      <vt:lpstr>就业管理子功能</vt:lpstr>
      <vt:lpstr>          3 非功能性需求</vt:lpstr>
      <vt:lpstr>                 外部接口需求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on</dc:title>
  <dc:creator>Shahnawaz</dc:creator>
  <cp:lastModifiedBy>Dumble Albus</cp:lastModifiedBy>
  <cp:revision>138</cp:revision>
  <dcterms:created xsi:type="dcterms:W3CDTF">2016-12-16T07:43:00Z</dcterms:created>
  <dcterms:modified xsi:type="dcterms:W3CDTF">2018-01-15T03:26:14Z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