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306A2-0332-B92B-A9C7-07367547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06485-49DB-4D6E-0BA3-F14C56AA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D933F-7399-A67D-48D0-AB27C556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FB8A8-B9E9-D31B-C0DE-6C1F7A7A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FA9090-233D-620A-8C3F-695053FB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D78AC-D006-1A83-DFDB-A0F5B4EB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1D915F-B02C-16DE-41B3-598E3C32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38E45-9FC6-946B-2E8E-AAD29FE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94F9B-6DD2-4E36-3BF0-4CBC379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5746A-BC6C-FE39-774A-1974F9EA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6FC243-D840-B721-ADDD-61F62FC74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DDE2BC-D9EF-9187-AE68-85439236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563A1-13C5-597C-6458-340B3A3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9B058-CE29-BA1A-F818-8D992ACE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D1AFD-CED8-C4D1-6CC6-80C985A2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2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79B2E-8E86-0AEC-D1FE-05968A7A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C04A7-02D3-10C2-98A2-8DBADC23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5A47B-07A2-3503-85D7-150265CC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5E371-C4B2-C27B-0406-3A88E824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046E7-451D-559D-E51A-8964EE3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5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726A9-75BE-393E-D20B-26086B46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ECB88-74F1-71EB-FC9F-45D96D3C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DEC4A-AAA6-E06A-66BB-D867E217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89ED6-A942-2F0C-363B-4849258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7C22D-0E30-6977-B716-0BEF2139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5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74F7-AAD3-E865-598F-43550E0D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32147-FCE6-8EEB-026F-E6D24584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9F7514-727E-E55E-838F-C1B7D174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9324D-4D00-1748-4F79-AE15E9E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E8066-91F5-DCF4-0D2E-20A7EE1F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72946C-22A2-85A5-8FD6-120A8315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3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B97F-B7C5-6BC9-FB5F-F57CBB2A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1BACB-B489-76E8-5F62-23FE03A7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E9F5C-C3FD-3A75-DE26-41DDFE3FC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4CF5D6-5C31-803E-0421-A6D941C18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4DF45-479F-F7F4-5A2C-4641E3086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93F30B-1BC1-1DD4-B3DD-92BF21C2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3590BA-9C34-7221-5DBF-EF87FC4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01F572-5B6E-0D9F-0019-0E14746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EA37-FCB9-FCC1-994D-24006B8F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AAB02-7D69-0EED-CD8D-D08E1513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CD1426-4231-53BB-CDC7-0DB029EB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DFE01B-BF6B-23CA-CA46-EDCD30F4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2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BA6AD6-0ECC-82E8-A181-F4D3FFB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BB1764-DAC0-D525-8C23-B8FFC750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53C1E9-5863-EA75-9415-131F208E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50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1B5AC-7737-01A7-70F4-2ADCB9AF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CBDBE-3994-BB48-96EC-8E72AC5B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7F133-CA15-9163-4492-61CADC391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44C9D7-12D2-1F44-31EA-713571EF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B1B77-20A9-F9EE-561D-1EFB437B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11CB9-260A-ABD7-EC9E-40F2A10E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0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92DEF-28F4-DE66-FF30-2F649303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454000-9F53-419A-2F57-E29D2F02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70EC1-1E68-4AEA-5FAD-29C087117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5F809B-6DD7-D948-5B86-3467302E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A6A74-969C-9D35-A197-2D205489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74DD15-9C8D-AA83-B435-860F17A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75E241-4453-0A0C-99A1-BC33CEB6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7406CA-EBD3-0EDE-D093-747071B4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9FC52-C484-DFCE-F42B-82AA7313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B9803-B1EE-8843-80DD-53F58748F53D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4A4A9-9D68-433C-72DA-816526CFA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D6DEC-4BD8-1BC3-0642-A906857DF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35D01-3863-A147-B885-C1C79FB3F5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9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61A75-299B-7D90-907F-BD3A37732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3">
                <a:extLst>
                  <a:ext uri="{FF2B5EF4-FFF2-40B4-BE49-F238E27FC236}">
                    <a16:creationId xmlns:a16="http://schemas.microsoft.com/office/drawing/2014/main" id="{A846EAF1-1EF8-19BD-F531-4B9C242D80A1}"/>
                  </a:ext>
                </a:extLst>
              </p:cNvPr>
              <p:cNvSpPr txBox="1"/>
              <p:nvPr/>
            </p:nvSpPr>
            <p:spPr>
              <a:xfrm>
                <a:off x="1530246" y="483436"/>
                <a:ext cx="9131507" cy="6090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gegebene</m:t>
                      </m:r>
                      <m:r>
                        <a:rPr lang="de-DE" sz="15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Gr</m:t>
                      </m:r>
                      <m: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öß</m:t>
                      </m:r>
                      <m:r>
                        <m:rPr>
                          <m:sty m:val="p"/>
                        </m:rP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en</m:t>
                      </m:r>
                      <m: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0,24 </a:t>
                </a:r>
                <a:r>
                  <a:rPr lang="de-DE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kg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 = 9,82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Rakete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20 </a:t>
                </a:r>
                <a14:m>
                  <m:oMath xmlns:m="http://schemas.openxmlformats.org/officeDocument/2006/math"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𝑁𝑠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𝐼𝑚𝑝𝑢𝑙𝑠</m:t>
                        </m:r>
                      </m:e>
                    </m:d>
                  </m:oMath>
                </a14:m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gesuchte</m:t>
                      </m:r>
                      <m:r>
                        <a:rPr lang="de-DE" sz="15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Gr</m:t>
                      </m:r>
                      <m: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öß</m:t>
                      </m:r>
                      <m:r>
                        <m:rPr>
                          <m:sty m:val="p"/>
                        </m:rP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en</m:t>
                      </m:r>
                      <m:r>
                        <a:rPr lang="de-DE" sz="15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Geschwindigkeit nach Ablaufen der Brenndauer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Höhe am Scheitelpunkt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Dauer bis Scheitelpunkt</a:t>
                </a:r>
              </a:p>
              <a:p>
                <a:endParaRPr lang="de-DE" sz="15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Rechnung: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Rakete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20 </a:t>
                </a:r>
                <a:r>
                  <a:rPr lang="de-DE" sz="1500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Ns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m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g t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(weil der Gesamtimpuls der Rakete dem Impuls der Rakete entspricht, den diese nach einem freien Fall derselben Dauer wie beim </a:t>
                </a:r>
                <a:r>
                  <a:rPr lang="de-DE" sz="15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Aufstieg 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auf Bodenhöhe hat) 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tabLst>
                    <a:tab pos="457200" algn="l"/>
                  </a:tabLst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de-DE" sz="1500" kern="1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den>
                    </m:f>
                  </m:oMath>
                </a14:m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8,49 s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Im nächsten Schritt wird v errechnet (unter der Bedingung v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Anfang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v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Ende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):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sz="1500" i="1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t</a:t>
                </a:r>
                <a:r>
                  <a:rPr lang="en-US" sz="1500" i="1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de-DE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1500" i="1" kern="1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500" i="1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US" sz="1500" i="1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500" i="1" kern="1200" baseline="-250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500" i="1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:r>
                  <a:rPr lang="en-US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500" i="1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500" i="1" kern="1200" baseline="-250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500" i="1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500" i="1" kern="1200" baseline="-250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g = 83,33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de-DE" sz="15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Unter der Annahme, dass v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die Anfangsgeschwindigkeit der Bewegung ist, gilt: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 = v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de-DE" sz="1500" i="1" kern="1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353,59 m 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sz="15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Die hier aufgestellten Rechnungen wurden selbst erstellt. Ihre Korrektheit kann nicht nachgewiesen werden.</a:t>
                </a:r>
              </a:p>
              <a:p>
                <a:r>
                  <a:rPr lang="de-DE" sz="1500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jedem Fall erwies sich das Ergebnis der Rechnung als unrealistisch, weshalb eine zweite Rechnung durchgeführt wurde (siehe nächste Seite).</a:t>
                </a:r>
                <a:endParaRPr lang="de-DE" sz="15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feld 3">
                <a:extLst>
                  <a:ext uri="{FF2B5EF4-FFF2-40B4-BE49-F238E27FC236}">
                    <a16:creationId xmlns:a16="http://schemas.microsoft.com/office/drawing/2014/main" id="{A846EAF1-1EF8-19BD-F531-4B9C242D8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6" y="483436"/>
                <a:ext cx="9131507" cy="6090984"/>
              </a:xfrm>
              <a:prstGeom prst="rect">
                <a:avLst/>
              </a:prstGeom>
              <a:blipFill>
                <a:blip r:embed="rId2"/>
                <a:stretch>
                  <a:fillRect l="-1250" t="-208" b="-12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5DDE6-A271-4FD7-D91D-40143A741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F1456B-BD4A-A802-BA46-700EC0575407}"/>
              </a:ext>
            </a:extLst>
          </p:cNvPr>
          <p:cNvGrpSpPr/>
          <p:nvPr/>
        </p:nvGrpSpPr>
        <p:grpSpPr>
          <a:xfrm>
            <a:off x="1028072" y="1920546"/>
            <a:ext cx="6067486" cy="6944204"/>
            <a:chOff x="-1402198" y="180796"/>
            <a:chExt cx="3945040" cy="42248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3">
                  <a:extLst>
                    <a:ext uri="{FF2B5EF4-FFF2-40B4-BE49-F238E27FC236}">
                      <a16:creationId xmlns:a16="http://schemas.microsoft.com/office/drawing/2014/main" id="{4A2FE422-A07E-E73F-07E6-DBBF833029A1}"/>
                    </a:ext>
                  </a:extLst>
                </p:cNvPr>
                <p:cNvSpPr txBox="1"/>
                <p:nvPr/>
              </p:nvSpPr>
              <p:spPr>
                <a:xfrm>
                  <a:off x="-1402198" y="233243"/>
                  <a:ext cx="2645229" cy="41724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gegebene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Gr</m:t>
                        </m:r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öß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en</m:t>
                        </m:r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</m:oMath>
                    </m:oMathPara>
                  </a14:m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0,24 </a:t>
                  </a:r>
                  <a:r>
                    <a:rPr lang="de-DE" sz="1500" i="1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kg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de-DE" sz="1500" kern="1200" baseline="30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0,249 </a:t>
                  </a:r>
                  <a:r>
                    <a:rPr lang="de-DE" sz="1500" i="1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kg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2,1 s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0,5 	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(Schätzung: c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W,Halbkugel 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0,4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&amp; c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W, Zylinder 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0,6)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 = 0,0032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l-GR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ϱ</a:t>
                  </a:r>
                  <a:r>
                    <a:rPr lang="en-US" sz="1500" kern="1200" baseline="-25000" dirty="0" err="1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Luft</a:t>
                  </a:r>
                  <a:r>
                    <a:rPr lang="en-US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= 1,225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de-DE" sz="15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5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F ~ 9 N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g = 9,82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𝑘𝑔</m:t>
                          </m:r>
                        </m:den>
                      </m:f>
                    </m:oMath>
                  </a14:m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ges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 20 </a:t>
                  </a:r>
                  <a:r>
                    <a:rPr lang="de-DE" sz="1500" i="1" kern="1200" dirty="0" err="1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Ns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 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feld 3">
                  <a:extLst>
                    <a:ext uri="{FF2B5EF4-FFF2-40B4-BE49-F238E27FC236}">
                      <a16:creationId xmlns:a16="http://schemas.microsoft.com/office/drawing/2014/main" id="{4A2FE422-A07E-E73F-07E6-DBBF83302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02198" y="233243"/>
                  <a:ext cx="2645229" cy="4172430"/>
                </a:xfrm>
                <a:prstGeom prst="rect">
                  <a:avLst/>
                </a:prstGeom>
                <a:blipFill>
                  <a:blip r:embed="rId2"/>
                  <a:stretch>
                    <a:fillRect l="-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4">
                  <a:extLst>
                    <a:ext uri="{FF2B5EF4-FFF2-40B4-BE49-F238E27FC236}">
                      <a16:creationId xmlns:a16="http://schemas.microsoft.com/office/drawing/2014/main" id="{91FD1841-494D-4169-7F72-C68598D4ED8B}"/>
                    </a:ext>
                  </a:extLst>
                </p:cNvPr>
                <p:cNvSpPr txBox="1"/>
                <p:nvPr/>
              </p:nvSpPr>
              <p:spPr>
                <a:xfrm>
                  <a:off x="532222" y="180796"/>
                  <a:ext cx="2010620" cy="18935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gesuchte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Gr</m:t>
                        </m:r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öß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en</m:t>
                        </m:r>
                        <m: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</m:oMath>
                    </m:oMathPara>
                  </a14:m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Höhe nach Ablauf der Brenndauer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Geschwindigkeit nach Ablaufen der Brenndauer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Höhe am Scheitelpunkt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de-DE" sz="1500" kern="1200" baseline="-25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de-DE" sz="15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Dauer bis Scheitelpunkt</a:t>
                  </a:r>
                  <a:endParaRPr lang="de-DE" sz="15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r>
                    <a:rPr lang="de-DE" sz="1500" kern="100" dirty="0">
                      <a:effectLst/>
                      <a:latin typeface="Aptos" panose="020B0004020202020204" pitchFamily="34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14" name="Textfeld 14">
                  <a:extLst>
                    <a:ext uri="{FF2B5EF4-FFF2-40B4-BE49-F238E27FC236}">
                      <a16:creationId xmlns:a16="http://schemas.microsoft.com/office/drawing/2014/main" id="{91FD1841-494D-4169-7F72-C68598D4E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22" y="180796"/>
                  <a:ext cx="2010620" cy="1893570"/>
                </a:xfrm>
                <a:prstGeom prst="rect">
                  <a:avLst/>
                </a:prstGeom>
                <a:blipFill>
                  <a:blip r:embed="rId3"/>
                  <a:stretch>
                    <a:fillRect l="-1230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1">
                <a:extLst>
                  <a:ext uri="{FF2B5EF4-FFF2-40B4-BE49-F238E27FC236}">
                    <a16:creationId xmlns:a16="http://schemas.microsoft.com/office/drawing/2014/main" id="{81F92079-57C3-35AE-3EE2-C7186D36000C}"/>
                  </a:ext>
                </a:extLst>
              </p:cNvPr>
              <p:cNvSpPr txBox="1"/>
              <p:nvPr/>
            </p:nvSpPr>
            <p:spPr>
              <a:xfrm>
                <a:off x="7659956" y="416689"/>
                <a:ext cx="3145156" cy="279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 Rechnung:</a:t>
                </a:r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15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ϱ</m:t>
                            </m:r>
                            <m:r>
                              <m:rPr>
                                <m:nor/>
                              </m:rPr>
                              <a:rPr lang="de-DE" sz="1500" kern="1200" baseline="-2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Luft</m:t>
                            </m:r>
                            <m:r>
                              <m:rPr>
                                <m:nor/>
                              </m:r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5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den>
                        </m:f>
                      </m:e>
                    </m:rad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den>
                        </m:f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</m:e>
                    </m:rad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𝑐𝑜𝑠h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de-DE" sz="1500" i="1" kern="1200" baseline="-250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500" i="1" kern="1200" baseline="-250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sz="1500" i="1" kern="1200" baseline="-250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23,49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5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de-DE" sz="1500" i="1" kern="1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500" i="1" kern="1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1500" i="1" kern="1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feld 1">
                <a:extLst>
                  <a:ext uri="{FF2B5EF4-FFF2-40B4-BE49-F238E27FC236}">
                    <a16:creationId xmlns:a16="http://schemas.microsoft.com/office/drawing/2014/main" id="{81F92079-57C3-35AE-3EE2-C7186D36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56" y="416689"/>
                <a:ext cx="3145156" cy="2795573"/>
              </a:xfrm>
              <a:prstGeom prst="rect">
                <a:avLst/>
              </a:prstGeom>
              <a:blipFill>
                <a:blip r:embed="rId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5">
                <a:extLst>
                  <a:ext uri="{FF2B5EF4-FFF2-40B4-BE49-F238E27FC236}">
                    <a16:creationId xmlns:a16="http://schemas.microsoft.com/office/drawing/2014/main" id="{3A11A28A-A0A5-20EE-D04D-E4018AB38F83}"/>
                  </a:ext>
                </a:extLst>
              </p:cNvPr>
              <p:cNvSpPr txBox="1"/>
              <p:nvPr/>
            </p:nvSpPr>
            <p:spPr>
              <a:xfrm>
                <a:off x="1335327" y="273027"/>
                <a:ext cx="2364626" cy="1541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Annahmen:</a:t>
                </a:r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m*= m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𝑚𝑇𝑟𝑒𝑖</m:t>
                    </m:r>
                    <m:r>
                      <a:rPr lang="de-DE" sz="1500" i="1" kern="12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𝑏𝑚𝑖𝑡𝑡𝑒𝑙</m:t>
                    </m:r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DE" sz="1500" i="1" kern="1200" baseline="-25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de-DE" sz="15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de-DE" sz="1500" i="1" kern="1200" baseline="-25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𝑔𝑒𝑠</m:t>
                          </m:r>
                        </m:num>
                        <m:den>
                          <m:r>
                            <a:rPr lang="de-DE" sz="15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ϱ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Luft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const.</a:t>
                </a:r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de-DE" sz="15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const.</a:t>
                </a:r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5">
                <a:extLst>
                  <a:ext uri="{FF2B5EF4-FFF2-40B4-BE49-F238E27FC236}">
                    <a16:creationId xmlns:a16="http://schemas.microsoft.com/office/drawing/2014/main" id="{3A11A28A-A0A5-20EE-D04D-E4018AB38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27" y="273027"/>
                <a:ext cx="2364626" cy="1541448"/>
              </a:xfrm>
              <a:prstGeom prst="rect">
                <a:avLst/>
              </a:prstGeom>
              <a:blipFill>
                <a:blip r:embed="rId5"/>
                <a:stretch>
                  <a:fillRect l="-1070" t="-813" b="-32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1">
                <a:extLst>
                  <a:ext uri="{FF2B5EF4-FFF2-40B4-BE49-F238E27FC236}">
                    <a16:creationId xmlns:a16="http://schemas.microsoft.com/office/drawing/2014/main" id="{BBEE0BD7-C588-645E-51DE-4CA57A68757D}"/>
                  </a:ext>
                </a:extLst>
              </p:cNvPr>
              <p:cNvSpPr txBox="1"/>
              <p:nvPr/>
            </p:nvSpPr>
            <p:spPr>
              <a:xfrm>
                <a:off x="7659956" y="3380364"/>
                <a:ext cx="4431271" cy="246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2. Rechnung:</a:t>
                </a:r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15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ϱ</m:t>
                            </m:r>
                            <m:r>
                              <m:rPr>
                                <m:nor/>
                              </m:rPr>
                              <a:rPr lang="en-US" sz="1500" kern="1200" baseline="-2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Luft</m:t>
                            </m:r>
                            <m:r>
                              <m:rPr>
                                <m:nor/>
                              </m:rPr>
                              <a:rPr lang="en-US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5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a:rPr lang="en-US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den>
                        </m:f>
                      </m:e>
                    </m:rad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500" kern="1200" baseline="-250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de-DE" sz="1500" i="1" kern="12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5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500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15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1500" i="1" kern="1200" baseline="-25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−</m:t>
                                    </m:r>
                                    <m:r>
                                      <a:rPr lang="de-DE" sz="15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𝑡𝐵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59,31 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500" kern="1200" baseline="-250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1500" kern="12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5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arctan</m:t>
                    </m:r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de-DE" sz="1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𝑣𝐵</m:t>
                    </m:r>
                    <m:r>
                      <a:rPr lang="en-US" sz="15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5,97 s</a:t>
                </a:r>
                <a:endParaRPr lang="de-DE" sz="15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feld 1">
                <a:extLst>
                  <a:ext uri="{FF2B5EF4-FFF2-40B4-BE49-F238E27FC236}">
                    <a16:creationId xmlns:a16="http://schemas.microsoft.com/office/drawing/2014/main" id="{BBEE0BD7-C588-645E-51DE-4CA57A68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56" y="3380364"/>
                <a:ext cx="4431271" cy="2468368"/>
              </a:xfrm>
              <a:prstGeom prst="rect">
                <a:avLst/>
              </a:prstGeom>
              <a:blipFill>
                <a:blip r:embed="rId6"/>
                <a:stretch>
                  <a:fillRect l="-860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36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Breitbild</PresentationFormat>
  <Paragraphs>53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Rurack</dc:creator>
  <cp:lastModifiedBy>Timo Rurack</cp:lastModifiedBy>
  <cp:revision>19</cp:revision>
  <dcterms:created xsi:type="dcterms:W3CDTF">2024-02-01T17:04:03Z</dcterms:created>
  <dcterms:modified xsi:type="dcterms:W3CDTF">2024-02-01T17:14:50Z</dcterms:modified>
</cp:coreProperties>
</file>