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8" r:id="rId3"/>
    <p:sldId id="328" r:id="rId4"/>
    <p:sldId id="284" r:id="rId5"/>
    <p:sldId id="333" r:id="rId6"/>
    <p:sldId id="322" r:id="rId7"/>
    <p:sldId id="327" r:id="rId8"/>
    <p:sldId id="326" r:id="rId9"/>
    <p:sldId id="294" r:id="rId10"/>
    <p:sldId id="295" r:id="rId11"/>
    <p:sldId id="296" r:id="rId12"/>
    <p:sldId id="299" r:id="rId13"/>
    <p:sldId id="290" r:id="rId14"/>
    <p:sldId id="311" r:id="rId15"/>
    <p:sldId id="287" r:id="rId16"/>
    <p:sldId id="329" r:id="rId17"/>
    <p:sldId id="303" r:id="rId18"/>
    <p:sldId id="300" r:id="rId19"/>
    <p:sldId id="332" r:id="rId20"/>
    <p:sldId id="330" r:id="rId21"/>
    <p:sldId id="304" r:id="rId22"/>
    <p:sldId id="307" r:id="rId23"/>
    <p:sldId id="309" r:id="rId24"/>
    <p:sldId id="310" r:id="rId25"/>
    <p:sldId id="331" r:id="rId26"/>
    <p:sldId id="312" r:id="rId27"/>
    <p:sldId id="335" r:id="rId28"/>
    <p:sldId id="314" r:id="rId29"/>
    <p:sldId id="315" r:id="rId30"/>
    <p:sldId id="316" r:id="rId31"/>
    <p:sldId id="323" r:id="rId32"/>
    <p:sldId id="324" r:id="rId33"/>
    <p:sldId id="325" r:id="rId34"/>
    <p:sldId id="320" r:id="rId35"/>
    <p:sldId id="321" r:id="rId36"/>
    <p:sldId id="334" r:id="rId37"/>
    <p:sldId id="275" r:id="rId38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7E3"/>
    <a:srgbClr val="4C90FE"/>
    <a:srgbClr val="5C99EA"/>
    <a:srgbClr val="0303C1"/>
    <a:srgbClr val="FF9900"/>
    <a:srgbClr val="2D9BFF"/>
    <a:srgbClr val="5F5F5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1208" y="176"/>
      </p:cViewPr>
      <p:guideLst>
        <p:guide orient="horz" pos="4319"/>
        <p:guide orient="horz" pos="96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C6295CDB-6EBD-4B99-91BE-5A12E1A699A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33E36AE-C492-4312-971D-FD63BE8807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gray">
          <a:xfrm>
            <a:off x="1714500" y="628650"/>
            <a:ext cx="7429500" cy="2533650"/>
          </a:xfrm>
          <a:prstGeom prst="rect">
            <a:avLst/>
          </a:prstGeom>
          <a:solidFill>
            <a:srgbClr val="257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143000" y="2286000"/>
            <a:ext cx="912813" cy="876300"/>
          </a:xfrm>
          <a:prstGeom prst="rect">
            <a:avLst/>
          </a:prstGeom>
          <a:solidFill>
            <a:srgbClr val="257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rgbClr val="4C90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gray">
          <a:xfrm>
            <a:off x="0" y="3162300"/>
            <a:ext cx="9144000" cy="1381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" name="Picture 36" descr="D:\hdx\模板\2013年VI模板\PPT模板\RGB版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4191000"/>
            <a:ext cx="3282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pPr lvl="0"/>
            <a:r>
              <a:rPr lang="en-US" altLang="zh-CN" noProof="0"/>
              <a:t>Click to edit Master </a:t>
            </a:r>
            <a:br>
              <a:rPr lang="en-US" altLang="zh-CN" noProof="0"/>
            </a:br>
            <a:r>
              <a:rPr lang="en-US" altLang="zh-CN" noProof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9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F68C7-637C-4393-9770-AEAE9D08D7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5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E875D-9272-446A-9431-907B277F8D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14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4381-6F85-4202-A1D3-25E1815850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82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16436-E079-4A5B-A9A8-2B0065FB23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9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20C3D-A205-4E86-A45D-A32AFC6033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9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E1AD1-ECFD-4675-BF23-3707E5462D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9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57EEE-1FEA-49AE-A652-4121032DA8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3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37DC8-CD82-44AC-A99C-117AB24880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68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E20B0-C6B7-4D1B-BD30-855B3D8F0B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7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B69A4-B833-4D24-850D-868B84834F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71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rgbClr val="257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77000"/>
            <a:ext cx="533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  <a:ea typeface="宋体" panose="02010600030101010101" pitchFamily="2" charset="-122"/>
              </a:defRPr>
            </a:lvl1pPr>
          </a:lstStyle>
          <a:p>
            <a:fld id="{6E2ED00C-EBBA-4596-BE68-E68A554C319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rgbClr val="5C9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rgbClr val="5C9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Rectangle 31"/>
          <p:cNvSpPr>
            <a:spLocks noChangeArrowheads="1"/>
          </p:cNvSpPr>
          <p:nvPr userDrawn="1"/>
        </p:nvSpPr>
        <p:spPr bwMode="auto">
          <a:xfrm>
            <a:off x="0" y="1066800"/>
            <a:ext cx="9144000" cy="74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ea typeface="宋体" panose="02010600030101010101" pitchFamily="2" charset="-122"/>
              </a:rPr>
              <a:t>       </a:t>
            </a:r>
          </a:p>
        </p:txBody>
      </p:sp>
      <p:pic>
        <p:nvPicPr>
          <p:cNvPr id="1037" name="Picture 40" descr="D:\hdx\模板\2013年VI模板\PPT模板\反白版-0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457200"/>
            <a:ext cx="1247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524000"/>
            <a:ext cx="7391400" cy="1012825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eaLnBrk="1" hangingPunct="1"/>
            <a:r>
              <a:rPr lang="zh-CN" altLang="en-US" sz="5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携程</a:t>
            </a:r>
            <a:r>
              <a:rPr lang="en-US" altLang="zh-CN" sz="5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5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228600" y="2590800"/>
            <a:ext cx="3352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800" b="0" i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魏宁 </a:t>
            </a:r>
            <a:r>
              <a:rPr lang="en-US" altLang="zh-CN" sz="1800" b="0" i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0" i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颜志远</a:t>
            </a:r>
            <a:endParaRPr lang="zh-CN" altLang="en-US" sz="2000" b="0" i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sz="2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1820863"/>
            <a:ext cx="74041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常用指标</a:t>
            </a:r>
            <a:endParaRPr lang="en-US" altLang="zh-CN" sz="2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运行线程数：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JvmMetrics.ThreadsRunnable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RegionServer.Server.flushQueueLength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Compaction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RegionServer.Server.compactionQueueLength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Blockcache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命中率：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RegionServer.Server.blockCacheCountHitPercent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Hlog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RegionServer.Server.hlogFileSize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Hlog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RegionServer.Server.hlogFileCount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Storefile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RegionServer.Server.storeFileCount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Storefile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RegionServer.Server.storeFileSize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46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sz="2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1820863"/>
            <a:ext cx="74041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常用指标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RegionServer.Server.Get_num_ops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RegionServer.Server.ScanNext_num_ops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RegionServer.Server.Mutate_num_ops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JvmMetrics.GcCount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JvmMetrics.GcTimeMillis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memStoreSize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RegionServer.Server.memStoreSize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新加指标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GetSize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ScanNextSize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MutateSize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AppendSize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IncrementSize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DeleteSize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2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模仿用户监测异常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74041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heck 每个RS是否都有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egion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split/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egion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保证每个RS上都有region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秒对所有region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put/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scan一行，分别获取耗时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集成报警规则：如连续失败N次需要报警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06456"/>
            <a:ext cx="3581400" cy="17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1828800"/>
            <a:ext cx="9107171" cy="2476846"/>
          </a:xfrm>
          <a:prstGeom prst="rect">
            <a:avLst/>
          </a:prstGeom>
        </p:spPr>
      </p:pic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802819"/>
            <a:ext cx="2834147" cy="2719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75" y="3810562"/>
            <a:ext cx="3376725" cy="25816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1"/>
            <a:ext cx="3028158" cy="2798343"/>
          </a:xfrm>
          <a:prstGeom prst="rect">
            <a:avLst/>
          </a:prstGeom>
        </p:spPr>
      </p:pic>
      <p:cxnSp>
        <p:nvCxnSpPr>
          <p:cNvPr id="19" name="曲线连接符 18"/>
          <p:cNvCxnSpPr/>
          <p:nvPr/>
        </p:nvCxnSpPr>
        <p:spPr bwMode="auto">
          <a:xfrm rot="5400000">
            <a:off x="4457700" y="2247900"/>
            <a:ext cx="1752600" cy="1524000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 bwMode="auto">
          <a:xfrm rot="5400000">
            <a:off x="6938877" y="2877636"/>
            <a:ext cx="1845729" cy="510056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 bwMode="auto">
          <a:xfrm rot="10800000" flipV="1">
            <a:off x="1905000" y="2133600"/>
            <a:ext cx="3657600" cy="1828800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1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集群概览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36" y="2974196"/>
            <a:ext cx="5965964" cy="10644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96" y="1778809"/>
            <a:ext cx="5958315" cy="1247522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3785" y="40386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495800"/>
            <a:ext cx="5913408" cy="22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7" y="1752600"/>
            <a:ext cx="5867404" cy="231029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5543" y="4004096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自定义查询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61" y="4403290"/>
            <a:ext cx="5943740" cy="4132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93" y="4672134"/>
            <a:ext cx="5938376" cy="21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FB1247A-6C17-47CB-9162-0DABB4296D3F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743200" y="1981200"/>
            <a:ext cx="297180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en-US" altLang="zh-CN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895600" y="2613025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2895600" y="3276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895600" y="38862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895600" y="45720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895600" y="5181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2434742" y="3511481"/>
            <a:ext cx="182563" cy="182563"/>
            <a:chOff x="1239" y="1419"/>
            <a:chExt cx="115" cy="115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54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2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4041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Exclusion commons-logging…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Shade Guava</a:t>
            </a: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端繁忙自动触发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wait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一定时间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2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7446632" cy="2065032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4041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动态切换集群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修改连接参数切换集群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70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4041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耗时统计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用户逻辑慢 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647416"/>
            <a:ext cx="878327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FB1247A-6C17-47CB-9162-0DABB4296D3F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438400" y="2209800"/>
            <a:ext cx="182563" cy="182563"/>
            <a:chOff x="1239" y="1419"/>
            <a:chExt cx="115" cy="115"/>
          </a:xfrm>
        </p:grpSpPr>
        <p:sp>
          <p:nvSpPr>
            <p:cNvPr id="4108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743200" y="1981200"/>
            <a:ext cx="297180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3500" b="1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en-US" altLang="zh-CN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3500" b="1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895600" y="2613025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2895600" y="3276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895600" y="38862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895600" y="45720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895600" y="5181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427143" y="2865437"/>
            <a:ext cx="182563" cy="182563"/>
            <a:chOff x="1239" y="1419"/>
            <a:chExt cx="115" cy="115"/>
          </a:xfrm>
        </p:grpSpPr>
        <p:sp>
          <p:nvSpPr>
            <p:cNvPr id="15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2434742" y="3511481"/>
            <a:ext cx="182563" cy="182563"/>
            <a:chOff x="1239" y="1419"/>
            <a:chExt cx="115" cy="115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2438400" y="4160837"/>
            <a:ext cx="182563" cy="182563"/>
            <a:chOff x="1239" y="1419"/>
            <a:chExt cx="115" cy="115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438400" y="4770437"/>
            <a:ext cx="182563" cy="182563"/>
            <a:chOff x="1239" y="1419"/>
            <a:chExt cx="115" cy="115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FB1247A-6C17-47CB-9162-0DABB4296D3F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743200" y="1981200"/>
            <a:ext cx="297180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en-US" altLang="zh-CN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3500" b="1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895600" y="2613025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2895600" y="3276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895600" y="38862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895600" y="45720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895600" y="5181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2438400" y="4160837"/>
            <a:ext cx="182563" cy="182563"/>
            <a:chOff x="1239" y="1419"/>
            <a:chExt cx="115" cy="115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9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迁移升级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同版本迁移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4041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离线迁移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Hbase1.2-&gt;Hive1.1-&gt;Hbase1.2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Export/Import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 </a:t>
            </a: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BulkLoad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Copytable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ExportSnapshot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在线迁移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应用双写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迁移升级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升级</a:t>
            </a:r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(0.94-&gt;1.2)</a:t>
            </a:r>
            <a:endParaRPr lang="zh-CN" altLang="en-US" sz="2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4041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原地升级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迁移升级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Hbase0.94-&gt;Hive1.1-&gt;Hbase1.2(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离线，字段数一样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（在线）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7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迁移升级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94533"/>
            <a:ext cx="5753100" cy="49428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4038600" y="4800600"/>
            <a:ext cx="685800" cy="304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7383" y="4462044"/>
            <a:ext cx="803217" cy="71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03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迁移升级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迁移升级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038600" y="4157494"/>
            <a:ext cx="685800" cy="304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09600" y="3530456"/>
            <a:ext cx="2057400" cy="14652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577E3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 Cluster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577E3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577E3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81400" y="3506459"/>
            <a:ext cx="1295400" cy="14892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577E3"/>
              </a:solidFill>
              <a:effectLst/>
              <a:latin typeface="Arial" charset="0"/>
            </a:endParaRPr>
          </a:p>
          <a:p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2577E3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2577E3"/>
              </a:solidFill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91200" y="3505200"/>
            <a:ext cx="2057400" cy="14652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577E3"/>
              </a:solidFill>
              <a:effectLst/>
              <a:latin typeface="Arial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HBase Cluster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577E3"/>
              </a:solidFill>
              <a:effectLst/>
              <a:latin typeface="Arial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2667000" y="4175859"/>
            <a:ext cx="914400" cy="134035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876800" y="4177561"/>
            <a:ext cx="914400" cy="134035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7050" y="1828800"/>
            <a:ext cx="74041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数据一致的保证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幂等的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0800" y="3885107"/>
            <a:ext cx="990600" cy="290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Hlog</a:t>
            </a: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12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2577E3"/>
              </a:solidFill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838700" y="3903639"/>
            <a:ext cx="990600" cy="272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Jstorm</a:t>
            </a: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endParaRPr lang="en-US" altLang="zh-CN" sz="12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FB1247A-6C17-47CB-9162-0DABB4296D3F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743200" y="1981200"/>
            <a:ext cx="297180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en-US" altLang="zh-CN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895600" y="2613025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2895600" y="3276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895600" y="38862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895600" y="45720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895600" y="5181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438400" y="4770437"/>
            <a:ext cx="182563" cy="182563"/>
            <a:chOff x="1239" y="1419"/>
            <a:chExt cx="115" cy="115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422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4582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</a:t>
            </a: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MajorCompaction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hbase.hstore.compaction.throughput.higher.bound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hbase.hregion.majorcompaction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为单位进行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MajorCompaction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，周期为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lastMajorCompactionTimestamp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writes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大表避免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风暴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preSplit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getStorefileSizeMB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业务低峰期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50240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39624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设置不当报错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7858" y="4343400"/>
            <a:ext cx="74041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一直报错 </a:t>
            </a:r>
            <a:r>
              <a:rPr lang="en-US" altLang="zh-CN" sz="20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RegionMovedException</a:t>
            </a:r>
            <a:endParaRPr lang="en-US" altLang="zh-CN" sz="2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 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迁移了报错，但为什么平时没有遇到这种问题呢？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4041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热点问题</a:t>
            </a:r>
            <a:endParaRPr lang="en-US" altLang="zh-CN" sz="2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设计不存在热点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/presplit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比较小时，实现自动化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过热的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29483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0075"/>
            <a:ext cx="5464328" cy="25266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04" y="4165638"/>
            <a:ext cx="4508064" cy="2591744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 bwMode="auto">
          <a:xfrm>
            <a:off x="5307472" y="6096000"/>
            <a:ext cx="609600" cy="1524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4316872" y="5029200"/>
            <a:ext cx="990600" cy="1676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327254" y="4907761"/>
            <a:ext cx="317348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0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hbase.client.retries.number</a:t>
            </a:r>
            <a:r>
              <a:rPr lang="en-US" altLang="zh-CN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&lt;=1 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出现这种错误时</a:t>
            </a:r>
            <a:endParaRPr lang="en-US" altLang="zh-CN" sz="1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10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，没有重试机会</a:t>
            </a:r>
            <a:endParaRPr lang="en-US" altLang="zh-CN" sz="1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用户设置</a:t>
            </a:r>
            <a:r>
              <a:rPr lang="en-US" altLang="zh-CN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970514" y="5943600"/>
            <a:ext cx="317348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0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hbase.client.operation.timeout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非常低时出现错误</a:t>
            </a:r>
            <a:endParaRPr lang="en-US" altLang="zh-CN" sz="1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10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，没有重试机会</a:t>
            </a:r>
          </a:p>
        </p:txBody>
      </p:sp>
    </p:spTree>
    <p:extLst>
      <p:ext uri="{BB962C8B-B14F-4D97-AF65-F5344CB8AC3E}">
        <p14:creationId xmlns:p14="http://schemas.microsoft.com/office/powerpoint/2010/main" val="706481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延伸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4876800" cy="21756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1676400"/>
            <a:ext cx="4809524" cy="257143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4468535" y="3195232"/>
            <a:ext cx="1455669" cy="1485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946359" y="3095603"/>
            <a:ext cx="2183643" cy="55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当是</a:t>
            </a:r>
            <a:r>
              <a:rPr lang="en-US" altLang="zh-CN" sz="10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NotServingRegionException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en-US" altLang="zh-CN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retry=1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1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才会更新</a:t>
            </a:r>
            <a:r>
              <a:rPr lang="en-US" altLang="zh-CN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cache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否则会引用旧的</a:t>
            </a:r>
            <a:r>
              <a:rPr lang="en-US" altLang="zh-CN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1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信息一直报错。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85881" y="6114352"/>
            <a:ext cx="7404100" cy="51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https://issues.apache.org/jira/browse/HBASE-15354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34" y="3962400"/>
            <a:ext cx="5371396" cy="21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FB1247A-6C17-47CB-9162-0DABB4296D3F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438400" y="2209800"/>
            <a:ext cx="182563" cy="182563"/>
            <a:chOff x="1239" y="1419"/>
            <a:chExt cx="115" cy="115"/>
          </a:xfrm>
        </p:grpSpPr>
        <p:sp>
          <p:nvSpPr>
            <p:cNvPr id="4108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743200" y="1981200"/>
            <a:ext cx="297180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en-US" altLang="zh-CN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895600" y="2613025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2895600" y="3276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895600" y="38862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895600" y="45720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895600" y="5181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88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3825" y="1780902"/>
            <a:ext cx="7404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应用突然响应变慢，后续自动恢复</a:t>
            </a:r>
            <a:endParaRPr lang="en-US" altLang="zh-CN" sz="2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</a:pP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5638800" cy="3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06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3825" y="1780902"/>
            <a:ext cx="7404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algn="l" eaLnBrk="1" hangingPunct="1">
              <a:lnSpc>
                <a:spcPct val="200000"/>
              </a:lnSpc>
            </a:pP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Ganglia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的日志来看：在这个点上，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集群上的一台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有冲高。冲高的时间点和故障的时间相符合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62622"/>
            <a:ext cx="6081133" cy="28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1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3825" y="1780902"/>
            <a:ext cx="7404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algn="l" eaLnBrk="1" hangingPunct="1">
              <a:lnSpc>
                <a:spcPct val="200000"/>
              </a:lnSpc>
            </a:pP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Ganglia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的日志来看：在这个点上，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集群上的一台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CPU_wio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有冲高。冲高的时间点和故障的时间相符合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3124200"/>
            <a:ext cx="5583382" cy="26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85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3825" y="1780902"/>
            <a:ext cx="7404100" cy="51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algn="l" eaLnBrk="1" hangingPunct="1">
              <a:lnSpc>
                <a:spcPct val="200000"/>
              </a:lnSpc>
            </a:pP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5" y="4343400"/>
            <a:ext cx="8416097" cy="10514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62389"/>
            <a:ext cx="8229600" cy="14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01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3825" y="1780902"/>
            <a:ext cx="7404100" cy="51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algn="l" eaLnBrk="1" hangingPunct="1">
              <a:lnSpc>
                <a:spcPct val="200000"/>
              </a:lnSpc>
            </a:pP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33026"/>
            <a:ext cx="8371609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2" y="4160130"/>
            <a:ext cx="8038095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36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19200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3825" y="1780902"/>
            <a:ext cx="7404100" cy="51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algn="l" eaLnBrk="1" hangingPunct="1">
              <a:lnSpc>
                <a:spcPct val="200000"/>
              </a:lnSpc>
            </a:pP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939838"/>
            <a:ext cx="830580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如下命令查看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smartctl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-A /dev/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sdf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，第一天看到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多（低于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就有问题）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正常值应该是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100. 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第二天，再次运行：直接报检测失败，值降低到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Courier"/>
                <a:ea typeface="等线" panose="02010600030101010101" pitchFamily="2" charset="-122"/>
                <a:cs typeface="Courier"/>
              </a:rPr>
              <a:t>.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至此可以确认是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sdf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磁盘坏掉了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938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" name="矩形 1"/>
          <p:cNvSpPr/>
          <p:nvPr/>
        </p:nvSpPr>
        <p:spPr>
          <a:xfrm>
            <a:off x="432262" y="2209800"/>
            <a:ext cx="800100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前面报告主要介绍了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在携程的一些应用。包括业务应用，监控告警，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封装，迁移升级和遇到的一些问题。以后会调研下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Hbase2.0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的一些新特性并在高可用方面做些尝试 </a:t>
            </a:r>
            <a:endParaRPr lang="zh-CN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83686"/>
            <a:ext cx="2667000" cy="26836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83686"/>
            <a:ext cx="2667000" cy="2653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91000" y="3298197"/>
            <a:ext cx="8001000" cy="3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欢迎交流</a:t>
            </a:r>
            <a:endParaRPr lang="zh-CN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57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/>
          <p:cNvSpPr txBox="1">
            <a:spLocks noChangeArrowheads="1"/>
          </p:cNvSpPr>
          <p:nvPr/>
        </p:nvSpPr>
        <p:spPr bwMode="auto">
          <a:xfrm>
            <a:off x="3260725" y="1600200"/>
            <a:ext cx="3978275" cy="1311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8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使用情况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1820863"/>
            <a:ext cx="74041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1.2.0-cdh5.7.1</a:t>
            </a: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表数量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1000+</a:t>
            </a: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，大表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&gt;100TB</a:t>
            </a: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QPS 5 Mil+</a:t>
            </a: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 50 TB+/Day</a:t>
            </a:r>
          </a:p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主要场景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UBT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（用户行为数据采集）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RISK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（风控）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（自研类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OpenTSDB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MKT</a:t>
            </a: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（广告）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8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 bwMode="auto">
          <a:xfrm>
            <a:off x="3205772" y="1430000"/>
            <a:ext cx="2939243" cy="71704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109742" y="2541487"/>
            <a:ext cx="1447800" cy="121772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70701" y="3900535"/>
            <a:ext cx="1306130" cy="9762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43885" y="2541487"/>
            <a:ext cx="1447800" cy="121772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3429000" y="1664508"/>
            <a:ext cx="1170070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App/</a:t>
            </a: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724400" y="1658653"/>
            <a:ext cx="1231990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Adx</a:t>
            </a: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</a:t>
            </a: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...)</a:t>
            </a:r>
            <a:endParaRPr lang="zh-CN" altLang="en-US" sz="12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515710" y="2868747"/>
            <a:ext cx="2319369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广告服务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4227077" y="4115144"/>
            <a:ext cx="1004340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标签服务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4227077" y="4391446"/>
            <a:ext cx="1004340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内容服务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1600200" y="5598501"/>
            <a:ext cx="6096000" cy="32714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6748874" y="4886328"/>
            <a:ext cx="197020" cy="710257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396302" y="2844772"/>
            <a:ext cx="961275" cy="292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endParaRPr lang="zh-CN" altLang="en-US" sz="12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6396302" y="3131505"/>
            <a:ext cx="969125" cy="292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站外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6835030" y="5036159"/>
            <a:ext cx="1060794" cy="30559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Jstorm</a:t>
            </a: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job</a:t>
            </a:r>
            <a:endParaRPr lang="zh-CN" altLang="en-US" sz="12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1969489" y="2743200"/>
            <a:ext cx="990600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自主计算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1969489" y="3030105"/>
            <a:ext cx="990600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1969489" y="3317010"/>
            <a:ext cx="990600" cy="2869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4580194" y="5123750"/>
            <a:ext cx="1060794" cy="24466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1554056" y="4589895"/>
            <a:ext cx="1890942" cy="28690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Hermes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sp>
        <p:nvSpPr>
          <p:cNvPr id="36" name="下箭头 35"/>
          <p:cNvSpPr/>
          <p:nvPr/>
        </p:nvSpPr>
        <p:spPr bwMode="auto">
          <a:xfrm flipV="1">
            <a:off x="4648200" y="4878265"/>
            <a:ext cx="217514" cy="715014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下箭头 36"/>
          <p:cNvSpPr/>
          <p:nvPr/>
        </p:nvSpPr>
        <p:spPr bwMode="auto">
          <a:xfrm>
            <a:off x="2401281" y="4876800"/>
            <a:ext cx="227446" cy="711257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2401282" y="3766382"/>
            <a:ext cx="227445" cy="820679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下箭头 39"/>
          <p:cNvSpPr/>
          <p:nvPr/>
        </p:nvSpPr>
        <p:spPr bwMode="auto">
          <a:xfrm flipV="1">
            <a:off x="4587735" y="3150350"/>
            <a:ext cx="217514" cy="736546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490246" y="5042587"/>
            <a:ext cx="1060794" cy="30559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Jstorm</a:t>
            </a:r>
            <a:r>
              <a:rPr lang="en-US" altLang="zh-CN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job</a:t>
            </a:r>
            <a:endParaRPr lang="zh-CN" altLang="en-US" sz="12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6742089" y="3769363"/>
            <a:ext cx="203806" cy="838331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下箭头 51"/>
          <p:cNvSpPr/>
          <p:nvPr/>
        </p:nvSpPr>
        <p:spPr bwMode="auto">
          <a:xfrm flipV="1">
            <a:off x="4583086" y="2125382"/>
            <a:ext cx="217514" cy="736546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5812533" y="4607694"/>
            <a:ext cx="1890942" cy="28690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Hermes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sp>
        <p:nvSpPr>
          <p:cNvPr id="31" name="矩形 30"/>
          <p:cNvSpPr/>
          <p:nvPr/>
        </p:nvSpPr>
        <p:spPr>
          <a:xfrm>
            <a:off x="413958" y="1113617"/>
            <a:ext cx="97815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MKT</a:t>
            </a:r>
          </a:p>
        </p:txBody>
      </p:sp>
    </p:spTree>
    <p:extLst>
      <p:ext uri="{BB962C8B-B14F-4D97-AF65-F5344CB8AC3E}">
        <p14:creationId xmlns:p14="http://schemas.microsoft.com/office/powerpoint/2010/main" val="233664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114800" y="4486617"/>
            <a:ext cx="1128453" cy="1802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chemeClr val="accent3">
                  <a:lumMod val="95000"/>
                </a:schemeClr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9600" y="4528686"/>
            <a:ext cx="2514600" cy="388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Jstorm</a:t>
            </a:r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HBaseAPI</a:t>
            </a:r>
            <a:endParaRPr lang="zh-CN" altLang="en-US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3400" y="5908222"/>
            <a:ext cx="2601191" cy="381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SPARK/MR/Hive/</a:t>
            </a:r>
            <a:r>
              <a:rPr lang="en-US" altLang="zh-CN" sz="18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Kylin</a:t>
            </a:r>
            <a:endParaRPr lang="zh-CN" altLang="en-US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3134591" y="4656136"/>
            <a:ext cx="969818" cy="185287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3124199" y="6027736"/>
            <a:ext cx="1000991" cy="185287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921731" y="5181014"/>
            <a:ext cx="1699953" cy="388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</a:p>
        </p:txBody>
      </p:sp>
      <p:sp>
        <p:nvSpPr>
          <p:cNvPr id="24" name="右箭头 23"/>
          <p:cNvSpPr/>
          <p:nvPr/>
        </p:nvSpPr>
        <p:spPr bwMode="auto">
          <a:xfrm>
            <a:off x="5252952" y="5273995"/>
            <a:ext cx="1659080" cy="20297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62000" y="1773483"/>
            <a:ext cx="1600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ABTest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667000" y="1757377"/>
            <a:ext cx="1600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智能推荐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4800600" y="1752600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海外玩乐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6172200" y="1752600"/>
            <a:ext cx="14478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爬虫分析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762000" y="2399453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度假起价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438399" y="2389203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数湖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3200400" y="4419600"/>
            <a:ext cx="685800" cy="109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实时写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3276600" y="5799136"/>
            <a:ext cx="685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批量写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5562600" y="5030519"/>
            <a:ext cx="685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4191000" y="2399453"/>
            <a:ext cx="15240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支付监控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6083530" y="2420806"/>
            <a:ext cx="1688869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机票用户画像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1409007" y="3002146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站内信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3047999" y="3005655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Kylin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557453" y="3006133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消费金融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6235931" y="3001341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酒店排序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952500" y="3728739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2697480" y="3723495"/>
            <a:ext cx="1219200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智能交通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4454234" y="3712953"/>
            <a:ext cx="2022765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火车票订单中心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6761016" y="3558408"/>
            <a:ext cx="2022765" cy="3436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民宿信息快照</a:t>
            </a:r>
          </a:p>
        </p:txBody>
      </p:sp>
      <p:sp>
        <p:nvSpPr>
          <p:cNvPr id="2" name="矩形 1"/>
          <p:cNvSpPr/>
          <p:nvPr/>
        </p:nvSpPr>
        <p:spPr>
          <a:xfrm>
            <a:off x="413958" y="1113617"/>
            <a:ext cx="139653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其它场景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24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FB1247A-6C17-47CB-9162-0DABB4296D3F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743200" y="1981200"/>
            <a:ext cx="297180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3500" b="1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en-US" altLang="zh-CN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sz="35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20000"/>
              </a:spcAft>
            </a:pPr>
            <a:r>
              <a:rPr lang="zh-CN" altLang="en-US" sz="35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895600" y="2613025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>
            <a:off x="2895600" y="3276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895600" y="38862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895600" y="45720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895600" y="5181600"/>
            <a:ext cx="3581400" cy="0"/>
          </a:xfrm>
          <a:prstGeom prst="line">
            <a:avLst/>
          </a:prstGeom>
          <a:noFill/>
          <a:ln w="15875">
            <a:solidFill>
              <a:schemeClr val="bg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427143" y="2865437"/>
            <a:ext cx="182563" cy="182563"/>
            <a:chOff x="1239" y="1419"/>
            <a:chExt cx="115" cy="115"/>
          </a:xfrm>
        </p:grpSpPr>
        <p:sp>
          <p:nvSpPr>
            <p:cNvPr id="15" name="AutoShape 5"/>
            <p:cNvSpPr>
              <a:spLocks noChangeArrowheads="1"/>
            </p:cNvSpPr>
            <p:nvPr/>
          </p:nvSpPr>
          <p:spPr bwMode="gray">
            <a:xfrm rot="2700000">
              <a:off x="1239" y="1419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gray">
            <a:xfrm rot="18900000" flipH="1">
              <a:off x="1239" y="1419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8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1066800" cy="4873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1"/>
            <a:ext cx="8710062" cy="28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1319FBC8-1DC0-4325-8571-659C26B9223D}" type="slidenum">
              <a:rPr lang="zh-CN" altLang="en-US" sz="1400">
                <a:solidFill>
                  <a:schemeClr val="folHlink"/>
                </a:solidFill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39541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sz="2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1820863"/>
            <a:ext cx="74041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03275" algn="l"/>
              </a:tabLst>
              <a:defRPr sz="4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285750" indent="-285750" algn="l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常用指标</a:t>
            </a:r>
            <a:endParaRPr lang="en-US" altLang="zh-CN" sz="18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连接数： 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RegionServer.IPC.numOpenConnections</a:t>
            </a: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RegionServer.IPC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TotalCallTime_99th_percentile 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处理时间：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RegionServer.IPC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ProcessCallTime_99th_percentile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读请求数：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RegionServer.Server.readRequestCount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写请求数：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RegionServer.Server.writerRequestCount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总请求数：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RegionServer.Server.totalRequestCount</a:t>
            </a:r>
            <a:endParaRPr lang="en-US" altLang="zh-CN" sz="16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请求大小：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RegionServer.IPC</a:t>
            </a: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en-US" altLang="zh-CN" sz="1600" dirty="0" err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sponse</a:t>
            </a:r>
            <a:r>
              <a:rPr lang="zh-CN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Size_99th_percentile</a:t>
            </a:r>
            <a:b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RegionServer.IPC.RequestSize_99th_percentile</a:t>
            </a:r>
          </a:p>
        </p:txBody>
      </p:sp>
    </p:spTree>
    <p:extLst>
      <p:ext uri="{BB962C8B-B14F-4D97-AF65-F5344CB8AC3E}">
        <p14:creationId xmlns:p14="http://schemas.microsoft.com/office/powerpoint/2010/main" val="31114843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黑体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6814</TotalTime>
  <Words>1011</Words>
  <Application>Microsoft Macintosh PowerPoint</Application>
  <PresentationFormat>全屏显示(4:3)</PresentationFormat>
  <Paragraphs>274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黑体</vt:lpstr>
      <vt:lpstr>华文细黑</vt:lpstr>
      <vt:lpstr>宋体</vt:lpstr>
      <vt:lpstr>微软雅黑</vt:lpstr>
      <vt:lpstr>Arial</vt:lpstr>
      <vt:lpstr>Courier</vt:lpstr>
      <vt:lpstr>Verdana</vt:lpstr>
      <vt:lpstr>Wingdings</vt:lpstr>
      <vt:lpstr>sample</vt:lpstr>
      <vt:lpstr>携程HBase实践</vt:lpstr>
      <vt:lpstr>PowerPoint 演示文稿</vt:lpstr>
      <vt:lpstr>PowerPoint 演示文稿</vt:lpstr>
      <vt:lpstr>概况</vt:lpstr>
      <vt:lpstr>概况</vt:lpstr>
      <vt:lpstr>概况</vt:lpstr>
      <vt:lpstr>PowerPoint 演示文稿</vt:lpstr>
      <vt:lpstr>监控</vt:lpstr>
      <vt:lpstr>监控</vt:lpstr>
      <vt:lpstr>监控</vt:lpstr>
      <vt:lpstr>监控</vt:lpstr>
      <vt:lpstr>监控</vt:lpstr>
      <vt:lpstr>监控</vt:lpstr>
      <vt:lpstr>监控</vt:lpstr>
      <vt:lpstr>监控</vt:lpstr>
      <vt:lpstr>PowerPoint 演示文稿</vt:lpstr>
      <vt:lpstr>Client</vt:lpstr>
      <vt:lpstr>Client</vt:lpstr>
      <vt:lpstr>Client</vt:lpstr>
      <vt:lpstr>PowerPoint 演示文稿</vt:lpstr>
      <vt:lpstr>迁移升级</vt:lpstr>
      <vt:lpstr>迁移升级</vt:lpstr>
      <vt:lpstr>迁移升级</vt:lpstr>
      <vt:lpstr>迁移升级</vt:lpstr>
      <vt:lpstr>PowerPoint 演示文稿</vt:lpstr>
      <vt:lpstr>日常</vt:lpstr>
      <vt:lpstr>日常</vt:lpstr>
      <vt:lpstr>日常</vt:lpstr>
      <vt:lpstr>日常</vt:lpstr>
      <vt:lpstr>日常</vt:lpstr>
      <vt:lpstr>日常</vt:lpstr>
      <vt:lpstr>日常</vt:lpstr>
      <vt:lpstr>日常</vt:lpstr>
      <vt:lpstr>日常</vt:lpstr>
      <vt:lpstr>日常</vt:lpstr>
      <vt:lpstr>总结</vt:lpstr>
      <vt:lpstr>PowerPoint 演示文稿</vt:lpstr>
    </vt:vector>
  </TitlesOfParts>
  <Company>Guilddesign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Microsoft Office User</cp:lastModifiedBy>
  <cp:revision>717</cp:revision>
  <dcterms:created xsi:type="dcterms:W3CDTF">2004-08-26T06:30:40Z</dcterms:created>
  <dcterms:modified xsi:type="dcterms:W3CDTF">2018-09-08T14:06:14Z</dcterms:modified>
</cp:coreProperties>
</file>