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6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81" r:id="rId3"/>
    <p:sldId id="257" r:id="rId4"/>
    <p:sldId id="258" r:id="rId5"/>
    <p:sldId id="283" r:id="rId6"/>
    <p:sldId id="285" r:id="rId7"/>
    <p:sldId id="288" r:id="rId8"/>
    <p:sldId id="282" r:id="rId9"/>
    <p:sldId id="287" r:id="rId10"/>
    <p:sldId id="289" r:id="rId11"/>
    <p:sldId id="290" r:id="rId12"/>
    <p:sldId id="291" r:id="rId13"/>
    <p:sldId id="284" r:id="rId14"/>
    <p:sldId id="306" r:id="rId15"/>
    <p:sldId id="313" r:id="rId16"/>
    <p:sldId id="292" r:id="rId17"/>
    <p:sldId id="315" r:id="rId18"/>
    <p:sldId id="297" r:id="rId19"/>
    <p:sldId id="298" r:id="rId20"/>
    <p:sldId id="293" r:id="rId21"/>
    <p:sldId id="294" r:id="rId22"/>
    <p:sldId id="308" r:id="rId23"/>
    <p:sldId id="299" r:id="rId24"/>
    <p:sldId id="295" r:id="rId25"/>
    <p:sldId id="296" r:id="rId26"/>
    <p:sldId id="300" r:id="rId27"/>
    <p:sldId id="301" r:id="rId28"/>
    <p:sldId id="303" r:id="rId29"/>
    <p:sldId id="302" r:id="rId30"/>
    <p:sldId id="304" r:id="rId31"/>
    <p:sldId id="309" r:id="rId32"/>
    <p:sldId id="312" r:id="rId33"/>
    <p:sldId id="311" r:id="rId34"/>
    <p:sldId id="314" r:id="rId35"/>
    <p:sldId id="310" r:id="rId36"/>
    <p:sldId id="305" r:id="rId37"/>
    <p:sldId id="307" r:id="rId38"/>
    <p:sldId id="27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65" autoAdjust="0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sz="2800" dirty="0"/>
            <a:t>1.第</a:t>
          </a:r>
          <a:r>
            <a:rPr lang="zh-CN" altLang="en-US" sz="2800" dirty="0"/>
            <a:t>一代离线数仓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0A4149-EDE5-442A-A65E-6BB4A196AEC2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7A77947C-211E-4400-B1AD-A6CF1C948796}" type="presOf" srcId="{2181EE08-08AA-4A23-A323-DFD89254222B}" destId="{031701C4-6B83-4C71-8F5D-3E1B39CBCD1D}" srcOrd="0" destOrd="0" presId="urn:microsoft.com/office/officeart/2005/8/layout/vList2"/>
    <dgm:cxn modelId="{9422682C-BD21-43A2-9493-5618ABDB1FC3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3. </a:t>
          </a:r>
          <a:r>
            <a:rPr lang="zh-CN" altLang="en-US" sz="2800" dirty="0"/>
            <a:t>业务场景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A43D1C-94CA-414C-BA56-2E1E31704B51}" type="presOf" srcId="{2DEE4125-8A07-425E-B75F-181D188F8824}" destId="{F88C65E9-08EC-4625-AD45-5740105E69EA}" srcOrd="0" destOrd="0" presId="urn:microsoft.com/office/officeart/2005/8/layout/vList2"/>
    <dgm:cxn modelId="{6C8F253D-0542-3743-A8F9-649AF4286215}" type="presOf" srcId="{2181EE08-08AA-4A23-A323-DFD89254222B}" destId="{031701C4-6B83-4C71-8F5D-3E1B39CBCD1D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EAF8FB1D-22DC-4941-B52F-930C0F85237D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4. </a:t>
          </a:r>
          <a:r>
            <a:rPr lang="zh-CN" altLang="en-US" sz="2800" dirty="0"/>
            <a:t>业务开发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7ABE359E-EE2F-A744-B6C9-3233B8742164}" type="presOf" srcId="{2181EE08-08AA-4A23-A323-DFD89254222B}" destId="{031701C4-6B83-4C71-8F5D-3E1B39CBCD1D}" srcOrd="0" destOrd="0" presId="urn:microsoft.com/office/officeart/2005/8/layout/vList2"/>
    <dgm:cxn modelId="{A797ECBE-6601-D747-90D6-1A69CF635C8C}" type="presOf" srcId="{2DEE4125-8A07-425E-B75F-181D188F8824}" destId="{F88C65E9-08EC-4625-AD45-5740105E69EA}" srcOrd="0" destOrd="0" presId="urn:microsoft.com/office/officeart/2005/8/layout/vList2"/>
    <dgm:cxn modelId="{4DC92358-0540-8946-8361-836907AD567B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4.1 </a:t>
          </a:r>
          <a:r>
            <a:rPr lang="zh-CN" altLang="en-US" sz="2800" b="1" dirty="0"/>
            <a:t>B</a:t>
          </a:r>
          <a:r>
            <a:rPr lang="en-US" altLang="zh-CN" sz="2800" b="1" dirty="0"/>
            <a:t>uild</a:t>
          </a:r>
          <a:r>
            <a:rPr lang="zh-CN" altLang="en-US" sz="2800" b="1" dirty="0"/>
            <a:t> </a:t>
          </a:r>
          <a:r>
            <a:rPr lang="en-US" altLang="zh-CN" sz="2800" b="1" dirty="0"/>
            <a:t>Phoenix</a:t>
          </a:r>
          <a:r>
            <a:rPr lang="zh-CN" altLang="en-US" sz="2800" b="1" dirty="0"/>
            <a:t> </a:t>
          </a:r>
          <a:r>
            <a:rPr lang="en-US" altLang="zh-CN" sz="2800" b="1" dirty="0"/>
            <a:t>Table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A7A4635-67B8-2E4F-8E04-70326A0DCD58}" type="presOf" srcId="{2181EE08-08AA-4A23-A323-DFD89254222B}" destId="{031701C4-6B83-4C71-8F5D-3E1B39CBCD1D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0E950B6A-6E10-3D4D-AFCE-E3A72E2CA01B}" type="presOf" srcId="{2DEE4125-8A07-425E-B75F-181D188F8824}" destId="{F88C65E9-08EC-4625-AD45-5740105E69EA}" srcOrd="0" destOrd="0" presId="urn:microsoft.com/office/officeart/2005/8/layout/vList2"/>
    <dgm:cxn modelId="{48BD9A45-C391-B848-B8D0-2754F6D9BE2D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4.2 </a:t>
          </a:r>
          <a:r>
            <a:rPr lang="en-US" altLang="zh-CN" sz="2800" b="1" dirty="0"/>
            <a:t>Kafka+Spark Streaming+Phoenix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BA82820-CFD2-914B-9278-BCBEBA838E41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D58A4689-3304-B94A-9E23-58A19AB394F4}" type="presOf" srcId="{2181EE08-08AA-4A23-A323-DFD89254222B}" destId="{031701C4-6B83-4C71-8F5D-3E1B39CBCD1D}" srcOrd="0" destOrd="0" presId="urn:microsoft.com/office/officeart/2005/8/layout/vList2"/>
    <dgm:cxn modelId="{5A89187D-C118-2F49-8C13-29265DEEB47A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54B85FFD-3165-5B40-96B4-13BABA94D32A}">
      <dgm:prSet/>
      <dgm:spPr/>
      <dgm:t>
        <a:bodyPr/>
        <a:lstStyle/>
        <a:p>
          <a:pPr rtl="0"/>
          <a:r>
            <a:rPr lang="en-US" altLang="zh-CN" dirty="0"/>
            <a:t>4.3 </a:t>
          </a:r>
          <a:r>
            <a:rPr lang="en-US" altLang="zh-CN" b="1" dirty="0"/>
            <a:t>Spark Develop Read</a:t>
          </a:r>
          <a:endParaRPr lang="zh-CN" dirty="0"/>
        </a:p>
      </dgm:t>
    </dgm:pt>
    <dgm:pt modelId="{EA2B0F1D-7849-2C46-B880-8C102F968D75}" type="parTrans" cxnId="{9994419E-12B9-AA4A-AB4F-B9CD104F9856}">
      <dgm:prSet/>
      <dgm:spPr/>
      <dgm:t>
        <a:bodyPr/>
        <a:lstStyle/>
        <a:p>
          <a:endParaRPr lang="zh-CN" altLang="en-US"/>
        </a:p>
      </dgm:t>
    </dgm:pt>
    <dgm:pt modelId="{3036932C-D917-274C-87EA-F6887AE59F67}" type="sibTrans" cxnId="{9994419E-12B9-AA4A-AB4F-B9CD104F9856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5DD5F955-02C4-C147-9529-99414EBEDE09}" type="pres">
      <dgm:prSet presAssocID="{54B85FFD-3165-5B40-96B4-13BABA94D32A}" presName="parentText" presStyleLbl="node1" presStyleIdx="0" presStyleCnt="1" custLinFactNeighborX="-1166" custLinFactNeighborY="-20802">
        <dgm:presLayoutVars>
          <dgm:chMax val="0"/>
          <dgm:bulletEnabled val="1"/>
        </dgm:presLayoutVars>
      </dgm:prSet>
      <dgm:spPr/>
    </dgm:pt>
  </dgm:ptLst>
  <dgm:cxnLst>
    <dgm:cxn modelId="{F84F5E02-80F2-6444-881E-76240BD89BEA}" type="presOf" srcId="{54B85FFD-3165-5B40-96B4-13BABA94D32A}" destId="{5DD5F955-02C4-C147-9529-99414EBEDE09}" srcOrd="0" destOrd="0" presId="urn:microsoft.com/office/officeart/2005/8/layout/vList2"/>
    <dgm:cxn modelId="{9A357199-7619-6445-A826-F31A63DFD9DC}" type="presOf" srcId="{2181EE08-08AA-4A23-A323-DFD89254222B}" destId="{031701C4-6B83-4C71-8F5D-3E1B39CBCD1D}" srcOrd="0" destOrd="0" presId="urn:microsoft.com/office/officeart/2005/8/layout/vList2"/>
    <dgm:cxn modelId="{9994419E-12B9-AA4A-AB4F-B9CD104F9856}" srcId="{2181EE08-08AA-4A23-A323-DFD89254222B}" destId="{54B85FFD-3165-5B40-96B4-13BABA94D32A}" srcOrd="0" destOrd="0" parTransId="{EA2B0F1D-7849-2C46-B880-8C102F968D75}" sibTransId="{3036932C-D917-274C-87EA-F6887AE59F67}"/>
    <dgm:cxn modelId="{0BFFFF34-7E97-EA4E-9C90-1B317B6BC6EC}" type="presParOf" srcId="{031701C4-6B83-4C71-8F5D-3E1B39CBCD1D}" destId="{5DD5F955-02C4-C147-9529-99414EBEDE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5CB075B5-6225-4946-82B3-D5481D248C1E}">
      <dgm:prSet/>
      <dgm:spPr/>
      <dgm:t>
        <a:bodyPr/>
        <a:lstStyle/>
        <a:p>
          <a:pPr rtl="0"/>
          <a:r>
            <a:rPr lang="en-US" altLang="zh-CN" dirty="0"/>
            <a:t>4.4 </a:t>
          </a:r>
          <a:r>
            <a:rPr lang="en-US" altLang="zh-CN" b="1" dirty="0"/>
            <a:t>Spark Develop Write</a:t>
          </a:r>
          <a:endParaRPr lang="zh-CN" dirty="0"/>
        </a:p>
      </dgm:t>
    </dgm:pt>
    <dgm:pt modelId="{181054DC-102D-7E45-A8A6-4F025FE261CA}" type="parTrans" cxnId="{BD76FD27-1F16-A443-A4F6-92A72D4AC2FE}">
      <dgm:prSet/>
      <dgm:spPr/>
      <dgm:t>
        <a:bodyPr/>
        <a:lstStyle/>
        <a:p>
          <a:endParaRPr lang="zh-CN" altLang="en-US"/>
        </a:p>
      </dgm:t>
    </dgm:pt>
    <dgm:pt modelId="{924CD274-757F-1348-BAA4-3BF3FA8DF30B}" type="sibTrans" cxnId="{BD76FD27-1F16-A443-A4F6-92A72D4AC2FE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B041B50C-18A1-8445-B35F-2EC1A59D6F07}" type="pres">
      <dgm:prSet presAssocID="{5CB075B5-6225-4946-82B3-D5481D248C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CA42917-B843-FC46-98FB-B5FE8A2ADF83}" type="presOf" srcId="{5CB075B5-6225-4946-82B3-D5481D248C1E}" destId="{B041B50C-18A1-8445-B35F-2EC1A59D6F07}" srcOrd="0" destOrd="0" presId="urn:microsoft.com/office/officeart/2005/8/layout/vList2"/>
    <dgm:cxn modelId="{BD76FD27-1F16-A443-A4F6-92A72D4AC2FE}" srcId="{2181EE08-08AA-4A23-A323-DFD89254222B}" destId="{5CB075B5-6225-4946-82B3-D5481D248C1E}" srcOrd="0" destOrd="0" parTransId="{181054DC-102D-7E45-A8A6-4F025FE261CA}" sibTransId="{924CD274-757F-1348-BAA4-3BF3FA8DF30B}"/>
    <dgm:cxn modelId="{5F94F470-54B5-5943-97BD-7FA390938863}" type="presOf" srcId="{2181EE08-08AA-4A23-A323-DFD89254222B}" destId="{031701C4-6B83-4C71-8F5D-3E1B39CBCD1D}" srcOrd="0" destOrd="0" presId="urn:microsoft.com/office/officeart/2005/8/layout/vList2"/>
    <dgm:cxn modelId="{6BD3F495-464E-AB4A-8574-1E664906FFA7}" type="presParOf" srcId="{031701C4-6B83-4C71-8F5D-3E1B39CBCD1D}" destId="{B041B50C-18A1-8445-B35F-2EC1A59D6F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5CB075B5-6225-4946-82B3-D5481D248C1E}">
      <dgm:prSet/>
      <dgm:spPr/>
      <dgm:t>
        <a:bodyPr/>
        <a:lstStyle/>
        <a:p>
          <a:pPr rtl="0"/>
          <a:r>
            <a:rPr lang="en-US" altLang="zh-CN" dirty="0"/>
            <a:t>4.5 Use </a:t>
          </a:r>
          <a:r>
            <a:rPr lang="en-US" altLang="zh-CN" b="1" dirty="0"/>
            <a:t>DBeaver</a:t>
          </a:r>
          <a:endParaRPr lang="zh-CN" b="1" dirty="0"/>
        </a:p>
      </dgm:t>
    </dgm:pt>
    <dgm:pt modelId="{181054DC-102D-7E45-A8A6-4F025FE261CA}" type="parTrans" cxnId="{BD76FD27-1F16-A443-A4F6-92A72D4AC2FE}">
      <dgm:prSet/>
      <dgm:spPr/>
      <dgm:t>
        <a:bodyPr/>
        <a:lstStyle/>
        <a:p>
          <a:endParaRPr lang="zh-CN" altLang="en-US"/>
        </a:p>
      </dgm:t>
    </dgm:pt>
    <dgm:pt modelId="{924CD274-757F-1348-BAA4-3BF3FA8DF30B}" type="sibTrans" cxnId="{BD76FD27-1F16-A443-A4F6-92A72D4AC2FE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B041B50C-18A1-8445-B35F-2EC1A59D6F07}" type="pres">
      <dgm:prSet presAssocID="{5CB075B5-6225-4946-82B3-D5481D248C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B82B03-97CF-9541-8705-4E225C5491CB}" type="presOf" srcId="{5CB075B5-6225-4946-82B3-D5481D248C1E}" destId="{B041B50C-18A1-8445-B35F-2EC1A59D6F07}" srcOrd="0" destOrd="0" presId="urn:microsoft.com/office/officeart/2005/8/layout/vList2"/>
    <dgm:cxn modelId="{BD76FD27-1F16-A443-A4F6-92A72D4AC2FE}" srcId="{2181EE08-08AA-4A23-A323-DFD89254222B}" destId="{5CB075B5-6225-4946-82B3-D5481D248C1E}" srcOrd="0" destOrd="0" parTransId="{181054DC-102D-7E45-A8A6-4F025FE261CA}" sibTransId="{924CD274-757F-1348-BAA4-3BF3FA8DF30B}"/>
    <dgm:cxn modelId="{90F6E150-31F0-4145-A507-955A14392758}" type="presOf" srcId="{2181EE08-08AA-4A23-A323-DFD89254222B}" destId="{031701C4-6B83-4C71-8F5D-3E1B39CBCD1D}" srcOrd="0" destOrd="0" presId="urn:microsoft.com/office/officeart/2005/8/layout/vList2"/>
    <dgm:cxn modelId="{31E9730F-FDF7-6047-8973-05580C778C29}" type="presParOf" srcId="{031701C4-6B83-4C71-8F5D-3E1B39CBCD1D}" destId="{B041B50C-18A1-8445-B35F-2EC1A59D6F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 </a:t>
          </a:r>
          <a:r>
            <a:rPr lang="zh-CN" altLang="en-US" sz="2800" dirty="0"/>
            <a:t>集群调优监控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E3AF254-D541-A340-8BAB-7D0CE7FD952A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695A5E6B-E1FF-7149-9482-FD27C30C13B1}" type="presOf" srcId="{2181EE08-08AA-4A23-A323-DFD89254222B}" destId="{031701C4-6B83-4C71-8F5D-3E1B39CBCD1D}" srcOrd="0" destOrd="0" presId="urn:microsoft.com/office/officeart/2005/8/layout/vList2"/>
    <dgm:cxn modelId="{E4302D00-61B8-FA46-B17B-C0B766DB7322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5.1 Linux Parameters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D75BD377-841E-AB49-B5B2-017507EDC2A3}" type="presOf" srcId="{2181EE08-08AA-4A23-A323-DFD89254222B}" destId="{031701C4-6B83-4C71-8F5D-3E1B39CBCD1D}" srcOrd="0" destOrd="0" presId="urn:microsoft.com/office/officeart/2005/8/layout/vList2"/>
    <dgm:cxn modelId="{15573EE3-CDB6-D34B-A466-84282E1F02A3}" type="presOf" srcId="{2DEE4125-8A07-425E-B75F-181D188F8824}" destId="{F88C65E9-08EC-4625-AD45-5740105E69EA}" srcOrd="0" destOrd="0" presId="urn:microsoft.com/office/officeart/2005/8/layout/vList2"/>
    <dgm:cxn modelId="{AA9201E5-CAF0-4745-9A84-A1CD1847684F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3443EF8-61D5-0C44-8A22-A5D3F4A229DC}" type="presOf" srcId="{2181EE08-08AA-4A23-A323-DFD89254222B}" destId="{031701C4-6B83-4C71-8F5D-3E1B39CBCD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sz="2800" dirty="0"/>
            <a:t>2.第二代</a:t>
          </a:r>
          <a:r>
            <a:rPr lang="zh-CN" altLang="en-US" sz="2800" dirty="0"/>
            <a:t>实时数仓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31481C-DBF1-AA44-9EB6-840DE101D93E}" type="presOf" srcId="{2DEE4125-8A07-425E-B75F-181D188F8824}" destId="{F88C65E9-08EC-4625-AD45-5740105E69EA}" srcOrd="0" destOrd="0" presId="urn:microsoft.com/office/officeart/2005/8/layout/vList2"/>
    <dgm:cxn modelId="{DA00C528-725B-B349-908D-E3F515CFBAA0}" type="presOf" srcId="{2181EE08-08AA-4A23-A323-DFD89254222B}" destId="{031701C4-6B83-4C71-8F5D-3E1B39CBCD1D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C7528986-21FF-A74D-96B2-8AA6415FA425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4D9AF49-7E3E-DB45-8142-E867C7523A7B}" type="presOf" srcId="{2181EE08-08AA-4A23-A323-DFD89254222B}" destId="{031701C4-6B83-4C71-8F5D-3E1B39CBCD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5.2 HDFS Parameters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2F533C-35A7-2942-8C82-DD206DEB744C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51B88D90-1657-724B-866A-D82C39F37BBE}" type="presOf" srcId="{2181EE08-08AA-4A23-A323-DFD89254222B}" destId="{031701C4-6B83-4C71-8F5D-3E1B39CBCD1D}" srcOrd="0" destOrd="0" presId="urn:microsoft.com/office/officeart/2005/8/layout/vList2"/>
    <dgm:cxn modelId="{78BB40AE-2375-F748-B0FB-50E560312475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C292AFB-A7F9-2945-A56D-C46F8BB6F2CB}" type="presOf" srcId="{2181EE08-08AA-4A23-A323-DFD89254222B}" destId="{031701C4-6B83-4C71-8F5D-3E1B39CBCD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5.3 HBase Parameters</a:t>
          </a:r>
          <a:endParaRPr lang="zh-CN" sz="2800" dirty="0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11575589-6BA3-9A47-B48E-CF1C5269CC61}" type="presOf" srcId="{2DEE4125-8A07-425E-B75F-181D188F8824}" destId="{F88C65E9-08EC-4625-AD45-5740105E69EA}" srcOrd="0" destOrd="0" presId="urn:microsoft.com/office/officeart/2005/8/layout/vList2"/>
    <dgm:cxn modelId="{D5C6988B-9651-3742-B35F-FDD0A5FF82F3}" type="presOf" srcId="{2181EE08-08AA-4A23-A323-DFD89254222B}" destId="{031701C4-6B83-4C71-8F5D-3E1B39CBCD1D}" srcOrd="0" destOrd="0" presId="urn:microsoft.com/office/officeart/2005/8/layout/vList2"/>
    <dgm:cxn modelId="{BA62D9FA-8820-7D43-B3E2-8D29F38F36A9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5.4 GC</a:t>
          </a:r>
          <a:r>
            <a:rPr lang="zh-CN" altLang="en-US" sz="2800" dirty="0"/>
            <a:t> </a:t>
          </a:r>
          <a:r>
            <a:rPr lang="en-US" altLang="zh-CN" sz="2800" dirty="0"/>
            <a:t>Parameters</a:t>
          </a:r>
          <a:endParaRPr lang="zh-CN" sz="2800" dirty="0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4689ED88-7F5A-E547-9D3B-D3F4B16597E5}" type="presOf" srcId="{2181EE08-08AA-4A23-A323-DFD89254222B}" destId="{031701C4-6B83-4C71-8F5D-3E1B39CBCD1D}" srcOrd="0" destOrd="0" presId="urn:microsoft.com/office/officeart/2005/8/layout/vList2"/>
    <dgm:cxn modelId="{4E1B83F2-9D80-0344-AE91-64ACFC3BBB8D}" type="presOf" srcId="{2DEE4125-8A07-425E-B75F-181D188F8824}" destId="{F88C65E9-08EC-4625-AD45-5740105E69EA}" srcOrd="0" destOrd="0" presId="urn:microsoft.com/office/officeart/2005/8/layout/vList2"/>
    <dgm:cxn modelId="{71B8679A-0B7A-6A42-9305-8C66FD894C3B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5.5 Monitor</a:t>
          </a:r>
          <a:endParaRPr lang="zh-CN" sz="2800" dirty="0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F43E56-F9C0-764D-ABA5-452D633455D0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4323E374-A959-814F-9B97-22848DBB226B}" type="presOf" srcId="{2181EE08-08AA-4A23-A323-DFD89254222B}" destId="{031701C4-6B83-4C71-8F5D-3E1B39CBCD1D}" srcOrd="0" destOrd="0" presId="urn:microsoft.com/office/officeart/2005/8/layout/vList2"/>
    <dgm:cxn modelId="{408A3BBE-A47C-BF47-892E-8882C822292C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5.6 Bug</a:t>
          </a:r>
          <a:endParaRPr lang="zh-CN" sz="2800" dirty="0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C97162-3C80-FE43-B985-4CEE4BC64AB8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0D4674F0-C155-3346-B106-8A0C09665D07}" type="presOf" srcId="{2181EE08-08AA-4A23-A323-DFD89254222B}" destId="{031701C4-6B83-4C71-8F5D-3E1B39CBCD1D}" srcOrd="0" destOrd="0" presId="urn:microsoft.com/office/officeart/2005/8/layout/vList2"/>
    <dgm:cxn modelId="{6D7383C3-2488-2C42-83C5-360FB0ABFBB8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6 </a:t>
          </a:r>
          <a:r>
            <a:rPr lang="zh-CN" altLang="en-US" sz="2800" dirty="0"/>
            <a:t>分享</a:t>
          </a:r>
          <a:r>
            <a:rPr lang="en-US" altLang="zh-CN" sz="2800" dirty="0"/>
            <a:t>2</a:t>
          </a:r>
          <a:r>
            <a:rPr lang="zh-CN" altLang="en-US" sz="2800" dirty="0"/>
            <a:t>个生产案例</a:t>
          </a:r>
          <a:endParaRPr lang="zh-CN" sz="2800" dirty="0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8D5AE997-D150-8E47-8006-7E1602D5D484}" type="presOf" srcId="{2DEE4125-8A07-425E-B75F-181D188F8824}" destId="{F88C65E9-08EC-4625-AD45-5740105E69EA}" srcOrd="0" destOrd="0" presId="urn:microsoft.com/office/officeart/2005/8/layout/vList2"/>
    <dgm:cxn modelId="{83136ABA-8C00-314C-BACF-F83D50A5AFFB}" type="presOf" srcId="{2181EE08-08AA-4A23-A323-DFD89254222B}" destId="{031701C4-6B83-4C71-8F5D-3E1B39CBCD1D}" srcOrd="0" destOrd="0" presId="urn:microsoft.com/office/officeart/2005/8/layout/vList2"/>
    <dgm:cxn modelId="{92383222-F9E0-C34B-B687-23BA4D19D21C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2.1 </a:t>
          </a:r>
          <a:r>
            <a:rPr lang="zh-CN" altLang="zh-CN" sz="2800" dirty="0"/>
            <a:t>为什么会选择</a:t>
          </a:r>
          <a:r>
            <a:rPr lang="en-US" altLang="zh-CN" sz="2800" dirty="0"/>
            <a:t>Maxwell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B31E133-3C9F-9046-B83C-4469497C3C54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6DBB24CA-6C91-3D45-B412-0ADFA804D16A}" type="presOf" srcId="{2181EE08-08AA-4A23-A323-DFD89254222B}" destId="{031701C4-6B83-4C71-8F5D-3E1B39CBCD1D}" srcOrd="0" destOrd="0" presId="urn:microsoft.com/office/officeart/2005/8/layout/vList2"/>
    <dgm:cxn modelId="{DDA58F48-75A5-004E-ACAF-154EA29EC00A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2.2 </a:t>
          </a:r>
          <a:r>
            <a:rPr lang="zh-CN" altLang="en-US" sz="2800" dirty="0"/>
            <a:t>为什么会选择</a:t>
          </a:r>
          <a:r>
            <a:rPr lang="en-US" altLang="zh-CN" sz="2800" dirty="0"/>
            <a:t>HBase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841F21-DCB6-C54D-B7F6-DB78A43FF04A}" type="presOf" srcId="{2181EE08-08AA-4A23-A323-DFD89254222B}" destId="{031701C4-6B83-4C71-8F5D-3E1B39CBCD1D}" srcOrd="0" destOrd="0" presId="urn:microsoft.com/office/officeart/2005/8/layout/vList2"/>
    <dgm:cxn modelId="{63B22C3B-386F-7C42-A50B-0D1577709DC7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6C5DE2FD-9998-0C4D-8B0A-4502CEB1CA58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2.3 </a:t>
          </a:r>
          <a:r>
            <a:rPr lang="zh-CN" altLang="zh-CN" sz="2800" dirty="0"/>
            <a:t>为什么会选择</a:t>
          </a:r>
          <a:r>
            <a:rPr lang="en-US" altLang="zh-CN" sz="2800" dirty="0"/>
            <a:t>Phoenix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1F0AC28B-46B4-BE4C-980E-52412041FBC1}" type="presOf" srcId="{2DEE4125-8A07-425E-B75F-181D188F8824}" destId="{F88C65E9-08EC-4625-AD45-5740105E69EA}" srcOrd="0" destOrd="0" presId="urn:microsoft.com/office/officeart/2005/8/layout/vList2"/>
    <dgm:cxn modelId="{CBFDEBD7-E808-F240-A7F5-692B5557B32B}" type="presOf" srcId="{2181EE08-08AA-4A23-A323-DFD89254222B}" destId="{031701C4-6B83-4C71-8F5D-3E1B39CBCD1D}" srcOrd="0" destOrd="0" presId="urn:microsoft.com/office/officeart/2005/8/layout/vList2"/>
    <dgm:cxn modelId="{3DAE0795-F626-384B-AE81-CB74382E433E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2.4 </a:t>
          </a:r>
          <a:r>
            <a:rPr lang="zh-CN" altLang="en-US" sz="2800" dirty="0"/>
            <a:t>基</a:t>
          </a:r>
          <a:r>
            <a:rPr lang="zh-TW" altLang="zh-CN" sz="2800" dirty="0"/>
            <a:t>于</a:t>
          </a:r>
          <a:r>
            <a:rPr lang="en-US" altLang="zh-CN" sz="2800" dirty="0"/>
            <a:t>CDH HBase</a:t>
          </a:r>
          <a:r>
            <a:rPr lang="zh-TW" altLang="zh-CN" sz="2800" dirty="0"/>
            <a:t>版本构建</a:t>
          </a:r>
          <a:r>
            <a:rPr lang="en-US" altLang="zh-TW" sz="2800" dirty="0"/>
            <a:t>P</a:t>
          </a:r>
          <a:r>
            <a:rPr lang="en-US" altLang="zh-CN" sz="2800" dirty="0"/>
            <a:t>hoenix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2013C56E-BEFB-2747-B3DB-B29B2A728A14}" type="presOf" srcId="{2DEE4125-8A07-425E-B75F-181D188F8824}" destId="{F88C65E9-08EC-4625-AD45-5740105E69EA}" srcOrd="0" destOrd="0" presId="urn:microsoft.com/office/officeart/2005/8/layout/vList2"/>
    <dgm:cxn modelId="{013FAB90-940F-6D42-AA1C-0A9B3B8DF4F3}" type="presOf" srcId="{2181EE08-08AA-4A23-A323-DFD89254222B}" destId="{031701C4-6B83-4C71-8F5D-3E1B39CBCD1D}" srcOrd="0" destOrd="0" presId="urn:microsoft.com/office/officeart/2005/8/layout/vList2"/>
    <dgm:cxn modelId="{9E8EF2A5-C093-434F-9E49-7FCF07C30501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DEE4125-8A07-425E-B75F-181D188F8824}">
      <dgm:prSet custT="1"/>
      <dgm:spPr/>
      <dgm:t>
        <a:bodyPr/>
        <a:lstStyle/>
        <a:p>
          <a:pPr rtl="0"/>
          <a:r>
            <a:rPr lang="en-US" altLang="zh-CN" sz="2800" dirty="0"/>
            <a:t>2.5</a:t>
          </a:r>
          <a:r>
            <a:rPr lang="zh-CN" altLang="en-US" sz="2800" dirty="0"/>
            <a:t> 基于</a:t>
          </a:r>
          <a:r>
            <a:rPr lang="en-US" altLang="zh-CN" sz="2800" dirty="0"/>
            <a:t>HBase</a:t>
          </a:r>
          <a:r>
            <a:rPr lang="zh-CN" altLang="en-US" sz="2800" dirty="0"/>
            <a:t>实时数仓架构</a:t>
          </a:r>
          <a:endParaRPr lang="zh-CN" sz="2800" dirty="0"/>
        </a:p>
      </dgm:t>
    </dgm:pt>
    <dgm:pt modelId="{CA3D4280-867A-4B6A-BAB7-8A08546A7809}" type="par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3FD386A8-5E6F-495D-8C23-AD2016E9FC80}" type="sibTrans" cxnId="{8A33C763-A38B-4675-A394-8B5B5C0AD7FB}">
      <dgm:prSet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  <dgm:pt modelId="{F88C65E9-08EC-4625-AD45-5740105E69EA}" type="pres">
      <dgm:prSet presAssocID="{2DEE4125-8A07-425E-B75F-181D188F88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B4CB10-F73C-8F4D-8241-7FF9CCA99350}" type="presOf" srcId="{2DEE4125-8A07-425E-B75F-181D188F8824}" destId="{F88C65E9-08EC-4625-AD45-5740105E69EA}" srcOrd="0" destOrd="0" presId="urn:microsoft.com/office/officeart/2005/8/layout/vList2"/>
    <dgm:cxn modelId="{8A33C763-A38B-4675-A394-8B5B5C0AD7FB}" srcId="{2181EE08-08AA-4A23-A323-DFD89254222B}" destId="{2DEE4125-8A07-425E-B75F-181D188F8824}" srcOrd="0" destOrd="0" parTransId="{CA3D4280-867A-4B6A-BAB7-8A08546A7809}" sibTransId="{3FD386A8-5E6F-495D-8C23-AD2016E9FC80}"/>
    <dgm:cxn modelId="{F475A0BE-C536-AD48-889C-1B5E71D46877}" type="presOf" srcId="{2181EE08-08AA-4A23-A323-DFD89254222B}" destId="{031701C4-6B83-4C71-8F5D-3E1B39CBCD1D}" srcOrd="0" destOrd="0" presId="urn:microsoft.com/office/officeart/2005/8/layout/vList2"/>
    <dgm:cxn modelId="{AFA62FD7-285B-FF4F-96FC-25C30DAFD646}" type="presParOf" srcId="{031701C4-6B83-4C71-8F5D-3E1B39CBCD1D}" destId="{F88C65E9-08EC-4625-AD45-5740105E69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BFEC4B6-57B8-1349-B41B-97A358D10057}" type="presOf" srcId="{2181EE08-08AA-4A23-A323-DFD89254222B}" destId="{031701C4-6B83-4C71-8F5D-3E1B39CBCD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81EE08-08AA-4A23-A323-DFD89254222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031701C4-6B83-4C71-8F5D-3E1B39CBCD1D}" type="pres">
      <dgm:prSet presAssocID="{2181EE08-08AA-4A23-A323-DFD8925422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BC01D5-8035-844B-869B-D4E25DC0037B}" type="presOf" srcId="{2181EE08-08AA-4A23-A323-DFD89254222B}" destId="{031701C4-6B83-4C71-8F5D-3E1B39CBCD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1.第</a:t>
          </a:r>
          <a:r>
            <a:rPr lang="zh-CN" altLang="en-US" sz="2800" kern="1200" dirty="0"/>
            <a:t>一代离线数仓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3. </a:t>
          </a:r>
          <a:r>
            <a:rPr lang="zh-CN" altLang="en-US" sz="2800" kern="1200" dirty="0"/>
            <a:t>业务场景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4. </a:t>
          </a:r>
          <a:r>
            <a:rPr lang="zh-CN" altLang="en-US" sz="2800" kern="1200" dirty="0"/>
            <a:t>业务开发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4.1 </a:t>
          </a:r>
          <a:r>
            <a:rPr lang="zh-CN" altLang="en-US" sz="2800" b="1" kern="1200" dirty="0"/>
            <a:t>B</a:t>
          </a:r>
          <a:r>
            <a:rPr lang="en-US" altLang="zh-CN" sz="2800" b="1" kern="1200" dirty="0"/>
            <a:t>uild</a:t>
          </a:r>
          <a:r>
            <a:rPr lang="zh-CN" altLang="en-US" sz="2800" b="1" kern="1200" dirty="0"/>
            <a:t> </a:t>
          </a:r>
          <a:r>
            <a:rPr lang="en-US" altLang="zh-CN" sz="2800" b="1" kern="1200" dirty="0"/>
            <a:t>Phoenix</a:t>
          </a:r>
          <a:r>
            <a:rPr lang="zh-CN" altLang="en-US" sz="2800" b="1" kern="1200" dirty="0"/>
            <a:t> </a:t>
          </a:r>
          <a:r>
            <a:rPr lang="en-US" altLang="zh-CN" sz="2800" b="1" kern="1200" dirty="0"/>
            <a:t>Table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4.2 </a:t>
          </a:r>
          <a:r>
            <a:rPr lang="en-US" altLang="zh-CN" sz="2800" b="1" kern="1200" dirty="0"/>
            <a:t>Kafka+Spark Streaming+Phoenix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5F955-02C4-C147-9529-99414EBEDE09}">
      <dsp:nvSpPr>
        <dsp:cNvPr id="0" name=""/>
        <dsp:cNvSpPr/>
      </dsp:nvSpPr>
      <dsp:spPr>
        <a:xfrm>
          <a:off x="0" y="0"/>
          <a:ext cx="9804276" cy="67158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4.3 </a:t>
          </a:r>
          <a:r>
            <a:rPr lang="en-US" altLang="zh-CN" sz="2800" b="1" kern="1200" dirty="0"/>
            <a:t>Spark Develop Read</a:t>
          </a:r>
          <a:endParaRPr lang="zh-CN" sz="2800" kern="1200" dirty="0"/>
        </a:p>
      </dsp:txBody>
      <dsp:txXfrm>
        <a:off x="32784" y="32784"/>
        <a:ext cx="9738708" cy="6060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1B50C-18A1-8445-B35F-2EC1A59D6F07}">
      <dsp:nvSpPr>
        <dsp:cNvPr id="0" name=""/>
        <dsp:cNvSpPr/>
      </dsp:nvSpPr>
      <dsp:spPr>
        <a:xfrm>
          <a:off x="0" y="4567"/>
          <a:ext cx="9804276" cy="67158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4.4 </a:t>
          </a:r>
          <a:r>
            <a:rPr lang="en-US" altLang="zh-CN" sz="2800" b="1" kern="1200" dirty="0"/>
            <a:t>Spark Develop Write</a:t>
          </a:r>
          <a:endParaRPr lang="zh-CN" sz="2800" kern="1200" dirty="0"/>
        </a:p>
      </dsp:txBody>
      <dsp:txXfrm>
        <a:off x="32784" y="37351"/>
        <a:ext cx="9738708" cy="6060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1B50C-18A1-8445-B35F-2EC1A59D6F07}">
      <dsp:nvSpPr>
        <dsp:cNvPr id="0" name=""/>
        <dsp:cNvSpPr/>
      </dsp:nvSpPr>
      <dsp:spPr>
        <a:xfrm>
          <a:off x="0" y="4567"/>
          <a:ext cx="9804276" cy="67158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4.5 Use </a:t>
          </a:r>
          <a:r>
            <a:rPr lang="en-US" altLang="zh-CN" sz="2800" b="1" kern="1200" dirty="0"/>
            <a:t>DBeaver</a:t>
          </a:r>
          <a:endParaRPr lang="zh-CN" sz="2800" b="1" kern="1200" dirty="0"/>
        </a:p>
      </dsp:txBody>
      <dsp:txXfrm>
        <a:off x="32784" y="37351"/>
        <a:ext cx="9738708" cy="6060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 </a:t>
          </a:r>
          <a:r>
            <a:rPr lang="zh-CN" altLang="en-US" sz="2800" kern="1200" dirty="0"/>
            <a:t>集群调优监控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5.1 Linux Parameters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2.第二代</a:t>
          </a:r>
          <a:r>
            <a:rPr lang="zh-CN" altLang="en-US" sz="2800" kern="1200" dirty="0"/>
            <a:t>实时数仓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5.2 HDFS Parameters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5.3 HBase Parameters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5.4 GC</a:t>
          </a:r>
          <a:r>
            <a:rPr lang="zh-CN" altLang="en-US" sz="2800" kern="1200" dirty="0"/>
            <a:t> </a:t>
          </a:r>
          <a:r>
            <a:rPr lang="en-US" altLang="zh-CN" sz="2800" kern="1200" dirty="0"/>
            <a:t>Parameters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5.5 Monitor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5.6 Bug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234"/>
          <a:ext cx="9804276" cy="680245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6 </a:t>
          </a:r>
          <a:r>
            <a:rPr lang="zh-CN" altLang="en-US" sz="2800" kern="1200" dirty="0"/>
            <a:t>分享</a:t>
          </a:r>
          <a:r>
            <a:rPr lang="en-US" altLang="zh-CN" sz="2800" kern="1200" dirty="0"/>
            <a:t>2</a:t>
          </a:r>
          <a:r>
            <a:rPr lang="zh-CN" altLang="en-US" sz="2800" kern="1200" dirty="0"/>
            <a:t>个生产案例</a:t>
          </a:r>
          <a:endParaRPr lang="zh-CN" sz="2800" kern="1200" dirty="0"/>
        </a:p>
      </dsp:txBody>
      <dsp:txXfrm>
        <a:off x="33207" y="33441"/>
        <a:ext cx="9737862" cy="6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2.1 </a:t>
          </a:r>
          <a:r>
            <a:rPr lang="zh-CN" altLang="zh-CN" sz="2800" kern="1200" dirty="0"/>
            <a:t>为什么会选择</a:t>
          </a:r>
          <a:r>
            <a:rPr lang="en-US" altLang="zh-CN" sz="2800" kern="1200" dirty="0"/>
            <a:t>Maxwell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2.2 </a:t>
          </a:r>
          <a:r>
            <a:rPr lang="zh-CN" altLang="en-US" sz="2800" kern="1200" dirty="0"/>
            <a:t>为什么会选择</a:t>
          </a:r>
          <a:r>
            <a:rPr lang="en-US" altLang="zh-CN" sz="2800" kern="1200" dirty="0"/>
            <a:t>HBase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2.3 </a:t>
          </a:r>
          <a:r>
            <a:rPr lang="zh-CN" altLang="zh-CN" sz="2800" kern="1200" dirty="0"/>
            <a:t>为什么会选择</a:t>
          </a:r>
          <a:r>
            <a:rPr lang="en-US" altLang="zh-CN" sz="2800" kern="1200" dirty="0"/>
            <a:t>Phoenix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2.4 </a:t>
          </a:r>
          <a:r>
            <a:rPr lang="zh-CN" altLang="en-US" sz="2800" kern="1200" dirty="0"/>
            <a:t>基</a:t>
          </a:r>
          <a:r>
            <a:rPr lang="zh-TW" altLang="zh-CN" sz="2800" kern="1200" dirty="0"/>
            <a:t>于</a:t>
          </a:r>
          <a:r>
            <a:rPr lang="en-US" altLang="zh-CN" sz="2800" kern="1200" dirty="0"/>
            <a:t>CDH HBase</a:t>
          </a:r>
          <a:r>
            <a:rPr lang="zh-TW" altLang="zh-CN" sz="2800" kern="1200" dirty="0"/>
            <a:t>版本构建</a:t>
          </a:r>
          <a:r>
            <a:rPr lang="en-US" altLang="zh-TW" sz="2800" kern="1200" dirty="0"/>
            <a:t>P</a:t>
          </a:r>
          <a:r>
            <a:rPr lang="en-US" altLang="zh-CN" sz="2800" kern="1200" dirty="0"/>
            <a:t>hoenix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65E9-08EC-4625-AD45-5740105E69EA}">
      <dsp:nvSpPr>
        <dsp:cNvPr id="0" name=""/>
        <dsp:cNvSpPr/>
      </dsp:nvSpPr>
      <dsp:spPr>
        <a:xfrm>
          <a:off x="0" y="3397"/>
          <a:ext cx="9804276" cy="6739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2.5</a:t>
          </a:r>
          <a:r>
            <a:rPr lang="zh-CN" altLang="en-US" sz="2800" kern="1200" dirty="0"/>
            <a:t> 基于</a:t>
          </a:r>
          <a:r>
            <a:rPr lang="en-US" altLang="zh-CN" sz="2800" kern="1200" dirty="0"/>
            <a:t>HBase</a:t>
          </a:r>
          <a:r>
            <a:rPr lang="zh-CN" altLang="en-US" sz="2800" kern="1200" dirty="0"/>
            <a:t>实时数仓架构</a:t>
          </a:r>
          <a:endParaRPr lang="zh-CN" sz="2800" kern="1200" dirty="0"/>
        </a:p>
      </dsp:txBody>
      <dsp:txXfrm>
        <a:off x="32898" y="36295"/>
        <a:ext cx="9738480" cy="608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4F5D-3BA6-2D41-B7CA-16F4BA5BDCE9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B9E5-4B7C-1F46-97F7-0A99CCB191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37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2017</a:t>
            </a:r>
            <a:r>
              <a:rPr lang="zh-CN" altLang="en-US" sz="1200" dirty="0"/>
              <a:t>年</a:t>
            </a:r>
            <a:r>
              <a:rPr lang="en-US" altLang="zh-CN" sz="1200" dirty="0"/>
              <a:t>6</a:t>
            </a:r>
            <a:r>
              <a:rPr lang="zh-CN" altLang="en-US" sz="1200" dirty="0"/>
              <a:t>月，Apache Phoenix是仅支持Apache HBase平台的，但是不支持CDH HBase的，
因为我们的环境恰恰是CDH平台，故我们需要将Phoenix源代码改造支持CDH。</a:t>
            </a:r>
            <a:endParaRPr lang="en-US" altLang="zh-CN" sz="1200" dirty="0"/>
          </a:p>
          <a:p>
            <a:r>
              <a:rPr lang="zh-CN" altLang="en-US" sz="1200" dirty="0">
                <a:latin typeface="+mn-ea"/>
              </a:rPr>
              <a:t>虽然</a:t>
            </a:r>
            <a:r>
              <a:rPr lang="en-US" altLang="en-US" sz="1200" dirty="0">
                <a:latin typeface="+mn-ea"/>
              </a:rPr>
              <a:t>近期</a:t>
            </a:r>
            <a:r>
              <a:rPr lang="zh-CN" altLang="en-US" sz="1200" dirty="0">
                <a:latin typeface="+mn-ea"/>
              </a:rPr>
              <a:t>官方已经支持</a:t>
            </a:r>
            <a:r>
              <a:rPr lang="en-US" altLang="zh-CN" sz="1200" dirty="0">
                <a:latin typeface="+mn-ea"/>
              </a:rPr>
              <a:t>CDH</a:t>
            </a:r>
            <a:r>
              <a:rPr lang="zh-CN" altLang="en-US" sz="1200" dirty="0">
                <a:latin typeface="+mn-ea"/>
              </a:rPr>
              <a:t>，但这不影响我们单独构建特定版本。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586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B9E5-4B7C-1F46-97F7-0A99CCB191F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9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28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3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7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3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46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6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1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0642C3-796D-4DD6-9A19-EDBC9FF0C2EC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CB8033-273C-4817-8175-058A7779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68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267"/>
            <a:ext cx="9464878" cy="237736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cap="none" dirty="0"/>
              <a:t>基于</a:t>
            </a:r>
            <a:r>
              <a:rPr lang="en-US" altLang="zh-CN" sz="7200" b="1" cap="none" dirty="0"/>
              <a:t>HBase</a:t>
            </a:r>
            <a:r>
              <a:rPr lang="zh-CN" altLang="en-US" sz="7200" b="1" cap="none" dirty="0"/>
              <a:t>实时数仓</a:t>
            </a:r>
            <a:br>
              <a:rPr lang="en-US" altLang="zh-CN" sz="7200" b="1" cap="none" dirty="0"/>
            </a:br>
            <a:r>
              <a:rPr lang="zh-CN" altLang="en-US" sz="7200" b="1" cap="none" dirty="0"/>
              <a:t>探索实践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82347" y="5990528"/>
            <a:ext cx="3609653" cy="740471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上海久耶</a:t>
            </a:r>
            <a:r>
              <a:rPr lang="en-US" altLang="zh-CN" sz="3200" dirty="0">
                <a:solidFill>
                  <a:schemeClr val="tx1"/>
                </a:solidFill>
              </a:rPr>
              <a:t>--</a:t>
            </a:r>
            <a:r>
              <a:rPr lang="zh-CN" altLang="en-US" sz="3200" dirty="0">
                <a:solidFill>
                  <a:schemeClr val="tx1"/>
                </a:solidFill>
              </a:rPr>
              <a:t>武基鹏</a:t>
            </a:r>
          </a:p>
        </p:txBody>
      </p:sp>
    </p:spTree>
    <p:extLst>
      <p:ext uri="{BB962C8B-B14F-4D97-AF65-F5344CB8AC3E}">
        <p14:creationId xmlns:p14="http://schemas.microsoft.com/office/powerpoint/2010/main" val="170020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20700"/>
            <a:ext cx="11177588" cy="6210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为什么要编译？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1. </a:t>
            </a:r>
            <a:r>
              <a:rPr lang="zh-CN" altLang="en-US" dirty="0"/>
              <a:t>支持特定版本</a:t>
            </a:r>
            <a:r>
              <a:rPr lang="en-US" altLang="zh-CN" dirty="0"/>
              <a:t>CDH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2. </a:t>
            </a:r>
            <a:r>
              <a:rPr lang="zh-CN" altLang="en-US" dirty="0"/>
              <a:t>支持特定版本</a:t>
            </a:r>
            <a:r>
              <a:rPr lang="en-US" altLang="zh-CN" dirty="0"/>
              <a:t>Spark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3. PHOENIX-3826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4. PHOENIX-3333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5. PHOENIX-3603</a:t>
            </a:r>
            <a:br>
              <a:rPr lang="en-US" altLang="zh-CN" dirty="0"/>
            </a:b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8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139700"/>
            <a:ext cx="11507788" cy="5854699"/>
          </a:xfrm>
        </p:spPr>
        <p:txBody>
          <a:bodyPr>
            <a:normAutofit/>
          </a:bodyPr>
          <a:lstStyle/>
          <a:p>
            <a:r>
              <a:rPr lang="en-US" altLang="zh-CN" dirty="0"/>
              <a:t>	</a:t>
            </a:r>
            <a:r>
              <a:rPr lang="en-US" altLang="zh-CN" sz="3200" dirty="0"/>
              <a:t>6. </a:t>
            </a:r>
            <a:r>
              <a:rPr lang="zh-CN" altLang="en-US" sz="3200" dirty="0"/>
              <a:t>修复</a:t>
            </a:r>
            <a:r>
              <a:rPr lang="en-US" altLang="zh-CN" sz="3200" dirty="0"/>
              <a:t>SYSTEM.MUTEX</a:t>
            </a:r>
            <a:r>
              <a:rPr lang="zh-CN" altLang="zh-CN" sz="3200" dirty="0"/>
              <a:t>表在分布式的计算时，</a:t>
            </a:r>
            <a:br>
              <a:rPr lang="en-US" altLang="zh-CN" sz="3200" dirty="0"/>
            </a:br>
            <a:r>
              <a:rPr lang="zh-CN" altLang="zh-CN" sz="3200" dirty="0"/>
              <a:t>多次创建错误 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	7. QueryServicesOptions.java</a:t>
            </a:r>
            <a:r>
              <a:rPr lang="zh-CN" altLang="zh-CN" sz="3200" dirty="0"/>
              <a:t>文件修改参数 </a:t>
            </a:r>
            <a:r>
              <a:rPr lang="en-US" altLang="zh-CN" sz="3200" dirty="0"/>
              <a:t>DEFAULT_IS_NAMESPACE_MAPPING_ENABLED=true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83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21" y="1807340"/>
            <a:ext cx="7506017" cy="1418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21" y="3725370"/>
            <a:ext cx="10610081" cy="11819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78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55700" y="723900"/>
            <a:ext cx="10276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8. </a:t>
            </a:r>
            <a:r>
              <a:rPr lang="zh-CN" altLang="en-US" sz="3200" dirty="0"/>
              <a:t>修改</a:t>
            </a:r>
            <a:r>
              <a:rPr lang="en-US" altLang="zh-CN" sz="3200" dirty="0"/>
              <a:t>DateUtil.java</a:t>
            </a:r>
            <a:r>
              <a:rPr lang="zh-CN" altLang="en-US" sz="3200" dirty="0"/>
              <a:t>文件</a:t>
            </a:r>
            <a:r>
              <a:rPr lang="en-US" altLang="zh-CN" sz="3200" dirty="0"/>
              <a:t>timezone</a:t>
            </a:r>
            <a:r>
              <a:rPr lang="zh-CN" altLang="en-US" sz="3200" dirty="0"/>
              <a:t>为</a:t>
            </a:r>
            <a:r>
              <a:rPr lang="en-US" altLang="zh-CN" sz="3200" dirty="0"/>
              <a:t>”Asia/Shanghai”</a:t>
            </a:r>
            <a:endParaRPr lang="zh-CN" altLang="zh-CN" sz="3200" dirty="0"/>
          </a:p>
        </p:txBody>
      </p:sp>
      <p:sp>
        <p:nvSpPr>
          <p:cNvPr id="15" name="矩形 14"/>
          <p:cNvSpPr/>
          <p:nvPr/>
        </p:nvSpPr>
        <p:spPr>
          <a:xfrm>
            <a:off x="1293115" y="5175338"/>
            <a:ext cx="308129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PHOENIX-4629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7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87750591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 descr="九曳实时数仓架构图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1079499"/>
            <a:ext cx="11264900" cy="53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294868251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04332" y="529167"/>
            <a:ext cx="99110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+mn-ea"/>
              </a:rPr>
              <a:t>2.5.1 </a:t>
            </a:r>
            <a:r>
              <a:rPr kumimoji="1" lang="zh-CN" altLang="en-US" sz="3200" dirty="0">
                <a:latin typeface="+mn-ea"/>
              </a:rPr>
              <a:t>数据仓库</a:t>
            </a:r>
            <a:r>
              <a:rPr kumimoji="1" lang="en-US" altLang="zh-CN" sz="3200" dirty="0">
                <a:latin typeface="+mn-ea"/>
              </a:rPr>
              <a:t>:</a:t>
            </a:r>
          </a:p>
          <a:p>
            <a:endParaRPr kumimoji="1" lang="en-US" altLang="zh-CN" sz="3200" dirty="0">
              <a:latin typeface="+mn-ea"/>
            </a:endParaRPr>
          </a:p>
          <a:p>
            <a:pPr marL="514350" indent="-514350">
              <a:buFont typeface="+mj-lt"/>
              <a:buAutoNum type="alphaUcPeriod"/>
            </a:pPr>
            <a:r>
              <a:rPr kumimoji="1" lang="zh-CN" altLang="en-US" sz="3200" dirty="0">
                <a:latin typeface="+mn-ea"/>
              </a:rPr>
              <a:t>模型建设</a:t>
            </a:r>
            <a:r>
              <a:rPr kumimoji="1" lang="en-US" altLang="zh-CN" sz="3200" dirty="0">
                <a:latin typeface="+mn-ea"/>
              </a:rPr>
              <a:t>: </a:t>
            </a:r>
          </a:p>
          <a:p>
            <a:r>
              <a:rPr kumimoji="1" lang="zh-CN" altLang="en-US" sz="3200" dirty="0">
                <a:latin typeface="+mn-ea"/>
              </a:rPr>
              <a:t>第一层</a:t>
            </a:r>
            <a:r>
              <a:rPr kumimoji="1" lang="en-US" altLang="zh-CN" sz="3200" dirty="0">
                <a:latin typeface="+mn-ea"/>
              </a:rPr>
              <a:t>: </a:t>
            </a:r>
            <a:r>
              <a:rPr kumimoji="1" lang="zh-CN" altLang="en-US" sz="3200" dirty="0">
                <a:latin typeface="+mn-ea"/>
              </a:rPr>
              <a:t>基础表 </a:t>
            </a:r>
            <a:endParaRPr kumimoji="1" lang="en-US" altLang="zh-CN" sz="3200" dirty="0">
              <a:latin typeface="+mn-ea"/>
            </a:endParaRPr>
          </a:p>
          <a:p>
            <a:r>
              <a:rPr kumimoji="1" lang="zh-CN" altLang="en-US" sz="3200" dirty="0">
                <a:latin typeface="+mn-ea"/>
              </a:rPr>
              <a:t>第二层</a:t>
            </a:r>
            <a:r>
              <a:rPr kumimoji="1" lang="en-US" altLang="zh-CN" sz="3200" dirty="0">
                <a:latin typeface="+mn-ea"/>
              </a:rPr>
              <a:t>: </a:t>
            </a:r>
            <a:r>
              <a:rPr kumimoji="1" lang="zh-CN" altLang="en-US" sz="3200" dirty="0">
                <a:latin typeface="+mn-ea"/>
              </a:rPr>
              <a:t>事实表</a:t>
            </a:r>
            <a:r>
              <a:rPr kumimoji="1" lang="en-US" altLang="zh-CN" sz="3200" dirty="0">
                <a:latin typeface="+mn-ea"/>
              </a:rPr>
              <a:t> </a:t>
            </a:r>
            <a:r>
              <a:rPr kumimoji="1" lang="zh-CN" altLang="en-US" sz="3200" dirty="0">
                <a:latin typeface="+mn-ea"/>
              </a:rPr>
              <a:t>维度表 </a:t>
            </a:r>
            <a:endParaRPr kumimoji="1" lang="en-US" altLang="zh-CN" sz="3200" dirty="0">
              <a:latin typeface="+mn-ea"/>
            </a:endParaRPr>
          </a:p>
          <a:p>
            <a:r>
              <a:rPr kumimoji="1" lang="zh-CN" altLang="en-US" sz="3200" dirty="0">
                <a:latin typeface="+mn-ea"/>
              </a:rPr>
              <a:t>第三层</a:t>
            </a:r>
            <a:r>
              <a:rPr kumimoji="1" lang="en-US" altLang="zh-CN" sz="3200" dirty="0">
                <a:latin typeface="+mn-ea"/>
              </a:rPr>
              <a:t>: </a:t>
            </a:r>
            <a:r>
              <a:rPr kumimoji="1" lang="zh-CN" altLang="en-US" sz="3200" dirty="0">
                <a:latin typeface="+mn-ea"/>
              </a:rPr>
              <a:t>领域表</a:t>
            </a:r>
            <a:endParaRPr kumimoji="1" lang="en-US" altLang="zh-CN" sz="3200" dirty="0">
              <a:latin typeface="+mn-ea"/>
            </a:endParaRPr>
          </a:p>
          <a:p>
            <a:endParaRPr kumimoji="1" lang="en-US" altLang="zh-CN" sz="3200" dirty="0">
              <a:latin typeface="+mn-ea"/>
            </a:endParaRPr>
          </a:p>
          <a:p>
            <a:r>
              <a:rPr kumimoji="1" lang="en-US" altLang="zh-CN" sz="3200" dirty="0">
                <a:latin typeface="+mn-ea"/>
              </a:rPr>
              <a:t>B.</a:t>
            </a:r>
            <a:r>
              <a:rPr kumimoji="1" lang="zh-CN" altLang="en-US" sz="3200" dirty="0">
                <a:latin typeface="+mn-ea"/>
              </a:rPr>
              <a:t>数据校验</a:t>
            </a:r>
            <a:r>
              <a:rPr kumimoji="1" lang="en-US" altLang="zh-CN" sz="3200" dirty="0">
                <a:latin typeface="+mn-ea"/>
              </a:rPr>
              <a:t>:</a:t>
            </a:r>
            <a:r>
              <a:rPr kumimoji="1" lang="zh-CN" altLang="en-US" sz="3200" dirty="0">
                <a:latin typeface="+mn-ea"/>
              </a:rPr>
              <a:t> 数据量比对</a:t>
            </a:r>
          </a:p>
        </p:txBody>
      </p:sp>
    </p:spTree>
    <p:extLst>
      <p:ext uri="{BB962C8B-B14F-4D97-AF65-F5344CB8AC3E}">
        <p14:creationId xmlns:p14="http://schemas.microsoft.com/office/powerpoint/2010/main" val="59673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424618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04332" y="529167"/>
            <a:ext cx="9911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+mn-ea"/>
              </a:rPr>
              <a:t>2.5.2 </a:t>
            </a:r>
            <a:r>
              <a:rPr kumimoji="1" lang="zh-CN" altLang="en-US" sz="3200" dirty="0">
                <a:latin typeface="+mn-ea"/>
              </a:rPr>
              <a:t>当前只采集</a:t>
            </a:r>
            <a:r>
              <a:rPr kumimoji="1" lang="en-US" altLang="zh-CN" sz="3200" dirty="0">
                <a:latin typeface="+mn-ea"/>
              </a:rPr>
              <a:t>OMS</a:t>
            </a:r>
            <a:r>
              <a:rPr kumimoji="1" lang="zh-CN" altLang="en-US" sz="3200" dirty="0">
                <a:latin typeface="+mn-ea"/>
              </a:rPr>
              <a:t>、</a:t>
            </a:r>
            <a:r>
              <a:rPr kumimoji="1" lang="en-US" altLang="zh-CN" sz="3200" dirty="0">
                <a:latin typeface="+mn-ea"/>
              </a:rPr>
              <a:t>WMS</a:t>
            </a:r>
            <a:r>
              <a:rPr kumimoji="1" lang="zh-CN" altLang="en-US" sz="3200" dirty="0">
                <a:latin typeface="+mn-ea"/>
              </a:rPr>
              <a:t>的</a:t>
            </a:r>
            <a:r>
              <a:rPr kumimoji="1" lang="en-US" altLang="zh-CN" sz="3200" dirty="0">
                <a:latin typeface="+mn-ea"/>
              </a:rPr>
              <a:t>18</a:t>
            </a:r>
            <a:r>
              <a:rPr kumimoji="1" lang="zh-CN" altLang="en-US" sz="3200" dirty="0">
                <a:latin typeface="+mn-ea"/>
              </a:rPr>
              <a:t>库</a:t>
            </a:r>
            <a:r>
              <a:rPr kumimoji="1" lang="en-US" altLang="zh-CN" sz="3200" dirty="0">
                <a:latin typeface="+mn-ea"/>
              </a:rPr>
              <a:t>:</a:t>
            </a:r>
          </a:p>
          <a:p>
            <a:endParaRPr kumimoji="1" lang="en-US" altLang="zh-CN" sz="3200" dirty="0">
              <a:latin typeface="+mn-ea"/>
            </a:endParaRPr>
          </a:p>
          <a:p>
            <a:r>
              <a:rPr kumimoji="1" lang="en-US" altLang="zh-CN" sz="3200" dirty="0">
                <a:latin typeface="+mn-ea"/>
              </a:rPr>
              <a:t>QPS:</a:t>
            </a:r>
            <a:r>
              <a:rPr kumimoji="1" lang="zh-CN" altLang="en-US" sz="3200" dirty="0">
                <a:latin typeface="+mn-ea"/>
              </a:rPr>
              <a:t> </a:t>
            </a:r>
            <a:r>
              <a:rPr kumimoji="1" lang="zh-CN" altLang="zh-CN" sz="3200" dirty="0">
                <a:latin typeface="+mn-ea"/>
              </a:rPr>
              <a:t>2</a:t>
            </a:r>
            <a:r>
              <a:rPr kumimoji="1" lang="en-US" altLang="zh-CN" sz="3200" dirty="0">
                <a:latin typeface="+mn-ea"/>
              </a:rPr>
              <a:t>000</a:t>
            </a:r>
          </a:p>
          <a:p>
            <a:endParaRPr kumimoji="1" lang="en-US" altLang="zh-CN" sz="3200" dirty="0">
              <a:latin typeface="+mn-ea"/>
            </a:endParaRPr>
          </a:p>
          <a:p>
            <a:r>
              <a:rPr kumimoji="1" lang="zh-CN" altLang="zh-CN" sz="3200" dirty="0">
                <a:latin typeface="+mn-ea"/>
              </a:rPr>
              <a:t>1</a:t>
            </a:r>
            <a:r>
              <a:rPr kumimoji="1" lang="zh-CN" altLang="en-US" sz="3200" dirty="0">
                <a:latin typeface="+mn-ea"/>
              </a:rPr>
              <a:t>条数据</a:t>
            </a:r>
            <a:r>
              <a:rPr kumimoji="1" lang="en-US" altLang="zh-CN" sz="3200" dirty="0">
                <a:latin typeface="+mn-ea"/>
              </a:rPr>
              <a:t>:</a:t>
            </a:r>
            <a:r>
              <a:rPr kumimoji="1" lang="zh-CN" altLang="en-US" sz="3200" dirty="0">
                <a:latin typeface="+mn-ea"/>
              </a:rPr>
              <a:t> 平均</a:t>
            </a:r>
            <a:r>
              <a:rPr kumimoji="1" lang="zh-CN" altLang="zh-CN" sz="3200" dirty="0">
                <a:latin typeface="+mn-ea"/>
              </a:rPr>
              <a:t>6</a:t>
            </a:r>
            <a:r>
              <a:rPr kumimoji="1" lang="en-US" altLang="zh-CN" sz="3200" dirty="0">
                <a:latin typeface="+mn-ea"/>
              </a:rPr>
              <a:t>0</a:t>
            </a:r>
            <a:r>
              <a:rPr kumimoji="1" lang="zh-CN" altLang="en-US" sz="3200" dirty="0">
                <a:latin typeface="+mn-ea"/>
              </a:rPr>
              <a:t>列  </a:t>
            </a:r>
            <a:r>
              <a:rPr kumimoji="1" lang="en-US" altLang="zh-CN" sz="3200" dirty="0">
                <a:latin typeface="+mn-ea"/>
              </a:rPr>
              <a:t>495b</a:t>
            </a:r>
          </a:p>
        </p:txBody>
      </p:sp>
    </p:spTree>
    <p:extLst>
      <p:ext uri="{BB962C8B-B14F-4D97-AF65-F5344CB8AC3E}">
        <p14:creationId xmlns:p14="http://schemas.microsoft.com/office/powerpoint/2010/main" val="67977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6876713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939800" y="1048434"/>
            <a:ext cx="1055370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业务报表</a:t>
            </a:r>
            <a:r>
              <a:rPr lang="en-US" altLang="zh-CN" sz="3200" dirty="0"/>
              <a:t>(</a:t>
            </a:r>
            <a:r>
              <a:rPr lang="zh-CN" altLang="en-US" sz="3200" dirty="0"/>
              <a:t>客诉妥投、</a:t>
            </a:r>
            <a:r>
              <a:rPr lang="en-US" altLang="zh-CN" sz="3200" dirty="0"/>
              <a:t>ABC</a:t>
            </a:r>
            <a:r>
              <a:rPr lang="zh-CN" altLang="en-US" sz="3200" dirty="0"/>
              <a:t>订单</a:t>
            </a:r>
            <a:r>
              <a:rPr lang="zh-CN" altLang="zh-CN" sz="3200" dirty="0"/>
              <a:t>、</a:t>
            </a:r>
            <a:r>
              <a:rPr lang="zh-CN" altLang="en-US" sz="3200" dirty="0"/>
              <a:t>商业季度等</a:t>
            </a:r>
            <a:r>
              <a:rPr lang="en-US" altLang="zh-CN" sz="3200" dirty="0"/>
              <a:t>)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2.BI</a:t>
            </a:r>
            <a:r>
              <a:rPr lang="zh-CN" altLang="en-US" sz="3200" dirty="0"/>
              <a:t>自助分析</a:t>
            </a:r>
            <a:r>
              <a:rPr lang="en-US" altLang="zh-CN" sz="3200" dirty="0"/>
              <a:t>(saiku)</a:t>
            </a:r>
          </a:p>
          <a:p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双十一大屏、龙虎榜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4.BMS</a:t>
            </a:r>
            <a:r>
              <a:rPr lang="zh-CN" altLang="en-US" sz="3200" dirty="0"/>
              <a:t>清分系统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5.</a:t>
            </a:r>
            <a:r>
              <a:rPr lang="zh-CN" altLang="en-US" sz="3200" dirty="0"/>
              <a:t>慧策</a:t>
            </a:r>
            <a:r>
              <a:rPr lang="en-US" altLang="zh-CN" sz="3200" dirty="0"/>
              <a:t>IDSS(</a:t>
            </a:r>
            <a:r>
              <a:rPr lang="zh-CN" altLang="en-US" sz="3200" dirty="0"/>
              <a:t>钉钉应用</a:t>
            </a:r>
            <a:r>
              <a:rPr lang="en-US" altLang="zh-CN" sz="3200" dirty="0"/>
              <a:t>)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2886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0026482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939800" y="1048434"/>
            <a:ext cx="10553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B</a:t>
            </a:r>
            <a:r>
              <a:rPr lang="en-US" altLang="zh-CN" sz="3200" dirty="0"/>
              <a:t>uild</a:t>
            </a:r>
            <a:r>
              <a:rPr lang="zh-CN" altLang="en-US" sz="3200" dirty="0"/>
              <a:t> </a:t>
            </a:r>
            <a:r>
              <a:rPr lang="en-US" altLang="zh-CN" sz="3200" dirty="0"/>
              <a:t>Phoenix</a:t>
            </a:r>
            <a:r>
              <a:rPr lang="zh-CN" altLang="en-US" sz="3200" dirty="0"/>
              <a:t> </a:t>
            </a:r>
            <a:r>
              <a:rPr lang="en-US" altLang="zh-CN" sz="32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Kafka+Spark Streaming+Phoenix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Spark Develop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Spark Develop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Use DBeaver</a:t>
            </a:r>
          </a:p>
        </p:txBody>
      </p:sp>
    </p:spTree>
    <p:extLst>
      <p:ext uri="{BB962C8B-B14F-4D97-AF65-F5344CB8AC3E}">
        <p14:creationId xmlns:p14="http://schemas.microsoft.com/office/powerpoint/2010/main" val="49961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64123442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939800" y="1048434"/>
            <a:ext cx="1055370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CREATE TABLE JYDW.BIGDATA(</a:t>
            </a:r>
          </a:p>
          <a:p>
            <a:r>
              <a:rPr lang="en-US" altLang="zh-CN" sz="3200" dirty="0"/>
              <a:t> </a:t>
            </a:r>
            <a:r>
              <a:rPr lang="zh-CN" altLang="en-US" sz="3200" dirty="0"/>
              <a:t> </a:t>
            </a:r>
            <a:r>
              <a:rPr lang="en-US" altLang="zh-CN" sz="3200" dirty="0"/>
              <a:t>id bigint(20) NOT NULL,</a:t>
            </a:r>
          </a:p>
          <a:p>
            <a:r>
              <a:rPr lang="en-US" altLang="zh-CN" sz="3200" dirty="0"/>
              <a:t> </a:t>
            </a:r>
            <a:r>
              <a:rPr lang="zh-CN" altLang="en-US" sz="3200" dirty="0"/>
              <a:t> </a:t>
            </a:r>
            <a:r>
              <a:rPr lang="en-US" altLang="zh-CN" sz="3200" dirty="0"/>
              <a:t>warehouse_no varchar(10) NOT NULL,</a:t>
            </a:r>
          </a:p>
          <a:p>
            <a:r>
              <a:rPr lang="zh-CN" altLang="en-US" sz="3200" dirty="0"/>
              <a:t>   </a:t>
            </a:r>
            <a:r>
              <a:rPr lang="en-US" altLang="zh-CN" sz="3200" dirty="0"/>
              <a:t>a_col varchar(256),</a:t>
            </a:r>
          </a:p>
          <a:p>
            <a:r>
              <a:rPr lang="zh-CN" altLang="zh-CN" sz="3200" dirty="0"/>
              <a:t> </a:t>
            </a:r>
            <a:r>
              <a:rPr lang="zh-CN" altLang="en-US" sz="3200" dirty="0"/>
              <a:t> </a:t>
            </a:r>
            <a:r>
              <a:rPr lang="zh-CN" altLang="zh-CN" sz="3200" dirty="0"/>
              <a:t> </a:t>
            </a:r>
            <a:r>
              <a:rPr lang="zh-CN" altLang="en-US" sz="3200" dirty="0"/>
              <a:t>  </a:t>
            </a:r>
            <a:r>
              <a:rPr lang="en-US" altLang="zh-CN" sz="3200" dirty="0"/>
              <a:t>.............</a:t>
            </a:r>
          </a:p>
          <a:p>
            <a:r>
              <a:rPr lang="zh-CN" altLang="zh-CN" sz="3200" dirty="0"/>
              <a:t> </a:t>
            </a:r>
            <a:r>
              <a:rPr lang="zh-CN" altLang="en-US" sz="3200" dirty="0"/>
              <a:t> </a:t>
            </a:r>
            <a:r>
              <a:rPr lang="zh-CN" altLang="zh-CN" sz="3200" dirty="0"/>
              <a:t> </a:t>
            </a:r>
            <a:r>
              <a:rPr lang="zh-CN" altLang="en-US" sz="3200" dirty="0"/>
              <a:t>  </a:t>
            </a:r>
            <a:r>
              <a:rPr lang="en-US" altLang="zh-CN" sz="3200" dirty="0"/>
              <a:t>.............</a:t>
            </a:r>
          </a:p>
          <a:p>
            <a:r>
              <a:rPr lang="zh-CN" altLang="zh-CN" sz="3200" dirty="0"/>
              <a:t> </a:t>
            </a:r>
            <a:r>
              <a:rPr lang="zh-CN" altLang="en-US" sz="3200" dirty="0"/>
              <a:t>  </a:t>
            </a:r>
            <a:r>
              <a:rPr lang="en-US" altLang="zh-CN" sz="3200" dirty="0"/>
              <a:t>cretime</a:t>
            </a:r>
            <a:r>
              <a:rPr lang="zh-CN" altLang="en-US" sz="3200" dirty="0"/>
              <a:t> </a:t>
            </a:r>
            <a:r>
              <a:rPr lang="en-US" altLang="zh-CN" sz="3200" dirty="0"/>
              <a:t>timestamp,</a:t>
            </a:r>
          </a:p>
          <a:p>
            <a:r>
              <a:rPr lang="en-US" altLang="zh-CN" sz="3200" dirty="0"/>
              <a:t> </a:t>
            </a:r>
            <a:r>
              <a:rPr lang="zh-CN" altLang="en-US" sz="3200" dirty="0"/>
              <a:t> </a:t>
            </a:r>
            <a:r>
              <a:rPr lang="en-US" altLang="zh-CN" sz="3200" dirty="0"/>
              <a:t>CONSTRAINT pk PRIMARY KEY (id, warehouse_no)  </a:t>
            </a:r>
          </a:p>
          <a:p>
            <a:r>
              <a:rPr lang="en-US" altLang="zh-CN" sz="3200" dirty="0"/>
              <a:t>) SALT_BUCKETS = 36, COMPRESSION = 'SNAPPY’;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75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94112203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939800" y="1048434"/>
            <a:ext cx="1055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952500" y="1168400"/>
            <a:ext cx="109601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dstream.foreachRDD { rdd =&gt;</a:t>
            </a:r>
          </a:p>
          <a:p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rdd.foreachPartition { partitionOfRecords =&gt;</a:t>
            </a:r>
          </a:p>
          <a:p>
            <a:r>
              <a:rPr lang="en-US" altLang="zh-CN" sz="3200" dirty="0"/>
              <a:t>    </a:t>
            </a:r>
            <a:r>
              <a:rPr lang="en-US" altLang="zh-CN" sz="3200" b="1" dirty="0"/>
              <a:t>val connection = createNewConnection()</a:t>
            </a:r>
          </a:p>
          <a:p>
            <a:endParaRPr lang="en-US" altLang="zh-CN" sz="3200" dirty="0"/>
          </a:p>
          <a:p>
            <a:r>
              <a:rPr lang="en-US" altLang="zh-CN" sz="3200" dirty="0"/>
              <a:t>    partitionOfRecords.foreach(</a:t>
            </a:r>
          </a:p>
          <a:p>
            <a:r>
              <a:rPr lang="en-US" altLang="zh-CN" sz="3200" dirty="0"/>
              <a:t>	record =&gt; connection.send(record)</a:t>
            </a:r>
          </a:p>
          <a:p>
            <a:r>
              <a:rPr lang="zh-CN" altLang="zh-CN" sz="3200" dirty="0"/>
              <a:t> </a:t>
            </a:r>
            <a:r>
              <a:rPr lang="zh-CN" altLang="en-US" sz="3200" dirty="0"/>
              <a:t>    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    </a:t>
            </a:r>
            <a:r>
              <a:rPr lang="en-US" altLang="zh-CN" sz="3200" b="1" dirty="0">
                <a:solidFill>
                  <a:srgbClr val="FFFFFF"/>
                </a:solidFill>
              </a:rPr>
              <a:t>connection.close()</a:t>
            </a:r>
          </a:p>
          <a:p>
            <a:r>
              <a:rPr lang="en-US" altLang="zh-CN" sz="3200" dirty="0"/>
              <a:t> }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68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912" y="596900"/>
            <a:ext cx="10796588" cy="3517900"/>
          </a:xfrm>
        </p:spPr>
        <p:txBody>
          <a:bodyPr>
            <a:normAutofit/>
          </a:bodyPr>
          <a:lstStyle/>
          <a:p>
            <a:r>
              <a:rPr kumimoji="1" lang="en-US" altLang="zh-CN" sz="5300" b="1" cap="none" dirty="0"/>
              <a:t>A</a:t>
            </a:r>
            <a:r>
              <a:rPr kumimoji="1" lang="zh-CN" altLang="zh-CN" sz="5300" b="1" cap="none" dirty="0"/>
              <a:t>b</a:t>
            </a:r>
            <a:r>
              <a:rPr kumimoji="1" lang="en-US" altLang="zh-CN" sz="5300" b="1" cap="none" dirty="0"/>
              <a:t>out</a:t>
            </a:r>
            <a:r>
              <a:rPr kumimoji="1" lang="zh-CN" altLang="en-US" sz="5300" b="1" cap="none" dirty="0"/>
              <a:t> </a:t>
            </a:r>
            <a:r>
              <a:rPr kumimoji="1" lang="en-US" altLang="zh-CN" sz="5300" b="1" cap="none" dirty="0"/>
              <a:t>me</a:t>
            </a:r>
            <a:br>
              <a:rPr kumimoji="1" lang="en-US" altLang="zh-CN" sz="4000" b="1" cap="none" dirty="0"/>
            </a:br>
            <a:br>
              <a:rPr kumimoji="1" lang="en-US" altLang="zh-CN" sz="4000" b="1" cap="none" dirty="0"/>
            </a:br>
            <a:br>
              <a:rPr kumimoji="1" lang="en-US" altLang="zh-CN" sz="4000" b="1" cap="none" dirty="0"/>
            </a:br>
            <a:r>
              <a:rPr kumimoji="1" lang="zh-CN" altLang="en-US" sz="4000" dirty="0"/>
              <a:t>武基鹏，现就职于</a:t>
            </a:r>
            <a:r>
              <a:rPr kumimoji="1" lang="zh-CN" altLang="en-US" sz="4000" b="1" dirty="0">
                <a:solidFill>
                  <a:srgbClr val="FFFF00"/>
                </a:solidFill>
              </a:rPr>
              <a:t>上海久耶供应链</a:t>
            </a:r>
            <a:br>
              <a:rPr kumimoji="1" lang="en-US" altLang="zh-CN" sz="4000" dirty="0"/>
            </a:br>
            <a:r>
              <a:rPr kumimoji="1" lang="zh-CN" altLang="en-US" sz="4000" dirty="0"/>
              <a:t>主要从事大数据平台的技术工作</a:t>
            </a:r>
          </a:p>
        </p:txBody>
      </p:sp>
    </p:spTree>
    <p:extLst>
      <p:ext uri="{BB962C8B-B14F-4D97-AF65-F5344CB8AC3E}">
        <p14:creationId xmlns:p14="http://schemas.microsoft.com/office/powerpoint/2010/main" val="392747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26389857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723900" y="756334"/>
            <a:ext cx="105537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/>
          </a:p>
          <a:p>
            <a:r>
              <a:rPr lang="en-US" altLang="zh-CN" sz="3200" b="1" dirty="0"/>
              <a:t>val bigdata</a:t>
            </a:r>
            <a:r>
              <a:rPr lang="en-US" altLang="zh-CN" sz="3200" dirty="0"/>
              <a:t>DF = spark.</a:t>
            </a:r>
            <a:r>
              <a:rPr lang="en-US" altLang="zh-CN" sz="3200" i="1" dirty="0"/>
              <a:t>sqlContext</a:t>
            </a:r>
            <a:r>
              <a:rPr lang="en-US" altLang="zh-CN" sz="3200" dirty="0"/>
              <a:t>.phoenixTableAsDataFrame(</a:t>
            </a: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en-US" altLang="zh-CN" sz="3200" b="1" dirty="0"/>
              <a:t>"JYDW.BIGDATA"</a:t>
            </a:r>
            <a:r>
              <a:rPr lang="en-US" altLang="zh-CN" sz="3200" dirty="0"/>
              <a:t>,</a:t>
            </a: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en-US" altLang="zh-CN" sz="3200" i="1" dirty="0"/>
              <a:t>Array</a:t>
            </a:r>
            <a:r>
              <a:rPr lang="en-US" altLang="zh-CN" sz="3200" dirty="0"/>
              <a:t>(</a:t>
            </a:r>
            <a:r>
              <a:rPr lang="en-US" altLang="zh-CN" sz="3200" b="1" dirty="0"/>
              <a:t>”ID"</a:t>
            </a:r>
            <a:r>
              <a:rPr lang="en-US" altLang="zh-CN" sz="3200" dirty="0"/>
              <a:t>, </a:t>
            </a:r>
            <a:r>
              <a:rPr lang="en-US" altLang="zh-CN" sz="3200" b="1" dirty="0"/>
              <a:t>”WAREHOUSE_NO”,”A_COL”</a:t>
            </a:r>
            <a:r>
              <a:rPr lang="en-US" altLang="zh-CN" sz="3200" dirty="0"/>
              <a:t>),</a:t>
            </a:r>
            <a:br>
              <a:rPr lang="en-US" altLang="zh-CN" sz="3200" dirty="0"/>
            </a:br>
            <a:r>
              <a:rPr lang="en-US" altLang="zh-CN" sz="3200" dirty="0"/>
              <a:t>  predicate = </a:t>
            </a:r>
            <a:r>
              <a:rPr lang="en-US" altLang="zh-CN" sz="3200" i="1" dirty="0"/>
              <a:t>Some</a:t>
            </a:r>
            <a:r>
              <a:rPr lang="en-US" altLang="zh-CN" sz="3200" dirty="0"/>
              <a:t>(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sz="3200" b="1" dirty="0"/>
              <a:t>"""</a:t>
            </a:r>
            <a:br>
              <a:rPr lang="en-US" altLang="zh-CN" sz="3200" b="1" dirty="0"/>
            </a:br>
            <a:r>
              <a:rPr lang="en-US" altLang="zh-CN" sz="3200" b="1" dirty="0"/>
              <a:t>      |CRETIME &gt; CAST(TO_DATE('2018-02-10 00:00:01', 'yyyy-MM-dd HH:mm:ss') AS TIMESTAMP)</a:t>
            </a:r>
            <a:br>
              <a:rPr lang="en-US" altLang="zh-CN" sz="3200" b="1" dirty="0"/>
            </a:br>
            <a:r>
              <a:rPr lang="en-US" altLang="zh-CN" sz="3200" b="1" dirty="0"/>
              <a:t>    """</a:t>
            </a:r>
            <a:r>
              <a:rPr lang="en-US" altLang="zh-CN" sz="3200" dirty="0"/>
              <a:t>.stripMargin),</a:t>
            </a:r>
            <a:br>
              <a:rPr lang="en-US" altLang="zh-CN" sz="3200" dirty="0"/>
            </a:br>
            <a:r>
              <a:rPr lang="en-US" altLang="zh-CN" sz="3200" dirty="0"/>
              <a:t>  conf = configuration</a:t>
            </a:r>
            <a:br>
              <a:rPr lang="en-US" altLang="zh-CN" sz="3200" dirty="0"/>
            </a:br>
            <a:r>
              <a:rPr lang="en-US" altLang="zh-C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149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1765546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863600" y="1078637"/>
            <a:ext cx="10756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bigdataDF.write</a:t>
            </a:r>
          </a:p>
          <a:p>
            <a:r>
              <a:rPr lang="en-US" altLang="zh-CN" sz="3200" dirty="0"/>
              <a:t>  .format(</a:t>
            </a:r>
            <a:r>
              <a:rPr lang="en-US" altLang="zh-CN" sz="3200" b="1" dirty="0"/>
              <a:t>"org.apache.phoenix.spark"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  .mode(SaveMode.</a:t>
            </a:r>
            <a:r>
              <a:rPr lang="en-US" altLang="zh-CN" sz="3200" i="1" dirty="0"/>
              <a:t>Overwrite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  .option(</a:t>
            </a:r>
            <a:r>
              <a:rPr lang="en-US" altLang="zh-CN" sz="3200" b="1" dirty="0"/>
              <a:t>"table"</a:t>
            </a:r>
            <a:r>
              <a:rPr lang="en-US" altLang="zh-CN" sz="3200" dirty="0"/>
              <a:t>, </a:t>
            </a:r>
            <a:r>
              <a:rPr lang="en-US" altLang="zh-CN" sz="3200" b="1" dirty="0"/>
              <a:t>"JYDW.OMS_ORDER"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  .option(</a:t>
            </a:r>
            <a:r>
              <a:rPr lang="en-US" altLang="zh-CN" sz="3200" b="1" dirty="0"/>
              <a:t>"zkUrl"</a:t>
            </a:r>
            <a:r>
              <a:rPr lang="en-US" altLang="zh-CN" sz="3200" dirty="0"/>
              <a:t>,zkUrl)</a:t>
            </a:r>
          </a:p>
          <a:p>
            <a:r>
              <a:rPr lang="mr-IN" altLang="zh-CN" sz="3200" dirty="0"/>
              <a:t>  .save</a:t>
            </a:r>
            <a:r>
              <a:rPr lang="en-US" altLang="zh-CN" sz="3200" dirty="0"/>
              <a:t>()</a:t>
            </a:r>
            <a:endParaRPr lang="mr-I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7618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43330994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 descr="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994833"/>
            <a:ext cx="8940271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90012659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901700" y="1594535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Linux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HDFS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HBase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GC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M</a:t>
            </a:r>
            <a:r>
              <a:rPr lang="en-US" altLang="en-US" sz="3200" dirty="0"/>
              <a:t>onitor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8599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53488430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939800" y="1048435"/>
            <a:ext cx="1108710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5.1.1.</a:t>
            </a:r>
            <a:r>
              <a:rPr lang="zh-CN" altLang="en-US" sz="3200" dirty="0"/>
              <a:t>句柄数 文件数 线程数</a:t>
            </a:r>
          </a:p>
          <a:p>
            <a:r>
              <a:rPr lang="en-US" altLang="zh-CN" sz="3200" dirty="0"/>
              <a:t>echo "* soft nofile 196605" &gt;&gt; /etc/security/limits.conf</a:t>
            </a:r>
          </a:p>
          <a:p>
            <a:r>
              <a:rPr lang="en-US" altLang="zh-CN" sz="3200" dirty="0"/>
              <a:t>echo "* hard nofile 196605" &gt;&gt; /etc/security/limits.conf</a:t>
            </a:r>
          </a:p>
          <a:p>
            <a:r>
              <a:rPr lang="en-US" altLang="zh-CN" sz="3200" dirty="0"/>
              <a:t>echo "* soft nproc 196605" &gt;&gt; /etc/security/limits.conf</a:t>
            </a:r>
          </a:p>
          <a:p>
            <a:r>
              <a:rPr lang="en-US" altLang="zh-CN" sz="3200" dirty="0"/>
              <a:t>echo "* hard nproc 196605" &gt;&gt; /etc/security/limits.conf</a:t>
            </a:r>
          </a:p>
          <a:p>
            <a:endParaRPr lang="en-US" altLang="zh-CN" sz="3200" dirty="0"/>
          </a:p>
          <a:p>
            <a:r>
              <a:rPr lang="zh-CN" altLang="en-US" sz="3200" dirty="0"/>
              <a:t>重新登录</a:t>
            </a:r>
            <a:r>
              <a:rPr lang="en-US" altLang="zh-CN" sz="3200" dirty="0"/>
              <a:t>,</a:t>
            </a:r>
            <a:r>
              <a:rPr lang="zh-CN" altLang="en-US" sz="3200" dirty="0"/>
              <a:t>检查是否生效</a:t>
            </a:r>
          </a:p>
          <a:p>
            <a:r>
              <a:rPr lang="en-US" altLang="zh-CN" sz="3200" dirty="0"/>
              <a:t># ulimit -a</a:t>
            </a:r>
          </a:p>
          <a:p>
            <a:r>
              <a:rPr lang="en-US" altLang="zh-CN" sz="3200" dirty="0"/>
              <a:t>open files                      (-n) 196605</a:t>
            </a:r>
          </a:p>
          <a:p>
            <a:r>
              <a:rPr lang="en-US" altLang="zh-CN" sz="3200" dirty="0"/>
              <a:t>max user processes     (-u) 196605</a:t>
            </a:r>
          </a:p>
        </p:txBody>
      </p:sp>
    </p:spTree>
    <p:extLst>
      <p:ext uri="{BB962C8B-B14F-4D97-AF65-F5344CB8AC3E}">
        <p14:creationId xmlns:p14="http://schemas.microsoft.com/office/powerpoint/2010/main" val="3324155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52653166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774700" y="121334"/>
            <a:ext cx="11417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5.1.2.</a:t>
            </a:r>
            <a:r>
              <a:rPr lang="zh-CN" altLang="en-US" sz="3200" dirty="0"/>
              <a:t>网络、内核、进程能拥有的最多内存区域</a:t>
            </a:r>
          </a:p>
          <a:p>
            <a:r>
              <a:rPr lang="en-US" altLang="zh-CN" sz="3200" dirty="0"/>
              <a:t>echo net.core.somaxconn=32768 &gt;&gt; /etc/sysctl.conf</a:t>
            </a:r>
          </a:p>
          <a:p>
            <a:endParaRPr lang="en-US" altLang="zh-CN" sz="3200" dirty="0"/>
          </a:p>
          <a:p>
            <a:r>
              <a:rPr lang="en-US" altLang="zh-CN" sz="3200" dirty="0"/>
              <a:t>echo "kernel.threads-max=196605" &gt;&gt; /etc/sysctl.conf</a:t>
            </a:r>
          </a:p>
          <a:p>
            <a:r>
              <a:rPr lang="en-US" altLang="zh-CN" sz="3200" dirty="0"/>
              <a:t>echo "kernel.pid_max=196605" &gt;&gt; /etc/sysctl.conf</a:t>
            </a:r>
          </a:p>
          <a:p>
            <a:r>
              <a:rPr lang="en-US" altLang="zh-CN" sz="3200" dirty="0"/>
              <a:t>echo "vm.max_map_count=393210" &gt;&gt; /etc/sysctl.conf</a:t>
            </a:r>
          </a:p>
          <a:p>
            <a:endParaRPr lang="en-US" altLang="zh-CN" sz="3200" dirty="0"/>
          </a:p>
          <a:p>
            <a:r>
              <a:rPr lang="en-US" altLang="zh-CN" sz="3200" dirty="0"/>
              <a:t>#</a:t>
            </a:r>
            <a:r>
              <a:rPr lang="zh-CN" altLang="en-US" sz="3200" dirty="0"/>
              <a:t>生效</a:t>
            </a:r>
          </a:p>
          <a:p>
            <a:r>
              <a:rPr lang="en-US" altLang="zh-CN" sz="3200" dirty="0"/>
              <a:t>sysctl -p</a:t>
            </a:r>
          </a:p>
        </p:txBody>
      </p:sp>
    </p:spTree>
    <p:extLst>
      <p:ext uri="{BB962C8B-B14F-4D97-AF65-F5344CB8AC3E}">
        <p14:creationId xmlns:p14="http://schemas.microsoft.com/office/powerpoint/2010/main" val="58525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6538626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774700" y="121334"/>
            <a:ext cx="114173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5.1.3.swap </a:t>
            </a:r>
          </a:p>
          <a:p>
            <a:r>
              <a:rPr lang="en-US" altLang="zh-CN" sz="3200" dirty="0"/>
              <a:t>more /etc/sysctl.conf | vm.swappiness</a:t>
            </a:r>
          </a:p>
          <a:p>
            <a:r>
              <a:rPr lang="en-US" altLang="zh-CN" sz="3200" dirty="0"/>
              <a:t>echo vm.swappiness = 10 &gt;&gt; /etc/sysctl.conf</a:t>
            </a:r>
          </a:p>
          <a:p>
            <a:endParaRPr lang="en-US" altLang="zh-CN" sz="3200" dirty="0"/>
          </a:p>
          <a:p>
            <a:r>
              <a:rPr lang="en-US" altLang="zh-CN" sz="3200" dirty="0"/>
              <a:t>#</a:t>
            </a:r>
            <a:r>
              <a:rPr lang="zh-CN" altLang="en-US" sz="3200" dirty="0"/>
              <a:t>生效</a:t>
            </a:r>
          </a:p>
          <a:p>
            <a:r>
              <a:rPr lang="en-US" altLang="zh-CN" sz="3200" dirty="0"/>
              <a:t>sysctl </a:t>
            </a:r>
            <a:r>
              <a:rPr lang="mr-IN" altLang="zh-CN" sz="3200" dirty="0"/>
              <a:t>–</a:t>
            </a:r>
            <a:r>
              <a:rPr lang="en-US" altLang="zh-CN" sz="3200" dirty="0"/>
              <a:t>p</a:t>
            </a:r>
          </a:p>
          <a:p>
            <a:endParaRPr lang="en-US" altLang="zh-CN" sz="3200" dirty="0"/>
          </a:p>
          <a:p>
            <a:r>
              <a:rPr lang="en-US" altLang="zh-CN" sz="3200" dirty="0"/>
              <a:t>5.1.4.</a:t>
            </a:r>
            <a:r>
              <a:rPr lang="zh-CN" altLang="en-US" sz="3200" dirty="0"/>
              <a:t>关闭大页面 </a:t>
            </a:r>
          </a:p>
          <a:p>
            <a:r>
              <a:rPr lang="en-US" altLang="zh-CN" sz="3200" dirty="0"/>
              <a:t>echo never &gt; /sys/kernel/mm/redhat_transparent_hugepage/defrag</a:t>
            </a:r>
          </a:p>
          <a:p>
            <a:r>
              <a:rPr lang="en-US" altLang="zh-CN" sz="3200" dirty="0"/>
              <a:t>echo 'echo never &gt; /sys/kernel/mm/redhat_transparent_hugepage/defrag' &gt;&gt; /etc/rc.local</a:t>
            </a:r>
          </a:p>
        </p:txBody>
      </p:sp>
    </p:spTree>
    <p:extLst>
      <p:ext uri="{BB962C8B-B14F-4D97-AF65-F5344CB8AC3E}">
        <p14:creationId xmlns:p14="http://schemas.microsoft.com/office/powerpoint/2010/main" val="42045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298109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3610" y="1156926"/>
            <a:ext cx="84224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5.2.1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handler</a:t>
            </a:r>
            <a:r>
              <a:rPr kumimoji="1" lang="zh-CN" altLang="en-US" sz="3200" dirty="0"/>
              <a:t>参数</a:t>
            </a:r>
            <a:endParaRPr kumimoji="1" lang="en-US" altLang="zh-CN" sz="3200" dirty="0"/>
          </a:p>
          <a:p>
            <a:r>
              <a:rPr kumimoji="1" lang="en-US" altLang="zh-CN" sz="3200" dirty="0"/>
              <a:t>dfs.datanode.handler.count 64</a:t>
            </a:r>
          </a:p>
          <a:p>
            <a:r>
              <a:rPr kumimoji="1" lang="en-US" altLang="zh-CN" sz="3200" dirty="0"/>
              <a:t>dfs.datanode.max.xcievers,</a:t>
            </a:r>
          </a:p>
          <a:p>
            <a:r>
              <a:rPr kumimoji="1" lang="en-US" altLang="zh-CN" sz="3200" dirty="0"/>
              <a:t>dfs.datanode.max.transfer.threads  12288</a:t>
            </a:r>
          </a:p>
          <a:p>
            <a:r>
              <a:rPr kumimoji="1" lang="en-US" altLang="zh-CN" sz="3200" dirty="0"/>
              <a:t>dfs.namenode.handler.count 256</a:t>
            </a:r>
          </a:p>
          <a:p>
            <a:r>
              <a:rPr kumimoji="1" lang="en-US" altLang="zh-CN" sz="3200" dirty="0"/>
              <a:t>dfs.namenode.service.handler.count 256</a:t>
            </a:r>
          </a:p>
          <a:p>
            <a:endParaRPr kumimoji="1" lang="en-US" altLang="zh-CN" sz="3200" dirty="0"/>
          </a:p>
          <a:p>
            <a:r>
              <a:rPr kumimoji="1" lang="zh-CN" altLang="zh-CN" sz="3200" dirty="0"/>
              <a:t>4</a:t>
            </a:r>
            <a:r>
              <a:rPr kumimoji="1" lang="en-US" altLang="zh-CN" sz="3200" dirty="0"/>
              <a:t>.2.2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timeout</a:t>
            </a:r>
            <a:r>
              <a:rPr kumimoji="1" lang="zh-CN" altLang="en-US" sz="3200" dirty="0"/>
              <a:t>参数</a:t>
            </a:r>
            <a:endParaRPr kumimoji="1" lang="en-US" altLang="zh-CN" sz="3200" dirty="0"/>
          </a:p>
          <a:p>
            <a:r>
              <a:rPr kumimoji="1" lang="en-US" altLang="zh-CN" sz="3200" dirty="0"/>
              <a:t>dfs.socket.timeout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1800000ms</a:t>
            </a:r>
          </a:p>
        </p:txBody>
      </p:sp>
    </p:spTree>
    <p:extLst>
      <p:ext uri="{BB962C8B-B14F-4D97-AF65-F5344CB8AC3E}">
        <p14:creationId xmlns:p14="http://schemas.microsoft.com/office/powerpoint/2010/main" val="2402448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91512229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3027" y="204426"/>
            <a:ext cx="9754155" cy="4185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5.2.3</a:t>
            </a:r>
            <a:r>
              <a:rPr kumimoji="1" lang="zh-CN" altLang="en-US" sz="3200" dirty="0"/>
              <a:t> </a:t>
            </a:r>
            <a:r>
              <a:rPr kumimoji="1" lang="zh-CN" altLang="zh-CN" sz="3200" dirty="0"/>
              <a:t>H</a:t>
            </a:r>
            <a:r>
              <a:rPr kumimoji="1" lang="en-US" altLang="zh-CN" sz="3200" dirty="0"/>
              <a:t>DFS-12936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2017-12-17 23:58:14,422 INFO org.apache.hadoop.hdfs.server.datanode.DataNode: </a:t>
            </a:r>
          </a:p>
          <a:p>
            <a:r>
              <a:rPr kumimoji="1" lang="en-US" altLang="zh-CN" dirty="0"/>
              <a:t>PacketResponder: BP-1437036909-192.168.17.36-1509097205664:</a:t>
            </a:r>
          </a:p>
          <a:p>
            <a:r>
              <a:rPr kumimoji="1" lang="en-US" altLang="zh-CN" dirty="0"/>
              <a:t>blk_1074725940_987917, type=HAS_DOWNSTREAM_IN_PIPELINE terminating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2017-12-17 23:58:31,425 </a:t>
            </a:r>
            <a:r>
              <a:rPr kumimoji="1" lang="en-US" altLang="zh-CN" b="1" dirty="0">
                <a:solidFill>
                  <a:srgbClr val="FFFF00"/>
                </a:solidFill>
              </a:rPr>
              <a:t>ERROR</a:t>
            </a:r>
            <a:r>
              <a:rPr kumimoji="1" lang="en-US" altLang="zh-CN" dirty="0">
                <a:solidFill>
                  <a:srgbClr val="FFFF00"/>
                </a:solidFill>
              </a:rPr>
              <a:t> org.apache.hadoop.hdfs.server.datanode.DataNode:</a:t>
            </a:r>
          </a:p>
          <a:p>
            <a:r>
              <a:rPr kumimoji="1" lang="en-US" altLang="zh-CN" dirty="0">
                <a:solidFill>
                  <a:srgbClr val="FFFF00"/>
                </a:solidFill>
              </a:rPr>
              <a:t> DataNode is out of memory. Will retry in 30 seconds.</a:t>
            </a:r>
          </a:p>
          <a:p>
            <a:r>
              <a:rPr kumimoji="1" lang="en-US" altLang="zh-CN" b="1" dirty="0">
                <a:solidFill>
                  <a:srgbClr val="FFFF00"/>
                </a:solidFill>
              </a:rPr>
              <a:t>java.lang.OutOfMemoryError: unable to create new native thread</a:t>
            </a:r>
          </a:p>
          <a:p>
            <a:r>
              <a:rPr kumimoji="1" lang="en-US" altLang="zh-CN" dirty="0"/>
              <a:t>	at java.lang.Thread.start0(Native Method)</a:t>
            </a:r>
          </a:p>
          <a:p>
            <a:r>
              <a:rPr kumimoji="1" lang="en-US" altLang="zh-CN" dirty="0"/>
              <a:t>	at java.lang.Thread.start(Thread.java:714)</a:t>
            </a:r>
          </a:p>
          <a:p>
            <a:r>
              <a:rPr kumimoji="1" lang="en-US" altLang="zh-CN" dirty="0"/>
              <a:t>	at org.apache.hadoop.hdfs.server.datanode.DataXceiverServer.run</a:t>
            </a:r>
          </a:p>
          <a:p>
            <a:r>
              <a:rPr kumimoji="1" lang="en-US" altLang="zh-CN" dirty="0"/>
              <a:t>(DataXceiverServer.java:154)</a:t>
            </a:r>
          </a:p>
          <a:p>
            <a:r>
              <a:rPr kumimoji="1" lang="en-US" altLang="zh-CN" dirty="0"/>
              <a:t>	at java.lang.Thread.run(Thread.java:745)</a:t>
            </a:r>
          </a:p>
        </p:txBody>
      </p:sp>
    </p:spTree>
    <p:extLst>
      <p:ext uri="{BB962C8B-B14F-4D97-AF65-F5344CB8AC3E}">
        <p14:creationId xmlns:p14="http://schemas.microsoft.com/office/powerpoint/2010/main" val="214556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10233131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3610" y="1156926"/>
            <a:ext cx="76378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5.3.1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handler</a:t>
            </a:r>
            <a:r>
              <a:rPr kumimoji="1" lang="zh-CN" altLang="en-US" sz="3200" dirty="0"/>
              <a:t>参数</a:t>
            </a:r>
            <a:endParaRPr kumimoji="1" lang="en-US" altLang="zh-CN" sz="3200" dirty="0"/>
          </a:p>
          <a:p>
            <a:r>
              <a:rPr kumimoji="1" lang="en-US" altLang="zh-CN" sz="3200" dirty="0"/>
              <a:t>hbase.master.handler.count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256</a:t>
            </a:r>
          </a:p>
          <a:p>
            <a:r>
              <a:rPr kumimoji="1" lang="en-US" altLang="zh-CN" sz="3200" dirty="0"/>
              <a:t>hbase.regionserver.handler.count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256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5.3.2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timeout</a:t>
            </a:r>
            <a:r>
              <a:rPr kumimoji="1" lang="zh-CN" altLang="en-US" sz="3200" dirty="0"/>
              <a:t>参数</a:t>
            </a:r>
            <a:endParaRPr kumimoji="1" lang="en-US" altLang="zh-CN" sz="3200" dirty="0"/>
          </a:p>
          <a:p>
            <a:r>
              <a:rPr kumimoji="1" lang="en-US" altLang="zh-CN" sz="3200" dirty="0"/>
              <a:t>dfs.socket.timeout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1800000ms</a:t>
            </a:r>
          </a:p>
          <a:p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670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6170" y="552822"/>
            <a:ext cx="9547412" cy="45585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4800" dirty="0"/>
              <a:t>1.</a:t>
            </a:r>
            <a:r>
              <a:rPr lang="zh-CN" altLang="en-US" sz="4800" dirty="0"/>
              <a:t>第一代离线数仓</a:t>
            </a:r>
          </a:p>
          <a:p>
            <a:pPr lvl="0"/>
            <a:r>
              <a:rPr lang="en-US" altLang="zh-CN" sz="4800" dirty="0"/>
              <a:t>2.</a:t>
            </a:r>
            <a:r>
              <a:rPr lang="zh-CN" altLang="en-US" sz="4800" dirty="0"/>
              <a:t>第二代实时数仓</a:t>
            </a:r>
            <a:endParaRPr lang="en-US" altLang="zh-CN" sz="4800" dirty="0"/>
          </a:p>
          <a:p>
            <a:pPr lvl="0"/>
            <a:r>
              <a:rPr lang="en-US" altLang="zh-CN" sz="4800" dirty="0"/>
              <a:t>3.</a:t>
            </a:r>
            <a:r>
              <a:rPr lang="zh-CN" altLang="en-US" sz="4800" dirty="0"/>
              <a:t>业务场景</a:t>
            </a:r>
          </a:p>
          <a:p>
            <a:pPr lvl="0"/>
            <a:r>
              <a:rPr lang="en-US" altLang="zh-CN" sz="4800" dirty="0"/>
              <a:t>4.</a:t>
            </a:r>
            <a:r>
              <a:rPr lang="zh-CN" altLang="en-US" sz="4800" dirty="0"/>
              <a:t>业务开发</a:t>
            </a:r>
            <a:endParaRPr lang="en-US" altLang="zh-CN" sz="4800" dirty="0"/>
          </a:p>
          <a:p>
            <a:pPr lvl="0"/>
            <a:r>
              <a:rPr lang="en-US" altLang="zh-CN" sz="4800" dirty="0"/>
              <a:t>5.</a:t>
            </a:r>
            <a:r>
              <a:rPr lang="en-US" altLang="en-US" sz="4800" dirty="0"/>
              <a:t>集群</a:t>
            </a:r>
            <a:r>
              <a:rPr lang="zh-CN" altLang="en-US" sz="4800" dirty="0"/>
              <a:t>调优监控</a:t>
            </a:r>
          </a:p>
          <a:p>
            <a:pPr lvl="0"/>
            <a:r>
              <a:rPr lang="en-US" altLang="zh-CN" sz="4800" dirty="0"/>
              <a:t>6.</a:t>
            </a:r>
            <a:r>
              <a:rPr lang="zh-CN" altLang="en-US" sz="4800" dirty="0"/>
              <a:t>分享</a:t>
            </a:r>
            <a:r>
              <a:rPr lang="en-US" altLang="zh-CN" sz="4800" dirty="0"/>
              <a:t>2</a:t>
            </a:r>
            <a:r>
              <a:rPr lang="zh-CN" altLang="en-US" sz="4800" dirty="0"/>
              <a:t>个生产案例</a:t>
            </a:r>
            <a:endParaRPr lang="en-US" altLang="zh-CN" sz="4800" dirty="0"/>
          </a:p>
          <a:p>
            <a:endParaRPr lang="zh-CN" altLang="zh-CN" sz="3600" dirty="0"/>
          </a:p>
          <a:p>
            <a:pPr lvl="0" rtl="0"/>
            <a:endParaRPr lang="zh-CN" sz="3600" dirty="0"/>
          </a:p>
        </p:txBody>
      </p:sp>
    </p:spTree>
    <p:extLst>
      <p:ext uri="{BB962C8B-B14F-4D97-AF65-F5344CB8AC3E}">
        <p14:creationId xmlns:p14="http://schemas.microsoft.com/office/powerpoint/2010/main" val="96591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7221930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3610" y="1156926"/>
            <a:ext cx="53562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-XX:+UseG1GC </a:t>
            </a:r>
          </a:p>
          <a:p>
            <a:r>
              <a:rPr kumimoji="1" lang="en-US" altLang="zh-CN" sz="2000" dirty="0"/>
              <a:t>-XX:InitiatingHeapOccupancyPercent=65 </a:t>
            </a:r>
          </a:p>
          <a:p>
            <a:r>
              <a:rPr kumimoji="1" lang="en-US" altLang="zh-CN" sz="2000" dirty="0"/>
              <a:t>-XX:-ResizePLAB </a:t>
            </a:r>
          </a:p>
          <a:p>
            <a:r>
              <a:rPr kumimoji="1" lang="en-US" altLang="zh-CN" sz="2000" dirty="0"/>
              <a:t>-XX:MaxGCPauseMillis=90  </a:t>
            </a:r>
          </a:p>
          <a:p>
            <a:r>
              <a:rPr kumimoji="1" lang="en-US" altLang="zh-CN" sz="2000" dirty="0"/>
              <a:t>-XX:+UnlockDiagnosticVMOptions </a:t>
            </a:r>
          </a:p>
          <a:p>
            <a:r>
              <a:rPr kumimoji="1" lang="en-US" altLang="zh-CN" sz="2000" dirty="0"/>
              <a:t>-XX:+G1SummarizeConcMark </a:t>
            </a:r>
          </a:p>
          <a:p>
            <a:r>
              <a:rPr kumimoji="1" lang="en-US" altLang="zh-CN" sz="2000" dirty="0"/>
              <a:t>-XX:+ParallelRefProcEnabled </a:t>
            </a:r>
          </a:p>
          <a:p>
            <a:r>
              <a:rPr kumimoji="1" lang="en-US" altLang="zh-CN" sz="2000" dirty="0"/>
              <a:t>-XX:G1HeapRegionSize=32m </a:t>
            </a:r>
          </a:p>
          <a:p>
            <a:r>
              <a:rPr kumimoji="1" lang="en-US" altLang="zh-CN" sz="2000" dirty="0"/>
              <a:t>-XX:G1HeapWastePercent=20 </a:t>
            </a:r>
          </a:p>
          <a:p>
            <a:r>
              <a:rPr kumimoji="1" lang="en-US" altLang="zh-CN" sz="2000" dirty="0"/>
              <a:t>-XX:ConcGCThreads=4 </a:t>
            </a:r>
          </a:p>
          <a:p>
            <a:r>
              <a:rPr kumimoji="1" lang="en-US" altLang="zh-CN" sz="2000" dirty="0"/>
              <a:t>-XX:ParallelGCThreads=16  </a:t>
            </a:r>
          </a:p>
          <a:p>
            <a:r>
              <a:rPr kumimoji="1" lang="en-US" altLang="zh-CN" sz="2000" dirty="0"/>
              <a:t>-XX:MaxTenuringThreshold=1 </a:t>
            </a:r>
          </a:p>
          <a:p>
            <a:r>
              <a:rPr kumimoji="1" lang="en-US" altLang="zh-CN" sz="2000" dirty="0"/>
              <a:t>-XX:G1MixedGCCountTarget=64 </a:t>
            </a:r>
          </a:p>
          <a:p>
            <a:r>
              <a:rPr kumimoji="1" lang="en-US" altLang="zh-CN" sz="2000" dirty="0"/>
              <a:t>-XX:+UnlockExperimentalVMOptions </a:t>
            </a:r>
          </a:p>
          <a:p>
            <a:r>
              <a:rPr kumimoji="1" lang="en-US" altLang="zh-CN" sz="2000" dirty="0"/>
              <a:t>-XX:G1NewSizePercent=2 </a:t>
            </a:r>
          </a:p>
          <a:p>
            <a:r>
              <a:rPr kumimoji="1" lang="en-US" altLang="zh-CN" sz="2000" dirty="0"/>
              <a:t>-XX:G1OldCSetRegionThresholdPercent=5</a:t>
            </a:r>
          </a:p>
        </p:txBody>
      </p:sp>
    </p:spTree>
    <p:extLst>
      <p:ext uri="{BB962C8B-B14F-4D97-AF65-F5344CB8AC3E}">
        <p14:creationId xmlns:p14="http://schemas.microsoft.com/office/powerpoint/2010/main" val="2826551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23761870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907078" y="1206944"/>
            <a:ext cx="9580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5.5.1 </a:t>
            </a:r>
            <a:r>
              <a:rPr lang="zh-CN" altLang="zh-CN" sz="2400" dirty="0"/>
              <a:t>H</a:t>
            </a:r>
            <a:r>
              <a:rPr lang="en-US" altLang="zh-CN" sz="2400" dirty="0"/>
              <a:t>Base</a:t>
            </a:r>
            <a:r>
              <a:rPr lang="zh-CN" altLang="en-US" sz="2400" dirty="0"/>
              <a:t> </a:t>
            </a:r>
            <a:r>
              <a:rPr lang="en-US" altLang="zh-CN" sz="2400" dirty="0"/>
              <a:t>Read and Write Requests Rate Across Regionservers</a:t>
            </a:r>
          </a:p>
        </p:txBody>
      </p:sp>
      <p:sp>
        <p:nvSpPr>
          <p:cNvPr id="5" name="矩形 4"/>
          <p:cNvSpPr/>
          <p:nvPr/>
        </p:nvSpPr>
        <p:spPr>
          <a:xfrm>
            <a:off x="4981673" y="431594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 descr="HBas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51" y="1862116"/>
            <a:ext cx="64516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7392" y="320547"/>
            <a:ext cx="465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5.5.2 </a:t>
            </a:r>
            <a:r>
              <a:rPr lang="zh-CN" altLang="zh-CN" sz="2400" dirty="0"/>
              <a:t>H</a:t>
            </a:r>
            <a:r>
              <a:rPr lang="en-US" altLang="zh-CN" sz="2400" dirty="0"/>
              <a:t>Base</a:t>
            </a:r>
            <a:r>
              <a:rPr lang="zh-CN" altLang="en-US" sz="2400" dirty="0"/>
              <a:t> </a:t>
            </a:r>
            <a:r>
              <a:rPr lang="zh-CN" altLang="zh-CN" sz="2400" dirty="0"/>
              <a:t>R</a:t>
            </a:r>
            <a:r>
              <a:rPr lang="en-US" altLang="zh-CN" sz="2400" dirty="0"/>
              <a:t>egionservers</a:t>
            </a:r>
            <a:r>
              <a:rPr lang="zh-CN" altLang="en-US" sz="2400" dirty="0"/>
              <a:t> </a:t>
            </a:r>
            <a:r>
              <a:rPr lang="en-US" altLang="zh-CN" sz="2400" dirty="0"/>
              <a:t>FDS</a:t>
            </a:r>
          </a:p>
        </p:txBody>
      </p:sp>
      <p:sp>
        <p:nvSpPr>
          <p:cNvPr id="5" name="矩形 4"/>
          <p:cNvSpPr/>
          <p:nvPr/>
        </p:nvSpPr>
        <p:spPr>
          <a:xfrm>
            <a:off x="4981673" y="431594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f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5" y="1013387"/>
            <a:ext cx="10579544" cy="53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1248" y="373466"/>
            <a:ext cx="5598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5.5.3 Zookeeper</a:t>
            </a:r>
            <a:r>
              <a:rPr lang="zh-CN" altLang="en-US" sz="2400" dirty="0"/>
              <a:t> </a:t>
            </a:r>
            <a:r>
              <a:rPr lang="en-US" altLang="zh-CN" sz="2400" dirty="0"/>
              <a:t>Open</a:t>
            </a:r>
            <a:r>
              <a:rPr lang="zh-CN" altLang="en-US" sz="2400" dirty="0"/>
              <a:t> </a:t>
            </a:r>
            <a:r>
              <a:rPr lang="en-US" altLang="zh-CN" sz="2400" dirty="0"/>
              <a:t>Connections</a:t>
            </a:r>
          </a:p>
        </p:txBody>
      </p:sp>
      <p:sp>
        <p:nvSpPr>
          <p:cNvPr id="5" name="矩形 4"/>
          <p:cNvSpPr/>
          <p:nvPr/>
        </p:nvSpPr>
        <p:spPr>
          <a:xfrm>
            <a:off x="4981673" y="431594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zookeeper conne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21" y="897938"/>
            <a:ext cx="7214318" cy="54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1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81673" y="431594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 descr="z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62" y="372445"/>
            <a:ext cx="6533292" cy="5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934" y="439616"/>
            <a:ext cx="5412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5.5.4 </a:t>
            </a:r>
            <a:r>
              <a:rPr lang="zh-CN" altLang="zh-CN" sz="2400" dirty="0"/>
              <a:t>K</a:t>
            </a:r>
            <a:r>
              <a:rPr lang="en-US" altLang="zh-CN" sz="2400" dirty="0"/>
              <a:t>afka</a:t>
            </a:r>
            <a:r>
              <a:rPr lang="zh-CN" altLang="en-US" sz="2400" dirty="0"/>
              <a:t> </a:t>
            </a:r>
            <a:r>
              <a:rPr lang="en-US" altLang="zh-CN" sz="2400" dirty="0"/>
              <a:t>Received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zh-CN" altLang="zh-CN" sz="2400" dirty="0"/>
              <a:t>F</a:t>
            </a:r>
            <a:r>
              <a:rPr lang="en-US" altLang="zh-CN" sz="2400" dirty="0"/>
              <a:t>etched</a:t>
            </a:r>
          </a:p>
        </p:txBody>
      </p:sp>
      <p:sp>
        <p:nvSpPr>
          <p:cNvPr id="5" name="矩形 4"/>
          <p:cNvSpPr/>
          <p:nvPr/>
        </p:nvSpPr>
        <p:spPr>
          <a:xfrm>
            <a:off x="4981673" y="431594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Kaf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91" y="1144405"/>
            <a:ext cx="5501263" cy="53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42242124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985262" y="1301188"/>
            <a:ext cx="102922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</a:rPr>
              <a:t>PHOENIX-4056:</a:t>
            </a:r>
          </a:p>
          <a:p>
            <a:r>
              <a:rPr lang="en-US" altLang="zh-CN" sz="2400" dirty="0"/>
              <a:t>java.lang.IllegalArgumentException: </a:t>
            </a:r>
          </a:p>
          <a:p>
            <a:r>
              <a:rPr lang="en-US" altLang="zh-CN" sz="2400" dirty="0"/>
              <a:t>Can not create a Path from an empty string</a:t>
            </a:r>
          </a:p>
          <a:p>
            <a:endParaRPr lang="en-US" altLang="zh-CN" sz="2400" dirty="0"/>
          </a:p>
          <a:p>
            <a:r>
              <a:rPr lang="zh-CN" altLang="zh-CN" sz="2400" b="1" dirty="0">
                <a:solidFill>
                  <a:srgbClr val="FFFF00"/>
                </a:solidFill>
              </a:rPr>
              <a:t>P</a:t>
            </a:r>
            <a:r>
              <a:rPr lang="en-US" altLang="zh-CN" sz="2400" b="1" dirty="0">
                <a:solidFill>
                  <a:srgbClr val="FFFF00"/>
                </a:solidFill>
              </a:rPr>
              <a:t>HOENIX-4319:</a:t>
            </a:r>
          </a:p>
          <a:p>
            <a:r>
              <a:rPr lang="en-US" altLang="zh-CN" sz="2400" dirty="0"/>
              <a:t>Zookeeper connection should be closed immediately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FF00"/>
                </a:solidFill>
              </a:rPr>
              <a:t>SPARK-22968:</a:t>
            </a:r>
          </a:p>
          <a:p>
            <a:r>
              <a:rPr lang="en-US" altLang="zh-CN" sz="2400" dirty="0"/>
              <a:t>java.lang.IllegalStateException: </a:t>
            </a:r>
          </a:p>
          <a:p>
            <a:r>
              <a:rPr lang="en-US" altLang="zh-CN" sz="2400" dirty="0"/>
              <a:t>No current assignment for partition kssh-2</a:t>
            </a:r>
          </a:p>
        </p:txBody>
      </p:sp>
    </p:spTree>
    <p:extLst>
      <p:ext uri="{BB962C8B-B14F-4D97-AF65-F5344CB8AC3E}">
        <p14:creationId xmlns:p14="http://schemas.microsoft.com/office/powerpoint/2010/main" val="3675755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74989248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985262" y="1301188"/>
            <a:ext cx="10292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6.1 3</a:t>
            </a:r>
            <a:r>
              <a:rPr lang="zh-CN" altLang="en-US" sz="3200" dirty="0"/>
              <a:t>次事故的</a:t>
            </a:r>
            <a:r>
              <a:rPr lang="en-US" altLang="zh-CN" sz="3200" dirty="0"/>
              <a:t>RIT(</a:t>
            </a:r>
            <a:r>
              <a:rPr lang="zh-CN" altLang="en-US" sz="3200" dirty="0"/>
              <a:t>公众号</a:t>
            </a:r>
            <a:r>
              <a:rPr lang="en-US" altLang="zh-CN" sz="3200" dirty="0"/>
              <a:t>: hbasegroup  </a:t>
            </a:r>
            <a:r>
              <a:rPr lang="zh-CN" altLang="en-US" sz="3200" dirty="0"/>
              <a:t>文章已发布</a:t>
            </a:r>
            <a:r>
              <a:rPr lang="en-US" altLang="zh-CN" sz="3200" dirty="0"/>
              <a:t>)</a:t>
            </a:r>
          </a:p>
          <a:p>
            <a:endParaRPr lang="en-US" altLang="zh-CN" sz="3200" dirty="0"/>
          </a:p>
          <a:p>
            <a:endParaRPr lang="en-US" altLang="zh-CN" sz="2400" dirty="0"/>
          </a:p>
          <a:p>
            <a:r>
              <a:rPr lang="en-US" altLang="zh-CN" sz="3200" dirty="0"/>
              <a:t>6.2</a:t>
            </a:r>
            <a:r>
              <a:rPr lang="zh-CN" altLang="en-US" sz="3200" dirty="0"/>
              <a:t> 三支烟的故事</a:t>
            </a:r>
            <a:endParaRPr lang="en-US" altLang="zh-CN" sz="32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524" y="3556874"/>
            <a:ext cx="7816230" cy="22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3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55" y="1460873"/>
            <a:ext cx="4597250" cy="2785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b="1" dirty="0">
                <a:solidFill>
                  <a:schemeClr val="tx1"/>
                </a:solidFill>
              </a:rPr>
              <a:t>ThanksQA</a:t>
            </a:r>
            <a:endParaRPr lang="zh-CN" altLang="en-US" sz="8800" b="1" dirty="0">
              <a:solidFill>
                <a:schemeClr val="tx1"/>
              </a:solidFill>
            </a:endParaRPr>
          </a:p>
        </p:txBody>
      </p:sp>
      <p:pic>
        <p:nvPicPr>
          <p:cNvPr id="2" name="图片 1" descr="jep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49" y="1898497"/>
            <a:ext cx="3308436" cy="35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65121137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 descr="九曳离线数仓架构图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219200"/>
            <a:ext cx="11427374" cy="43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9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77279984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22400" y="1727200"/>
            <a:ext cx="1043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>
                <a:latin typeface="+mn-ea"/>
              </a:rPr>
              <a:t>实时采集：</a:t>
            </a:r>
            <a:endParaRPr kumimoji="1" lang="en-US" altLang="zh-CN" sz="4800" dirty="0">
              <a:latin typeface="+mn-ea"/>
            </a:endParaRPr>
          </a:p>
          <a:p>
            <a:r>
              <a:rPr kumimoji="1" lang="en-US" altLang="zh-CN" sz="4800" dirty="0">
                <a:latin typeface="+mn-ea"/>
              </a:rPr>
              <a:t>	Maxwell</a:t>
            </a:r>
          </a:p>
          <a:p>
            <a:endParaRPr kumimoji="1" lang="en-US" altLang="zh-CN" sz="4800" dirty="0">
              <a:latin typeface="+mn-ea"/>
            </a:endParaRPr>
          </a:p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>
                <a:latin typeface="+mn-ea"/>
              </a:rPr>
              <a:t>数仓存储</a:t>
            </a:r>
            <a:r>
              <a:rPr kumimoji="1" lang="zh-CN" altLang="zh-CN" sz="4800" dirty="0">
                <a:latin typeface="+mn-ea"/>
              </a:rPr>
              <a:t>：</a:t>
            </a:r>
            <a:endParaRPr kumimoji="1" lang="en-US" altLang="zh-CN" sz="4800" dirty="0">
              <a:latin typeface="+mn-ea"/>
            </a:endParaRPr>
          </a:p>
          <a:p>
            <a:r>
              <a:rPr kumimoji="1" lang="en-US" altLang="zh-CN" sz="4800" dirty="0">
                <a:latin typeface="+mn-ea"/>
              </a:rPr>
              <a:t>	HBase</a:t>
            </a:r>
            <a:endParaRPr kumimoji="1"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26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91247204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9484" y="1243933"/>
            <a:ext cx="1122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63600" y="945258"/>
            <a:ext cx="109347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Can do SELECT * from table (bootstrapping) initial loads of a table.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supports automatic position recover on master promotion.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flexible partitioning schemas for Kafka - by database, table, primary key, or column.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Maxwell pulls all this off by acting as a full mysql replica, including a SQL parser for create/alter/drop statements (nope, there was no other way).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780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06777117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9484" y="1243933"/>
            <a:ext cx="112214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Apache HBase™ is the Hadoop database, </a:t>
            </a:r>
          </a:p>
          <a:p>
            <a:r>
              <a:rPr lang="en-US" altLang="zh-CN" sz="3200" dirty="0"/>
              <a:t>a distributed, scalable, big data store.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  </a:t>
            </a:r>
            <a:r>
              <a:rPr lang="en-US" altLang="zh-CN" sz="3200" dirty="0"/>
              <a:t>Use Apache HBase™ when you need random, </a:t>
            </a:r>
            <a:r>
              <a:rPr lang="zh-CN" altLang="en-US" sz="3200" dirty="0"/>
              <a:t>             </a:t>
            </a:r>
            <a:r>
              <a:rPr lang="en-US" altLang="zh-CN" sz="3200" dirty="0"/>
              <a:t>realtime read/write access to your Big Data.</a:t>
            </a:r>
          </a:p>
          <a:p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  </a:t>
            </a:r>
            <a:r>
              <a:rPr lang="en-US" altLang="zh-CN" sz="3200" dirty="0"/>
              <a:t>This project's goal is the hosting of very large tables -- billions of rows X millions of columns.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15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87584740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9484" y="1243933"/>
            <a:ext cx="1122141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CN" sz="3200" dirty="0"/>
              <a:t>Support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SQL</a:t>
            </a:r>
          </a:p>
          <a:p>
            <a:endParaRPr kumimoji="1" lang="en-US" altLang="zh-CN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3200" dirty="0"/>
              <a:t>Salted Tables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zh-CN" sz="3200" dirty="0"/>
              <a:t>Secondary Indexes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zh-CN" sz="3200" dirty="0"/>
              <a:t>S</a:t>
            </a:r>
            <a:r>
              <a:rPr kumimoji="1" lang="en-US" altLang="zh-CN" sz="3200" dirty="0"/>
              <a:t>upport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Spark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2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49847100"/>
              </p:ext>
            </p:extLst>
          </p:nvPr>
        </p:nvGraphicFramePr>
        <p:xfrm>
          <a:off x="863724" y="259087"/>
          <a:ext cx="9804276" cy="68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9484" y="1243933"/>
            <a:ext cx="1122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1700" y="1112831"/>
            <a:ext cx="111125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
</a:t>
            </a:r>
            <a:r>
              <a:rPr lang="zh-CN" altLang="en-US" sz="3200" dirty="0"/>
              <a:t>版本历程:
	phoenix-for-cloudera-4.9-HBase-1.2-cdh5.9
	+apache-phoenix-4.11.0-HBase-1.2</a:t>
            </a:r>
            <a:r>
              <a:rPr lang="zh-CN" altLang="zh-CN" sz="3200" dirty="0"/>
              <a:t> 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	----------》</a:t>
            </a:r>
            <a:r>
              <a:rPr lang="zh-CN" altLang="en-US" sz="3200" dirty="0"/>
              <a:t>phoenix-for-cloudera-4.10-HBase-1.2</a:t>
            </a:r>
            <a:r>
              <a:rPr lang="en-US" altLang="zh-CN" sz="3200" dirty="0"/>
              <a:t>-</a:t>
            </a:r>
            <a:r>
              <a:rPr lang="zh-CN" altLang="en-US" sz="3200" dirty="0"/>
              <a:t>cdh5.12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15340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2796</TotalTime>
  <Words>1159</Words>
  <Application>Microsoft Macintosh PowerPoint</Application>
  <PresentationFormat>宽屏</PresentationFormat>
  <Paragraphs>239</Paragraphs>
  <Slides>38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幼圆</vt:lpstr>
      <vt:lpstr>Calibri</vt:lpstr>
      <vt:lpstr>Century Gothic</vt:lpstr>
      <vt:lpstr>Mangal</vt:lpstr>
      <vt:lpstr>Wingdings</vt:lpstr>
      <vt:lpstr>Wingdings 3</vt:lpstr>
      <vt:lpstr>切片</vt:lpstr>
      <vt:lpstr>基于HBase实时数仓 探索实践</vt:lpstr>
      <vt:lpstr>About me   武基鹏，现就职于上海久耶供应链 主要从事大数据平台的技术工作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为什么要编译？   1. 支持特定版本CDH   2. 支持特定版本Spark   3. PHOENIX-3826   4. PHOENIX-3333   5. PHOENIX-3603  </vt:lpstr>
      <vt:lpstr> 6. 修复SYSTEM.MUTEX表在分布式的计算时， 多次创建错误     7. QueryServicesOptions.java文件修改参数 DEFAULT_IS_NAMESPACE_MAPPING_ENABLED=true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如何构建Pass平台</dc:title>
  <dc:creator>武基鹏</dc:creator>
  <cp:lastModifiedBy>Microsoft Office User</cp:lastModifiedBy>
  <cp:revision>132</cp:revision>
  <dcterms:created xsi:type="dcterms:W3CDTF">2017-06-19T01:41:37Z</dcterms:created>
  <dcterms:modified xsi:type="dcterms:W3CDTF">2018-09-08T14:32:44Z</dcterms:modified>
</cp:coreProperties>
</file>