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0" r:id="rId3"/>
    <p:sldId id="341" r:id="rId4"/>
    <p:sldId id="337" r:id="rId5"/>
    <p:sldId id="373" r:id="rId6"/>
    <p:sldId id="343" r:id="rId7"/>
    <p:sldId id="328" r:id="rId8"/>
    <p:sldId id="329" r:id="rId9"/>
    <p:sldId id="375" r:id="rId10"/>
    <p:sldId id="364" r:id="rId11"/>
    <p:sldId id="371" r:id="rId12"/>
    <p:sldId id="372" r:id="rId13"/>
    <p:sldId id="374" r:id="rId1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20E2-6A20-474E-A94F-25D90D3DFEF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10E3-453C-464E-BADE-DB2CAFF5CE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13750-983E-4E18-A533-192778964AA6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50504-FB10-4FC3-A175-24A53317A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0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H172 35 - Object Oriented Analysis and Design 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Activity Diagrams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604" y="802298"/>
            <a:ext cx="3529421" cy="1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027"/>
          <p:cNvSpPr txBox="1">
            <a:spLocks noChangeArrowheads="1"/>
          </p:cNvSpPr>
          <p:nvPr/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– Library Activity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45" y="1371801"/>
            <a:ext cx="10035910" cy="54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– Online Shop Order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60" y="1414870"/>
            <a:ext cx="9537940" cy="54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Swim Lanes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GB" dirty="0" smtClean="0"/>
              <a:t>Swim Lanes add extra clarity by detailing who does what in the activity diagram</a:t>
            </a:r>
          </a:p>
          <a:p>
            <a:endParaRPr lang="en-GB" dirty="0"/>
          </a:p>
          <a:p>
            <a:r>
              <a:rPr lang="en-GB" b="1" dirty="0" smtClean="0"/>
              <a:t>Swim Lanes </a:t>
            </a:r>
            <a:r>
              <a:rPr lang="en-GB" dirty="0" smtClean="0"/>
              <a:t>separate the activities in a diagram to show</a:t>
            </a:r>
          </a:p>
          <a:p>
            <a:endParaRPr lang="en-GB" dirty="0"/>
          </a:p>
          <a:p>
            <a:pPr lvl="1"/>
            <a:r>
              <a:rPr lang="en-GB" dirty="0" smtClean="0"/>
              <a:t>User actions</a:t>
            </a:r>
          </a:p>
          <a:p>
            <a:pPr lvl="1"/>
            <a:r>
              <a:rPr lang="en-GB" dirty="0" smtClean="0"/>
              <a:t>System actions</a:t>
            </a:r>
          </a:p>
          <a:p>
            <a:pPr lvl="1"/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 Systems 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5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Swim Lanes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89" y="1524000"/>
            <a:ext cx="8655021" cy="509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</a:t>
            </a:r>
            <a:r>
              <a:rPr lang="en-GB" dirty="0"/>
              <a:t>D</a:t>
            </a:r>
            <a:r>
              <a:rPr lang="en-GB" dirty="0" smtClean="0"/>
              <a:t>iagrams</a:t>
            </a:r>
            <a:endParaRPr 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Activity diagrams give a much more detailed view of a piece of functionality compared with Use Case Diagrams</a:t>
            </a:r>
            <a:endParaRPr lang="en-GB" dirty="0"/>
          </a:p>
          <a:p>
            <a:r>
              <a:rPr lang="en-GB" dirty="0" smtClean="0"/>
              <a:t>Activity diagrams are created during </a:t>
            </a:r>
            <a:r>
              <a:rPr lang="en-GB" b="1" dirty="0" smtClean="0"/>
              <a:t>design stage</a:t>
            </a:r>
          </a:p>
          <a:p>
            <a:endParaRPr lang="en-GB" dirty="0"/>
          </a:p>
          <a:p>
            <a:r>
              <a:rPr lang="en-GB" dirty="0"/>
              <a:t>They offer a </a:t>
            </a:r>
            <a:r>
              <a:rPr lang="en-GB" b="1" dirty="0"/>
              <a:t>step-by-step</a:t>
            </a:r>
            <a:r>
              <a:rPr lang="en-GB" dirty="0"/>
              <a:t> flow of what needs to happen for a function in your app to work</a:t>
            </a:r>
          </a:p>
          <a:p>
            <a:endParaRPr lang="en-GB" dirty="0"/>
          </a:p>
          <a:p>
            <a:r>
              <a:rPr lang="en-GB" dirty="0" smtClean="0"/>
              <a:t>E.g. if the use case was called “</a:t>
            </a:r>
            <a:r>
              <a:rPr lang="en-GB" dirty="0" smtClean="0">
                <a:solidFill>
                  <a:srgbClr val="FF0000"/>
                </a:solidFill>
              </a:rPr>
              <a:t>login</a:t>
            </a:r>
            <a:r>
              <a:rPr lang="en-GB" dirty="0" smtClean="0"/>
              <a:t>” an Activity diagram would map out the individual stages that a user would go through in order </a:t>
            </a:r>
            <a:r>
              <a:rPr lang="en-GB" dirty="0"/>
              <a:t>in order to successfully login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A user would: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Enter their username and password</a:t>
            </a:r>
          </a:p>
          <a:p>
            <a:pPr lvl="1"/>
            <a:r>
              <a:rPr lang="en-GB" dirty="0"/>
              <a:t>Click the Login button</a:t>
            </a:r>
          </a:p>
          <a:p>
            <a:pPr lvl="1"/>
            <a:r>
              <a:rPr lang="en-GB" dirty="0"/>
              <a:t>The System would verify that the username / password was correct</a:t>
            </a:r>
          </a:p>
          <a:p>
            <a:pPr lvl="1"/>
            <a:r>
              <a:rPr lang="en-GB" b="1" dirty="0"/>
              <a:t>IF</a:t>
            </a:r>
            <a:r>
              <a:rPr lang="en-GB" dirty="0"/>
              <a:t> the credentials were ok it would take them to home page</a:t>
            </a:r>
          </a:p>
          <a:p>
            <a:pPr lvl="1"/>
            <a:r>
              <a:rPr lang="en-GB" b="1" dirty="0"/>
              <a:t>IF </a:t>
            </a:r>
            <a:r>
              <a:rPr lang="en-GB" dirty="0"/>
              <a:t>the credentials were wrong it would show a login error</a:t>
            </a:r>
          </a:p>
        </p:txBody>
      </p:sp>
    </p:spTree>
    <p:extLst>
      <p:ext uri="{BB962C8B-B14F-4D97-AF65-F5344CB8AC3E}">
        <p14:creationId xmlns:p14="http://schemas.microsoft.com/office/powerpoint/2010/main" val="89275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Components in an Activity Diagram</a:t>
            </a:r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5715000" cy="49916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 smtClean="0"/>
              <a:t>Start Node</a:t>
            </a:r>
            <a:endParaRPr lang="en-US" sz="1800" b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The filled circle is the starting point of the </a:t>
            </a:r>
            <a:r>
              <a:rPr lang="en-US" sz="1800" dirty="0" smtClean="0"/>
              <a:t>diagram</a:t>
            </a: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sz="18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 smtClean="0"/>
              <a:t>Activity</a:t>
            </a:r>
            <a:endParaRPr lang="en-US" sz="1800" b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The rounded circle represents activities that </a:t>
            </a:r>
            <a:r>
              <a:rPr lang="en-US" sz="1800" dirty="0" smtClean="0"/>
              <a:t>occur in the system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sz="1800" dirty="0" smtClean="0">
              <a:latin typeface="Times New Roman" panose="02020603050405020304" pitchFamily="18" charset="0"/>
            </a:endParaRPr>
          </a:p>
          <a:p>
            <a:pPr marL="274320" lvl="1" indent="0">
              <a:lnSpc>
                <a:spcPct val="90000"/>
              </a:lnSpc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 smtClean="0"/>
              <a:t>Flow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Lines with arrows depict the direction to travel </a:t>
            </a:r>
            <a:r>
              <a:rPr lang="en-US" sz="1800" dirty="0" smtClean="0"/>
              <a:t>along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i.e</a:t>
            </a:r>
            <a:r>
              <a:rPr lang="en-US" sz="1800" dirty="0"/>
              <a:t>. the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196" y="5028144"/>
            <a:ext cx="1363006" cy="133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02" y="3095910"/>
            <a:ext cx="1600200" cy="1000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196" y="1743019"/>
            <a:ext cx="8096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2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Components in an Activity Diagram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294290" y="1600201"/>
            <a:ext cx="7683062" cy="49477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 smtClean="0"/>
              <a:t>Decision Diamond</a:t>
            </a:r>
          </a:p>
          <a:p>
            <a:pPr>
              <a:lnSpc>
                <a:spcPct val="90000"/>
              </a:lnSpc>
            </a:pPr>
            <a:endParaRPr lang="en-US" sz="1800" b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A diamond with one flow entering and </a:t>
            </a:r>
            <a:r>
              <a:rPr lang="en-US" sz="1800" dirty="0" smtClean="0"/>
              <a:t>two leaving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direction that the flow leaves on depends on the </a:t>
            </a:r>
            <a:r>
              <a:rPr lang="en-US" sz="1800" b="1" i="1" dirty="0" smtClean="0">
                <a:solidFill>
                  <a:srgbClr val="FF0000"/>
                </a:solidFill>
              </a:rPr>
              <a:t>Boolean</a:t>
            </a:r>
            <a:r>
              <a:rPr lang="en-US" sz="1800" dirty="0" smtClean="0"/>
              <a:t> </a:t>
            </a:r>
            <a:r>
              <a:rPr lang="en-US" sz="1800" b="1" i="1" dirty="0">
                <a:solidFill>
                  <a:srgbClr val="FF0000"/>
                </a:solidFill>
              </a:rPr>
              <a:t>answer</a:t>
            </a:r>
            <a:r>
              <a:rPr lang="en-US" sz="1800" dirty="0" smtClean="0"/>
              <a:t> (i.e. </a:t>
            </a:r>
            <a:r>
              <a:rPr lang="en-US" sz="1800" b="1" dirty="0" smtClean="0">
                <a:solidFill>
                  <a:srgbClr val="FF0000"/>
                </a:solidFill>
              </a:rPr>
              <a:t>True or False</a:t>
            </a:r>
            <a:r>
              <a:rPr lang="en-US" sz="1800" dirty="0" smtClean="0"/>
              <a:t>) from the decision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Only </a:t>
            </a:r>
            <a:r>
              <a:rPr lang="en-US" sz="1800" b="1" dirty="0" smtClean="0">
                <a:solidFill>
                  <a:srgbClr val="FF0000"/>
                </a:solidFill>
              </a:rPr>
              <a:t>one</a:t>
            </a:r>
            <a:r>
              <a:rPr lang="en-US" sz="1800" b="1" dirty="0" smtClean="0"/>
              <a:t> path can be taken at a time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E.g. A decision stage on an ATM machine when a user wishes to </a:t>
            </a:r>
            <a:r>
              <a:rPr lang="en-US" sz="1800" b="1" dirty="0" smtClean="0"/>
              <a:t>withdraw cash </a:t>
            </a:r>
            <a:r>
              <a:rPr lang="en-US" sz="1800" dirty="0" smtClean="0"/>
              <a:t>could be: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“Enough funds  in account”     </a:t>
            </a:r>
            <a:r>
              <a:rPr lang="en-US" sz="1800" b="1" dirty="0" smtClean="0">
                <a:solidFill>
                  <a:srgbClr val="FF0000"/>
                </a:solidFill>
              </a:rPr>
              <a:t>OR</a:t>
            </a:r>
            <a:r>
              <a:rPr lang="en-US" sz="1800" dirty="0" smtClean="0"/>
              <a:t>        “Insufficient funds”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The resulting actions from each would be very different!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sz="1800" dirty="0"/>
          </a:p>
        </p:txBody>
      </p:sp>
      <p:graphicFrame>
        <p:nvGraphicFramePr>
          <p:cNvPr id="348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20299"/>
              </p:ext>
            </p:extLst>
          </p:nvPr>
        </p:nvGraphicFramePr>
        <p:xfrm>
          <a:off x="8697706" y="2218952"/>
          <a:ext cx="2401888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name="VISIO" r:id="rId4" imgW="2402280" imgH="1259280" progId="Visio.Drawing.5">
                  <p:embed/>
                </p:oleObj>
              </mc:Choice>
              <mc:Fallback>
                <p:oleObj name="VISIO" r:id="rId4" imgW="2402280" imgH="125928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706" y="2218952"/>
                        <a:ext cx="2401888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826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Components in an Activity Diagram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294290" y="1600201"/>
            <a:ext cx="7683062" cy="49477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b="1" dirty="0" smtClean="0"/>
              <a:t>End </a:t>
            </a:r>
            <a:r>
              <a:rPr lang="en-US" sz="1800" b="1" dirty="0"/>
              <a:t>node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filled circle with a border is the ending point for the activity diagram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Use </a:t>
            </a:r>
            <a:r>
              <a:rPr lang="en-US" sz="1800" dirty="0"/>
              <a:t>this for </a:t>
            </a:r>
            <a:r>
              <a:rPr lang="en-US" sz="1800"/>
              <a:t>the </a:t>
            </a:r>
            <a:r>
              <a:rPr lang="en-US" sz="1800" b="1" smtClean="0"/>
              <a:t>good </a:t>
            </a:r>
            <a:r>
              <a:rPr lang="en-US" sz="1800" b="1" dirty="0" smtClean="0"/>
              <a:t>ending </a:t>
            </a:r>
            <a:r>
              <a:rPr lang="en-US" sz="1800" dirty="0" smtClean="0"/>
              <a:t>of </a:t>
            </a:r>
            <a:r>
              <a:rPr lang="en-US" sz="1800" dirty="0"/>
              <a:t>the activity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E.g. if </a:t>
            </a:r>
            <a:r>
              <a:rPr lang="en-US" sz="1800" dirty="0">
                <a:solidFill>
                  <a:srgbClr val="FF0000"/>
                </a:solidFill>
              </a:rPr>
              <a:t>the activity was “Login” then the ideal situation for both user and system is that the user enters correct login info and is logged in and taken to the home </a:t>
            </a:r>
            <a:r>
              <a:rPr lang="en-US" sz="1800" dirty="0" smtClean="0">
                <a:solidFill>
                  <a:srgbClr val="FF0000"/>
                </a:solidFill>
              </a:rPr>
              <a:t>page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That’s the ideal ending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b="1" dirty="0" smtClean="0"/>
              <a:t>Termination Node</a:t>
            </a:r>
            <a:endParaRPr lang="en-US" sz="1800" b="1" dirty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This </a:t>
            </a:r>
            <a:r>
              <a:rPr lang="en-US" sz="1800" dirty="0"/>
              <a:t>indicates </a:t>
            </a:r>
            <a:r>
              <a:rPr lang="en-US" sz="1800" dirty="0" smtClean="0"/>
              <a:t>that a particular flow (process) stops </a:t>
            </a:r>
            <a:r>
              <a:rPr lang="en-US" sz="1800" dirty="0"/>
              <a:t>at this </a:t>
            </a:r>
            <a:r>
              <a:rPr lang="en-US" sz="1800" dirty="0" smtClean="0"/>
              <a:t>point because it can go no further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Usually associated with a </a:t>
            </a:r>
            <a:r>
              <a:rPr lang="en-US" sz="1800" b="1" dirty="0" smtClean="0"/>
              <a:t>bad ending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Not the ideal ending for the activity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E.g. an ATM machine will reject your card if you enter the wrong pin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But this isn’t the ideal end of a transaction in an ATM – the user wanted money!</a:t>
            </a:r>
          </a:p>
        </p:txBody>
      </p:sp>
      <p:graphicFrame>
        <p:nvGraphicFramePr>
          <p:cNvPr id="348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18699"/>
              </p:ext>
            </p:extLst>
          </p:nvPr>
        </p:nvGraphicFramePr>
        <p:xfrm>
          <a:off x="9497573" y="5058530"/>
          <a:ext cx="4937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VISIO" r:id="rId3" imgW="493560" imgH="493560" progId="Visio.Drawing.5">
                  <p:embed/>
                </p:oleObj>
              </mc:Choice>
              <mc:Fallback>
                <p:oleObj name="VISIO" r:id="rId3" imgW="493560" imgH="493560" progId="Visio.Drawing.5">
                  <p:embed/>
                  <p:pic>
                    <p:nvPicPr>
                      <p:cNvPr id="348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7573" y="5058530"/>
                        <a:ext cx="4937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9141" y="2262045"/>
            <a:ext cx="7905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smtClean="0"/>
              <a:t>– Start and End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92547" y="1893332"/>
            <a:ext cx="3570208" cy="3679130"/>
            <a:chOff x="292547" y="1893332"/>
            <a:chExt cx="3570208" cy="3679130"/>
          </a:xfrm>
        </p:grpSpPr>
        <p:sp>
          <p:nvSpPr>
            <p:cNvPr id="253957" name="Oval 5"/>
            <p:cNvSpPr>
              <a:spLocks noChangeArrowheads="1"/>
            </p:cNvSpPr>
            <p:nvPr/>
          </p:nvSpPr>
          <p:spPr bwMode="auto">
            <a:xfrm>
              <a:off x="1991435" y="2743200"/>
              <a:ext cx="381000" cy="381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3960" name="Text Box 8"/>
            <p:cNvSpPr txBox="1">
              <a:spLocks noChangeArrowheads="1"/>
            </p:cNvSpPr>
            <p:nvPr/>
          </p:nvSpPr>
          <p:spPr bwMode="auto">
            <a:xfrm>
              <a:off x="1497836" y="1893332"/>
              <a:ext cx="135165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Start Node</a:t>
              </a:r>
              <a:endParaRPr lang="en-US" b="1" dirty="0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195583" y="3112532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92547" y="5203130"/>
              <a:ext cx="357020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Flow now moves on to an activity</a:t>
              </a:r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986229" y="4193628"/>
              <a:ext cx="1126350" cy="1009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7636" y="2294751"/>
            <a:ext cx="6341497" cy="2054483"/>
            <a:chOff x="4577636" y="2294751"/>
            <a:chExt cx="6341497" cy="2054483"/>
          </a:xfrm>
        </p:grpSpPr>
        <p:sp>
          <p:nvSpPr>
            <p:cNvPr id="253958" name="Oval 6"/>
            <p:cNvSpPr>
              <a:spLocks noChangeArrowheads="1"/>
            </p:cNvSpPr>
            <p:nvPr/>
          </p:nvSpPr>
          <p:spPr bwMode="auto">
            <a:xfrm>
              <a:off x="5108218" y="3434834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3959" name="Oval 7"/>
            <p:cNvSpPr>
              <a:spLocks noChangeArrowheads="1"/>
            </p:cNvSpPr>
            <p:nvPr/>
          </p:nvSpPr>
          <p:spPr bwMode="auto">
            <a:xfrm>
              <a:off x="5184418" y="3511034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3961" name="Text Box 9"/>
            <p:cNvSpPr txBox="1">
              <a:spLocks noChangeArrowheads="1"/>
            </p:cNvSpPr>
            <p:nvPr/>
          </p:nvSpPr>
          <p:spPr bwMode="auto">
            <a:xfrm>
              <a:off x="4577636" y="3979902"/>
              <a:ext cx="12618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End Node</a:t>
              </a:r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5336818" y="2444234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7271981" y="2294751"/>
              <a:ext cx="364715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Flow comes from the final activity</a:t>
              </a:r>
              <a:endParaRPr lang="en-US" dirty="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5565418" y="2539662"/>
              <a:ext cx="1706563" cy="4070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490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– Basic Activity Flow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73409" y="2085498"/>
            <a:ext cx="5715000" cy="3643660"/>
            <a:chOff x="6373409" y="2085498"/>
            <a:chExt cx="5715000" cy="3643660"/>
          </a:xfrm>
        </p:grpSpPr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>
              <a:off x="6373409" y="3442648"/>
              <a:ext cx="1600200" cy="838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Send </a:t>
              </a:r>
              <a:r>
                <a:rPr lang="en-US" sz="1600" dirty="0" smtClean="0"/>
                <a:t>Payment</a:t>
              </a:r>
              <a:endParaRPr lang="en-US" sz="1600" dirty="0"/>
            </a:p>
          </p:txBody>
        </p:sp>
        <p:sp>
          <p:nvSpPr>
            <p:cNvPr id="15" name="AutoShape 5"/>
            <p:cNvSpPr>
              <a:spLocks noChangeArrowheads="1"/>
            </p:cNvSpPr>
            <p:nvPr/>
          </p:nvSpPr>
          <p:spPr bwMode="auto">
            <a:xfrm>
              <a:off x="10488209" y="3442648"/>
              <a:ext cx="1600200" cy="838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/>
              <a:r>
                <a:rPr lang="en-US" sz="1600" dirty="0" smtClean="0">
                  <a:solidFill>
                    <a:srgbClr val="292934"/>
                  </a:solidFill>
                </a:rPr>
                <a:t>Display Receipt</a:t>
              </a:r>
              <a:endParaRPr lang="en-US" sz="1600" dirty="0">
                <a:solidFill>
                  <a:srgbClr val="292934"/>
                </a:solidFill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7973609" y="3899848"/>
              <a:ext cx="2514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6952318" y="2085498"/>
              <a:ext cx="381000" cy="381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7156466" y="245483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1126956" y="5271958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1203156" y="534815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11355556" y="4281358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4633" y="1632083"/>
            <a:ext cx="5807074" cy="4569930"/>
            <a:chOff x="104633" y="1632083"/>
            <a:chExt cx="5807074" cy="4569930"/>
          </a:xfrm>
        </p:grpSpPr>
        <p:sp>
          <p:nvSpPr>
            <p:cNvPr id="250884" name="AutoShape 4"/>
            <p:cNvSpPr>
              <a:spLocks noChangeArrowheads="1"/>
            </p:cNvSpPr>
            <p:nvPr/>
          </p:nvSpPr>
          <p:spPr bwMode="auto">
            <a:xfrm>
              <a:off x="196707" y="3442648"/>
              <a:ext cx="1600200" cy="838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Activity 1</a:t>
              </a:r>
              <a:endParaRPr lang="en-US" dirty="0"/>
            </a:p>
          </p:txBody>
        </p:sp>
        <p:sp>
          <p:nvSpPr>
            <p:cNvPr id="250885" name="AutoShape 5"/>
            <p:cNvSpPr>
              <a:spLocks noChangeArrowheads="1"/>
            </p:cNvSpPr>
            <p:nvPr/>
          </p:nvSpPr>
          <p:spPr bwMode="auto">
            <a:xfrm>
              <a:off x="4311507" y="3442648"/>
              <a:ext cx="1600200" cy="838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Activity 2</a:t>
              </a:r>
              <a:endParaRPr lang="en-US" dirty="0"/>
            </a:p>
          </p:txBody>
        </p:sp>
        <p:sp>
          <p:nvSpPr>
            <p:cNvPr id="250886" name="Line 6"/>
            <p:cNvSpPr>
              <a:spLocks noChangeShapeType="1"/>
            </p:cNvSpPr>
            <p:nvPr/>
          </p:nvSpPr>
          <p:spPr bwMode="auto">
            <a:xfrm>
              <a:off x="1796907" y="3899848"/>
              <a:ext cx="2514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104633" y="5160323"/>
              <a:ext cx="13388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1. Activities</a:t>
              </a:r>
              <a:endParaRPr lang="en-US" dirty="0"/>
            </a:p>
          </p:txBody>
        </p:sp>
        <p:sp>
          <p:nvSpPr>
            <p:cNvPr id="250888" name="Text Box 8"/>
            <p:cNvSpPr txBox="1">
              <a:spLocks noChangeArrowheads="1"/>
            </p:cNvSpPr>
            <p:nvPr/>
          </p:nvSpPr>
          <p:spPr bwMode="auto">
            <a:xfrm>
              <a:off x="2482708" y="2223448"/>
              <a:ext cx="9284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2. </a:t>
              </a:r>
              <a:r>
                <a:rPr lang="en-US" dirty="0" smtClean="0"/>
                <a:t>Flow</a:t>
              </a:r>
              <a:endParaRPr lang="en-US" dirty="0"/>
            </a:p>
          </p:txBody>
        </p:sp>
        <p:sp>
          <p:nvSpPr>
            <p:cNvPr id="250889" name="Line 9"/>
            <p:cNvSpPr>
              <a:spLocks noChangeShapeType="1"/>
            </p:cNvSpPr>
            <p:nvPr/>
          </p:nvSpPr>
          <p:spPr bwMode="auto">
            <a:xfrm flipV="1">
              <a:off x="882507" y="4280848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0890" name="Line 10"/>
            <p:cNvSpPr>
              <a:spLocks noChangeShapeType="1"/>
            </p:cNvSpPr>
            <p:nvPr/>
          </p:nvSpPr>
          <p:spPr bwMode="auto">
            <a:xfrm flipV="1">
              <a:off x="1034907" y="4357048"/>
              <a:ext cx="3352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0891" name="Line 11"/>
            <p:cNvSpPr>
              <a:spLocks noChangeShapeType="1"/>
            </p:cNvSpPr>
            <p:nvPr/>
          </p:nvSpPr>
          <p:spPr bwMode="auto">
            <a:xfrm>
              <a:off x="3092307" y="2680648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692007" y="2085498"/>
              <a:ext cx="381000" cy="381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896155" y="245483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855970" y="5271448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4932170" y="534764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5084570" y="4280848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540929" y="1632083"/>
              <a:ext cx="7104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Start</a:t>
              </a:r>
              <a:endParaRPr lang="en-US" b="1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762793" y="5832681"/>
              <a:ext cx="6976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Stop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96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- </a:t>
            </a:r>
            <a:r>
              <a:rPr lang="en-US" dirty="0" smtClean="0"/>
              <a:t>Decisions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10421" y="1343129"/>
            <a:ext cx="10251976" cy="2593580"/>
            <a:chOff x="958954" y="1611571"/>
            <a:chExt cx="10251976" cy="2593580"/>
          </a:xfrm>
        </p:grpSpPr>
        <p:sp>
          <p:nvSpPr>
            <p:cNvPr id="251916" name="AutoShape 12"/>
            <p:cNvSpPr>
              <a:spLocks noChangeArrowheads="1"/>
            </p:cNvSpPr>
            <p:nvPr/>
          </p:nvSpPr>
          <p:spPr bwMode="auto">
            <a:xfrm>
              <a:off x="3247896" y="2757351"/>
              <a:ext cx="762000" cy="45720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1917" name="Line 13"/>
            <p:cNvSpPr>
              <a:spLocks noChangeShapeType="1"/>
            </p:cNvSpPr>
            <p:nvPr/>
          </p:nvSpPr>
          <p:spPr bwMode="auto">
            <a:xfrm flipV="1">
              <a:off x="3628896" y="2071551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1918" name="Line 14"/>
            <p:cNvSpPr>
              <a:spLocks noChangeShapeType="1"/>
            </p:cNvSpPr>
            <p:nvPr/>
          </p:nvSpPr>
          <p:spPr bwMode="auto">
            <a:xfrm>
              <a:off x="3628896" y="2071551"/>
              <a:ext cx="152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1919" name="Text Box 15"/>
            <p:cNvSpPr txBox="1">
              <a:spLocks noChangeArrowheads="1"/>
            </p:cNvSpPr>
            <p:nvPr/>
          </p:nvSpPr>
          <p:spPr bwMode="auto">
            <a:xfrm>
              <a:off x="3689222" y="2068119"/>
              <a:ext cx="10516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smtClean="0"/>
                <a:t>[Option A]</a:t>
              </a:r>
              <a:endParaRPr lang="en-US" sz="1400" b="1" dirty="0"/>
            </a:p>
          </p:txBody>
        </p:sp>
        <p:sp>
          <p:nvSpPr>
            <p:cNvPr id="251922" name="Line 18"/>
            <p:cNvSpPr>
              <a:spLocks noChangeShapeType="1"/>
            </p:cNvSpPr>
            <p:nvPr/>
          </p:nvSpPr>
          <p:spPr bwMode="auto">
            <a:xfrm>
              <a:off x="3628896" y="3214551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1923" name="Text Box 19"/>
            <p:cNvSpPr txBox="1">
              <a:spLocks noChangeArrowheads="1"/>
            </p:cNvSpPr>
            <p:nvPr/>
          </p:nvSpPr>
          <p:spPr bwMode="auto">
            <a:xfrm>
              <a:off x="3593641" y="3519351"/>
              <a:ext cx="105830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smtClean="0"/>
                <a:t>[Option B]</a:t>
              </a:r>
              <a:endParaRPr lang="en-US" sz="1400" b="1" dirty="0"/>
            </a:p>
          </p:txBody>
        </p:sp>
        <p:sp>
          <p:nvSpPr>
            <p:cNvPr id="251924" name="Line 20"/>
            <p:cNvSpPr>
              <a:spLocks noChangeShapeType="1"/>
            </p:cNvSpPr>
            <p:nvPr/>
          </p:nvSpPr>
          <p:spPr bwMode="auto">
            <a:xfrm>
              <a:off x="2562096" y="2985951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>
              <a:off x="958954" y="2566851"/>
              <a:ext cx="1600200" cy="838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Activity 1</a:t>
              </a:r>
              <a:endParaRPr lang="en-US" dirty="0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7037928" y="2714601"/>
              <a:ext cx="417300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A decision must be made to determine </a:t>
              </a:r>
            </a:p>
            <a:p>
              <a:r>
                <a:rPr lang="en-US" dirty="0" smtClean="0"/>
                <a:t>which path to follow</a:t>
              </a:r>
              <a:endParaRPr lang="en-US" dirty="0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4109545" y="2985951"/>
              <a:ext cx="2984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507959" y="1611571"/>
              <a:ext cx="381000" cy="381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>
              <a:off x="1712107" y="1844270"/>
              <a:ext cx="0" cy="7225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937657" y="2663066"/>
              <a:ext cx="24059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smtClean="0"/>
                <a:t>[Text Explaining Decision]</a:t>
              </a:r>
              <a:endParaRPr lang="en-US" sz="14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87028" y="3936709"/>
            <a:ext cx="5610841" cy="2744297"/>
            <a:chOff x="5836409" y="3874311"/>
            <a:chExt cx="5610841" cy="2744297"/>
          </a:xfrm>
        </p:grpSpPr>
        <p:sp>
          <p:nvSpPr>
            <p:cNvPr id="25" name="AutoShape 12"/>
            <p:cNvSpPr>
              <a:spLocks noChangeArrowheads="1"/>
            </p:cNvSpPr>
            <p:nvPr/>
          </p:nvSpPr>
          <p:spPr bwMode="auto">
            <a:xfrm>
              <a:off x="8125351" y="4890599"/>
              <a:ext cx="762000" cy="45720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8506351" y="4204799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8506351" y="4204799"/>
              <a:ext cx="152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8566677" y="4215015"/>
              <a:ext cx="6124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smtClean="0"/>
                <a:t>[Yes]</a:t>
              </a:r>
              <a:endParaRPr lang="en-US" sz="1400" b="1" dirty="0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8506351" y="5347799"/>
              <a:ext cx="0" cy="794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8471096" y="5652599"/>
              <a:ext cx="54213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smtClean="0"/>
                <a:t>[No]</a:t>
              </a:r>
              <a:endParaRPr lang="en-US" sz="1400" b="1" dirty="0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7439551" y="5119199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2" name="AutoShape 4"/>
            <p:cNvSpPr>
              <a:spLocks noChangeArrowheads="1"/>
            </p:cNvSpPr>
            <p:nvPr/>
          </p:nvSpPr>
          <p:spPr bwMode="auto">
            <a:xfrm>
              <a:off x="5836409" y="4700099"/>
              <a:ext cx="1600200" cy="838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Book Hotel </a:t>
              </a:r>
            </a:p>
            <a:p>
              <a:pPr algn="ctr"/>
              <a:r>
                <a:rPr lang="en-US" sz="1600" dirty="0" smtClean="0"/>
                <a:t>Room</a:t>
              </a:r>
              <a:endParaRPr lang="en-US" sz="1600" dirty="0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8883680" y="4945385"/>
              <a:ext cx="219111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smtClean="0"/>
                <a:t>[Are Rooms Available?]</a:t>
              </a:r>
              <a:endParaRPr lang="en-US" sz="1400" b="1" dirty="0"/>
            </a:p>
          </p:txBody>
        </p:sp>
        <p:sp>
          <p:nvSpPr>
            <p:cNvPr id="38" name="AutoShape 4"/>
            <p:cNvSpPr>
              <a:spLocks noChangeArrowheads="1"/>
            </p:cNvSpPr>
            <p:nvPr/>
          </p:nvSpPr>
          <p:spPr bwMode="auto">
            <a:xfrm>
              <a:off x="10030351" y="3874311"/>
              <a:ext cx="1416899" cy="64419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Select Room</a:t>
              </a:r>
              <a:endParaRPr lang="en-US" sz="1600" dirty="0"/>
            </a:p>
          </p:txBody>
        </p:sp>
        <p:graphicFrame>
          <p:nvGraphicFramePr>
            <p:cNvPr id="4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1603870"/>
                </p:ext>
              </p:extLst>
            </p:nvPr>
          </p:nvGraphicFramePr>
          <p:xfrm>
            <a:off x="8259494" y="6124895"/>
            <a:ext cx="493713" cy="49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VISIO" r:id="rId3" imgW="493560" imgH="493560" progId="Visio.Drawing.5">
                    <p:embed/>
                  </p:oleObj>
                </mc:Choice>
                <mc:Fallback>
                  <p:oleObj name="VISIO" r:id="rId3" imgW="493560" imgH="493560" progId="Visio.Drawing.5">
                    <p:embed/>
                    <p:pic>
                      <p:nvPicPr>
                        <p:cNvPr id="34816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9494" y="6124895"/>
                          <a:ext cx="493713" cy="493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0500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027"/>
          <p:cNvSpPr txBox="1">
            <a:spLocks noChangeArrowheads="1"/>
          </p:cNvSpPr>
          <p:nvPr/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– </a:t>
            </a:r>
            <a:r>
              <a:rPr lang="en-US" dirty="0" smtClean="0"/>
              <a:t>Logging 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34" y="1607328"/>
            <a:ext cx="6488949" cy="51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3696</TotalTime>
  <Words>543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Clarity</vt:lpstr>
      <vt:lpstr>VISIO</vt:lpstr>
      <vt:lpstr>H172 35 - Object Oriented Analysis and Design </vt:lpstr>
      <vt:lpstr>Activity Diagrams</vt:lpstr>
      <vt:lpstr>Basic Components in an Activity Diagram</vt:lpstr>
      <vt:lpstr>Basic Components in an Activity Diagram</vt:lpstr>
      <vt:lpstr>Basic Components in an Activity Diagram</vt:lpstr>
      <vt:lpstr>Notation – Start and End</vt:lpstr>
      <vt:lpstr>Notation – Basic Activity Flow</vt:lpstr>
      <vt:lpstr>Notation - Decisions</vt:lpstr>
      <vt:lpstr>PowerPoint Presentation</vt:lpstr>
      <vt:lpstr>PowerPoint Presentation</vt:lpstr>
      <vt:lpstr>Example – Online Shop Order</vt:lpstr>
      <vt:lpstr>Swim Lanes</vt:lpstr>
      <vt:lpstr>Swim Lanes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DV6E 34 - Database Design Fundamentals</dc:title>
  <dc:creator>Dell</dc:creator>
  <cp:lastModifiedBy>Windows User</cp:lastModifiedBy>
  <cp:revision>157</cp:revision>
  <cp:lastPrinted>2018-08-23T14:27:30Z</cp:lastPrinted>
  <dcterms:created xsi:type="dcterms:W3CDTF">2015-11-17T10:25:44Z</dcterms:created>
  <dcterms:modified xsi:type="dcterms:W3CDTF">2021-03-15T11:26:33Z</dcterms:modified>
</cp:coreProperties>
</file>