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421" r:id="rId3"/>
    <p:sldId id="406" r:id="rId4"/>
    <p:sldId id="407" r:id="rId5"/>
    <p:sldId id="408" r:id="rId6"/>
    <p:sldId id="410" r:id="rId7"/>
    <p:sldId id="373" r:id="rId8"/>
    <p:sldId id="418" r:id="rId9"/>
    <p:sldId id="376" r:id="rId10"/>
    <p:sldId id="403" r:id="rId11"/>
    <p:sldId id="402" r:id="rId12"/>
    <p:sldId id="420" r:id="rId1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420E2-6A20-474E-A94F-25D90D3DFEFC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410E3-453C-464E-BADE-DB2CAFF5CE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1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13750-983E-4E18-A533-192778964AA6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7612"/>
            <a:ext cx="5438775" cy="3907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3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243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50504-FB10-4FC3-A175-24A53317A2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0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EA2EE-5B37-4941-AC28-A316816C1204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47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F35A8E-ACA0-47DA-85F0-7DFB184E9B9B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93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47324-C8C6-4A85-94A5-2D395CDE6C1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640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EA2EE-5B37-4941-AC28-A316816C1204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3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EA2EE-5B37-4941-AC28-A316816C1204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29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EA2EE-5B37-4941-AC28-A316816C1204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36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47324-C8C6-4A85-94A5-2D395CDE6C1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228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47324-C8C6-4A85-94A5-2D395CDE6C1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336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47324-C8C6-4A85-94A5-2D395CDE6C1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247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47324-C8C6-4A85-94A5-2D395CDE6C1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06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E24A05-CEA5-48B7-9A8B-1F1735E2215C}" type="slidenum">
              <a:rPr lang="en-GB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latin typeface="Arial" panose="020B0604020202020204" pitchFamily="34" charset="0"/>
              </a:rPr>
              <a:t>The most common composition notation is very similar to aggregation, except that the diamond is filled in to show composition </a:t>
            </a:r>
          </a:p>
          <a:p>
            <a:pPr eaLnBrk="1" hangingPunct="1"/>
            <a:endParaRPr lang="en-GB" altLang="en-US">
              <a:latin typeface="Arial" panose="020B0604020202020204" pitchFamily="34" charset="0"/>
            </a:endParaRPr>
          </a:p>
          <a:p>
            <a:pPr eaLnBrk="1" hangingPunct="1"/>
            <a:r>
              <a:rPr lang="en-GB" altLang="en-US">
                <a:latin typeface="Arial" panose="020B0604020202020204" pitchFamily="34" charset="0"/>
              </a:rPr>
              <a:t>Document is composed of one frontpage, one or more sections, and zero or one index (document may or may not have an index)</a:t>
            </a:r>
          </a:p>
          <a:p>
            <a:pPr eaLnBrk="1" hangingPunct="1"/>
            <a:r>
              <a:rPr lang="en-GB" altLang="en-US">
                <a:latin typeface="Arial" panose="020B0604020202020204" pitchFamily="34" charset="0"/>
              </a:rPr>
              <a:t>Frontpage, section &amp; index cannot exist independently as a document ie if a document is deleted all constituent parts will be deleted</a:t>
            </a:r>
          </a:p>
          <a:p>
            <a:pPr eaLnBrk="1" hangingPunct="1"/>
            <a:endParaRPr lang="en-GB" altLang="en-US">
              <a:latin typeface="Arial" panose="020B0604020202020204" pitchFamily="34" charset="0"/>
            </a:endParaRPr>
          </a:p>
          <a:p>
            <a:pPr eaLnBrk="1" hangingPunct="1"/>
            <a:r>
              <a:rPr lang="en-GB" altLang="en-US">
                <a:latin typeface="Arial" panose="020B0604020202020204" pitchFamily="34" charset="0"/>
              </a:rPr>
              <a:t>Another eg Hand is made up of up to 5 fingers and each finger is part of a hand</a:t>
            </a:r>
          </a:p>
          <a:p>
            <a:pPr eaLnBrk="1" hangingPunct="1"/>
            <a:endParaRPr lang="en-GB" altLang="en-US">
              <a:latin typeface="Arial" panose="020B0604020202020204" pitchFamily="34" charset="0"/>
            </a:endParaRPr>
          </a:p>
          <a:p>
            <a:pPr eaLnBrk="1" hangingPunct="1"/>
            <a:r>
              <a:rPr lang="en-GB" altLang="en-US">
                <a:latin typeface="Arial" panose="020B0604020202020204" pitchFamily="34" charset="0"/>
              </a:rPr>
              <a:t>If the hand is removed the fingers will also be removed</a:t>
            </a:r>
          </a:p>
          <a:p>
            <a:pPr eaLnBrk="1" hangingPunct="1"/>
            <a:endParaRPr lang="en-GB" altLang="en-US">
              <a:latin typeface="Arial" panose="020B0604020202020204" pitchFamily="34" charset="0"/>
            </a:endParaRPr>
          </a:p>
          <a:p>
            <a:pPr eaLnBrk="1" hangingPunct="1"/>
            <a:endParaRPr lang="en-GB" altLang="en-US">
              <a:latin typeface="Arial" panose="020B0604020202020204" pitchFamily="34" charset="0"/>
            </a:endParaRPr>
          </a:p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6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/>
              <a:t>H172 35 - Object Oriented Analysis and Design 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Initial Class Diagrams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604" y="802298"/>
            <a:ext cx="3529421" cy="119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62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/>
              <a:t>Composition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848" y="3330593"/>
            <a:ext cx="8105775" cy="3457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A98CBF-2C0E-D751-366E-2411F39E5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467" y="1524000"/>
            <a:ext cx="6344535" cy="123842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010972-6223-DF85-B1F2-BFBBF9E02D40}"/>
              </a:ext>
            </a:extLst>
          </p:cNvPr>
          <p:cNvCxnSpPr/>
          <p:nvPr/>
        </p:nvCxnSpPr>
        <p:spPr>
          <a:xfrm>
            <a:off x="609600" y="3071002"/>
            <a:ext cx="1106194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48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689579" y="1538059"/>
            <a:ext cx="11129382" cy="5135695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altLang="en-US" dirty="0">
                <a:latin typeface="Arial" panose="020B0604020202020204" pitchFamily="34" charset="0"/>
              </a:rPr>
              <a:t>Returning to the aggregation examples – here’s why they are </a:t>
            </a:r>
            <a:r>
              <a:rPr lang="en-GB" altLang="en-US" b="1" dirty="0">
                <a:latin typeface="Arial" panose="020B0604020202020204" pitchFamily="34" charset="0"/>
              </a:rPr>
              <a:t>NOT</a:t>
            </a:r>
            <a:r>
              <a:rPr lang="en-GB" altLang="en-US" dirty="0">
                <a:latin typeface="Arial" panose="020B0604020202020204" pitchFamily="34" charset="0"/>
              </a:rPr>
              <a:t> composition examples: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en-US" dirty="0"/>
              <a:t>Composition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79" y="2642424"/>
            <a:ext cx="5591175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79" y="5426513"/>
            <a:ext cx="5476875" cy="106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928" y="4105906"/>
            <a:ext cx="5553075" cy="9810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65352" y="2881233"/>
            <a:ext cx="4617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dirty="0">
                <a:latin typeface="Arial" panose="020B0604020202020204" pitchFamily="34" charset="0"/>
              </a:rPr>
              <a:t>Units can also be taught in isolation </a:t>
            </a:r>
          </a:p>
          <a:p>
            <a:r>
              <a:rPr lang="en-GB" altLang="en-US" dirty="0">
                <a:latin typeface="Arial" panose="020B0604020202020204" pitchFamily="34" charset="0"/>
              </a:rPr>
              <a:t>     without being part of a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Students can pay for a unit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965352" y="4411777"/>
            <a:ext cx="5166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dirty="0">
                <a:latin typeface="Arial" panose="020B0604020202020204" pitchFamily="34" charset="0"/>
              </a:rPr>
              <a:t>Songs don’t need to be downloaded by a user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965351" y="5636747"/>
            <a:ext cx="46538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dirty="0">
                <a:latin typeface="Arial" panose="020B0604020202020204" pitchFamily="34" charset="0"/>
              </a:rPr>
              <a:t>Beans are stored in a tin yes.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dirty="0">
                <a:latin typeface="Arial" panose="020B0604020202020204" pitchFamily="34" charset="0"/>
              </a:rPr>
              <a:t>But beans are even better out of the tin!!!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07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Two Stage Approach to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79" y="1538059"/>
            <a:ext cx="11129382" cy="5135695"/>
          </a:xfrm>
        </p:spPr>
        <p:txBody>
          <a:bodyPr>
            <a:normAutofit/>
          </a:bodyPr>
          <a:lstStyle/>
          <a:p>
            <a:pPr marL="411480" indent="-228600">
              <a:spcBef>
                <a:spcPct val="75000"/>
              </a:spcBef>
            </a:pPr>
            <a:r>
              <a:rPr lang="en-US" altLang="en-US" sz="2200" b="1" dirty="0"/>
              <a:t>Initial Class </a:t>
            </a:r>
            <a:r>
              <a:rPr lang="en-US" altLang="en-US" sz="2200" b="1"/>
              <a:t>Diagram:       </a:t>
            </a:r>
            <a:endParaRPr lang="en-US" altLang="en-US" sz="2200" b="1" dirty="0"/>
          </a:p>
          <a:p>
            <a:pPr marL="685800" lvl="1" indent="-228600">
              <a:spcBef>
                <a:spcPct val="75000"/>
              </a:spcBef>
            </a:pPr>
            <a:r>
              <a:rPr lang="en-US" altLang="en-US" sz="1800" dirty="0"/>
              <a:t>All Classes identified</a:t>
            </a:r>
          </a:p>
          <a:p>
            <a:pPr marL="685800" lvl="1" indent="-228600">
              <a:spcBef>
                <a:spcPct val="75000"/>
              </a:spcBef>
            </a:pPr>
            <a:r>
              <a:rPr lang="en-US" altLang="en-US" sz="1800" dirty="0"/>
              <a:t>All Relationship types (inheritance, association, aggregation, composition)</a:t>
            </a:r>
          </a:p>
          <a:p>
            <a:pPr marL="685800" lvl="1" indent="-228600">
              <a:spcBef>
                <a:spcPct val="75000"/>
              </a:spcBef>
            </a:pPr>
            <a:r>
              <a:rPr lang="en-US" altLang="en-US" sz="1800" dirty="0"/>
              <a:t>Multiplicity (where useful)</a:t>
            </a:r>
          </a:p>
          <a:p>
            <a:pPr marL="685800" lvl="1" indent="-228600">
              <a:spcBef>
                <a:spcPct val="75000"/>
              </a:spcBef>
            </a:pPr>
            <a:endParaRPr lang="en-US" altLang="en-US" sz="1800" dirty="0"/>
          </a:p>
          <a:p>
            <a:pPr marL="411480" indent="-228600">
              <a:spcBef>
                <a:spcPct val="75000"/>
              </a:spcBef>
            </a:pPr>
            <a:r>
              <a:rPr lang="en-US" altLang="en-US" sz="2200" b="1" dirty="0"/>
              <a:t>Detailed Class Diagram: </a:t>
            </a:r>
          </a:p>
          <a:p>
            <a:pPr marL="685800" lvl="1" indent="-228600">
              <a:spcBef>
                <a:spcPct val="75000"/>
              </a:spcBef>
            </a:pPr>
            <a:r>
              <a:rPr lang="en-US" altLang="en-US" sz="1800" dirty="0"/>
              <a:t>All attributes (with data types)</a:t>
            </a:r>
          </a:p>
          <a:p>
            <a:pPr marL="685800" lvl="1" indent="-228600">
              <a:spcBef>
                <a:spcPct val="75000"/>
              </a:spcBef>
            </a:pPr>
            <a:r>
              <a:rPr lang="en-US" altLang="en-US" sz="1800" dirty="0"/>
              <a:t>All methods (with return types + parameters)</a:t>
            </a:r>
          </a:p>
          <a:p>
            <a:pPr marL="685800" lvl="1" indent="-228600">
              <a:spcBef>
                <a:spcPct val="75000"/>
              </a:spcBef>
            </a:pPr>
            <a:r>
              <a:rPr lang="en-US" altLang="en-US" sz="1800" dirty="0"/>
              <a:t>Visibility of attributes + methods </a:t>
            </a:r>
          </a:p>
          <a:p>
            <a:pPr indent="0">
              <a:spcBef>
                <a:spcPct val="75000"/>
              </a:spcBef>
              <a:buNone/>
            </a:pPr>
            <a:endParaRPr lang="en-US" altLang="en-US" sz="2200" b="1" dirty="0"/>
          </a:p>
          <a:p>
            <a:pPr marL="411480" indent="-228600">
              <a:spcBef>
                <a:spcPct val="75000"/>
              </a:spcBef>
            </a:pPr>
            <a:endParaRPr lang="en-US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79931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Classes are made up of…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altLang="en-US" sz="2200" b="1" dirty="0"/>
              <a:t>Attributes </a:t>
            </a:r>
            <a:r>
              <a:rPr lang="en-GB" altLang="en-US" sz="2200" dirty="0"/>
              <a:t>(used to describe the instance of the class)</a:t>
            </a:r>
          </a:p>
          <a:p>
            <a:endParaRPr lang="en-GB" altLang="en-US" sz="2200" dirty="0"/>
          </a:p>
          <a:p>
            <a:r>
              <a:rPr lang="en-GB" altLang="en-US" sz="2200" b="1" dirty="0"/>
              <a:t>Methods</a:t>
            </a:r>
            <a:r>
              <a:rPr lang="en-GB" altLang="en-US" sz="2200" dirty="0"/>
              <a:t> (to allow the class to “do” things)</a:t>
            </a:r>
          </a:p>
          <a:p>
            <a:endParaRPr lang="en-GB" altLang="en-US" sz="2200" dirty="0"/>
          </a:p>
          <a:p>
            <a:r>
              <a:rPr lang="en-GB" altLang="en-US" sz="2200" b="1" dirty="0"/>
              <a:t>Visibility </a:t>
            </a:r>
            <a:r>
              <a:rPr lang="en-GB" altLang="en-US" sz="2200" dirty="0"/>
              <a:t>(public or private)</a:t>
            </a:r>
          </a:p>
          <a:p>
            <a:pPr marL="0" indent="0">
              <a:buNone/>
            </a:pPr>
            <a:endParaRPr lang="en-GB" altLang="en-US" sz="2200" dirty="0"/>
          </a:p>
          <a:p>
            <a:r>
              <a:rPr lang="en-GB" altLang="en-US" sz="2200" b="1" dirty="0"/>
              <a:t>Relationships</a:t>
            </a:r>
            <a:r>
              <a:rPr lang="en-GB" altLang="en-US" sz="2200" dirty="0"/>
              <a:t> (connections to other class)</a:t>
            </a:r>
          </a:p>
          <a:p>
            <a:r>
              <a:rPr lang="en-GB" altLang="en-US" sz="2200" dirty="0"/>
              <a:t>These relationships could be:</a:t>
            </a:r>
          </a:p>
          <a:p>
            <a:endParaRPr lang="en-GB" altLang="en-US" sz="2200" dirty="0"/>
          </a:p>
          <a:p>
            <a:pPr lvl="1"/>
            <a:r>
              <a:rPr lang="en-GB" altLang="en-US" dirty="0"/>
              <a:t>Association 		</a:t>
            </a:r>
            <a:r>
              <a:rPr lang="en-GB" altLang="en-US" sz="1600" dirty="0"/>
              <a:t>(“speaks” to another class)</a:t>
            </a:r>
          </a:p>
          <a:p>
            <a:pPr lvl="1"/>
            <a:r>
              <a:rPr lang="en-GB" altLang="en-US" dirty="0"/>
              <a:t>Aggregation 	</a:t>
            </a:r>
            <a:r>
              <a:rPr lang="en-GB" altLang="en-US" sz="1600" dirty="0"/>
              <a:t>(part of another class and but </a:t>
            </a:r>
            <a:r>
              <a:rPr lang="en-GB" altLang="en-US" sz="1600" b="1" dirty="0">
                <a:solidFill>
                  <a:srgbClr val="FF0000"/>
                </a:solidFill>
              </a:rPr>
              <a:t>can</a:t>
            </a:r>
            <a:r>
              <a:rPr lang="en-GB" altLang="en-US" sz="1600" dirty="0"/>
              <a:t> </a:t>
            </a:r>
            <a:r>
              <a:rPr lang="en-GB" altLang="en-US" sz="1600" dirty="0">
                <a:solidFill>
                  <a:srgbClr val="FF0000"/>
                </a:solidFill>
              </a:rPr>
              <a:t>exist</a:t>
            </a:r>
            <a:r>
              <a:rPr lang="en-GB" altLang="en-US" sz="1600" dirty="0"/>
              <a:t> without it)	</a:t>
            </a:r>
            <a:r>
              <a:rPr lang="en-GB" altLang="en-US" sz="1600" dirty="0">
                <a:solidFill>
                  <a:srgbClr val="0070C0"/>
                </a:solidFill>
              </a:rPr>
              <a:t>Songs are part of an album</a:t>
            </a:r>
          </a:p>
          <a:p>
            <a:pPr lvl="1"/>
            <a:r>
              <a:rPr lang="en-GB" altLang="en-US" dirty="0"/>
              <a:t>Composition 	</a:t>
            </a:r>
            <a:r>
              <a:rPr lang="en-GB" altLang="en-US" sz="1600" dirty="0"/>
              <a:t>(part of another class and </a:t>
            </a:r>
            <a:r>
              <a:rPr lang="en-GB" altLang="en-US" sz="1600" b="1" u="sng" dirty="0">
                <a:solidFill>
                  <a:srgbClr val="FF0000"/>
                </a:solidFill>
              </a:rPr>
              <a:t>can’t</a:t>
            </a:r>
            <a:r>
              <a:rPr lang="en-GB" altLang="en-US" sz="1600" u="sng" dirty="0">
                <a:solidFill>
                  <a:srgbClr val="FF0000"/>
                </a:solidFill>
              </a:rPr>
              <a:t> exist</a:t>
            </a:r>
            <a:r>
              <a:rPr lang="en-GB" altLang="en-US" sz="1600" dirty="0">
                <a:solidFill>
                  <a:srgbClr val="FF0000"/>
                </a:solidFill>
              </a:rPr>
              <a:t> </a:t>
            </a:r>
            <a:r>
              <a:rPr lang="en-GB" altLang="en-US" sz="1600" dirty="0"/>
              <a:t>without it)	</a:t>
            </a:r>
          </a:p>
          <a:p>
            <a:pPr lvl="1"/>
            <a:r>
              <a:rPr lang="en-GB" altLang="en-US" dirty="0"/>
              <a:t>Inheritance		</a:t>
            </a:r>
            <a:r>
              <a:rPr lang="en-GB" altLang="en-US" sz="1600" dirty="0"/>
              <a:t>(parent / child relationship)</a:t>
            </a:r>
          </a:p>
          <a:p>
            <a:endParaRPr lang="en-GB" altLang="en-US" dirty="0"/>
          </a:p>
          <a:p>
            <a:r>
              <a:rPr lang="en-GB" altLang="en-US" b="1" dirty="0"/>
              <a:t>Multiplicity</a:t>
            </a:r>
            <a:r>
              <a:rPr lang="en-GB" altLang="en-US" dirty="0"/>
              <a:t> (how many are allowed to relate to each other)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5143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Relationships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82880" lvl="1"/>
            <a:r>
              <a:rPr lang="en-GB" altLang="en-US" dirty="0"/>
              <a:t>The two simplest types of relationships are:</a:t>
            </a:r>
          </a:p>
          <a:p>
            <a:pPr marL="182880" lvl="1"/>
            <a:endParaRPr lang="en-GB" altLang="en-US" dirty="0"/>
          </a:p>
          <a:p>
            <a:pPr marL="182880" lvl="1"/>
            <a:r>
              <a:rPr lang="en-GB" altLang="en-US" b="1" dirty="0"/>
              <a:t>Association	-  </a:t>
            </a:r>
            <a:r>
              <a:rPr lang="en-GB" altLang="en-US" dirty="0"/>
              <a:t>separate classes which </a:t>
            </a:r>
            <a:r>
              <a:rPr lang="en-GB" altLang="en-US" b="1" dirty="0"/>
              <a:t>communicate / talk </a:t>
            </a:r>
            <a:r>
              <a:rPr lang="en-GB" altLang="en-US" dirty="0"/>
              <a:t>to one another to do a task	</a:t>
            </a:r>
            <a:endParaRPr lang="en-GB" altLang="en-US" b="1" dirty="0"/>
          </a:p>
          <a:p>
            <a:pPr marL="182880" lvl="1"/>
            <a:r>
              <a:rPr lang="en-GB" altLang="en-US" b="1" dirty="0"/>
              <a:t>Class</a:t>
            </a:r>
            <a:r>
              <a:rPr lang="en-GB" altLang="en-US" dirty="0"/>
              <a:t>			</a:t>
            </a:r>
            <a:r>
              <a:rPr lang="en-GB" altLang="en-US" b="1" i="1" dirty="0"/>
              <a:t>Association</a:t>
            </a:r>
            <a:r>
              <a:rPr lang="en-GB" altLang="en-US" dirty="0"/>
              <a:t>		</a:t>
            </a:r>
            <a:r>
              <a:rPr lang="en-GB" altLang="en-US" b="1" dirty="0"/>
              <a:t>Class</a:t>
            </a:r>
          </a:p>
          <a:p>
            <a:pPr marL="182880" lvl="1"/>
            <a:r>
              <a:rPr lang="en-GB" altLang="en-US" dirty="0"/>
              <a:t>Bank			</a:t>
            </a:r>
            <a:r>
              <a:rPr lang="en-GB" altLang="en-US" i="1" dirty="0"/>
              <a:t>validates</a:t>
            </a:r>
            <a:r>
              <a:rPr lang="en-GB" altLang="en-US" dirty="0"/>
              <a:t>		Payment</a:t>
            </a:r>
          </a:p>
          <a:p>
            <a:pPr marL="182880" lvl="1"/>
            <a:r>
              <a:rPr lang="en-GB" altLang="en-US" dirty="0"/>
              <a:t>Nurse			</a:t>
            </a:r>
            <a:r>
              <a:rPr lang="en-GB" altLang="en-US" i="1" dirty="0"/>
              <a:t>dispenses</a:t>
            </a:r>
            <a:r>
              <a:rPr lang="en-GB" altLang="en-US" dirty="0"/>
              <a:t>		Medication</a:t>
            </a:r>
          </a:p>
          <a:p>
            <a:pPr marL="182880" lvl="1"/>
            <a:r>
              <a:rPr lang="en-GB" altLang="en-US" dirty="0"/>
              <a:t>Player			</a:t>
            </a:r>
            <a:r>
              <a:rPr lang="en-GB" altLang="en-US" i="1" dirty="0"/>
              <a:t>plays</a:t>
            </a:r>
            <a:r>
              <a:rPr lang="en-GB" altLang="en-US" dirty="0"/>
              <a:t>			Game</a:t>
            </a:r>
          </a:p>
          <a:p>
            <a:pPr marL="0" lvl="1" indent="0">
              <a:buNone/>
            </a:pPr>
            <a:endParaRPr lang="en-GB" altLang="en-US" dirty="0"/>
          </a:p>
          <a:p>
            <a:pPr marL="0" lvl="1" indent="0">
              <a:buNone/>
            </a:pPr>
            <a:endParaRPr lang="en-GB" altLang="en-US" dirty="0"/>
          </a:p>
          <a:p>
            <a:pPr marL="182880" lvl="1">
              <a:buClr>
                <a:srgbClr val="93A299"/>
              </a:buClr>
            </a:pPr>
            <a:r>
              <a:rPr lang="en-GB" altLang="en-US" b="1" dirty="0">
                <a:solidFill>
                  <a:srgbClr val="292934"/>
                </a:solidFill>
              </a:rPr>
              <a:t>Inheritance	</a:t>
            </a:r>
            <a:r>
              <a:rPr lang="en-GB" altLang="en-US" dirty="0">
                <a:solidFill>
                  <a:srgbClr val="292934"/>
                </a:solidFill>
              </a:rPr>
              <a:t>-  Classes with similar characteristics grouped under a common parent</a:t>
            </a:r>
            <a:r>
              <a:rPr lang="en-GB" altLang="en-US" b="1" dirty="0">
                <a:solidFill>
                  <a:srgbClr val="292934"/>
                </a:solidFill>
              </a:rPr>
              <a:t>	</a:t>
            </a:r>
            <a:endParaRPr lang="en-GB" altLang="en-US" dirty="0"/>
          </a:p>
          <a:p>
            <a:pPr marL="342900" lvl="1" indent="-342900"/>
            <a:endParaRPr lang="en-GB" altLang="en-US" dirty="0"/>
          </a:p>
          <a:p>
            <a:pPr marL="342900" lvl="1" indent="-342900"/>
            <a:r>
              <a:rPr lang="en-GB" altLang="en-US" dirty="0"/>
              <a:t>A </a:t>
            </a:r>
            <a:r>
              <a:rPr lang="en-GB" altLang="en-US" dirty="0">
                <a:solidFill>
                  <a:srgbClr val="FF0000"/>
                </a:solidFill>
              </a:rPr>
              <a:t>Nurse</a:t>
            </a:r>
            <a:r>
              <a:rPr lang="en-GB" altLang="en-US" dirty="0"/>
              <a:t> + a </a:t>
            </a:r>
            <a:r>
              <a:rPr lang="en-GB" altLang="en-US" dirty="0">
                <a:solidFill>
                  <a:srgbClr val="FF0000"/>
                </a:solidFill>
              </a:rPr>
              <a:t>Doctor</a:t>
            </a:r>
            <a:r>
              <a:rPr lang="en-GB" altLang="en-US" dirty="0"/>
              <a:t> are types of </a:t>
            </a:r>
            <a:r>
              <a:rPr lang="en-GB" altLang="en-US" dirty="0">
                <a:solidFill>
                  <a:srgbClr val="FF0000"/>
                </a:solidFill>
              </a:rPr>
              <a:t>Medical Staff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9079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Relationships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82880" lvl="1"/>
            <a:r>
              <a:rPr lang="en-GB" altLang="en-US" sz="2600" b="1" dirty="0"/>
              <a:t>Association						</a:t>
            </a:r>
          </a:p>
          <a:p>
            <a:pPr marL="182880" lvl="1"/>
            <a:endParaRPr lang="en-GB" altLang="en-US" sz="2600" b="1" dirty="0"/>
          </a:p>
          <a:p>
            <a:pPr marL="182880" lvl="1"/>
            <a:endParaRPr lang="en-GB" altLang="en-US" sz="2600" b="1" dirty="0"/>
          </a:p>
          <a:p>
            <a:pPr marL="182880" lvl="1"/>
            <a:endParaRPr lang="en-GB" altLang="en-US" sz="2600" b="1" dirty="0"/>
          </a:p>
          <a:p>
            <a:pPr marL="182880" lvl="1"/>
            <a:endParaRPr lang="en-GB" altLang="en-US" sz="2600" b="1" dirty="0"/>
          </a:p>
          <a:p>
            <a:pPr marL="182880" lvl="1"/>
            <a:endParaRPr lang="en-GB" altLang="en-US" sz="2600" b="1" dirty="0"/>
          </a:p>
          <a:p>
            <a:pPr marL="182880" lvl="1"/>
            <a:r>
              <a:rPr lang="en-GB" altLang="en-US" sz="2600" b="1" dirty="0"/>
              <a:t>Inheritance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97A51-5FDC-4B32-25E5-E1B5A0356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9" y="1608467"/>
            <a:ext cx="6982102" cy="1098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9FBA94-3A7E-5E29-58F4-9A1329D76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742" y="3680165"/>
            <a:ext cx="3431990" cy="287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1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Multiplicity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altLang="en-US" dirty="0"/>
              <a:t>Indicates </a:t>
            </a:r>
            <a:r>
              <a:rPr lang="en-GB" altLang="en-US" b="1" dirty="0"/>
              <a:t>how many </a:t>
            </a:r>
            <a:r>
              <a:rPr lang="en-GB" altLang="en-US" dirty="0"/>
              <a:t>objects can participate in a given relationship</a:t>
            </a:r>
          </a:p>
          <a:p>
            <a:r>
              <a:rPr lang="en-GB" altLang="en-US" dirty="0"/>
              <a:t>Similar to Cardinality (one to many / one to one) in Databases</a:t>
            </a:r>
          </a:p>
          <a:p>
            <a:endParaRPr lang="en-GB" altLang="en-US" sz="2000" dirty="0"/>
          </a:p>
          <a:p>
            <a:pPr>
              <a:spcBef>
                <a:spcPct val="0"/>
              </a:spcBef>
              <a:buClrTx/>
              <a:buSzTx/>
            </a:pPr>
            <a:r>
              <a:rPr lang="en-GB" altLang="en-US" sz="2000" dirty="0">
                <a:latin typeface="Arial" panose="020B0604020202020204" pitchFamily="34" charset="0"/>
              </a:rPr>
              <a:t>How many </a:t>
            </a:r>
            <a:r>
              <a:rPr lang="en-GB" altLang="en-US" sz="2000" b="1" dirty="0">
                <a:latin typeface="Arial" panose="020B0604020202020204" pitchFamily="34" charset="0"/>
              </a:rPr>
              <a:t>Departments</a:t>
            </a:r>
            <a:r>
              <a:rPr lang="en-GB" altLang="en-US" sz="2000" dirty="0">
                <a:latin typeface="Arial" panose="020B0604020202020204" pitchFamily="34" charset="0"/>
              </a:rPr>
              <a:t> does an </a:t>
            </a:r>
            <a:r>
              <a:rPr lang="en-GB" altLang="en-US" sz="2000" b="1" dirty="0">
                <a:latin typeface="Arial" panose="020B0604020202020204" pitchFamily="34" charset="0"/>
              </a:rPr>
              <a:t>Employee</a:t>
            </a:r>
            <a:r>
              <a:rPr lang="en-GB" altLang="en-US" sz="2000" dirty="0">
                <a:latin typeface="Arial" panose="020B0604020202020204" pitchFamily="34" charset="0"/>
              </a:rPr>
              <a:t> member work in? </a:t>
            </a:r>
            <a:endParaRPr lang="en-GB" alt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</a:pPr>
            <a:r>
              <a:rPr lang="en-GB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Just 1</a:t>
            </a:r>
          </a:p>
          <a:p>
            <a:pPr>
              <a:spcBef>
                <a:spcPct val="0"/>
              </a:spcBef>
              <a:buClrTx/>
              <a:buSzTx/>
            </a:pPr>
            <a:endParaRPr lang="en-GB" altLang="en-US" sz="2000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</a:pPr>
            <a:r>
              <a:rPr lang="en-GB" altLang="en-US" sz="2000" dirty="0">
                <a:latin typeface="Arial" panose="020B0604020202020204" pitchFamily="34" charset="0"/>
              </a:rPr>
              <a:t>How many </a:t>
            </a:r>
            <a:r>
              <a:rPr lang="en-GB" altLang="en-US" sz="2000" b="1" dirty="0">
                <a:latin typeface="Arial" panose="020B0604020202020204" pitchFamily="34" charset="0"/>
              </a:rPr>
              <a:t>Employees</a:t>
            </a:r>
            <a:r>
              <a:rPr lang="en-GB" altLang="en-US" sz="2000" dirty="0">
                <a:latin typeface="Arial" panose="020B0604020202020204" pitchFamily="34" charset="0"/>
              </a:rPr>
              <a:t> does a </a:t>
            </a:r>
            <a:r>
              <a:rPr lang="en-GB" altLang="en-US" sz="2000" b="1" dirty="0">
                <a:latin typeface="Arial" panose="020B0604020202020204" pitchFamily="34" charset="0"/>
              </a:rPr>
              <a:t>Department</a:t>
            </a:r>
            <a:r>
              <a:rPr lang="en-GB" altLang="en-US" sz="2000" dirty="0">
                <a:latin typeface="Arial" panose="020B0604020202020204" pitchFamily="34" charset="0"/>
              </a:rPr>
              <a:t> have in it?</a:t>
            </a:r>
            <a:endParaRPr lang="en-GB" alt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</a:pPr>
            <a:r>
              <a:rPr lang="en-GB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Anywhere from </a:t>
            </a:r>
            <a:r>
              <a:rPr lang="en-GB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Zero </a:t>
            </a:r>
            <a:r>
              <a:rPr lang="en-GB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to</a:t>
            </a:r>
            <a:r>
              <a:rPr lang="en-GB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many / infinite</a:t>
            </a:r>
          </a:p>
          <a:p>
            <a:pPr>
              <a:spcBef>
                <a:spcPct val="0"/>
              </a:spcBef>
              <a:buClrTx/>
              <a:buSzTx/>
            </a:pPr>
            <a:endParaRPr lang="en-GB" altLang="en-US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</a:pPr>
            <a:endParaRPr lang="en-GB" altLang="en-US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</a:pPr>
            <a:endParaRPr lang="en-GB" altLang="en-US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GB" altLang="en-US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</a:pPr>
            <a:endParaRPr lang="en-GB" altLang="en-US" dirty="0">
              <a:latin typeface="Arial" panose="020B0604020202020204" pitchFamily="34" charset="0"/>
            </a:endParaRPr>
          </a:p>
          <a:p>
            <a:pPr lvl="1"/>
            <a:endParaRPr lang="en-GB" altLang="en-US" dirty="0"/>
          </a:p>
          <a:p>
            <a:endParaRPr lang="en-GB" altLang="en-US" dirty="0"/>
          </a:p>
          <a:p>
            <a:pPr lvl="1"/>
            <a:endParaRPr lang="en-GB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90D8D-4DF0-CA87-4E7E-FBC1C471C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392" y="4857475"/>
            <a:ext cx="702090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9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Common Multiplicity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79" y="1538059"/>
            <a:ext cx="11129382" cy="5135695"/>
          </a:xfrm>
        </p:spPr>
        <p:txBody>
          <a:bodyPr>
            <a:normAutofit/>
          </a:bodyPr>
          <a:lstStyle/>
          <a:p>
            <a:pPr marL="411480" indent="-228600">
              <a:spcBef>
                <a:spcPct val="75000"/>
              </a:spcBef>
            </a:pPr>
            <a:r>
              <a:rPr lang="en-US" altLang="en-US" sz="2200" b="1" dirty="0"/>
              <a:t>1			exactly one</a:t>
            </a:r>
          </a:p>
          <a:p>
            <a:pPr marL="411480" indent="-228600">
              <a:spcBef>
                <a:spcPct val="75000"/>
              </a:spcBef>
            </a:pPr>
            <a:r>
              <a:rPr lang="en-US" altLang="en-US" sz="2200" b="1" dirty="0"/>
              <a:t>0..*			zero or more (default)</a:t>
            </a:r>
          </a:p>
          <a:p>
            <a:pPr marL="411480" indent="-228600">
              <a:spcBef>
                <a:spcPct val="75000"/>
              </a:spcBef>
            </a:pPr>
            <a:r>
              <a:rPr lang="en-US" altLang="en-US" sz="2200" b="1" dirty="0"/>
              <a:t>1..*			one or more</a:t>
            </a:r>
          </a:p>
          <a:p>
            <a:pPr marL="411480" indent="-228600">
              <a:spcBef>
                <a:spcPct val="75000"/>
              </a:spcBef>
            </a:pPr>
            <a:endParaRPr lang="en-US" altLang="en-US" sz="2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C41BE-4F55-A8F8-D887-B06F7F0558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272"/>
          <a:stretch/>
        </p:blipFill>
        <p:spPr>
          <a:xfrm>
            <a:off x="2615662" y="3509037"/>
            <a:ext cx="6839905" cy="1502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6A2686-A575-DB69-14F9-0B9D36BF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662" y="3509037"/>
            <a:ext cx="683990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2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Aggregation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79" y="1538059"/>
            <a:ext cx="11129382" cy="5135695"/>
          </a:xfrm>
        </p:spPr>
        <p:txBody>
          <a:bodyPr>
            <a:normAutofit/>
          </a:bodyPr>
          <a:lstStyle/>
          <a:p>
            <a:r>
              <a:rPr lang="en-GB" altLang="en-US" dirty="0"/>
              <a:t>Classes may be </a:t>
            </a:r>
            <a:r>
              <a:rPr lang="en-GB" altLang="en-US" b="1" i="1" dirty="0">
                <a:solidFill>
                  <a:srgbClr val="FF0000"/>
                </a:solidFill>
              </a:rPr>
              <a:t>part of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dirty="0"/>
              <a:t>other objects</a:t>
            </a:r>
          </a:p>
          <a:p>
            <a:endParaRPr lang="en-GB" altLang="en-US" dirty="0"/>
          </a:p>
          <a:p>
            <a:r>
              <a:rPr lang="en-US" altLang="en-US" dirty="0"/>
              <a:t>A special form of association where one object </a:t>
            </a:r>
            <a:r>
              <a:rPr lang="en-US" altLang="en-US" b="1" dirty="0">
                <a:solidFill>
                  <a:srgbClr val="FF0000"/>
                </a:solidFill>
              </a:rPr>
              <a:t>owns</a:t>
            </a:r>
            <a:r>
              <a:rPr lang="en-US" altLang="en-US" dirty="0"/>
              <a:t> another in a relationship</a:t>
            </a:r>
          </a:p>
          <a:p>
            <a:pPr lvl="1"/>
            <a:r>
              <a:rPr lang="en-GB" altLang="en-US" dirty="0"/>
              <a:t>It’s more than just “talks to” / “communicates with”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One of the classes is the boss and </a:t>
            </a:r>
            <a:r>
              <a:rPr lang="en-GB" altLang="en-US" b="1" dirty="0"/>
              <a:t>owns / is in charge of</a:t>
            </a:r>
            <a:r>
              <a:rPr lang="en-GB" altLang="en-US" dirty="0"/>
              <a:t> the other</a:t>
            </a:r>
          </a:p>
          <a:p>
            <a:endParaRPr lang="en-GB" altLang="en-US" dirty="0"/>
          </a:p>
          <a:p>
            <a:r>
              <a:rPr lang="en-GB" altLang="en-US" dirty="0"/>
              <a:t>Despite this, the “owned” class can exist on its own if it must</a:t>
            </a:r>
          </a:p>
          <a:p>
            <a:pPr lvl="1"/>
            <a:r>
              <a:rPr lang="en-GB" altLang="en-US" dirty="0"/>
              <a:t>It just might not be the “ideal” conditions for it to exist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D9EC9-C629-2A9A-20CD-03396C7A8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73" y="5556470"/>
            <a:ext cx="5684065" cy="1170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84F594-A127-1707-A726-CE465E09BF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08"/>
          <a:stretch/>
        </p:blipFill>
        <p:spPr>
          <a:xfrm>
            <a:off x="6082605" y="5479544"/>
            <a:ext cx="5933991" cy="13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4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Aggregation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119" y="2176911"/>
            <a:ext cx="5591175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119" y="4474234"/>
            <a:ext cx="54768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5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79" y="1538059"/>
            <a:ext cx="11129382" cy="513569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5000"/>
              </a:lnSpc>
              <a:spcBef>
                <a:spcPct val="70000"/>
              </a:spcBef>
            </a:pPr>
            <a:r>
              <a:rPr lang="en-US" altLang="en-US" dirty="0"/>
              <a:t>Composition is a </a:t>
            </a:r>
            <a:r>
              <a:rPr lang="en-US" altLang="en-US" b="1" i="1" dirty="0"/>
              <a:t>strict form </a:t>
            </a:r>
            <a:r>
              <a:rPr lang="en-US" altLang="en-US" dirty="0"/>
              <a:t>of aggregation</a:t>
            </a:r>
          </a:p>
          <a:p>
            <a:pPr marL="285750" indent="-285750">
              <a:lnSpc>
                <a:spcPct val="125000"/>
              </a:lnSpc>
              <a:spcBef>
                <a:spcPct val="70000"/>
              </a:spcBef>
            </a:pPr>
            <a:r>
              <a:rPr lang="en-US" altLang="en-US" dirty="0"/>
              <a:t>In this – one class still “owns” another</a:t>
            </a:r>
          </a:p>
          <a:p>
            <a:pPr marL="285750" indent="-285750">
              <a:lnSpc>
                <a:spcPct val="125000"/>
              </a:lnSpc>
              <a:spcBef>
                <a:spcPct val="70000"/>
              </a:spcBef>
            </a:pPr>
            <a:r>
              <a:rPr lang="en-US" altLang="en-US" dirty="0"/>
              <a:t>But it’s not possible for the class to exist by itself</a:t>
            </a:r>
          </a:p>
          <a:p>
            <a:pPr marL="285750" indent="-285750">
              <a:lnSpc>
                <a:spcPct val="125000"/>
              </a:lnSpc>
              <a:spcBef>
                <a:spcPct val="70000"/>
              </a:spcBef>
            </a:pPr>
            <a:r>
              <a:rPr lang="en-US" altLang="en-US" dirty="0"/>
              <a:t>A solid diamond symbol used on “whole” side to indicate composition</a:t>
            </a:r>
          </a:p>
          <a:p>
            <a:pPr marL="285750" indent="-285750">
              <a:lnSpc>
                <a:spcPct val="125000"/>
              </a:lnSpc>
              <a:spcBef>
                <a:spcPct val="70000"/>
              </a:spcBef>
            </a:pP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E86728-2A1C-1D2E-053A-5B49E9F14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158" y="4769675"/>
            <a:ext cx="651600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8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4360</TotalTime>
  <Words>648</Words>
  <Application>Microsoft Office PowerPoint</Application>
  <PresentationFormat>Widescreen</PresentationFormat>
  <Paragraphs>114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Clarity</vt:lpstr>
      <vt:lpstr>H172 35 - Object Oriented Analysis and Design </vt:lpstr>
      <vt:lpstr>Classes are made up of…</vt:lpstr>
      <vt:lpstr>Relationships</vt:lpstr>
      <vt:lpstr>Relationships</vt:lpstr>
      <vt:lpstr>Multiplicity</vt:lpstr>
      <vt:lpstr>Common Multiplicity</vt:lpstr>
      <vt:lpstr>Aggregation</vt:lpstr>
      <vt:lpstr>Aggregation</vt:lpstr>
      <vt:lpstr>Composition</vt:lpstr>
      <vt:lpstr>Composition</vt:lpstr>
      <vt:lpstr>Composition</vt:lpstr>
      <vt:lpstr>Two Stage Approach to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DV6E 34 - Database Design Fundamentals</dc:title>
  <dc:creator>Dell</dc:creator>
  <cp:lastModifiedBy>garry kelly</cp:lastModifiedBy>
  <cp:revision>239</cp:revision>
  <cp:lastPrinted>2018-08-23T14:27:30Z</cp:lastPrinted>
  <dcterms:created xsi:type="dcterms:W3CDTF">2015-11-17T10:25:44Z</dcterms:created>
  <dcterms:modified xsi:type="dcterms:W3CDTF">2024-01-23T13:11:10Z</dcterms:modified>
</cp:coreProperties>
</file>