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3" r:id="rId3"/>
    <p:sldId id="428" r:id="rId4"/>
    <p:sldId id="429" r:id="rId5"/>
    <p:sldId id="430" r:id="rId6"/>
    <p:sldId id="424" r:id="rId7"/>
    <p:sldId id="426" r:id="rId8"/>
    <p:sldId id="416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i Perera" userId="ec8ee68162aef756" providerId="LiveId" clId="{DAF0AF4D-B879-4147-A970-2A186113982F}"/>
    <pc:docChg chg="modSld sldOrd">
      <pc:chgData name="Tiani Perera" userId="ec8ee68162aef756" providerId="LiveId" clId="{DAF0AF4D-B879-4147-A970-2A186113982F}" dt="2024-03-18T11:02:05.400" v="1"/>
      <pc:docMkLst>
        <pc:docMk/>
      </pc:docMkLst>
      <pc:sldChg chg="ord">
        <pc:chgData name="Tiani Perera" userId="ec8ee68162aef756" providerId="LiveId" clId="{DAF0AF4D-B879-4147-A970-2A186113982F}" dt="2024-03-18T11:02:05.400" v="1"/>
        <pc:sldMkLst>
          <pc:docMk/>
          <pc:sldMk cId="3473463032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3750-983E-4E18-A533-192778964AA6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0504-FB10-4FC3-A175-24A53317A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0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9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303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096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EA2EE-5B37-4941-AC28-A316816C120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7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2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Detailed </a:t>
            </a:r>
            <a:r>
              <a:rPr lang="en-GB" dirty="0"/>
              <a:t>Class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Two Stage Approach to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Initial Class Diagram:       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Classes identified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Relationship types (inheritance, association, aggregation, composition)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Multiplicity (where useful)</a:t>
            </a:r>
          </a:p>
          <a:p>
            <a:pPr marL="685800" lvl="1" indent="-228600">
              <a:spcBef>
                <a:spcPct val="75000"/>
              </a:spcBef>
            </a:pPr>
            <a:endParaRPr lang="en-US" altLang="en-US" sz="1800" dirty="0"/>
          </a:p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Detailed Class Diagram: 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attributes (with data types)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methods (with return types + parameters)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Visibility of attributes + methods </a:t>
            </a:r>
          </a:p>
          <a:p>
            <a:pPr indent="0">
              <a:spcBef>
                <a:spcPct val="75000"/>
              </a:spcBef>
              <a:buNone/>
            </a:pPr>
            <a:endParaRPr lang="en-US" altLang="en-US" sz="2200" b="1" dirty="0"/>
          </a:p>
          <a:p>
            <a:pPr marL="411480" indent="-228600">
              <a:spcBef>
                <a:spcPct val="75000"/>
              </a:spcBef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374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432"/>
            <a:ext cx="12159279" cy="59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Detailed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532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Visibility of Attributes &amp;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GB" altLang="en-US" sz="2200" b="1" i="1" dirty="0"/>
              <a:t>Private (-) </a:t>
            </a:r>
            <a:r>
              <a:rPr lang="en-GB" altLang="en-US" sz="2200" dirty="0"/>
              <a:t>: Only accessible within the class itself</a:t>
            </a:r>
          </a:p>
          <a:p>
            <a:pPr marL="274320" lvl="1" indent="0">
              <a:buNone/>
            </a:pPr>
            <a:endParaRPr lang="en-GB" altLang="en-US" sz="2200" dirty="0"/>
          </a:p>
          <a:p>
            <a:pPr lvl="1"/>
            <a:r>
              <a:rPr lang="en-GB" altLang="en-US" sz="2200" b="1" i="1" dirty="0"/>
              <a:t>Public (+) </a:t>
            </a:r>
            <a:r>
              <a:rPr lang="en-GB" altLang="en-US" sz="2200" dirty="0"/>
              <a:t>: Accessible to all code – no restrictions</a:t>
            </a:r>
          </a:p>
          <a:p>
            <a:pPr marL="274320" lvl="1" indent="0">
              <a:buNone/>
            </a:pPr>
            <a:endParaRPr lang="en-GB" altLang="en-US" sz="2200" dirty="0"/>
          </a:p>
          <a:p>
            <a:pPr marL="274320" lvl="1" indent="0">
              <a:buNone/>
            </a:pPr>
            <a:endParaRPr lang="en-GB" altLang="en-US" sz="2200" dirty="0"/>
          </a:p>
          <a:p>
            <a:r>
              <a:rPr lang="en-GB" altLang="en-US" sz="2200" dirty="0"/>
              <a:t>In general:</a:t>
            </a:r>
          </a:p>
          <a:p>
            <a:endParaRPr lang="en-GB" altLang="en-US" sz="2200" dirty="0"/>
          </a:p>
          <a:p>
            <a:r>
              <a:rPr lang="en-GB" altLang="en-US" sz="2200" dirty="0">
                <a:solidFill>
                  <a:srgbClr val="FF0000"/>
                </a:solidFill>
              </a:rPr>
              <a:t>Attributes</a:t>
            </a:r>
            <a:r>
              <a:rPr lang="en-GB" altLang="en-US" sz="2200" dirty="0"/>
              <a:t> have:				</a:t>
            </a:r>
          </a:p>
          <a:p>
            <a:pPr lvl="1"/>
            <a:r>
              <a:rPr lang="en-GB" altLang="en-US" dirty="0"/>
              <a:t>A </a:t>
            </a:r>
            <a:r>
              <a:rPr lang="en-GB" altLang="en-US" b="1" dirty="0"/>
              <a:t>private</a:t>
            </a:r>
            <a:r>
              <a:rPr lang="en-GB" altLang="en-US" dirty="0"/>
              <a:t> variable				</a:t>
            </a:r>
            <a:endParaRPr lang="en-GB" altLang="en-US" b="1" dirty="0"/>
          </a:p>
          <a:p>
            <a:pPr lvl="1"/>
            <a:r>
              <a:rPr lang="en-GB" altLang="en-US" dirty="0"/>
              <a:t>A </a:t>
            </a:r>
            <a:r>
              <a:rPr lang="en-GB" altLang="en-US" b="1" dirty="0"/>
              <a:t>public </a:t>
            </a:r>
            <a:r>
              <a:rPr lang="en-GB" altLang="en-US" dirty="0"/>
              <a:t>Getter </a:t>
            </a:r>
            <a:r>
              <a:rPr lang="en-GB" altLang="en-US" b="1" dirty="0"/>
              <a:t>method</a:t>
            </a:r>
          </a:p>
          <a:p>
            <a:pPr lvl="1"/>
            <a:r>
              <a:rPr lang="en-GB" altLang="en-US" dirty="0"/>
              <a:t>A </a:t>
            </a:r>
            <a:r>
              <a:rPr lang="en-GB" altLang="en-US" b="1" dirty="0"/>
              <a:t>public</a:t>
            </a:r>
            <a:r>
              <a:rPr lang="en-GB" altLang="en-US" dirty="0"/>
              <a:t> Setter </a:t>
            </a:r>
            <a:r>
              <a:rPr lang="en-GB" altLang="en-US" b="1" dirty="0"/>
              <a:t>method</a:t>
            </a:r>
          </a:p>
          <a:p>
            <a:pPr marL="274320" lvl="1" indent="0">
              <a:buNone/>
            </a:pPr>
            <a:endParaRPr lang="en-GB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1647"/>
          <a:stretch/>
        </p:blipFill>
        <p:spPr>
          <a:xfrm>
            <a:off x="7913716" y="1600200"/>
            <a:ext cx="1911928" cy="1803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964" y="2858421"/>
            <a:ext cx="2526436" cy="17509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79193" y="4441367"/>
            <a:ext cx="34002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altLang="en-US" sz="2200" dirty="0">
                <a:solidFill>
                  <a:srgbClr val="FF0000"/>
                </a:solidFill>
              </a:rPr>
              <a:t>Methods</a:t>
            </a:r>
            <a:r>
              <a:rPr lang="en-GB" altLang="en-US" sz="2200" dirty="0"/>
              <a:t>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000" dirty="0"/>
              <a:t>Almost always </a:t>
            </a:r>
            <a:r>
              <a:rPr lang="en-GB" altLang="en-US" sz="2000" b="1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4734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Attributes appear in the top half of a class box</a:t>
            </a:r>
          </a:p>
          <a:p>
            <a:pPr marL="411480" indent="-228600">
              <a:spcBef>
                <a:spcPct val="75000"/>
              </a:spcBef>
            </a:pPr>
            <a:endParaRPr lang="en-US" altLang="en-US" sz="1800" dirty="0"/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visibility</a:t>
            </a:r>
            <a:r>
              <a:rPr lang="en-US" altLang="en-US" sz="1800" dirty="0"/>
              <a:t> of the attribute (private / public) comes first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Then the </a:t>
            </a:r>
            <a:r>
              <a:rPr lang="en-US" altLang="en-US" sz="1800" dirty="0">
                <a:solidFill>
                  <a:srgbClr val="FF0000"/>
                </a:solidFill>
              </a:rPr>
              <a:t>name</a:t>
            </a:r>
            <a:r>
              <a:rPr lang="en-US" altLang="en-US" sz="1800" dirty="0"/>
              <a:t> of the attribute 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Followed by a </a:t>
            </a:r>
            <a:r>
              <a:rPr lang="en-US" altLang="en-US" sz="1800" dirty="0">
                <a:solidFill>
                  <a:srgbClr val="FF0000"/>
                </a:solidFill>
              </a:rPr>
              <a:t>colon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And then the </a:t>
            </a:r>
            <a:r>
              <a:rPr lang="en-US" altLang="en-US" sz="1800" dirty="0">
                <a:solidFill>
                  <a:srgbClr val="FF0000"/>
                </a:solidFill>
              </a:rPr>
              <a:t>data type</a:t>
            </a:r>
          </a:p>
          <a:p>
            <a:pPr marL="411480" indent="-228600">
              <a:spcBef>
                <a:spcPct val="75000"/>
              </a:spcBef>
            </a:pPr>
            <a:endParaRPr lang="en-US" altLang="en-US" sz="1800" dirty="0"/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Every attribute in our design will also have: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Getter method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Setter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10" y="2154381"/>
            <a:ext cx="321945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2709" y="2593571"/>
            <a:ext cx="1468411" cy="440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492709" y="3068781"/>
            <a:ext cx="3047829" cy="58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Methods /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Methods appear in the bottom half of a class box</a:t>
            </a:r>
          </a:p>
          <a:p>
            <a:pPr marL="411480" indent="-228600">
              <a:spcBef>
                <a:spcPct val="75000"/>
              </a:spcBef>
            </a:pPr>
            <a:endParaRPr lang="en-US" altLang="en-US" sz="1800" dirty="0"/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visibility</a:t>
            </a:r>
            <a:r>
              <a:rPr lang="en-US" altLang="en-US" sz="1800" dirty="0"/>
              <a:t> of the method (private / public) comes first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Then the </a:t>
            </a:r>
            <a:r>
              <a:rPr lang="en-US" altLang="en-US" sz="1800" dirty="0">
                <a:solidFill>
                  <a:srgbClr val="FF0000"/>
                </a:solidFill>
              </a:rPr>
              <a:t>name</a:t>
            </a:r>
            <a:r>
              <a:rPr lang="en-US" altLang="en-US" sz="1800" dirty="0"/>
              <a:t> of the method 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Followed by a </a:t>
            </a:r>
            <a:r>
              <a:rPr lang="en-US" altLang="en-US" sz="1800" dirty="0">
                <a:solidFill>
                  <a:srgbClr val="FF0000"/>
                </a:solidFill>
              </a:rPr>
              <a:t>brackets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Inside the brackets you provide any </a:t>
            </a:r>
            <a:r>
              <a:rPr lang="en-US" altLang="en-US" sz="1800" dirty="0">
                <a:solidFill>
                  <a:srgbClr val="FF0000"/>
                </a:solidFill>
              </a:rPr>
              <a:t>input parameters </a:t>
            </a:r>
            <a:r>
              <a:rPr lang="en-US" altLang="en-US" sz="1800" dirty="0"/>
              <a:t>if required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Followed by a </a:t>
            </a:r>
            <a:r>
              <a:rPr lang="en-US" altLang="en-US" sz="1800" dirty="0">
                <a:solidFill>
                  <a:srgbClr val="FF0000"/>
                </a:solidFill>
              </a:rPr>
              <a:t>colon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1800" dirty="0"/>
              <a:t>And then the methods </a:t>
            </a:r>
            <a:r>
              <a:rPr lang="en-US" altLang="en-US" sz="1800" dirty="0">
                <a:solidFill>
                  <a:srgbClr val="FF0000"/>
                </a:solidFill>
              </a:rPr>
              <a:t>return data type </a:t>
            </a:r>
            <a:r>
              <a:rPr lang="en-US" altLang="en-US" sz="1800" dirty="0"/>
              <a:t>(or </a:t>
            </a:r>
            <a:r>
              <a:rPr lang="en-US" altLang="en-US" sz="1800" i="1" dirty="0">
                <a:solidFill>
                  <a:srgbClr val="FF0000"/>
                </a:solidFill>
              </a:rPr>
              <a:t>void</a:t>
            </a:r>
            <a:r>
              <a:rPr lang="en-US" altLang="en-US" sz="1800" dirty="0"/>
              <a:t> if it doesn’t return anything)</a:t>
            </a:r>
          </a:p>
          <a:p>
            <a:pPr indent="0">
              <a:spcBef>
                <a:spcPct val="75000"/>
              </a:spcBef>
              <a:buNone/>
            </a:pPr>
            <a:endParaRPr lang="en-US" alt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764" y="814214"/>
            <a:ext cx="4029075" cy="2619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2462" y="2601884"/>
            <a:ext cx="4265377" cy="831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Detailed Class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74" y="1998209"/>
            <a:ext cx="5495925" cy="442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72046" y="2264229"/>
            <a:ext cx="37621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89166" y="2834232"/>
            <a:ext cx="3827008" cy="81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03305" y="3670255"/>
            <a:ext cx="2812869" cy="95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3"/>
          </p:cNvCxnSpPr>
          <p:nvPr/>
        </p:nvCxnSpPr>
        <p:spPr>
          <a:xfrm flipV="1">
            <a:off x="3048000" y="5474493"/>
            <a:ext cx="2268173" cy="47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2872" y="2079563"/>
            <a:ext cx="1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2872" y="2731072"/>
            <a:ext cx="291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types are defined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871" y="3581535"/>
            <a:ext cx="4308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Getters and Setters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Getters return values and have no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Setters are void and have one parameter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872" y="5337724"/>
            <a:ext cx="29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Other Class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2476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Words>275</Words>
  <Application>Microsoft Office PowerPoint</Application>
  <PresentationFormat>Widescreen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Clarity</vt:lpstr>
      <vt:lpstr>H172 35 - Object Oriented Analysis and Design </vt:lpstr>
      <vt:lpstr>Two Stage Approach to Diagram</vt:lpstr>
      <vt:lpstr>PowerPoint Presentation</vt:lpstr>
      <vt:lpstr>Detailed Class Diagram</vt:lpstr>
      <vt:lpstr>Visibility of Attributes &amp; Methods</vt:lpstr>
      <vt:lpstr>Attributes</vt:lpstr>
      <vt:lpstr>Methods / Functions</vt:lpstr>
      <vt:lpstr>Detailed Class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Tiani Perera</cp:lastModifiedBy>
  <cp:revision>215</cp:revision>
  <cp:lastPrinted>2018-08-23T14:27:30Z</cp:lastPrinted>
  <dcterms:created xsi:type="dcterms:W3CDTF">2015-11-17T10:25:44Z</dcterms:created>
  <dcterms:modified xsi:type="dcterms:W3CDTF">2024-03-18T11:02:14Z</dcterms:modified>
</cp:coreProperties>
</file>