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360" r:id="rId2"/>
    <p:sldId id="380" r:id="rId3"/>
    <p:sldId id="395" r:id="rId4"/>
    <p:sldId id="381" r:id="rId5"/>
    <p:sldId id="396" r:id="rId6"/>
    <p:sldId id="387" r:id="rId7"/>
    <p:sldId id="397" r:id="rId8"/>
    <p:sldId id="401" r:id="rId9"/>
    <p:sldId id="398" r:id="rId10"/>
    <p:sldId id="405" r:id="rId11"/>
    <p:sldId id="399" r:id="rId12"/>
    <p:sldId id="402" r:id="rId13"/>
    <p:sldId id="403" r:id="rId14"/>
    <p:sldId id="404" r:id="rId15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70D"/>
    <a:srgbClr val="93CDDD"/>
    <a:srgbClr val="D98BE1"/>
    <a:srgbClr val="D99694"/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13C9-8B19-46F9-AF6C-B21992AE6D85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F5D19-8541-475A-ABBA-C6822574C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079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D47324-C8C6-4A85-94A5-2D395CDE6C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98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H16W 35 – Relational 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Entity Relationship Diagrams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2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1 - Examples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735" y="1680136"/>
            <a:ext cx="8050530" cy="44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1 - 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177" y="1524000"/>
            <a:ext cx="3355327" cy="499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2 -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694670"/>
            <a:ext cx="90297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3 - Examples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818" y="1524000"/>
            <a:ext cx="3188364" cy="52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Rule 4 - Examples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116" y="1524000"/>
            <a:ext cx="7757767" cy="516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53" y="1527268"/>
            <a:ext cx="7785130" cy="51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0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pPr marL="285750" indent="-285750"/>
            <a:r>
              <a:rPr lang="en-GB" b="1" dirty="0">
                <a:solidFill>
                  <a:srgbClr val="FF0000"/>
                </a:solidFill>
              </a:rPr>
              <a:t>Entities</a:t>
            </a:r>
            <a:r>
              <a:rPr lang="en-GB" dirty="0"/>
              <a:t> are Similar to Classes in OOP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Used in the </a:t>
            </a:r>
            <a:r>
              <a:rPr lang="en-GB" dirty="0">
                <a:solidFill>
                  <a:srgbClr val="FF0000"/>
                </a:solidFill>
              </a:rPr>
              <a:t>Conceptual</a:t>
            </a:r>
            <a:r>
              <a:rPr lang="en-GB" dirty="0"/>
              <a:t> model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Based on </a:t>
            </a:r>
            <a:r>
              <a:rPr lang="en-GB" b="1" dirty="0">
                <a:solidFill>
                  <a:srgbClr val="FF0000"/>
                </a:solidFill>
              </a:rPr>
              <a:t>THIRD</a:t>
            </a:r>
            <a:r>
              <a:rPr lang="en-GB" dirty="0">
                <a:solidFill>
                  <a:srgbClr val="FF0000"/>
                </a:solidFill>
              </a:rPr>
              <a:t> Normal Form </a:t>
            </a:r>
            <a:r>
              <a:rPr lang="en-GB" dirty="0"/>
              <a:t>design</a:t>
            </a:r>
          </a:p>
          <a:p>
            <a:pPr marL="285750" indent="-285750"/>
            <a:endParaRPr lang="en-GB" dirty="0"/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Becomes a </a:t>
            </a:r>
            <a:r>
              <a:rPr lang="en-GB" b="1" dirty="0">
                <a:solidFill>
                  <a:srgbClr val="FF0000"/>
                </a:solidFill>
              </a:rPr>
              <a:t>TABLE</a:t>
            </a:r>
            <a:r>
              <a:rPr lang="en-GB" dirty="0"/>
              <a:t> in the Physical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Reminder…</a:t>
            </a:r>
          </a:p>
        </p:txBody>
      </p:sp>
    </p:spTree>
    <p:extLst>
      <p:ext uri="{BB962C8B-B14F-4D97-AF65-F5344CB8AC3E}">
        <p14:creationId xmlns:p14="http://schemas.microsoft.com/office/powerpoint/2010/main" val="184511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r>
              <a:rPr lang="en-GB" dirty="0"/>
              <a:t>Attributes are listed inside entities (based on </a:t>
            </a:r>
            <a:r>
              <a:rPr lang="en-GB" b="1" dirty="0">
                <a:solidFill>
                  <a:srgbClr val="FF0000"/>
                </a:solidFill>
              </a:rPr>
              <a:t>3NF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They also detail:</a:t>
            </a:r>
          </a:p>
          <a:p>
            <a:endParaRPr lang="en-GB" dirty="0"/>
          </a:p>
          <a:p>
            <a:pPr lvl="1"/>
            <a:r>
              <a:rPr lang="en-GB" dirty="0"/>
              <a:t>Primary Key status</a:t>
            </a:r>
          </a:p>
          <a:p>
            <a:pPr lvl="1"/>
            <a:r>
              <a:rPr lang="en-GB" dirty="0"/>
              <a:t>Foreign Key status</a:t>
            </a:r>
          </a:p>
          <a:p>
            <a:pPr lvl="1"/>
            <a:r>
              <a:rPr lang="en-GB" dirty="0"/>
              <a:t>Data Type</a:t>
            </a:r>
          </a:p>
          <a:p>
            <a:pPr lvl="1"/>
            <a:r>
              <a:rPr lang="en-GB" dirty="0"/>
              <a:t>Data Type Sizes</a:t>
            </a:r>
          </a:p>
          <a:p>
            <a:pPr lvl="1"/>
            <a:r>
              <a:rPr lang="en-GB" dirty="0"/>
              <a:t>Mandatory / </a:t>
            </a:r>
            <a:r>
              <a:rPr lang="en-GB" dirty="0" err="1"/>
              <a:t>Nullable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will be obtained from the </a:t>
            </a:r>
            <a:r>
              <a:rPr lang="en-GB" b="1" dirty="0">
                <a:solidFill>
                  <a:srgbClr val="FF0000"/>
                </a:solidFill>
              </a:rPr>
              <a:t>Data Dictionary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6800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89579" y="1538059"/>
            <a:ext cx="11129382" cy="5135695"/>
          </a:xfrm>
        </p:spPr>
        <p:txBody>
          <a:bodyPr>
            <a:normAutofit/>
          </a:bodyPr>
          <a:lstStyle/>
          <a:p>
            <a:r>
              <a:rPr lang="en-GB" dirty="0"/>
              <a:t>An entity is drawn in a box…</a:t>
            </a:r>
          </a:p>
          <a:p>
            <a:endParaRPr lang="en-GB" dirty="0"/>
          </a:p>
          <a:p>
            <a:r>
              <a:rPr lang="en-GB" dirty="0"/>
              <a:t>Entity name at the top</a:t>
            </a:r>
          </a:p>
          <a:p>
            <a:endParaRPr lang="en-GB" dirty="0"/>
          </a:p>
          <a:p>
            <a:r>
              <a:rPr lang="en-GB" dirty="0"/>
              <a:t>Attributes inside the box</a:t>
            </a:r>
          </a:p>
          <a:p>
            <a:pPr lvl="1"/>
            <a:r>
              <a:rPr lang="en-GB" dirty="0"/>
              <a:t>Data types</a:t>
            </a:r>
          </a:p>
          <a:p>
            <a:pPr lvl="1"/>
            <a:r>
              <a:rPr lang="en-GB" dirty="0"/>
              <a:t>Primary + Foreign keys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Drawing Conventions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244" y="2140573"/>
            <a:ext cx="1753639" cy="10374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491" y="3384286"/>
            <a:ext cx="3075709" cy="1146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244" y="3384286"/>
            <a:ext cx="2263487" cy="113873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883" y="4900964"/>
            <a:ext cx="2063029" cy="13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4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542197"/>
            <a:ext cx="10522591" cy="4967785"/>
          </a:xfrm>
        </p:spPr>
        <p:txBody>
          <a:bodyPr>
            <a:normAutofit/>
          </a:bodyPr>
          <a:lstStyle/>
          <a:p>
            <a:r>
              <a:rPr lang="en-GB" dirty="0"/>
              <a:t>For the purposes of the exercises </a:t>
            </a:r>
            <a:r>
              <a:rPr lang="en-GB" b="1" dirty="0">
                <a:solidFill>
                  <a:srgbClr val="FF0000"/>
                </a:solidFill>
              </a:rPr>
              <a:t>and assessment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you will only need to use one relationship type:</a:t>
            </a:r>
          </a:p>
          <a:p>
            <a:endParaRPr lang="en-GB" dirty="0"/>
          </a:p>
          <a:p>
            <a:r>
              <a:rPr lang="en-GB" b="1" dirty="0"/>
              <a:t>“One to Many”</a:t>
            </a:r>
            <a:endParaRPr lang="en-GB" dirty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Entity Relationships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42" y="4172147"/>
            <a:ext cx="7817031" cy="105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ERD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7" y="1603732"/>
            <a:ext cx="9149542" cy="49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9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Drawing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difficult deciding which relationships connect to each other</a:t>
            </a:r>
          </a:p>
          <a:p>
            <a:endParaRPr lang="en-US" dirty="0"/>
          </a:p>
          <a:p>
            <a:r>
              <a:rPr lang="en-US" dirty="0"/>
              <a:t>Almost all relationships are </a:t>
            </a:r>
            <a:r>
              <a:rPr lang="en-US" dirty="0">
                <a:solidFill>
                  <a:srgbClr val="FF0000"/>
                </a:solidFill>
              </a:rPr>
              <a:t>One to Many relationships</a:t>
            </a:r>
          </a:p>
          <a:p>
            <a:pPr lvl="1"/>
            <a:r>
              <a:rPr lang="en-US" dirty="0"/>
              <a:t>All the ones in the exercises and assessments for this unit will be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it can be though to determine which Entity gets the “many” end in a relationship</a:t>
            </a:r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Fortunately there are some handy rules to follow which will see you right</a:t>
            </a:r>
          </a:p>
        </p:txBody>
      </p:sp>
    </p:spTree>
    <p:extLst>
      <p:ext uri="{BB962C8B-B14F-4D97-AF65-F5344CB8AC3E}">
        <p14:creationId xmlns:p14="http://schemas.microsoft.com/office/powerpoint/2010/main" val="398833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Drawing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Rule number 1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Determining which entities have relationships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Examine all the entities with </a:t>
            </a:r>
            <a:r>
              <a:rPr lang="en-US" b="1" i="1" u="sng" dirty="0"/>
              <a:t>single attribute</a:t>
            </a:r>
            <a:r>
              <a:rPr lang="en-US" b="1" i="1" dirty="0"/>
              <a:t> primary keys </a:t>
            </a:r>
            <a:endParaRPr lang="en-US" dirty="0"/>
          </a:p>
          <a:p>
            <a:pPr lvl="1"/>
            <a:r>
              <a:rPr lang="en-US" dirty="0"/>
              <a:t>If you see another entity with a column the </a:t>
            </a:r>
            <a:r>
              <a:rPr lang="en-US" u="sng" dirty="0"/>
              <a:t>same name</a:t>
            </a:r>
            <a:r>
              <a:rPr lang="en-US" dirty="0"/>
              <a:t> as the primary key…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Then you draw a </a:t>
            </a:r>
            <a:r>
              <a:rPr lang="en-US" b="1" dirty="0">
                <a:solidFill>
                  <a:srgbClr val="FF0000"/>
                </a:solidFill>
              </a:rPr>
              <a:t>one to many </a:t>
            </a:r>
            <a:r>
              <a:rPr lang="en-US" dirty="0">
                <a:solidFill>
                  <a:srgbClr val="FF0000"/>
                </a:solidFill>
              </a:rPr>
              <a:t>relationship between them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Rule number 2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– Determining which side gets the </a:t>
            </a:r>
            <a:r>
              <a:rPr lang="en-US" dirty="0">
                <a:solidFill>
                  <a:srgbClr val="FF0000"/>
                </a:solidFill>
              </a:rPr>
              <a:t>“many”</a:t>
            </a:r>
            <a:r>
              <a:rPr lang="en-US" dirty="0"/>
              <a:t> end (part 1)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 a relationship between an entity with a primary key and an entity with a composite key then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composite key </a:t>
            </a:r>
            <a:r>
              <a:rPr lang="en-US" dirty="0">
                <a:solidFill>
                  <a:srgbClr val="FF0000"/>
                </a:solidFill>
              </a:rPr>
              <a:t>entity </a:t>
            </a:r>
            <a:r>
              <a:rPr lang="en-US" u="sng" dirty="0">
                <a:solidFill>
                  <a:srgbClr val="FF0000"/>
                </a:solidFill>
              </a:rPr>
              <a:t>always</a:t>
            </a:r>
            <a:r>
              <a:rPr lang="en-US" dirty="0">
                <a:solidFill>
                  <a:srgbClr val="FF0000"/>
                </a:solidFill>
              </a:rPr>
              <a:t> has the </a:t>
            </a:r>
            <a:r>
              <a:rPr lang="en-US" b="1" dirty="0">
                <a:solidFill>
                  <a:srgbClr val="FF0000"/>
                </a:solidFill>
              </a:rPr>
              <a:t>many</a:t>
            </a:r>
            <a:r>
              <a:rPr lang="en-US" dirty="0">
                <a:solidFill>
                  <a:srgbClr val="FF0000"/>
                </a:solidFill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1712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Relationship Drawing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Rule number 3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– Determining which side gets the </a:t>
            </a:r>
            <a:r>
              <a:rPr lang="en-US" sz="2600" dirty="0">
                <a:solidFill>
                  <a:srgbClr val="FF0000"/>
                </a:solidFill>
              </a:rPr>
              <a:t>“many”</a:t>
            </a:r>
            <a:r>
              <a:rPr lang="en-US" sz="2600" dirty="0"/>
              <a:t> end (part 2)</a:t>
            </a:r>
          </a:p>
          <a:p>
            <a:pPr lvl="1"/>
            <a:endParaRPr lang="en-US" dirty="0"/>
          </a:p>
          <a:p>
            <a:pPr lvl="1"/>
            <a:r>
              <a:rPr lang="en-US" sz="2200" dirty="0"/>
              <a:t>Alternatively,</a:t>
            </a:r>
          </a:p>
          <a:p>
            <a:pPr lvl="1"/>
            <a:r>
              <a:rPr lang="en-US" sz="2200" dirty="0"/>
              <a:t>If you have a relationship between an entity with a primary key and an entity with a foreign key then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foreign key </a:t>
            </a:r>
            <a:r>
              <a:rPr lang="en-US" sz="2200" dirty="0">
                <a:solidFill>
                  <a:srgbClr val="FF0000"/>
                </a:solidFill>
              </a:rPr>
              <a:t>entity </a:t>
            </a:r>
            <a:r>
              <a:rPr lang="en-US" sz="2200" u="sng" dirty="0">
                <a:solidFill>
                  <a:srgbClr val="FF0000"/>
                </a:solidFill>
              </a:rPr>
              <a:t>always</a:t>
            </a:r>
            <a:r>
              <a:rPr lang="en-US" sz="2200" dirty="0">
                <a:solidFill>
                  <a:srgbClr val="FF0000"/>
                </a:solidFill>
              </a:rPr>
              <a:t> has the </a:t>
            </a:r>
            <a:r>
              <a:rPr lang="en-US" sz="2200" b="1" dirty="0">
                <a:solidFill>
                  <a:srgbClr val="FF0000"/>
                </a:solidFill>
              </a:rPr>
              <a:t>many</a:t>
            </a:r>
            <a:r>
              <a:rPr lang="en-US" sz="2200" dirty="0">
                <a:solidFill>
                  <a:srgbClr val="FF0000"/>
                </a:solidFill>
              </a:rPr>
              <a:t> end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27432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sz="2600" b="1" dirty="0">
                <a:solidFill>
                  <a:srgbClr val="7030A0"/>
                </a:solidFill>
              </a:rPr>
              <a:t>Rule number 4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– Just in case…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Never draw a relationship between a </a:t>
            </a:r>
            <a:r>
              <a:rPr lang="en-US" b="1" dirty="0"/>
              <a:t>composite key </a:t>
            </a:r>
            <a:r>
              <a:rPr lang="en-US" dirty="0"/>
              <a:t>entity and a </a:t>
            </a:r>
            <a:r>
              <a:rPr lang="en-US" b="1" dirty="0"/>
              <a:t>foreign key </a:t>
            </a:r>
            <a:r>
              <a:rPr lang="en-US" dirty="0"/>
              <a:t>entity (even if they have the same column name)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Rule 1 tells you not to do this!</a:t>
            </a:r>
          </a:p>
        </p:txBody>
      </p:sp>
    </p:spTree>
    <p:extLst>
      <p:ext uri="{BB962C8B-B14F-4D97-AF65-F5344CB8AC3E}">
        <p14:creationId xmlns:p14="http://schemas.microsoft.com/office/powerpoint/2010/main" val="55929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Words>399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Clarity</vt:lpstr>
      <vt:lpstr>H16W 35 – Relational Database Management Systems</vt:lpstr>
      <vt:lpstr>Reminder…</vt:lpstr>
      <vt:lpstr>Attributes</vt:lpstr>
      <vt:lpstr>Drawing Conventions</vt:lpstr>
      <vt:lpstr>Entity Relationships</vt:lpstr>
      <vt:lpstr>Example ERD</vt:lpstr>
      <vt:lpstr>Relationship Drawing</vt:lpstr>
      <vt:lpstr>Relationship Drawing Rules</vt:lpstr>
      <vt:lpstr>Relationship Drawing Rules</vt:lpstr>
      <vt:lpstr>Rule 1 - Examples</vt:lpstr>
      <vt:lpstr>Rule 1 - Examples</vt:lpstr>
      <vt:lpstr>Rule 2 - Examples</vt:lpstr>
      <vt:lpstr>Rule 3 - Examples</vt:lpstr>
      <vt:lpstr>Rule 4 -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125</cp:revision>
  <cp:lastPrinted>2016-03-23T14:45:54Z</cp:lastPrinted>
  <dcterms:created xsi:type="dcterms:W3CDTF">2015-11-17T10:25:44Z</dcterms:created>
  <dcterms:modified xsi:type="dcterms:W3CDTF">2023-10-30T10:22:21Z</dcterms:modified>
</cp:coreProperties>
</file>