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70D"/>
    <a:srgbClr val="93CDDD"/>
    <a:srgbClr val="D98BE1"/>
    <a:srgbClr val="D99694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13C9-8B19-46F9-AF6C-B21992AE6D85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F5D19-8541-475A-ABBA-C6822574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7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Relationship Drawing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Rule number 1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Determining which entities have relationships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Examine all the entities with </a:t>
            </a:r>
            <a:r>
              <a:rPr lang="en-US" b="1" i="1" u="sng" dirty="0"/>
              <a:t>single attribute</a:t>
            </a:r>
            <a:r>
              <a:rPr lang="en-US" b="1" i="1" dirty="0"/>
              <a:t> primary keys </a:t>
            </a:r>
            <a:endParaRPr lang="en-US" dirty="0"/>
          </a:p>
          <a:p>
            <a:pPr lvl="1"/>
            <a:r>
              <a:rPr lang="en-US" dirty="0"/>
              <a:t>If you see another entity with a column the </a:t>
            </a:r>
            <a:r>
              <a:rPr lang="en-US" u="sng" dirty="0"/>
              <a:t>same name</a:t>
            </a:r>
            <a:r>
              <a:rPr lang="en-US" dirty="0"/>
              <a:t> as the primary key…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you draw a </a:t>
            </a:r>
            <a:r>
              <a:rPr lang="en-US" b="1" dirty="0">
                <a:solidFill>
                  <a:srgbClr val="FF0000"/>
                </a:solidFill>
              </a:rPr>
              <a:t>one to many </a:t>
            </a:r>
            <a:r>
              <a:rPr lang="en-US" dirty="0">
                <a:solidFill>
                  <a:srgbClr val="FF0000"/>
                </a:solidFill>
              </a:rPr>
              <a:t>relationship between them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Rule number 2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Determining which side gets the </a:t>
            </a:r>
            <a:r>
              <a:rPr lang="en-US" dirty="0">
                <a:solidFill>
                  <a:srgbClr val="FF0000"/>
                </a:solidFill>
              </a:rPr>
              <a:t>“many”</a:t>
            </a:r>
            <a:r>
              <a:rPr lang="en-US" dirty="0"/>
              <a:t> end (part 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 a relationship between an entity with a primary key and an entity with a composite key then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composite key </a:t>
            </a:r>
            <a:r>
              <a:rPr lang="en-US" dirty="0">
                <a:solidFill>
                  <a:srgbClr val="FF0000"/>
                </a:solidFill>
              </a:rPr>
              <a:t>entity </a:t>
            </a:r>
            <a:r>
              <a:rPr lang="en-US" u="sng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rgbClr val="FF0000"/>
                </a:solidFill>
              </a:rPr>
              <a:t> has the </a:t>
            </a:r>
            <a:r>
              <a:rPr lang="en-US" b="1" dirty="0">
                <a:solidFill>
                  <a:srgbClr val="FF0000"/>
                </a:solidFill>
              </a:rPr>
              <a:t>many</a:t>
            </a:r>
            <a:r>
              <a:rPr lang="en-US" dirty="0">
                <a:solidFill>
                  <a:srgbClr val="FF0000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4074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Relationship Drawing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Rule number 3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– Determining which side gets the </a:t>
            </a:r>
            <a:r>
              <a:rPr lang="en-US" sz="2600" dirty="0">
                <a:solidFill>
                  <a:srgbClr val="FF0000"/>
                </a:solidFill>
              </a:rPr>
              <a:t>“many”</a:t>
            </a:r>
            <a:r>
              <a:rPr lang="en-US" sz="2600" dirty="0"/>
              <a:t> end (part 2)</a:t>
            </a:r>
          </a:p>
          <a:p>
            <a:pPr lvl="1"/>
            <a:endParaRPr lang="en-US" dirty="0"/>
          </a:p>
          <a:p>
            <a:pPr lvl="1"/>
            <a:r>
              <a:rPr lang="en-US" sz="2200" dirty="0"/>
              <a:t>Alternatively,</a:t>
            </a:r>
          </a:p>
          <a:p>
            <a:pPr lvl="1"/>
            <a:r>
              <a:rPr lang="en-US" sz="2200" dirty="0"/>
              <a:t>If you have a relationship between an entity with a primary key and an entity with a foreign key then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foreign key </a:t>
            </a:r>
            <a:r>
              <a:rPr lang="en-US" sz="2200" dirty="0">
                <a:solidFill>
                  <a:srgbClr val="FF0000"/>
                </a:solidFill>
              </a:rPr>
              <a:t>entity </a:t>
            </a:r>
            <a:r>
              <a:rPr lang="en-US" sz="2200" u="sng" dirty="0">
                <a:solidFill>
                  <a:srgbClr val="FF0000"/>
                </a:solidFill>
              </a:rPr>
              <a:t>always</a:t>
            </a:r>
            <a:r>
              <a:rPr lang="en-US" sz="2200" dirty="0">
                <a:solidFill>
                  <a:srgbClr val="FF0000"/>
                </a:solidFill>
              </a:rPr>
              <a:t> has the </a:t>
            </a:r>
            <a:r>
              <a:rPr lang="en-US" sz="2200" b="1" dirty="0">
                <a:solidFill>
                  <a:srgbClr val="FF0000"/>
                </a:solidFill>
              </a:rPr>
              <a:t>many</a:t>
            </a:r>
            <a:r>
              <a:rPr lang="en-US" sz="2200" dirty="0">
                <a:solidFill>
                  <a:srgbClr val="FF0000"/>
                </a:solidFill>
              </a:rPr>
              <a:t> end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2600" b="1" dirty="0">
                <a:solidFill>
                  <a:srgbClr val="7030A0"/>
                </a:solidFill>
              </a:rPr>
              <a:t>Rule number 4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– Just in case…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Never draw a relationship between a </a:t>
            </a:r>
            <a:r>
              <a:rPr lang="en-US" b="1" dirty="0"/>
              <a:t>composite key </a:t>
            </a:r>
            <a:r>
              <a:rPr lang="en-US" dirty="0"/>
              <a:t>entity and a </a:t>
            </a:r>
            <a:r>
              <a:rPr lang="en-US" b="1" dirty="0"/>
              <a:t>foreign key </a:t>
            </a:r>
            <a:r>
              <a:rPr lang="en-US" dirty="0"/>
              <a:t>entity (even if they have the same column name)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 1 tells you not to do this!</a:t>
            </a:r>
          </a:p>
        </p:txBody>
      </p:sp>
    </p:spTree>
    <p:extLst>
      <p:ext uri="{BB962C8B-B14F-4D97-AF65-F5344CB8AC3E}">
        <p14:creationId xmlns:p14="http://schemas.microsoft.com/office/powerpoint/2010/main" val="322408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1 -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35" y="1857745"/>
            <a:ext cx="8050530" cy="44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1 -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336" y="1524000"/>
            <a:ext cx="3355327" cy="49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2 -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694670"/>
            <a:ext cx="90297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3 -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18" y="1524000"/>
            <a:ext cx="3188364" cy="52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4 -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16" y="1524000"/>
            <a:ext cx="7757767" cy="516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53" y="1527268"/>
            <a:ext cx="7785130" cy="51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205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Relationship Drawing Rules</vt:lpstr>
      <vt:lpstr>Relationship Drawing Rules</vt:lpstr>
      <vt:lpstr>Rule 1 - Examples</vt:lpstr>
      <vt:lpstr>Rule 1 - Examples</vt:lpstr>
      <vt:lpstr>Rule 2 - Examples</vt:lpstr>
      <vt:lpstr>Rule 3 - Examples</vt:lpstr>
      <vt:lpstr>Rule 4 -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120</cp:revision>
  <cp:lastPrinted>2016-03-23T14:45:54Z</cp:lastPrinted>
  <dcterms:created xsi:type="dcterms:W3CDTF">2015-11-17T10:25:44Z</dcterms:created>
  <dcterms:modified xsi:type="dcterms:W3CDTF">2023-10-30T10:28:01Z</dcterms:modified>
</cp:coreProperties>
</file>