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12192000"/>
  <p:notesSz cx="6797675" cy="9926625"/>
  <p:embeddedFontLst>
    <p:embeddedFont>
      <p:font typeface="Tahoma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3D392B8-7E1A-4512-B74C-15208494225C}">
  <a:tblStyle styleId="{E3D392B8-7E1A-4512-B74C-15208494225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Tahoma-regular.fntdata"/><Relationship Id="rId25" Type="http://schemas.openxmlformats.org/officeDocument/2006/relationships/slide" Target="slides/slide19.xml"/><Relationship Id="rId27" Type="http://schemas.openxmlformats.org/officeDocument/2006/relationships/font" Target="fonts/Tahoma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2946400" cy="498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8" y="1"/>
            <a:ext cx="2946400" cy="498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77612"/>
            <a:ext cx="5438775" cy="39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243"/>
            <a:ext cx="2946400" cy="4983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8" y="9428243"/>
            <a:ext cx="2946400" cy="4983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79450" y="4777612"/>
            <a:ext cx="5438775" cy="390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79450" y="4777612"/>
            <a:ext cx="5438775" cy="390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/>
          <p:nvPr>
            <p:ph idx="1" type="body"/>
          </p:nvPr>
        </p:nvSpPr>
        <p:spPr>
          <a:xfrm>
            <a:off x="679450" y="4777612"/>
            <a:ext cx="5438775" cy="390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/>
          <p:nvPr>
            <p:ph idx="1" type="body"/>
          </p:nvPr>
        </p:nvSpPr>
        <p:spPr>
          <a:xfrm>
            <a:off x="679450" y="4777612"/>
            <a:ext cx="5438775" cy="390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2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 txBox="1"/>
          <p:nvPr>
            <p:ph idx="1" type="body"/>
          </p:nvPr>
        </p:nvSpPr>
        <p:spPr>
          <a:xfrm>
            <a:off x="679450" y="4777612"/>
            <a:ext cx="5438775" cy="390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/>
          <p:nvPr>
            <p:ph idx="1" type="body"/>
          </p:nvPr>
        </p:nvSpPr>
        <p:spPr>
          <a:xfrm>
            <a:off x="679450" y="4777612"/>
            <a:ext cx="5438775" cy="390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4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 txBox="1"/>
          <p:nvPr>
            <p:ph idx="1" type="body"/>
          </p:nvPr>
        </p:nvSpPr>
        <p:spPr>
          <a:xfrm>
            <a:off x="679450" y="4777612"/>
            <a:ext cx="5438775" cy="390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5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:notes"/>
          <p:cNvSpPr txBox="1"/>
          <p:nvPr>
            <p:ph idx="1" type="body"/>
          </p:nvPr>
        </p:nvSpPr>
        <p:spPr>
          <a:xfrm>
            <a:off x="679450" y="4777612"/>
            <a:ext cx="5438775" cy="390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6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:notes"/>
          <p:cNvSpPr txBox="1"/>
          <p:nvPr>
            <p:ph idx="1" type="body"/>
          </p:nvPr>
        </p:nvSpPr>
        <p:spPr>
          <a:xfrm>
            <a:off x="679450" y="4777612"/>
            <a:ext cx="5438775" cy="390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 txBox="1"/>
          <p:nvPr>
            <p:ph idx="1" type="body"/>
          </p:nvPr>
        </p:nvSpPr>
        <p:spPr>
          <a:xfrm>
            <a:off x="679450" y="4777612"/>
            <a:ext cx="5438775" cy="390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8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:notes"/>
          <p:cNvSpPr txBox="1"/>
          <p:nvPr>
            <p:ph idx="1" type="body"/>
          </p:nvPr>
        </p:nvSpPr>
        <p:spPr>
          <a:xfrm>
            <a:off x="679450" y="4777612"/>
            <a:ext cx="5438775" cy="390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9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79450" y="4777612"/>
            <a:ext cx="5438775" cy="390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79450" y="4777612"/>
            <a:ext cx="5438775" cy="390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79450" y="4777612"/>
            <a:ext cx="5438775" cy="390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79450" y="4777612"/>
            <a:ext cx="5438775" cy="390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79450" y="4777612"/>
            <a:ext cx="5438775" cy="390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79450" y="4777612"/>
            <a:ext cx="5438775" cy="390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79450" y="4777612"/>
            <a:ext cx="5438775" cy="390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79450" y="4777612"/>
            <a:ext cx="5438775" cy="390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914400" y="1371601"/>
            <a:ext cx="104648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914400" y="3505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040"/>
              <a:buNone/>
              <a:defRPr>
                <a:solidFill>
                  <a:srgbClr val="55556F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1700"/>
              <a:buNone/>
              <a:defRPr>
                <a:solidFill>
                  <a:srgbClr val="8B8B8D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B8B8D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B8B8D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B8B8D"/>
                </a:solidFill>
              </a:defRPr>
            </a:lvl5pPr>
            <a:lvl6pPr lvl="5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6pPr>
            <a:lvl7pPr lvl="6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7pPr>
            <a:lvl8pPr lvl="7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8pPr>
            <a:lvl9pPr lvl="8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3" name="Google Shape;23;p2"/>
          <p:cNvCxnSpPr/>
          <p:nvPr/>
        </p:nvCxnSpPr>
        <p:spPr>
          <a:xfrm>
            <a:off x="914400" y="3398520"/>
            <a:ext cx="1046480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609600" y="792480"/>
            <a:ext cx="2856907" cy="1264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/>
          <p:nvPr>
            <p:ph idx="2" type="pic"/>
          </p:nvPr>
        </p:nvSpPr>
        <p:spPr>
          <a:xfrm>
            <a:off x="3811480" y="838201"/>
            <a:ext cx="7872520" cy="5500456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12700">
              <a:srgbClr val="000000">
                <a:alpha val="58823"/>
              </a:srgbClr>
            </a:outerShdw>
          </a:effectLst>
        </p:spPr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609600" y="2133600"/>
            <a:ext cx="2852928" cy="4242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3657600" y="-1447800"/>
            <a:ext cx="48768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 rot="5400000">
            <a:off x="7277100" y="2171700"/>
            <a:ext cx="5867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 rot="5400000">
            <a:off x="1689100" y="-469900"/>
            <a:ext cx="5867400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0" type="dt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1" type="ftr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609600" y="292100"/>
            <a:ext cx="10972800" cy="13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963084" y="2362201"/>
            <a:ext cx="10363200" cy="2200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b="0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963084" y="4626865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04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41" name="Google Shape;41;p5"/>
          <p:cNvCxnSpPr/>
          <p:nvPr/>
        </p:nvCxnSpPr>
        <p:spPr>
          <a:xfrm>
            <a:off x="975360" y="4599432"/>
            <a:ext cx="10464800" cy="1588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609600" y="1673352"/>
            <a:ext cx="53848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6197600" y="1673352"/>
            <a:ext cx="53848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609600" y="1676400"/>
            <a:ext cx="524256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609600" y="2438400"/>
            <a:ext cx="524256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6339840" y="1676400"/>
            <a:ext cx="524256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7"/>
          <p:cNvSpPr txBox="1"/>
          <p:nvPr>
            <p:ph idx="4" type="body"/>
          </p:nvPr>
        </p:nvSpPr>
        <p:spPr>
          <a:xfrm>
            <a:off x="6339840" y="2438400"/>
            <a:ext cx="524256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58" name="Google Shape;58;p7"/>
          <p:cNvCxnSpPr/>
          <p:nvPr/>
        </p:nvCxnSpPr>
        <p:spPr>
          <a:xfrm rot="5400000">
            <a:off x="3741949" y="4045691"/>
            <a:ext cx="4709160" cy="105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idx="10" type="dt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609600" y="792080"/>
            <a:ext cx="2852928" cy="12618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3962400" y="792080"/>
            <a:ext cx="7620000" cy="557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1320" lvl="0" marL="457200" algn="l">
              <a:spcBef>
                <a:spcPts val="640"/>
              </a:spcBef>
              <a:spcAft>
                <a:spcPts val="0"/>
              </a:spcAft>
              <a:buSzPts val="2720"/>
              <a:buChar char="•"/>
              <a:defRPr sz="3200"/>
            </a:lvl1pPr>
            <a:lvl2pPr indent="-379730" lvl="1" marL="9144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2pPr>
            <a:lvl3pPr indent="-365760" lvl="2" marL="1371600" algn="l">
              <a:spcBef>
                <a:spcPts val="480"/>
              </a:spcBef>
              <a:spcAft>
                <a:spcPts val="0"/>
              </a:spcAft>
              <a:buSzPts val="216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71" name="Google Shape;71;p10"/>
          <p:cNvSpPr txBox="1"/>
          <p:nvPr>
            <p:ph idx="2" type="body"/>
          </p:nvPr>
        </p:nvSpPr>
        <p:spPr>
          <a:xfrm>
            <a:off x="609601" y="2130553"/>
            <a:ext cx="2852928" cy="4243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75" name="Google Shape;75;p10"/>
          <p:cNvCxnSpPr/>
          <p:nvPr/>
        </p:nvCxnSpPr>
        <p:spPr>
          <a:xfrm rot="5400000">
            <a:off x="912152" y="3579942"/>
            <a:ext cx="5577840" cy="2117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09600" y="18288"/>
            <a:ext cx="3860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4572000" y="18288"/>
            <a:ext cx="5486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ctrTitle"/>
          </p:nvPr>
        </p:nvSpPr>
        <p:spPr>
          <a:xfrm>
            <a:off x="914400" y="1371601"/>
            <a:ext cx="104648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GB" sz="3200"/>
              <a:t>COMPUTING SCIENCE - GRADED UNIT 2</a:t>
            </a:r>
            <a:endParaRPr sz="3200"/>
          </a:p>
        </p:txBody>
      </p:sp>
      <p:sp>
        <p:nvSpPr>
          <p:cNvPr id="100" name="Google Shape;100;p14"/>
          <p:cNvSpPr txBox="1"/>
          <p:nvPr>
            <p:ph idx="1" type="subTitle"/>
          </p:nvPr>
        </p:nvSpPr>
        <p:spPr>
          <a:xfrm>
            <a:off x="914400" y="3505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GB"/>
              <a:t>Graded Unit 2 - Overview</a:t>
            </a:r>
            <a:endParaRPr/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1604" y="802298"/>
            <a:ext cx="3529421" cy="1191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GB"/>
              <a:t>Developing Stage Marks</a:t>
            </a:r>
            <a:endParaRPr/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3339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1"/>
          </a:p>
          <a:p>
            <a:pPr indent="-182880" lvl="0" marL="18288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b="1" lang="en-GB"/>
              <a:t>Development Stage </a:t>
            </a:r>
            <a:r>
              <a:rPr lang="en-GB"/>
              <a:t>	- 40 marks</a:t>
            </a:r>
            <a:endParaRPr/>
          </a:p>
          <a:p>
            <a:pPr indent="-139700" lvl="0" marL="182880" rtl="0" algn="l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SzPts val="68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i="1" sz="1800">
              <a:solidFill>
                <a:srgbClr val="00206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i="1" lang="en-GB" sz="1800">
                <a:solidFill>
                  <a:srgbClr val="002060"/>
                </a:solidFill>
              </a:rPr>
              <a:t>Implementing the solution	- 30 marks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i="1" sz="1800">
              <a:solidFill>
                <a:srgbClr val="00206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i="1" lang="en-GB" sz="1800">
                <a:solidFill>
                  <a:srgbClr val="002060"/>
                </a:solidFill>
              </a:rPr>
              <a:t>Testing			- 8 marks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i="1" sz="1800">
              <a:solidFill>
                <a:srgbClr val="00206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i="1" lang="en-GB" sz="1800">
                <a:solidFill>
                  <a:srgbClr val="002060"/>
                </a:solidFill>
              </a:rPr>
              <a:t>Managing the project	- 2 marks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i="1" sz="18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GB"/>
              <a:t>Development Stage - Detailed Marks Breakdown</a:t>
            </a:r>
            <a:endParaRPr/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Implementing the planned solution to the task — up to 30 marks 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b="1" lang="en-GB"/>
              <a:t>Design</a:t>
            </a:r>
            <a:r>
              <a:rPr lang="en-GB"/>
              <a:t>	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GB"/>
              <a:t>Data Analysis of the system (Normalisation, ERD + Class diagram)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GB"/>
              <a:t>UML Design of the system  (Activity Diagram)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b="1" lang="en-GB"/>
              <a:t>Coding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GB"/>
              <a:t>Coding of the problem domain 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GB"/>
              <a:t>Coding of the UI domain  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GB"/>
              <a:t>Use of unfamiliar libraries and/or constructs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GB"/>
              <a:t>Error handling  </a:t>
            </a:r>
            <a:endParaRPr/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GB"/>
              <a:t>Internal Documentation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GB"/>
              <a:t>Development Stage - Detailed Marks Breakdown</a:t>
            </a:r>
            <a:endParaRPr/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 the implemented solution tracking any changes and making amendments where required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— up to 8 marks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Cases Describing Test Purposes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Completed Test Scripts with Test Steps, Data, Expected + Actual Results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Managing the project 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— up to 2 marks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Account of deviations from planned Project Schedule	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GB"/>
              <a:t>Evaluation Stage Marks</a:t>
            </a:r>
            <a:endParaRPr/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3339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1"/>
          </a:p>
          <a:p>
            <a:pPr indent="-182880" lvl="0" marL="18288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b="1" lang="en-GB"/>
              <a:t>Evaluation Stage</a:t>
            </a:r>
            <a:r>
              <a:rPr lang="en-GB"/>
              <a:t>		- 20 marks</a:t>
            </a:r>
            <a:endParaRPr/>
          </a:p>
          <a:p>
            <a:pPr indent="-139700" lvl="0" marL="182880" rtl="0" algn="l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SzPts val="68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i="1" lang="en-GB" sz="1800">
                <a:solidFill>
                  <a:srgbClr val="002060"/>
                </a:solidFill>
              </a:rPr>
              <a:t>Evaluation report		- 20 marks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GB"/>
              <a:t>Evaluation Stage - Detailed Marks Breakdown</a:t>
            </a:r>
            <a:endParaRPr/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SzPct val="85000"/>
              <a:buChar char="•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Evidence should be in the form of a </a:t>
            </a: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report 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showing the evaluation of the effectiveness of the approach/strategy taken, which includes all stages of the activity 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rtl="0" algn="l">
              <a:spcBef>
                <a:spcPts val="444"/>
              </a:spcBef>
              <a:spcAft>
                <a:spcPts val="0"/>
              </a:spcAft>
              <a:buSzPct val="85000"/>
              <a:buChar char="•"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— up to 20 marks </a:t>
            </a:r>
            <a:endParaRPr/>
          </a:p>
          <a:p>
            <a:pPr indent="-63055" lvl="0" marL="182880" rtl="0" algn="l">
              <a:spcBef>
                <a:spcPts val="444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79" lvl="1" marL="457200" rtl="0" algn="l">
              <a:spcBef>
                <a:spcPts val="370"/>
              </a:spcBef>
              <a:spcAft>
                <a:spcPts val="0"/>
              </a:spcAft>
              <a:buSzPct val="85000"/>
              <a:buChar char="•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outline of the assignment and to what extent the solution met the original requirements of the assignment brief </a:t>
            </a:r>
            <a:endParaRPr/>
          </a:p>
          <a:p>
            <a:pPr indent="-182879" lvl="1" marL="457200" rtl="0" algn="l">
              <a:spcBef>
                <a:spcPts val="370"/>
              </a:spcBef>
              <a:spcAft>
                <a:spcPts val="0"/>
              </a:spcAft>
              <a:buSzPct val="85000"/>
              <a:buChar char="•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assessment of the strengths and weaknesses of the outputs of the practical assignment </a:t>
            </a:r>
            <a:endParaRPr/>
          </a:p>
          <a:p>
            <a:pPr indent="-182879" lvl="1" marL="457200" rtl="0" algn="l">
              <a:spcBef>
                <a:spcPts val="370"/>
              </a:spcBef>
              <a:spcAft>
                <a:spcPts val="0"/>
              </a:spcAft>
              <a:buSzPct val="85000"/>
              <a:buChar char="•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Recommendations for any future development of the solution and reasons for these recommendations </a:t>
            </a:r>
            <a:endParaRPr/>
          </a:p>
          <a:p>
            <a:pPr indent="-182879" lvl="1" marL="457200" rtl="0" algn="l">
              <a:spcBef>
                <a:spcPts val="370"/>
              </a:spcBef>
              <a:spcAft>
                <a:spcPts val="0"/>
              </a:spcAft>
              <a:buSzPct val="85000"/>
              <a:buChar char="•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summary of any modifications to the project plan, solution design and/or implementation, that were made during the project. Including reference to any unforeseen events and how they were handled. </a:t>
            </a:r>
            <a:endParaRPr/>
          </a:p>
          <a:p>
            <a:pPr indent="-182879" lvl="1" marL="457200" rtl="0" algn="l">
              <a:spcBef>
                <a:spcPts val="370"/>
              </a:spcBef>
              <a:spcAft>
                <a:spcPts val="0"/>
              </a:spcAft>
              <a:buSzPct val="85000"/>
              <a:buChar char="•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Identification of any knowledge and skills which have been gained or developed while carrying out the project assignment and how the actions/process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1981200" y="292101"/>
            <a:ext cx="8229600" cy="760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GB"/>
              <a:t>Project Grades</a:t>
            </a:r>
            <a:endParaRPr sz="3200"/>
          </a:p>
        </p:txBody>
      </p:sp>
      <p:sp>
        <p:nvSpPr>
          <p:cNvPr id="193" name="Google Shape;193;p28"/>
          <p:cNvSpPr txBox="1"/>
          <p:nvPr/>
        </p:nvSpPr>
        <p:spPr>
          <a:xfrm>
            <a:off x="220029" y="1152525"/>
            <a:ext cx="11628119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project will be marked out of 100</a:t>
            </a:r>
            <a:endParaRPr/>
          </a:p>
          <a:p>
            <a:pPr indent="0" lvl="0" marL="0" marR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Grades are </a:t>
            </a:r>
            <a:r>
              <a:rPr b="1" lang="en-GB" sz="3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</a:t>
            </a:r>
            <a:endParaRPr/>
          </a:p>
          <a:p>
            <a:pPr indent="0" lvl="0" marL="0" marR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Students are not able to find out individual marks breakdown</a:t>
            </a:r>
            <a:endParaRPr/>
          </a:p>
        </p:txBody>
      </p:sp>
      <p:graphicFrame>
        <p:nvGraphicFramePr>
          <p:cNvPr id="194" name="Google Shape;194;p28"/>
          <p:cNvGraphicFramePr/>
          <p:nvPr/>
        </p:nvGraphicFramePr>
        <p:xfrm>
          <a:off x="1981200" y="18845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{E3D392B8-7E1A-4512-B74C-15208494225C}</a:tableStyleId>
              </a:tblPr>
              <a:tblGrid>
                <a:gridCol w="4114800"/>
                <a:gridCol w="4114800"/>
              </a:tblGrid>
              <a:tr h="705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3360"/>
                        <a:buFont typeface="Tahoma"/>
                        <a:buNone/>
                      </a:pPr>
                      <a:r>
                        <a:rPr b="0" i="0" lang="en-GB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Total Percent per Unit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3360"/>
                        <a:buFont typeface="Tahoma"/>
                        <a:buNone/>
                      </a:pPr>
                      <a:r>
                        <a:rPr b="0" i="0" lang="en-GB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Final Grade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5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3360"/>
                        <a:buFont typeface="Tahoma"/>
                        <a:buNone/>
                      </a:pPr>
                      <a:r>
                        <a:rPr b="0" i="0" lang="en-GB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70%  -  100%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3360"/>
                        <a:buFont typeface="Tahoma"/>
                        <a:buNone/>
                      </a:pPr>
                      <a:r>
                        <a:rPr b="0" i="0" lang="en-GB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3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3360"/>
                        <a:buFont typeface="Tahoma"/>
                        <a:buNone/>
                      </a:pPr>
                      <a:r>
                        <a:rPr b="0" i="0" lang="en-GB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60%  -  69%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3360"/>
                        <a:buFont typeface="Tahoma"/>
                        <a:buNone/>
                      </a:pPr>
                      <a:r>
                        <a:rPr b="0" i="0" lang="en-GB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5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3360"/>
                        <a:buFont typeface="Tahoma"/>
                        <a:buNone/>
                      </a:pPr>
                      <a:r>
                        <a:rPr b="0" i="0" lang="en-GB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50%  -  59%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3360"/>
                        <a:buFont typeface="Tahoma"/>
                        <a:buNone/>
                      </a:pPr>
                      <a:r>
                        <a:rPr b="0" i="0" lang="en-GB" sz="2800" u="none" cap="none" strike="noStrik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GB"/>
              <a:t>Grading</a:t>
            </a:r>
            <a:endParaRPr/>
          </a:p>
        </p:txBody>
      </p:sp>
      <p:pic>
        <p:nvPicPr>
          <p:cNvPr id="200" name="Google Shape;20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8888" y="395752"/>
            <a:ext cx="8105775" cy="63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GB"/>
              <a:t>Lecturer Input - Again</a:t>
            </a:r>
            <a:endParaRPr/>
          </a:p>
        </p:txBody>
      </p:sp>
      <p:sp>
        <p:nvSpPr>
          <p:cNvPr id="206" name="Google Shape;206;p30"/>
          <p:cNvSpPr/>
          <p:nvPr/>
        </p:nvSpPr>
        <p:spPr>
          <a:xfrm>
            <a:off x="609600" y="1669432"/>
            <a:ext cx="11104366" cy="3554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assessor’s role is as a </a:t>
            </a:r>
            <a:r>
              <a:rPr b="1" lang="en-GB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facilitator</a:t>
            </a:r>
            <a:r>
              <a:rPr lang="en-GB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so to gain high marks the candidate must </a:t>
            </a:r>
            <a:r>
              <a:rPr lang="en-GB" sz="25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demonstrate a high degree of autonomy</a:t>
            </a:r>
            <a:r>
              <a:rPr lang="en-GB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the planning, developing and evaluating activities. 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project is </a:t>
            </a:r>
            <a:r>
              <a:rPr b="1" lang="en-GB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</a:t>
            </a:r>
            <a:r>
              <a:rPr lang="en-GB" sz="25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stated on the SQA unit spec for each of the 3 sections: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That shows you how critical this message is!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7317" y="1496589"/>
            <a:ext cx="9075883" cy="164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7317" y="3307080"/>
            <a:ext cx="8949570" cy="1646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4992" y="5075924"/>
            <a:ext cx="9500532" cy="164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GB"/>
              <a:t>Java or C#?</a:t>
            </a:r>
            <a:endParaRPr/>
          </a:p>
        </p:txBody>
      </p:sp>
      <p:sp>
        <p:nvSpPr>
          <p:cNvPr id="215" name="Google Shape;215;p31"/>
          <p:cNvSpPr/>
          <p:nvPr/>
        </p:nvSpPr>
        <p:spPr>
          <a:xfrm>
            <a:off x="609600" y="1669432"/>
            <a:ext cx="11104366" cy="4862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is absolutely no difference in terms of: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quality of project you can create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marks you can get – both get the same marks for the same tasks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solution you need to make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(i.e. your brief can be made as a C# website OR a Java Forms App – regardless of what the text says)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 which to choose?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Ultimately your choice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one you are </a:t>
            </a:r>
            <a:r>
              <a:rPr b="1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at </a:t>
            </a:r>
            <a:r>
              <a:rPr b="0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should be the one you choose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Don’t choose one just because you’ve heard its better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because your friend is choosing it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Choose one because you know you are most comfortable with it!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However I will also be advising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have asked James / Dana for advice about your progress on both units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may disagree with my / our advice if you wish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GB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 from years of experience…it’s not a good idea!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GB"/>
              <a:t>Are You Ready?</a:t>
            </a:r>
            <a:endParaRPr/>
          </a:p>
        </p:txBody>
      </p:sp>
      <p:sp>
        <p:nvSpPr>
          <p:cNvPr id="221" name="Google Shape;221;p32"/>
          <p:cNvSpPr/>
          <p:nvPr/>
        </p:nvSpPr>
        <p:spPr>
          <a:xfrm>
            <a:off x="609600" y="1669432"/>
            <a:ext cx="11104366" cy="4955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Definitely!			All teaching has been done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Everything you’ve been taught this last 2 years has been to prepare you to do this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know how to write reports					(you’ve done tons)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know how to create design diagrams			(you’ve made millions)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know how to normalise and produce an ERD	(how many times???)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Shop?  You already have one!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MVC? Tons of examples to use!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know how to document the testing evidence	(Multiplatform + OOP!!)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GB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You’re ready!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GB" sz="20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This unit is </a:t>
            </a:r>
            <a:r>
              <a:rPr b="1" lang="en-GB" sz="20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-GB" sz="20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evil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I’ve shown you how easy it is to get high marks by doing really well in the planning section!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However…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Writing is important</a:t>
            </a: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 You can’t ignore it.  You can’t put it off.  You can’t hand in lazy or sloppy work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(if you want to do well that is)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GB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So, if you hate writing… </a:t>
            </a:r>
            <a:r>
              <a:rPr b="1" i="0" lang="en-GB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you’ll need to find a way to get over that for the next 18 weeks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GB"/>
              <a:t>What does it involve</a:t>
            </a:r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 b="88264" l="0" r="0" t="0"/>
          <a:stretch/>
        </p:blipFill>
        <p:spPr>
          <a:xfrm>
            <a:off x="1290289" y="1644806"/>
            <a:ext cx="9144000" cy="617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 b="69175" l="0" r="0" t="12161"/>
          <a:stretch/>
        </p:blipFill>
        <p:spPr>
          <a:xfrm>
            <a:off x="1290289" y="2615889"/>
            <a:ext cx="9144000" cy="981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 rotWithShape="1">
          <a:blip r:embed="rId4">
            <a:alphaModFix/>
          </a:blip>
          <a:srcRect b="47230" l="0" r="0" t="34361"/>
          <a:stretch/>
        </p:blipFill>
        <p:spPr>
          <a:xfrm>
            <a:off x="1223614" y="4218875"/>
            <a:ext cx="9277350" cy="557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 rotWithShape="1">
          <a:blip r:embed="rId4">
            <a:alphaModFix/>
          </a:blip>
          <a:srcRect b="0" l="0" r="0" t="53137"/>
          <a:stretch/>
        </p:blipFill>
        <p:spPr>
          <a:xfrm>
            <a:off x="1290289" y="5073805"/>
            <a:ext cx="9277350" cy="1419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GB"/>
              <a:t>What does it involve</a:t>
            </a:r>
            <a:endParaRPr/>
          </a:p>
        </p:txBody>
      </p:sp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/>
          </a:blip>
          <a:srcRect b="61329" l="0" r="0" t="30824"/>
          <a:stretch/>
        </p:blipFill>
        <p:spPr>
          <a:xfrm>
            <a:off x="1524000" y="1605775"/>
            <a:ext cx="9144000" cy="412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 rotWithShape="1">
          <a:blip r:embed="rId3">
            <a:alphaModFix/>
          </a:blip>
          <a:srcRect b="47329" l="0" r="0" t="38884"/>
          <a:stretch/>
        </p:blipFill>
        <p:spPr>
          <a:xfrm>
            <a:off x="1524000" y="2442118"/>
            <a:ext cx="9144000" cy="724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 b="37999" l="0" r="0" t="52032"/>
          <a:stretch/>
        </p:blipFill>
        <p:spPr>
          <a:xfrm>
            <a:off x="1524000" y="3434575"/>
            <a:ext cx="9144000" cy="524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 rotWithShape="1">
          <a:blip r:embed="rId3">
            <a:alphaModFix/>
          </a:blip>
          <a:srcRect b="27181" l="0" r="0" t="62213"/>
          <a:stretch/>
        </p:blipFill>
        <p:spPr>
          <a:xfrm>
            <a:off x="1524000" y="4237463"/>
            <a:ext cx="9144000" cy="557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 rotWithShape="1">
          <a:blip r:embed="rId3">
            <a:alphaModFix/>
          </a:blip>
          <a:srcRect b="11063" l="0" r="0" t="72605"/>
          <a:stretch/>
        </p:blipFill>
        <p:spPr>
          <a:xfrm>
            <a:off x="1524000" y="5118412"/>
            <a:ext cx="9144000" cy="858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GB"/>
              <a:t>Project</a:t>
            </a:r>
            <a:endParaRPr/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GB"/>
              <a:t>The Graded Unit assessment has a total of 100 possible marks</a:t>
            </a:r>
            <a:endParaRPr/>
          </a:p>
          <a:p>
            <a:pPr indent="-53339" lvl="0" marL="18288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GB"/>
              <a:t>You will be assigned a Project brief for a small </a:t>
            </a:r>
            <a:r>
              <a:rPr b="1" lang="en-GB"/>
              <a:t>shop</a:t>
            </a:r>
            <a:endParaRPr/>
          </a:p>
          <a:p>
            <a:pPr indent="-53339" lvl="0" marL="18288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53339" lvl="0" marL="18288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b="1" lang="en-GB"/>
              <a:t>Planning Stage</a:t>
            </a:r>
            <a:r>
              <a:rPr lang="en-GB"/>
              <a:t>		- 40 marks				</a:t>
            </a:r>
            <a:endParaRPr i="1" sz="1800">
              <a:solidFill>
                <a:srgbClr val="002060"/>
              </a:solidFill>
            </a:endParaRPr>
          </a:p>
          <a:p>
            <a:pPr indent="-85724" lvl="0" marL="18288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i="1" sz="1800">
              <a:solidFill>
                <a:srgbClr val="002060"/>
              </a:solidFill>
            </a:endParaRPr>
          </a:p>
          <a:p>
            <a:pPr indent="-85724" lvl="0" marL="18288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i="1" sz="1800">
              <a:solidFill>
                <a:srgbClr val="002060"/>
              </a:solidFill>
            </a:endParaRPr>
          </a:p>
          <a:p>
            <a:pPr indent="-182880" lvl="0" marL="18288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b="1" lang="en-GB"/>
              <a:t>Development Stage </a:t>
            </a:r>
            <a:r>
              <a:rPr lang="en-GB"/>
              <a:t>	- 40 marks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i="1" sz="1800">
              <a:solidFill>
                <a:srgbClr val="00206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i="1" sz="1800">
              <a:solidFill>
                <a:srgbClr val="002060"/>
              </a:solidFill>
            </a:endParaRPr>
          </a:p>
          <a:p>
            <a:pPr indent="-182880" lvl="0" marL="18288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b="1" lang="en-GB"/>
              <a:t>Evaluation Stage</a:t>
            </a:r>
            <a:r>
              <a:rPr lang="en-GB"/>
              <a:t>		- 20 marks</a:t>
            </a:r>
            <a:endParaRPr/>
          </a:p>
          <a:p>
            <a:pPr indent="-53339" lvl="0" marL="18288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GB" u="sng">
                <a:solidFill>
                  <a:srgbClr val="FF0000"/>
                </a:solidFill>
              </a:rPr>
              <a:t>A minimum of 50% marks must be achieved in each section to achieve a pass</a:t>
            </a:r>
            <a:endParaRPr i="1" sz="1800" u="sng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GB"/>
              <a:t>Lecturer Input</a:t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609600" y="1669432"/>
            <a:ext cx="11104366" cy="5093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assessor’s role is as a </a:t>
            </a:r>
            <a:r>
              <a:rPr b="1" i="0" lang="en-GB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facilitator</a:t>
            </a:r>
            <a:r>
              <a:rPr b="0" i="0" lang="en-GB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so to gain high marks the candidate must </a:t>
            </a:r>
            <a:r>
              <a:rPr b="0" i="0" lang="en-GB" sz="2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demonstrate a high degree of autonomy</a:t>
            </a:r>
            <a:r>
              <a:rPr b="0" i="0" lang="en-GB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the planning, developing and evaluating activities. 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project is </a:t>
            </a:r>
            <a:r>
              <a:rPr b="1" lang="en-GB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</a:t>
            </a:r>
            <a:r>
              <a:rPr lang="en-GB" sz="25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lecturer will: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GB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Guide on tasks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GB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 Deadlines for Stages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GB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Advise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GB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Suggest paths / options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GB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 small amounts of help (</a:t>
            </a:r>
            <a:r>
              <a:rPr lang="en-GB" sz="25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during class</a:t>
            </a:r>
            <a:r>
              <a:rPr lang="en-GB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6161783" y="4113285"/>
            <a:ext cx="5847338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lecturer </a:t>
            </a:r>
            <a:r>
              <a:rPr b="1" lang="en-GB" sz="25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WON’T</a:t>
            </a:r>
            <a:r>
              <a:rPr lang="en-GB" sz="25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500"/>
              <a:buFont typeface="Arial"/>
              <a:buChar char="•"/>
            </a:pPr>
            <a:r>
              <a:rPr lang="en-GB" sz="25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Write your code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500"/>
              <a:buFont typeface="Arial"/>
              <a:buChar char="•"/>
            </a:pPr>
            <a:r>
              <a:rPr lang="en-GB" sz="25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Troubleshoot your app line by line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500"/>
              <a:buFont typeface="Arial"/>
              <a:buChar char="•"/>
            </a:pPr>
            <a:r>
              <a:rPr lang="en-GB" sz="25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Chase you for work - this is your job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GB"/>
              <a:t>Planning Stage</a:t>
            </a:r>
            <a:endParaRPr/>
          </a:p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n-GB"/>
              <a:t>Your assigned project brief will give you information about the company + some sample data</a:t>
            </a:r>
            <a:endParaRPr/>
          </a:p>
          <a:p>
            <a:pPr indent="-53339" lvl="0" marL="18288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GB"/>
              <a:t>But that’s all!</a:t>
            </a:r>
            <a:endParaRPr/>
          </a:p>
          <a:p>
            <a:pPr indent="-53339" lvl="0" marL="18288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GB"/>
              <a:t>Your first task – starting today – is to think up questions you’d need to ask to clarify exactly what needs to be built</a:t>
            </a:r>
            <a:endParaRPr/>
          </a:p>
          <a:p>
            <a:pPr indent="-53339" lvl="0" marL="18288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GB"/>
              <a:t>You “ask” the customer these questions.</a:t>
            </a:r>
            <a:endParaRPr/>
          </a:p>
          <a:p>
            <a:pPr indent="-182880" lvl="0" marL="18288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GB"/>
              <a:t>In reality, you send them to me, and I answer them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GB"/>
              <a:t>Planning Stage Marks</a:t>
            </a:r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3339" lvl="0" marL="182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1"/>
          </a:p>
          <a:p>
            <a:pPr indent="-182880" lvl="0" marL="18288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b="1" lang="en-GB"/>
              <a:t>Planning Stage</a:t>
            </a:r>
            <a:r>
              <a:rPr lang="en-GB"/>
              <a:t>		- 40 marks</a:t>
            </a:r>
            <a:endParaRPr/>
          </a:p>
          <a:p>
            <a:pPr indent="-139700" lvl="0" marL="182880" rtl="0" algn="l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SzPts val="68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i="1" sz="1800">
              <a:solidFill>
                <a:srgbClr val="00206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i="1" sz="1800">
              <a:solidFill>
                <a:srgbClr val="00206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i="1" lang="en-GB" sz="1800">
                <a:solidFill>
                  <a:srgbClr val="002060"/>
                </a:solidFill>
              </a:rPr>
              <a:t>Planning report		- 30 marks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i="1" sz="1800">
              <a:solidFill>
                <a:srgbClr val="00206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i="1" lang="en-GB" sz="1800">
                <a:solidFill>
                  <a:srgbClr val="002060"/>
                </a:solidFill>
              </a:rPr>
              <a:t>Project plan		- 10 marks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i="1" sz="1800">
              <a:solidFill>
                <a:srgbClr val="00206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i="1" sz="18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GB"/>
              <a:t>Planning Stage - Detailed Marks Breakdown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3339" lvl="0" marL="182880" rtl="0" algn="l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b="1" lang="en-GB"/>
              <a:t>An analysis of the Project Assignment Brief 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b="1" lang="en-GB"/>
              <a:t>— up to 30 marks 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82880" lvl="0" marL="18288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GB" sz="2000"/>
              <a:t>Interpretation of the project brief including any information gathered to clarify the brief </a:t>
            </a:r>
            <a:endParaRPr/>
          </a:p>
          <a:p>
            <a:pPr indent="-182880" lvl="0" marL="18288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GB" sz="2000"/>
              <a:t>Aims of the project assignment </a:t>
            </a:r>
            <a:endParaRPr/>
          </a:p>
          <a:p>
            <a:pPr indent="-182880" lvl="0" marL="18288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GB" sz="2000"/>
              <a:t>Requirements: e.g. functional/non-functional/constraints </a:t>
            </a:r>
            <a:endParaRPr/>
          </a:p>
          <a:p>
            <a:pPr indent="-182880" lvl="0" marL="18288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GB" sz="2000"/>
              <a:t>Identification of the key factors influencing the project </a:t>
            </a:r>
            <a:endParaRPr/>
          </a:p>
          <a:p>
            <a:pPr indent="-182880" lvl="0" marL="18288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GB" sz="2000"/>
              <a:t>Identification of resources, and materials required and how they will be accessed/obtained </a:t>
            </a:r>
            <a:endParaRPr/>
          </a:p>
          <a:p>
            <a:pPr indent="-182880" lvl="0" marL="18288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GB" sz="2000"/>
              <a:t>Identification of information sources to be used </a:t>
            </a:r>
            <a:endParaRPr/>
          </a:p>
          <a:p>
            <a:pPr indent="-182880" lvl="0" marL="18288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GB" sz="2000"/>
              <a:t>Undertaking the analysis using appropriate techniques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GB"/>
              <a:t>Planning Stage - Detailed Marks Breakdown</a:t>
            </a:r>
            <a:endParaRPr/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3339" lvl="0" marL="182880" rtl="0" algn="l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b="1" lang="en-GB"/>
              <a:t>Project plan </a:t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b="1" lang="en-GB"/>
              <a:t>— up to 10 marks 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82880" lvl="0" marL="182880" rtl="0" algn="l">
              <a:spcBef>
                <a:spcPts val="480"/>
              </a:spcBef>
              <a:spcAft>
                <a:spcPts val="0"/>
              </a:spcAft>
              <a:buSzPts val="2040"/>
              <a:buChar char="•"/>
            </a:pPr>
            <a:r>
              <a:rPr lang="en-GB"/>
              <a:t>Production of a detailed formal plan to undertake the project with realistic timescales and identifying: </a:t>
            </a:r>
            <a:endParaRPr/>
          </a:p>
          <a:p>
            <a:pPr indent="-53339" lvl="0" marL="1828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82880" lvl="0" marL="18288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GB" sz="2000"/>
              <a:t>Timescales/schedules for each stage and overall completion </a:t>
            </a:r>
            <a:endParaRPr/>
          </a:p>
          <a:p>
            <a:pPr indent="-182880" lvl="0" marL="18288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GB" sz="2000"/>
              <a:t>Milestones and deliverables </a:t>
            </a:r>
            <a:endParaRPr/>
          </a:p>
          <a:p>
            <a:pPr indent="-182880" lvl="0" marL="18288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GB" sz="2000"/>
              <a:t>Main tasks </a:t>
            </a:r>
            <a:endParaRPr/>
          </a:p>
          <a:p>
            <a:pPr indent="-182880" lvl="0" marL="182880" rtl="0" algn="l"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n-GB" sz="2000"/>
              <a:t>Resources required</a:t>
            </a:r>
            <a:endParaRPr/>
          </a:p>
          <a:p>
            <a:pPr indent="-53339" lvl="0" marL="18288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