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83" r:id="rId3"/>
    <p:sldId id="564" r:id="rId4"/>
    <p:sldId id="625" r:id="rId5"/>
    <p:sldId id="584" r:id="rId6"/>
    <p:sldId id="626" r:id="rId7"/>
    <p:sldId id="445" r:id="rId8"/>
    <p:sldId id="595" r:id="rId9"/>
    <p:sldId id="611" r:id="rId10"/>
    <p:sldId id="612" r:id="rId11"/>
    <p:sldId id="587" r:id="rId12"/>
    <p:sldId id="594" r:id="rId13"/>
    <p:sldId id="630" r:id="rId14"/>
    <p:sldId id="591" r:id="rId15"/>
    <p:sldId id="631" r:id="rId16"/>
    <p:sldId id="597" r:id="rId17"/>
    <p:sldId id="582" r:id="rId18"/>
    <p:sldId id="627" r:id="rId1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45659" cy="4963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7" y="2"/>
            <a:ext cx="2945659" cy="4963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420E2-6A20-474E-A94F-25D90D3DFEFC}" type="datetimeFigureOut">
              <a:rPr lang="en-GB" smtClean="0"/>
              <a:pPr/>
              <a:t>24/10/2023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428583"/>
            <a:ext cx="2945659" cy="4963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7" y="9428583"/>
            <a:ext cx="2945659" cy="4963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410E3-453C-464E-BADE-DB2CAFF5CEB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8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9" y="2"/>
            <a:ext cx="2946400" cy="4968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EABEA-C7DA-433F-A953-A561A29A5A52}" type="datetimeFigureOut">
              <a:rPr lang="en-GB" smtClean="0"/>
              <a:pPr/>
              <a:t>24/10/2023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3" y="4715713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9" y="9428242"/>
            <a:ext cx="2946400" cy="4968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84E6B-D697-4B4C-A381-AFBCB367BE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72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A295A-66DD-4A00-9D8C-D17491827AC1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The actors define the systems boundary </a:t>
            </a:r>
          </a:p>
          <a:p>
            <a:r>
              <a:rPr lang="en-GB" altLang="en-US"/>
              <a:t>	usually at the software level</a:t>
            </a:r>
          </a:p>
          <a:p>
            <a:r>
              <a:rPr lang="en-GB" altLang="en-US"/>
              <a:t>	But could be at the business process level </a:t>
            </a:r>
          </a:p>
        </p:txBody>
      </p:sp>
    </p:spTree>
    <p:extLst>
      <p:ext uri="{BB962C8B-B14F-4D97-AF65-F5344CB8AC3E}">
        <p14:creationId xmlns:p14="http://schemas.microsoft.com/office/powerpoint/2010/main" val="72265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CA2D94-C1F5-47A9-AD95-DE457B68FC17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524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B76C9-F2E2-4D14-9A5A-46B7CDC8A55F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666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A295A-66DD-4A00-9D8C-D17491827AC1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The actors define the systems boundary </a:t>
            </a:r>
          </a:p>
          <a:p>
            <a:r>
              <a:rPr lang="en-GB" altLang="en-US"/>
              <a:t>	usually at the software level</a:t>
            </a:r>
          </a:p>
          <a:p>
            <a:r>
              <a:rPr lang="en-GB" altLang="en-US"/>
              <a:t>	But could be at the business process level </a:t>
            </a:r>
          </a:p>
        </p:txBody>
      </p:sp>
    </p:spTree>
    <p:extLst>
      <p:ext uri="{BB962C8B-B14F-4D97-AF65-F5344CB8AC3E}">
        <p14:creationId xmlns:p14="http://schemas.microsoft.com/office/powerpoint/2010/main" val="2269210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63F08-50C1-4791-A2EA-3B1FB910B755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2065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EA0BDE-E513-408B-A161-22657E4B9F9F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23216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EA0BDE-E513-408B-A161-22657E4B9F9F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1658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EA0BDE-E513-408B-A161-22657E4B9F9F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61996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A25E2-343B-4EFC-8BE5-E5AD5701D5E1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693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A25E2-343B-4EFC-8BE5-E5AD5701D5E1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7449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FBC5B0-4BEE-4DCE-8115-F7F0C7775658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1706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-paradigm.com/guide/uml-unified-modeling-language/what-is-use-case-diagra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/>
              <a:t>H172 35 - Object Oriented Analysis and Design 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Use Case Diagrams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604" y="802298"/>
            <a:ext cx="3529421" cy="11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6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GB" altLang="en-US" dirty="0"/>
              <a:t>Use Case Generalisation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912" y="2484407"/>
            <a:ext cx="4632385" cy="2415396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GB" altLang="en-US" sz="240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15013" y="2667450"/>
            <a:ext cx="2089150" cy="7191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GB" altLang="en-US" dirty="0"/>
              <a:t>Make Payment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5013" y="3122539"/>
            <a:ext cx="4463135" cy="1559448"/>
            <a:chOff x="315013" y="3122539"/>
            <a:chExt cx="4463135" cy="1559448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315013" y="3962850"/>
              <a:ext cx="2089150" cy="7191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dirty="0"/>
                <a:t>Pay by </a:t>
              </a:r>
            </a:p>
            <a:p>
              <a:pPr algn="ctr" eaLnBrk="0" hangingPunct="0"/>
              <a:r>
                <a:rPr lang="en-GB" altLang="en-US" dirty="0"/>
                <a:t>Credit card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397688" y="3531049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325456" y="3393388"/>
              <a:ext cx="144463" cy="1444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688998" y="3962849"/>
              <a:ext cx="2089150" cy="7191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GB" altLang="en-US" dirty="0"/>
                <a:t>Pay by </a:t>
              </a:r>
            </a:p>
            <a:p>
              <a:pPr algn="ctr" eaLnBrk="0" hangingPunct="0"/>
              <a:r>
                <a:rPr lang="en-GB" altLang="en-US" dirty="0"/>
                <a:t>debit card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476395" y="3303349"/>
              <a:ext cx="1082675" cy="6518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 rot="18601407">
              <a:off x="2286243" y="3143073"/>
              <a:ext cx="235840" cy="19477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987" y="1368172"/>
            <a:ext cx="6598248" cy="5347312"/>
          </a:xfrm>
          <a:prstGeom prst="rect">
            <a:avLst/>
          </a:prstGeom>
        </p:spPr>
      </p:pic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997736" y="1486025"/>
            <a:ext cx="1941557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i="1" dirty="0"/>
              <a:t>Parent Use Case</a:t>
            </a:r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 flipH="1">
            <a:off x="1397687" y="1862962"/>
            <a:ext cx="371166" cy="722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1768853" y="5463073"/>
            <a:ext cx="1903085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altLang="en-US" i="1" dirty="0"/>
              <a:t>Child Use Cases</a:t>
            </a:r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 flipH="1">
            <a:off x="3076007" y="4711373"/>
            <a:ext cx="371166" cy="722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>
            <a:off x="1954436" y="4647555"/>
            <a:ext cx="330872" cy="786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48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Include Relationship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dirty="0"/>
              <a:t>Some use cases require the actions of </a:t>
            </a:r>
            <a:r>
              <a:rPr lang="en-GB" altLang="en-US" i="1" dirty="0"/>
              <a:t>another use case </a:t>
            </a:r>
            <a:r>
              <a:rPr lang="en-GB" altLang="en-US" dirty="0"/>
              <a:t>to be done to enable it to execute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These use cases show different, </a:t>
            </a:r>
            <a:r>
              <a:rPr lang="en-GB" altLang="en-US" i="1" dirty="0"/>
              <a:t>but connected actions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For example: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In a shops till system a staff member can’t “</a:t>
            </a:r>
            <a:r>
              <a:rPr lang="en-GB" altLang="en-US" dirty="0">
                <a:solidFill>
                  <a:srgbClr val="FF0000"/>
                </a:solidFill>
              </a:rPr>
              <a:t>Scan Products</a:t>
            </a:r>
            <a:r>
              <a:rPr lang="en-GB" altLang="en-US" dirty="0"/>
              <a:t>” </a:t>
            </a:r>
            <a:r>
              <a:rPr lang="en-GB" altLang="en-US" b="1" dirty="0"/>
              <a:t>until</a:t>
            </a:r>
            <a:r>
              <a:rPr lang="en-GB" altLang="en-US" dirty="0"/>
              <a:t> they have “</a:t>
            </a:r>
            <a:r>
              <a:rPr lang="en-GB" altLang="en-US" dirty="0">
                <a:solidFill>
                  <a:srgbClr val="FF0000"/>
                </a:solidFill>
              </a:rPr>
              <a:t>Logged In to Till</a:t>
            </a:r>
            <a:r>
              <a:rPr lang="en-GB" altLang="en-US" dirty="0"/>
              <a:t>”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Similarly – once a “</a:t>
            </a:r>
            <a:r>
              <a:rPr lang="en-GB" altLang="en-US" dirty="0">
                <a:solidFill>
                  <a:srgbClr val="FF0000"/>
                </a:solidFill>
              </a:rPr>
              <a:t>Sale is Processed</a:t>
            </a:r>
            <a:r>
              <a:rPr lang="en-GB" altLang="en-US" dirty="0"/>
              <a:t>” you </a:t>
            </a:r>
            <a:r>
              <a:rPr lang="en-GB" altLang="en-US" b="1" dirty="0"/>
              <a:t>must</a:t>
            </a:r>
            <a:r>
              <a:rPr lang="en-GB" altLang="en-US" dirty="0"/>
              <a:t>  “</a:t>
            </a:r>
            <a:r>
              <a:rPr lang="en-GB" altLang="en-US" dirty="0">
                <a:solidFill>
                  <a:srgbClr val="FF0000"/>
                </a:solidFill>
              </a:rPr>
              <a:t>Print A Receipt</a:t>
            </a:r>
            <a:r>
              <a:rPr lang="en-GB" altLang="en-US" dirty="0"/>
              <a:t>”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These are </a:t>
            </a:r>
            <a:r>
              <a:rPr lang="en-GB" altLang="en-US" dirty="0">
                <a:solidFill>
                  <a:srgbClr val="FF0000"/>
                </a:solidFill>
              </a:rPr>
              <a:t>connected</a:t>
            </a:r>
            <a:r>
              <a:rPr lang="en-GB" altLang="en-US" dirty="0"/>
              <a:t> use cases that </a:t>
            </a:r>
            <a:r>
              <a:rPr lang="en-GB" altLang="en-US" b="1" dirty="0">
                <a:solidFill>
                  <a:srgbClr val="FF0000"/>
                </a:solidFill>
              </a:rPr>
              <a:t>must always be performed together </a:t>
            </a:r>
            <a:r>
              <a:rPr lang="en-GB" altLang="en-US" dirty="0"/>
              <a:t>with no exceptions</a:t>
            </a:r>
          </a:p>
          <a:p>
            <a:pPr marL="0" indent="0">
              <a:lnSpc>
                <a:spcPct val="90000"/>
              </a:lnSpc>
              <a:buNone/>
            </a:pPr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To draw this - a </a:t>
            </a:r>
            <a:r>
              <a:rPr lang="en-GB" altLang="en-US" b="1" dirty="0">
                <a:solidFill>
                  <a:srgbClr val="FF0000"/>
                </a:solidFill>
              </a:rPr>
              <a:t>dashed line </a:t>
            </a:r>
            <a:r>
              <a:rPr lang="en-GB" altLang="en-US" dirty="0"/>
              <a:t>is drawn from the use case with an arrow connecting </a:t>
            </a:r>
            <a:r>
              <a:rPr lang="en-GB" altLang="en-US" b="1" dirty="0">
                <a:solidFill>
                  <a:srgbClr val="FF0000"/>
                </a:solidFill>
              </a:rPr>
              <a:t>TO</a:t>
            </a:r>
            <a:r>
              <a:rPr lang="en-GB" altLang="en-US" dirty="0"/>
              <a:t> the use case that needs to be executed</a:t>
            </a:r>
            <a:endParaRPr lang="en-GB" altLang="en-US" b="1" dirty="0"/>
          </a:p>
          <a:p>
            <a:pPr>
              <a:lnSpc>
                <a:spcPct val="90000"/>
              </a:lnSpc>
            </a:pPr>
            <a:endParaRPr lang="en-GB" altLang="en-US" b="1" dirty="0"/>
          </a:p>
          <a:p>
            <a:pPr marL="0" indent="0">
              <a:lnSpc>
                <a:spcPct val="90000"/>
              </a:lnSpc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2774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82" name="Text Box 18"/>
          <p:cNvSpPr txBox="1">
            <a:spLocks noChangeArrowheads="1"/>
          </p:cNvSpPr>
          <p:nvPr/>
        </p:nvSpPr>
        <p:spPr bwMode="auto">
          <a:xfrm>
            <a:off x="6634715" y="1905505"/>
            <a:ext cx="505046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GB" altLang="en-US" sz="2400" dirty="0"/>
              <a:t>Students can VIEW TIMETABLES</a:t>
            </a:r>
          </a:p>
          <a:p>
            <a:pPr eaLnBrk="0" hangingPunct="0"/>
            <a:endParaRPr lang="en-GB" altLang="en-US" sz="2400" dirty="0"/>
          </a:p>
          <a:p>
            <a:pPr eaLnBrk="0" hangingPunct="0"/>
            <a:r>
              <a:rPr lang="en-GB" altLang="en-US" sz="2400" dirty="0"/>
              <a:t>But before they can do so, they </a:t>
            </a:r>
            <a:r>
              <a:rPr lang="en-GB" altLang="en-US" sz="2400" b="1" i="1" u="sng" dirty="0">
                <a:solidFill>
                  <a:srgbClr val="FF0000"/>
                </a:solidFill>
              </a:rPr>
              <a:t>MUST</a:t>
            </a:r>
            <a:r>
              <a:rPr lang="en-GB" altLang="en-US" sz="2400" dirty="0"/>
              <a:t> LOGIN</a:t>
            </a:r>
          </a:p>
          <a:p>
            <a:pPr eaLnBrk="0" hangingPunct="0"/>
            <a:endParaRPr lang="en-GB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CE0DB-44FF-4546-90FE-A22D7529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46" y="1689908"/>
            <a:ext cx="5133975" cy="4657725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3F884941-EA55-4347-8FA0-1E6B1F8EC656}"/>
              </a:ext>
            </a:extLst>
          </p:cNvPr>
          <p:cNvSpPr txBox="1">
            <a:spLocks/>
          </p:cNvSpPr>
          <p:nvPr/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Include Example</a:t>
            </a:r>
          </a:p>
        </p:txBody>
      </p:sp>
    </p:spTree>
    <p:extLst>
      <p:ext uri="{BB962C8B-B14F-4D97-AF65-F5344CB8AC3E}">
        <p14:creationId xmlns:p14="http://schemas.microsoft.com/office/powerpoint/2010/main" val="191297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82" name="Text Box 18"/>
          <p:cNvSpPr txBox="1">
            <a:spLocks noChangeArrowheads="1"/>
          </p:cNvSpPr>
          <p:nvPr/>
        </p:nvSpPr>
        <p:spPr bwMode="auto">
          <a:xfrm>
            <a:off x="1257025" y="1630326"/>
            <a:ext cx="9677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GB" altLang="en-US" sz="2400" dirty="0"/>
              <a:t>In both Use Cases there must </a:t>
            </a:r>
            <a:r>
              <a:rPr lang="en-GB" altLang="en-US" sz="2400" b="1" i="1" u="sng" dirty="0">
                <a:solidFill>
                  <a:srgbClr val="FF0000"/>
                </a:solidFill>
              </a:rPr>
              <a:t>ALWAYS</a:t>
            </a:r>
            <a:r>
              <a:rPr lang="en-GB" altLang="en-US" sz="2400" dirty="0"/>
              <a:t> be a check to see if the Library Users membership status allows them to use a library facility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149" y="2824274"/>
            <a:ext cx="9470289" cy="3831285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28ED3EDF-448D-45A9-9902-D5CC41A24063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Include Example</a:t>
            </a:r>
          </a:p>
        </p:txBody>
      </p:sp>
    </p:spTree>
    <p:extLst>
      <p:ext uri="{BB962C8B-B14F-4D97-AF65-F5344CB8AC3E}">
        <p14:creationId xmlns:p14="http://schemas.microsoft.com/office/powerpoint/2010/main" val="355312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Extend Relationship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dirty="0"/>
              <a:t>‘Extend Relationships’ are similar to Includes relationships</a:t>
            </a:r>
          </a:p>
          <a:p>
            <a:r>
              <a:rPr lang="en-GB" altLang="en-US" dirty="0">
                <a:solidFill>
                  <a:srgbClr val="FF0000"/>
                </a:solidFill>
              </a:rPr>
              <a:t>It is easy to get these mixed up – so care must be taken!</a:t>
            </a:r>
          </a:p>
          <a:p>
            <a:endParaRPr lang="en-GB" altLang="en-US" b="1" dirty="0"/>
          </a:p>
          <a:p>
            <a:r>
              <a:rPr lang="en-GB" altLang="en-US" b="1" dirty="0"/>
              <a:t>Extends</a:t>
            </a:r>
            <a:r>
              <a:rPr lang="en-GB" altLang="en-US" dirty="0"/>
              <a:t> models situations where the </a:t>
            </a:r>
            <a:r>
              <a:rPr lang="en-GB" altLang="en-US" dirty="0">
                <a:solidFill>
                  <a:srgbClr val="FF0000"/>
                </a:solidFill>
              </a:rPr>
              <a:t>connected</a:t>
            </a:r>
            <a:r>
              <a:rPr lang="en-GB" altLang="en-US" dirty="0"/>
              <a:t> use case </a:t>
            </a:r>
            <a:r>
              <a:rPr lang="en-GB" altLang="en-US" b="1" dirty="0">
                <a:solidFill>
                  <a:srgbClr val="FF0000"/>
                </a:solidFill>
              </a:rPr>
              <a:t>MAY be called </a:t>
            </a:r>
            <a:endParaRPr lang="en-GB" altLang="en-US" dirty="0"/>
          </a:p>
          <a:p>
            <a:endParaRPr lang="en-GB" altLang="en-US" dirty="0"/>
          </a:p>
          <a:p>
            <a:r>
              <a:rPr lang="en-GB" altLang="en-US" b="1" dirty="0"/>
              <a:t>Includes</a:t>
            </a:r>
            <a:r>
              <a:rPr lang="en-GB" altLang="en-US" dirty="0"/>
              <a:t> models situations where the </a:t>
            </a:r>
            <a:r>
              <a:rPr lang="en-GB" altLang="en-US" dirty="0">
                <a:solidFill>
                  <a:srgbClr val="FF0000"/>
                </a:solidFill>
              </a:rPr>
              <a:t>connected</a:t>
            </a:r>
            <a:r>
              <a:rPr lang="en-GB" altLang="en-US" dirty="0"/>
              <a:t> use case </a:t>
            </a:r>
            <a:r>
              <a:rPr lang="en-GB" altLang="en-US" b="1" dirty="0">
                <a:solidFill>
                  <a:srgbClr val="FF0000"/>
                </a:solidFill>
              </a:rPr>
              <a:t>is ALWAYS</a:t>
            </a:r>
          </a:p>
          <a:p>
            <a:endParaRPr lang="en-GB" altLang="en-US" b="1" dirty="0">
              <a:solidFill>
                <a:srgbClr val="FF0000"/>
              </a:solidFill>
            </a:endParaRPr>
          </a:p>
          <a:p>
            <a:r>
              <a:rPr lang="en-GB" altLang="en-US" dirty="0"/>
              <a:t>This is basically an IF statement in code!</a:t>
            </a:r>
          </a:p>
          <a:p>
            <a:r>
              <a:rPr lang="en-GB" altLang="en-US" dirty="0"/>
              <a:t>Used to capture exceptional behaviour or variation from normal behaviour</a:t>
            </a:r>
          </a:p>
          <a:p>
            <a:endParaRPr lang="en-GB" altLang="en-US" dirty="0"/>
          </a:p>
          <a:p>
            <a:pPr>
              <a:lnSpc>
                <a:spcPct val="90000"/>
              </a:lnSpc>
            </a:pPr>
            <a:r>
              <a:rPr lang="en-GB" altLang="en-US" dirty="0"/>
              <a:t>To draw this - a </a:t>
            </a:r>
            <a:r>
              <a:rPr lang="en-GB" altLang="en-US" b="1" dirty="0">
                <a:solidFill>
                  <a:srgbClr val="FF0000"/>
                </a:solidFill>
              </a:rPr>
              <a:t>dashed line </a:t>
            </a:r>
            <a:r>
              <a:rPr lang="en-GB" altLang="en-US" dirty="0"/>
              <a:t>is drawn from the use case with an arrow connecting </a:t>
            </a:r>
            <a:r>
              <a:rPr lang="en-GB" altLang="en-US" b="1" dirty="0">
                <a:solidFill>
                  <a:srgbClr val="FF0000"/>
                </a:solidFill>
              </a:rPr>
              <a:t>FROM</a:t>
            </a:r>
            <a:r>
              <a:rPr lang="en-GB" altLang="en-US" dirty="0"/>
              <a:t> the use case that needs to be </a:t>
            </a:r>
            <a:r>
              <a:rPr lang="en-GB" altLang="en-US" dirty="0" smtClean="0"/>
              <a:t>extended</a:t>
            </a:r>
            <a:endParaRPr lang="en-GB" altLang="en-US" dirty="0"/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0028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8">
            <a:extLst>
              <a:ext uri="{FF2B5EF4-FFF2-40B4-BE49-F238E27FC236}">
                <a16:creationId xmlns:a16="http://schemas.microsoft.com/office/drawing/2014/main" id="{EBF6E591-959D-4FE5-BDBF-1365E2584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33" y="1524000"/>
            <a:ext cx="118765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GB" altLang="en-US" sz="2400" b="1" i="1" u="sng" dirty="0" smtClean="0">
                <a:solidFill>
                  <a:srgbClr val="FF0000"/>
                </a:solidFill>
              </a:rPr>
              <a:t>SOMETIMES</a:t>
            </a:r>
            <a:r>
              <a:rPr lang="en-GB" altLang="en-US" sz="2400" b="1" i="1" u="sng" dirty="0">
                <a:solidFill>
                  <a:srgbClr val="FF0000"/>
                </a:solidFill>
              </a:rPr>
              <a:t>,</a:t>
            </a:r>
            <a:r>
              <a:rPr lang="en-GB" altLang="en-US" sz="2400" dirty="0"/>
              <a:t> Students </a:t>
            </a:r>
            <a:r>
              <a:rPr lang="en-GB" altLang="en-US" sz="2400" b="1" i="1" u="sng" dirty="0">
                <a:solidFill>
                  <a:srgbClr val="FF0000"/>
                </a:solidFill>
              </a:rPr>
              <a:t>MAY</a:t>
            </a:r>
            <a:r>
              <a:rPr lang="en-GB" altLang="en-US" sz="2400" dirty="0"/>
              <a:t> wish to PRINT TIMETABLES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D2CD808D-B6B2-45BF-9783-8099D08CD62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dirty="0"/>
              <a:t>Extends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75A9B-0CAF-4635-A92A-BBC04C465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40" y="2468311"/>
            <a:ext cx="7724663" cy="433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8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Some Rules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The Use Case Diagram is a </a:t>
            </a:r>
            <a:r>
              <a:rPr lang="en-GB" altLang="en-US" b="1" dirty="0"/>
              <a:t>High-Level view of the system</a:t>
            </a:r>
          </a:p>
          <a:p>
            <a:endParaRPr lang="en-GB" altLang="en-US" b="1" dirty="0"/>
          </a:p>
          <a:p>
            <a:r>
              <a:rPr lang="en-GB" altLang="en-US" b="1" dirty="0">
                <a:solidFill>
                  <a:srgbClr val="FF0000"/>
                </a:solidFill>
              </a:rPr>
              <a:t>It is supposed to lack detail</a:t>
            </a:r>
          </a:p>
          <a:p>
            <a:endParaRPr lang="en-GB" altLang="en-US" b="1" dirty="0"/>
          </a:p>
          <a:p>
            <a:r>
              <a:rPr lang="en-GB" altLang="en-US" b="1" dirty="0"/>
              <a:t>Do NOT </a:t>
            </a:r>
            <a:r>
              <a:rPr lang="en-GB" altLang="en-US" dirty="0"/>
              <a:t>overuse ‘include’ and ‘extend’ relationships</a:t>
            </a:r>
          </a:p>
          <a:p>
            <a:pPr marL="0" indent="0">
              <a:buNone/>
            </a:pPr>
            <a:endParaRPr lang="en-GB" altLang="en-US" dirty="0"/>
          </a:p>
          <a:p>
            <a:r>
              <a:rPr lang="en-GB" altLang="en-US" b="1" dirty="0"/>
              <a:t>Do NOT </a:t>
            </a:r>
            <a:r>
              <a:rPr lang="en-GB" altLang="en-US" dirty="0"/>
              <a:t>try to connect every use case together.   This isn’t always the case. </a:t>
            </a:r>
          </a:p>
          <a:p>
            <a:endParaRPr lang="en-GB" altLang="en-US" dirty="0"/>
          </a:p>
          <a:p>
            <a:r>
              <a:rPr lang="en-GB" altLang="en-US" dirty="0"/>
              <a:t>You are not painting an A – Z story – take each Use Case separately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4269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18058"/>
          </a:xfrm>
        </p:spPr>
        <p:txBody>
          <a:bodyPr>
            <a:normAutofit fontScale="90000"/>
          </a:bodyPr>
          <a:lstStyle/>
          <a:p>
            <a:r>
              <a:rPr lang="en-GB" dirty="0"/>
              <a:t>Basic Notation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103002"/>
              </p:ext>
            </p:extLst>
          </p:nvPr>
        </p:nvGraphicFramePr>
        <p:xfrm>
          <a:off x="-1" y="44985"/>
          <a:ext cx="12111032" cy="681301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055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5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1005">
                <a:tc>
                  <a:txBody>
                    <a:bodyPr/>
                    <a:lstStyle/>
                    <a:p>
                      <a:r>
                        <a:rPr lang="en-GB" sz="4800" dirty="0">
                          <a:solidFill>
                            <a:schemeClr val="tx1"/>
                          </a:solidFill>
                        </a:rPr>
                        <a:t>Actor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48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005">
                <a:tc>
                  <a:txBody>
                    <a:bodyPr/>
                    <a:lstStyle/>
                    <a:p>
                      <a:r>
                        <a:rPr lang="en-GB" sz="4800" dirty="0"/>
                        <a:t>Include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4800" dirty="0"/>
                        <a:t>Extend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005">
                <a:tc>
                  <a:txBody>
                    <a:bodyPr/>
                    <a:lstStyle/>
                    <a:p>
                      <a:r>
                        <a:rPr lang="en-GB" sz="4800" dirty="0"/>
                        <a:t>Association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4800" dirty="0"/>
                        <a:t>Generalisation</a:t>
                      </a:r>
                      <a:endParaRPr lang="en-GB" sz="4800" dirty="0"/>
                    </a:p>
                    <a:p>
                      <a:endParaRPr lang="en-GB" sz="4800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619612" y="214055"/>
            <a:ext cx="1536171" cy="1944216"/>
            <a:chOff x="5796136" y="2165480"/>
            <a:chExt cx="1368152" cy="3351752"/>
          </a:xfrm>
        </p:grpSpPr>
        <p:sp>
          <p:nvSpPr>
            <p:cNvPr id="6" name="Oval 5"/>
            <p:cNvSpPr/>
            <p:nvPr/>
          </p:nvSpPr>
          <p:spPr>
            <a:xfrm>
              <a:off x="6012160" y="2165480"/>
              <a:ext cx="914400" cy="9144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>
              <a:stCxn id="6" idx="4"/>
            </p:cNvCxnSpPr>
            <p:nvPr/>
          </p:nvCxnSpPr>
          <p:spPr>
            <a:xfrm>
              <a:off x="6469360" y="3079880"/>
              <a:ext cx="0" cy="17892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796136" y="3573016"/>
              <a:ext cx="136815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5868144" y="4869160"/>
              <a:ext cx="601216" cy="6480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469360" y="4869160"/>
              <a:ext cx="601200" cy="6480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8549494" y="1004900"/>
            <a:ext cx="2275317" cy="914400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Withdraw Cash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77238" y="3570261"/>
            <a:ext cx="1708303" cy="2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158416" y="3585467"/>
            <a:ext cx="1743094" cy="0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updated 28/09/2015</a:t>
            </a:r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AG CoGC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1C28F-4320-4BF3-925F-C6802B9A41E2}" type="slidenum">
              <a:rPr lang="en-GB" smtClean="0"/>
              <a:t>17</a:t>
            </a:fld>
            <a:endParaRPr lang="en-GB"/>
          </a:p>
        </p:txBody>
      </p:sp>
      <p:cxnSp>
        <p:nvCxnSpPr>
          <p:cNvPr id="19" name="Straight Connector 18"/>
          <p:cNvCxnSpPr/>
          <p:nvPr/>
        </p:nvCxnSpPr>
        <p:spPr>
          <a:xfrm>
            <a:off x="8416906" y="5868767"/>
            <a:ext cx="1743094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783314" y="5868767"/>
            <a:ext cx="366143" cy="26749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772771" y="5641675"/>
            <a:ext cx="376685" cy="19628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745013" y="5526621"/>
            <a:ext cx="1655243" cy="684292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Cash Payment</a:t>
            </a:r>
          </a:p>
        </p:txBody>
      </p:sp>
      <p:sp>
        <p:nvSpPr>
          <p:cNvPr id="28" name="Oval 27"/>
          <p:cNvSpPr/>
          <p:nvPr/>
        </p:nvSpPr>
        <p:spPr>
          <a:xfrm>
            <a:off x="10160000" y="5526621"/>
            <a:ext cx="1655243" cy="684292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Make Payment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2046389" y="5978142"/>
            <a:ext cx="1743094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789483" y="5635996"/>
            <a:ext cx="1655243" cy="684292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Make Payment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543421" y="5459616"/>
            <a:ext cx="494643" cy="818301"/>
            <a:chOff x="5796136" y="2165480"/>
            <a:chExt cx="1368152" cy="3351752"/>
          </a:xfrm>
        </p:grpSpPr>
        <p:sp>
          <p:nvSpPr>
            <p:cNvPr id="36" name="Oval 35"/>
            <p:cNvSpPr/>
            <p:nvPr/>
          </p:nvSpPr>
          <p:spPr>
            <a:xfrm>
              <a:off x="6012160" y="2165480"/>
              <a:ext cx="914400" cy="9144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7" name="Straight Connector 36"/>
            <p:cNvCxnSpPr>
              <a:stCxn id="36" idx="4"/>
            </p:cNvCxnSpPr>
            <p:nvPr/>
          </p:nvCxnSpPr>
          <p:spPr>
            <a:xfrm>
              <a:off x="6469360" y="3079880"/>
              <a:ext cx="0" cy="178928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796136" y="3573016"/>
              <a:ext cx="136815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868144" y="4869160"/>
              <a:ext cx="601216" cy="6480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469360" y="4869160"/>
              <a:ext cx="601200" cy="6480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393169" y="6288771"/>
            <a:ext cx="140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Actor</a:t>
            </a:r>
          </a:p>
        </p:txBody>
      </p:sp>
      <p:sp>
        <p:nvSpPr>
          <p:cNvPr id="43" name="Oval 42"/>
          <p:cNvSpPr/>
          <p:nvPr/>
        </p:nvSpPr>
        <p:spPr>
          <a:xfrm>
            <a:off x="530621" y="3279649"/>
            <a:ext cx="1655243" cy="684292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Bid on Item</a:t>
            </a:r>
          </a:p>
        </p:txBody>
      </p:sp>
      <p:sp>
        <p:nvSpPr>
          <p:cNvPr id="44" name="Oval 43"/>
          <p:cNvSpPr/>
          <p:nvPr/>
        </p:nvSpPr>
        <p:spPr>
          <a:xfrm>
            <a:off x="6503173" y="3277700"/>
            <a:ext cx="1655243" cy="684292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Withdraw Cash</a:t>
            </a:r>
          </a:p>
        </p:txBody>
      </p:sp>
      <p:sp>
        <p:nvSpPr>
          <p:cNvPr id="45" name="Oval 44"/>
          <p:cNvSpPr/>
          <p:nvPr/>
        </p:nvSpPr>
        <p:spPr>
          <a:xfrm>
            <a:off x="3886638" y="3243321"/>
            <a:ext cx="1655243" cy="684292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46" name="Oval 45"/>
          <p:cNvSpPr/>
          <p:nvPr/>
        </p:nvSpPr>
        <p:spPr>
          <a:xfrm>
            <a:off x="9927157" y="3237642"/>
            <a:ext cx="1655243" cy="684292"/>
          </a:xfrm>
          <a:prstGeom prst="ellipse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Show Balance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2702" y="3116214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dirty="0"/>
              <a:t>&lt;&lt;include&gt;&gt;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8451942" y="3165215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dirty="0"/>
              <a:t>&lt;&lt;extend&gt;&gt;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265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000" dirty="0"/>
              <a:t>Visual Paradigm have explanations and examples of all the major diagram types</a:t>
            </a:r>
          </a:p>
          <a:p>
            <a:endParaRPr lang="en-GB" altLang="en-US" sz="2000" i="1" dirty="0"/>
          </a:p>
          <a:p>
            <a:r>
              <a:rPr lang="en-GB" altLang="en-US" sz="2000" dirty="0"/>
              <a:t>If you’re looking for more info or want another “voice” to describe it to you – look here:</a:t>
            </a:r>
          </a:p>
          <a:p>
            <a:endParaRPr lang="en-GB" altLang="en-US" sz="2000" dirty="0"/>
          </a:p>
          <a:p>
            <a:r>
              <a:rPr lang="en-US" altLang="en-US" sz="1600" dirty="0">
                <a:hlinkClick r:id="rId2"/>
              </a:rPr>
              <a:t>https://www.visual-paradigm.com/guide/uml-unified-modeling-language/what-is-use-case-diagram/</a:t>
            </a:r>
            <a:endParaRPr lang="en-US" altLang="en-US" sz="1600" dirty="0"/>
          </a:p>
          <a:p>
            <a:endParaRPr lang="en-US" altLang="en-US" sz="1600"/>
          </a:p>
          <a:p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735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 –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000" dirty="0"/>
              <a:t>The Use Case Diagram provides a high level view of system functionality from the user’s perspective</a:t>
            </a:r>
          </a:p>
          <a:p>
            <a:endParaRPr lang="en-GB" altLang="en-US" sz="2000" dirty="0"/>
          </a:p>
          <a:p>
            <a:endParaRPr lang="en-GB" altLang="en-US" sz="2200" dirty="0"/>
          </a:p>
          <a:p>
            <a:r>
              <a:rPr lang="en-GB" altLang="en-US" sz="2200" dirty="0"/>
              <a:t>T</a:t>
            </a:r>
            <a:r>
              <a:rPr lang="en-US" altLang="en-US" sz="2200" dirty="0"/>
              <a:t>he emphasis is on </a:t>
            </a:r>
            <a:r>
              <a:rPr lang="en-US" altLang="en-US" sz="2200" b="1" i="1" dirty="0">
                <a:solidFill>
                  <a:srgbClr val="FF0000"/>
                </a:solidFill>
              </a:rPr>
              <a:t>what</a:t>
            </a:r>
            <a:r>
              <a:rPr lang="en-US" altLang="en-US" sz="2200" dirty="0"/>
              <a:t> a system does rather than </a:t>
            </a:r>
            <a:r>
              <a:rPr lang="en-US" altLang="en-US" sz="2200" b="1" i="1" dirty="0">
                <a:solidFill>
                  <a:srgbClr val="FF0000"/>
                </a:solidFill>
              </a:rPr>
              <a:t>how</a:t>
            </a:r>
          </a:p>
          <a:p>
            <a:r>
              <a:rPr lang="en-US" altLang="en-US" sz="1600" i="1" dirty="0"/>
              <a:t>(how is for things like activity, sequence and class diagrams)</a:t>
            </a:r>
          </a:p>
        </p:txBody>
      </p:sp>
    </p:spTree>
    <p:extLst>
      <p:ext uri="{BB962C8B-B14F-4D97-AF65-F5344CB8AC3E}">
        <p14:creationId xmlns:p14="http://schemas.microsoft.com/office/powerpoint/2010/main" val="123722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Case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301" y="1524000"/>
            <a:ext cx="9573493" cy="50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0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dirty="0">
                <a:solidFill>
                  <a:srgbClr val="FF0000"/>
                </a:solidFill>
              </a:rPr>
              <a:t>Use Case Diagram</a:t>
            </a:r>
          </a:p>
          <a:p>
            <a:pPr marL="0" indent="0" algn="ctr">
              <a:buNone/>
            </a:pPr>
            <a:endParaRPr lang="en-GB" sz="6000" dirty="0">
              <a:solidFill>
                <a:srgbClr val="FF0000"/>
              </a:solidFill>
            </a:endParaRPr>
          </a:p>
          <a:p>
            <a:pPr algn="ctr"/>
            <a:r>
              <a:rPr lang="en-GB" sz="6000" dirty="0">
                <a:solidFill>
                  <a:srgbClr val="FF0000"/>
                </a:solidFill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322513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Use Case Diagram - Components</a:t>
            </a: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Actors</a:t>
            </a:r>
          </a:p>
          <a:p>
            <a:endParaRPr lang="en-GB" altLang="en-US" dirty="0"/>
          </a:p>
          <a:p>
            <a:r>
              <a:rPr lang="en-GB" altLang="en-US" dirty="0"/>
              <a:t>Use Cases</a:t>
            </a:r>
          </a:p>
          <a:p>
            <a:endParaRPr lang="en-GB" altLang="en-US" dirty="0"/>
          </a:p>
          <a:p>
            <a:r>
              <a:rPr lang="en-GB" altLang="en-US" dirty="0"/>
              <a:t>Generalisation</a:t>
            </a:r>
          </a:p>
          <a:p>
            <a:endParaRPr lang="en-GB" altLang="en-US" dirty="0"/>
          </a:p>
          <a:p>
            <a:r>
              <a:rPr lang="en-GB" altLang="en-US" dirty="0"/>
              <a:t>Includes </a:t>
            </a:r>
          </a:p>
          <a:p>
            <a:endParaRPr lang="en-GB" altLang="en-US" dirty="0"/>
          </a:p>
          <a:p>
            <a:r>
              <a:rPr lang="en-GB" altLang="en-US" dirty="0"/>
              <a:t>Extends</a:t>
            </a:r>
          </a:p>
          <a:p>
            <a:endParaRPr lang="en-GB" altLang="en-US" dirty="0"/>
          </a:p>
          <a:p>
            <a:endParaRPr lang="en-GB" altLang="en-US" dirty="0"/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3692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Actor  </a:t>
            </a: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An Actor is anything outside the system to which the system interfaces</a:t>
            </a:r>
          </a:p>
          <a:p>
            <a:r>
              <a:rPr lang="en-GB" altLang="en-US" dirty="0"/>
              <a:t>Namely:</a:t>
            </a:r>
          </a:p>
          <a:p>
            <a:pPr lvl="2"/>
            <a:r>
              <a:rPr lang="en-GB" altLang="en-US" dirty="0"/>
              <a:t>Groups of </a:t>
            </a:r>
            <a:r>
              <a:rPr lang="en-GB" altLang="en-US" b="1" dirty="0"/>
              <a:t>Users</a:t>
            </a:r>
          </a:p>
          <a:p>
            <a:pPr lvl="2"/>
            <a:r>
              <a:rPr lang="en-GB" altLang="en-US" dirty="0"/>
              <a:t>(External) </a:t>
            </a:r>
            <a:r>
              <a:rPr lang="en-GB" altLang="en-US" dirty="0" smtClean="0"/>
              <a:t>Systems (e.g. payment services like Banks / Credit Cards / </a:t>
            </a:r>
            <a:r>
              <a:rPr lang="en-GB" altLang="en-US" dirty="0" err="1" smtClean="0"/>
              <a:t>Paypal</a:t>
            </a:r>
            <a:r>
              <a:rPr lang="en-GB" altLang="en-US" dirty="0" smtClean="0"/>
              <a:t>)</a:t>
            </a:r>
            <a:endParaRPr lang="en-GB" altLang="en-US" dirty="0"/>
          </a:p>
          <a:p>
            <a:pPr lvl="2"/>
            <a:endParaRPr lang="en-GB" altLang="en-US" dirty="0"/>
          </a:p>
          <a:p>
            <a:pPr lvl="1"/>
            <a:r>
              <a:rPr lang="en-GB" dirty="0"/>
              <a:t>An Actor has a </a:t>
            </a:r>
            <a:r>
              <a:rPr lang="en-GB" dirty="0">
                <a:solidFill>
                  <a:srgbClr val="FF0000"/>
                </a:solidFill>
              </a:rPr>
              <a:t>ROLE</a:t>
            </a:r>
            <a:r>
              <a:rPr lang="en-GB" dirty="0"/>
              <a:t> not a specific name (so not “Garry”)</a:t>
            </a:r>
          </a:p>
          <a:p>
            <a:pPr lvl="1"/>
            <a:endParaRPr lang="en-GB" dirty="0"/>
          </a:p>
          <a:p>
            <a:pPr lvl="1"/>
            <a:r>
              <a:rPr lang="en-GB" sz="2400" dirty="0"/>
              <a:t>E.g. Actors that would interface with (use) a college system:</a:t>
            </a:r>
          </a:p>
          <a:p>
            <a:pPr lvl="2"/>
            <a:r>
              <a:rPr lang="en-GB" sz="2200" dirty="0"/>
              <a:t>Lecturers</a:t>
            </a:r>
          </a:p>
          <a:p>
            <a:pPr lvl="2"/>
            <a:r>
              <a:rPr lang="en-GB" sz="2200" dirty="0"/>
              <a:t>Students</a:t>
            </a:r>
          </a:p>
          <a:p>
            <a:pPr lvl="2"/>
            <a:r>
              <a:rPr lang="en-GB" sz="2200" dirty="0"/>
              <a:t>Admin Staff</a:t>
            </a:r>
          </a:p>
          <a:p>
            <a:pPr lvl="2"/>
            <a:r>
              <a:rPr lang="en-GB" sz="2200" dirty="0"/>
              <a:t>Technicians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257" y="2674803"/>
            <a:ext cx="1165036" cy="189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00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A task that the system can perform</a:t>
            </a:r>
          </a:p>
          <a:p>
            <a:pPr>
              <a:lnSpc>
                <a:spcPct val="90000"/>
              </a:lnSpc>
            </a:pPr>
            <a:endParaRPr lang="en-GB" altLang="en-US" sz="2000" dirty="0"/>
          </a:p>
          <a:p>
            <a:pPr lvl="1">
              <a:spcBef>
                <a:spcPct val="50000"/>
              </a:spcBef>
            </a:pPr>
            <a:r>
              <a:rPr lang="en-GB" altLang="en-US" sz="1800" dirty="0"/>
              <a:t>e.g. </a:t>
            </a:r>
            <a:r>
              <a:rPr lang="en-GB" altLang="en-US" sz="1800" i="1" dirty="0">
                <a:solidFill>
                  <a:srgbClr val="0070C0"/>
                </a:solidFill>
              </a:rPr>
              <a:t>Buy Ticket    </a:t>
            </a:r>
            <a:r>
              <a:rPr lang="en-GB" altLang="en-US" sz="1800" dirty="0"/>
              <a:t>|     </a:t>
            </a:r>
            <a:r>
              <a:rPr lang="en-GB" altLang="en-US" sz="1800" i="1" dirty="0">
                <a:solidFill>
                  <a:srgbClr val="0070C0"/>
                </a:solidFill>
              </a:rPr>
              <a:t>Check Balance </a:t>
            </a:r>
            <a:r>
              <a:rPr lang="en-GB" altLang="en-US" sz="1800" dirty="0"/>
              <a:t>|     </a:t>
            </a:r>
            <a:r>
              <a:rPr lang="en-GB" altLang="en-US" sz="1800" i="1" dirty="0">
                <a:solidFill>
                  <a:srgbClr val="0070C0"/>
                </a:solidFill>
              </a:rPr>
              <a:t>Login</a:t>
            </a:r>
          </a:p>
          <a:p>
            <a:pPr lvl="1">
              <a:spcBef>
                <a:spcPct val="50000"/>
              </a:spcBef>
            </a:pPr>
            <a:r>
              <a:rPr lang="en-GB" altLang="en-US" sz="1800" i="1" dirty="0">
                <a:solidFill>
                  <a:srgbClr val="FF0000"/>
                </a:solidFill>
              </a:rPr>
              <a:t>A Use Case is named after the overall task being described</a:t>
            </a:r>
          </a:p>
          <a:p>
            <a:pPr lvl="1">
              <a:spcBef>
                <a:spcPct val="50000"/>
              </a:spcBef>
            </a:pPr>
            <a:r>
              <a:rPr lang="en-GB" altLang="en-US" sz="1800" i="1" dirty="0">
                <a:solidFill>
                  <a:srgbClr val="FF0000"/>
                </a:solidFill>
              </a:rPr>
              <a:t>Named in general terms and isn’t too detailed</a:t>
            </a:r>
            <a:endParaRPr lang="en-GB" altLang="en-US" sz="2200" i="1" dirty="0">
              <a:solidFill>
                <a:srgbClr val="FF0000"/>
              </a:solidFill>
            </a:endParaRPr>
          </a:p>
          <a:p>
            <a:pPr lvl="1">
              <a:spcBef>
                <a:spcPct val="50000"/>
              </a:spcBef>
            </a:pPr>
            <a:endParaRPr lang="en-GB" altLang="en-US" sz="1800" dirty="0"/>
          </a:p>
          <a:p>
            <a:pPr lvl="1">
              <a:spcBef>
                <a:spcPct val="50000"/>
              </a:spcBef>
            </a:pPr>
            <a:r>
              <a:rPr lang="en-GB" altLang="en-US" sz="1800" dirty="0"/>
              <a:t>A Use Case is always connected to at least one </a:t>
            </a:r>
            <a:r>
              <a:rPr lang="en-GB" altLang="en-US" sz="1800" b="1" dirty="0"/>
              <a:t>Actor</a:t>
            </a:r>
          </a:p>
          <a:p>
            <a:pPr marL="274320" lvl="1" indent="0">
              <a:spcBef>
                <a:spcPct val="50000"/>
              </a:spcBef>
              <a:buNone/>
            </a:pPr>
            <a:endParaRPr lang="en-GB" altLang="en-US" sz="1800" b="1" dirty="0"/>
          </a:p>
          <a:p>
            <a:pPr lvl="1">
              <a:spcBef>
                <a:spcPct val="50000"/>
              </a:spcBef>
            </a:pPr>
            <a:endParaRPr lang="en-GB" altLang="en-US" sz="2200" i="1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857360" y="1392998"/>
            <a:ext cx="2333768" cy="1160060"/>
            <a:chOff x="9307778" y="1146412"/>
            <a:chExt cx="2333768" cy="1160060"/>
          </a:xfrm>
        </p:grpSpPr>
        <p:sp>
          <p:nvSpPr>
            <p:cNvPr id="4" name="Oval 3"/>
            <p:cNvSpPr/>
            <p:nvPr/>
          </p:nvSpPr>
          <p:spPr>
            <a:xfrm>
              <a:off x="9307778" y="1146412"/>
              <a:ext cx="2333768" cy="11600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689916" y="1487607"/>
              <a:ext cx="16513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Use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97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23" name="Text Box 15"/>
          <p:cNvSpPr txBox="1">
            <a:spLocks noChangeArrowheads="1"/>
          </p:cNvSpPr>
          <p:nvPr/>
        </p:nvSpPr>
        <p:spPr bwMode="auto">
          <a:xfrm>
            <a:off x="212524" y="553489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400" dirty="0"/>
              <a:t>Actor</a:t>
            </a:r>
          </a:p>
        </p:txBody>
      </p:sp>
      <p:sp>
        <p:nvSpPr>
          <p:cNvPr id="171025" name="Text Box 17"/>
          <p:cNvSpPr txBox="1">
            <a:spLocks noChangeArrowheads="1"/>
          </p:cNvSpPr>
          <p:nvPr/>
        </p:nvSpPr>
        <p:spPr bwMode="auto">
          <a:xfrm>
            <a:off x="3877169" y="981262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400" dirty="0"/>
              <a:t>Use Case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9" y="2733636"/>
            <a:ext cx="5791200" cy="3905250"/>
          </a:xfrm>
          <a:prstGeom prst="rect">
            <a:avLst/>
          </a:prstGeom>
        </p:spPr>
      </p:pic>
      <p:sp>
        <p:nvSpPr>
          <p:cNvPr id="171027" name="Line 19"/>
          <p:cNvSpPr>
            <a:spLocks noChangeShapeType="1"/>
          </p:cNvSpPr>
          <p:nvPr/>
        </p:nvSpPr>
        <p:spPr bwMode="auto">
          <a:xfrm>
            <a:off x="663373" y="1039266"/>
            <a:ext cx="659291" cy="19605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1028" name="Line 20"/>
          <p:cNvSpPr>
            <a:spLocks noChangeShapeType="1"/>
          </p:cNvSpPr>
          <p:nvPr/>
        </p:nvSpPr>
        <p:spPr bwMode="auto">
          <a:xfrm>
            <a:off x="4878979" y="1362320"/>
            <a:ext cx="308319" cy="24914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115695" y="2733636"/>
            <a:ext cx="4904509" cy="3743364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A </a:t>
            </a:r>
            <a:r>
              <a:rPr lang="en-GB" altLang="en-US" b="1" dirty="0"/>
              <a:t>Library User</a:t>
            </a:r>
            <a:r>
              <a:rPr lang="en-GB" altLang="en-US" dirty="0"/>
              <a:t> </a:t>
            </a:r>
            <a:r>
              <a:rPr lang="en-GB" altLang="en-US" i="1" dirty="0">
                <a:solidFill>
                  <a:srgbClr val="FF0000"/>
                </a:solidFill>
              </a:rPr>
              <a:t>Borrows Books</a:t>
            </a:r>
          </a:p>
          <a:p>
            <a:endParaRPr lang="en-GB" altLang="en-US" i="1" dirty="0"/>
          </a:p>
          <a:p>
            <a:endParaRPr lang="en-GB" altLang="en-US" i="1" dirty="0"/>
          </a:p>
          <a:p>
            <a:r>
              <a:rPr lang="en-GB" altLang="en-US" dirty="0"/>
              <a:t>A </a:t>
            </a:r>
            <a:r>
              <a:rPr lang="en-GB" altLang="en-US" b="1" dirty="0"/>
              <a:t>Library User</a:t>
            </a:r>
            <a:r>
              <a:rPr lang="en-GB" altLang="en-US" dirty="0"/>
              <a:t> </a:t>
            </a:r>
            <a:r>
              <a:rPr lang="en-GB" altLang="en-US" i="1" dirty="0">
                <a:solidFill>
                  <a:srgbClr val="FF0000"/>
                </a:solidFill>
              </a:rPr>
              <a:t>Extends their Book Loan</a:t>
            </a:r>
          </a:p>
          <a:p>
            <a:endParaRPr lang="en-GB" altLang="en-US" i="1" dirty="0"/>
          </a:p>
          <a:p>
            <a:endParaRPr lang="en-GB" altLang="en-US" i="1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pPr lvl="1"/>
            <a:endParaRPr lang="en-GB" altLang="en-US" dirty="0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2025940" y="1575220"/>
            <a:ext cx="235213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GB" altLang="en-US" sz="1400" dirty="0"/>
              <a:t>Association:</a:t>
            </a:r>
          </a:p>
          <a:p>
            <a:pPr eaLnBrk="0" hangingPunct="0"/>
            <a:r>
              <a:rPr lang="en-GB" altLang="en-US" sz="1400" dirty="0"/>
              <a:t>Shows which Use Cases the actor connects to</a:t>
            </a: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3015507" y="2313884"/>
            <a:ext cx="659291" cy="19605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73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3" grpId="0"/>
      <p:bldP spid="171025" grpId="0"/>
      <p:bldP spid="171027" grpId="0" animBg="1"/>
      <p:bldP spid="171028" grpId="0" animBg="1"/>
      <p:bldP spid="11" grpId="0" build="p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GB" altLang="en-US" dirty="0"/>
              <a:t>Use Case Generalisation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0" hangingPunct="0"/>
            <a:r>
              <a:rPr lang="en-US" dirty="0"/>
              <a:t>This is the Use Case terminology for </a:t>
            </a:r>
            <a:r>
              <a:rPr lang="en-US" b="1" dirty="0">
                <a:solidFill>
                  <a:srgbClr val="FF0000"/>
                </a:solidFill>
              </a:rPr>
              <a:t>inheritance</a:t>
            </a:r>
            <a:r>
              <a:rPr lang="en-US" dirty="0"/>
              <a:t> </a:t>
            </a:r>
          </a:p>
          <a:p>
            <a:pPr eaLnBrk="0" hangingPunct="0"/>
            <a:endParaRPr lang="en-US" altLang="en-US" dirty="0"/>
          </a:p>
          <a:p>
            <a:pPr eaLnBrk="0" hangingPunct="0"/>
            <a:r>
              <a:rPr lang="en-US" dirty="0"/>
              <a:t>As with classes - a child inherits all </a:t>
            </a:r>
            <a:r>
              <a:rPr lang="en-US" i="1" dirty="0"/>
              <a:t>structure, behavior, and relationships </a:t>
            </a:r>
            <a:r>
              <a:rPr lang="en-US" dirty="0"/>
              <a:t>of the parent</a:t>
            </a:r>
          </a:p>
          <a:p>
            <a:pPr eaLnBrk="0" hangingPunct="0"/>
            <a:endParaRPr lang="en-US" altLang="en-US" dirty="0"/>
          </a:p>
          <a:p>
            <a:pPr eaLnBrk="0" hangingPunct="0"/>
            <a:r>
              <a:rPr lang="en-US" dirty="0"/>
              <a:t>The parent Use Case has the generalized name</a:t>
            </a:r>
          </a:p>
          <a:p>
            <a:pPr lvl="1" eaLnBrk="0" hangingPunct="0"/>
            <a:r>
              <a:rPr lang="en-US" dirty="0"/>
              <a:t>e.g. </a:t>
            </a:r>
            <a:r>
              <a:rPr lang="en-US" dirty="0" smtClean="0"/>
              <a:t>Make Payment</a:t>
            </a:r>
            <a:endParaRPr lang="en-US" dirty="0"/>
          </a:p>
          <a:p>
            <a:pPr lvl="1" eaLnBrk="0" hangingPunct="0"/>
            <a:endParaRPr lang="en-US" dirty="0"/>
          </a:p>
          <a:p>
            <a:pPr eaLnBrk="0" hangingPunct="0"/>
            <a:r>
              <a:rPr lang="en-US" altLang="en-US" dirty="0"/>
              <a:t>Each individual </a:t>
            </a:r>
            <a:r>
              <a:rPr lang="en-US" altLang="en-US" b="1" dirty="0"/>
              <a:t>child</a:t>
            </a:r>
            <a:r>
              <a:rPr lang="en-US" altLang="en-US" dirty="0"/>
              <a:t> use case is a specialized version of that parent</a:t>
            </a:r>
          </a:p>
          <a:p>
            <a:pPr lvl="1" eaLnBrk="0" hangingPunct="0"/>
            <a:r>
              <a:rPr lang="en-US" altLang="en-US" dirty="0"/>
              <a:t>E.g. </a:t>
            </a:r>
            <a:r>
              <a:rPr lang="en-US" altLang="en-US" dirty="0" smtClean="0"/>
              <a:t>Pay by Credit Card, Pay By Debit Card, Pay By </a:t>
            </a:r>
            <a:r>
              <a:rPr lang="en-US" altLang="en-US" dirty="0" err="1" smtClean="0"/>
              <a:t>Paypal</a:t>
            </a:r>
            <a:endParaRPr lang="en-US" altLang="en-US" dirty="0"/>
          </a:p>
          <a:p>
            <a:pPr eaLnBrk="0" hangingPunct="0"/>
            <a:endParaRPr lang="en-US" altLang="en-US" dirty="0"/>
          </a:p>
          <a:p>
            <a:pPr eaLnBrk="0" hangingPunct="0"/>
            <a:r>
              <a:rPr lang="en-US" altLang="en-US" dirty="0"/>
              <a:t>Use a </a:t>
            </a:r>
            <a:r>
              <a:rPr lang="en-US" altLang="en-US" dirty="0">
                <a:solidFill>
                  <a:srgbClr val="FF0000"/>
                </a:solidFill>
              </a:rPr>
              <a:t>line with an arrow </a:t>
            </a:r>
            <a:r>
              <a:rPr lang="en-US" altLang="en-US" dirty="0"/>
              <a:t>to point </a:t>
            </a:r>
            <a:r>
              <a:rPr lang="en-US" altLang="en-US" b="1" dirty="0">
                <a:solidFill>
                  <a:srgbClr val="FF0000"/>
                </a:solidFill>
              </a:rPr>
              <a:t>from</a:t>
            </a:r>
            <a:r>
              <a:rPr lang="en-US" altLang="en-US" dirty="0"/>
              <a:t> the child to the parent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7266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8083</TotalTime>
  <Words>737</Words>
  <Application>Microsoft Office PowerPoint</Application>
  <PresentationFormat>Widescreen</PresentationFormat>
  <Paragraphs>165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Clarity</vt:lpstr>
      <vt:lpstr>H172 35 - Object Oriented Analysis and Design </vt:lpstr>
      <vt:lpstr>Use Case Diagram – What is it?</vt:lpstr>
      <vt:lpstr>Use Case Example</vt:lpstr>
      <vt:lpstr>PowerPoint Presentation</vt:lpstr>
      <vt:lpstr>Use Case Diagram - Components</vt:lpstr>
      <vt:lpstr>Actor  </vt:lpstr>
      <vt:lpstr>Use Case</vt:lpstr>
      <vt:lpstr>PowerPoint Presentation</vt:lpstr>
      <vt:lpstr>Use Case Generalisation</vt:lpstr>
      <vt:lpstr>Use Case Generalisation</vt:lpstr>
      <vt:lpstr>Include Relationship</vt:lpstr>
      <vt:lpstr>PowerPoint Presentation</vt:lpstr>
      <vt:lpstr>PowerPoint Presentation</vt:lpstr>
      <vt:lpstr>Extend Relationship</vt:lpstr>
      <vt:lpstr>PowerPoint Presentation</vt:lpstr>
      <vt:lpstr>Some Rules</vt:lpstr>
      <vt:lpstr>Basic Notation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DV6E 34 - Database Design Fundamentals</dc:title>
  <dc:creator>Dell</dc:creator>
  <cp:lastModifiedBy>Windows User</cp:lastModifiedBy>
  <cp:revision>325</cp:revision>
  <cp:lastPrinted>2019-10-10T09:13:06Z</cp:lastPrinted>
  <dcterms:created xsi:type="dcterms:W3CDTF">2015-11-17T10:25:44Z</dcterms:created>
  <dcterms:modified xsi:type="dcterms:W3CDTF">2023-10-24T21:24:19Z</dcterms:modified>
</cp:coreProperties>
</file>