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624" r:id="rId3"/>
    <p:sldId id="634" r:id="rId4"/>
    <p:sldId id="636" r:id="rId5"/>
    <p:sldId id="637" r:id="rId6"/>
    <p:sldId id="638" r:id="rId7"/>
    <p:sldId id="641" r:id="rId8"/>
    <p:sldId id="613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7" y="2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23/01/2024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8583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7" y="9428583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3" y="4715713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9" y="942824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138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451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80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36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937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35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55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H172 35 - Object Oriented Analysis and Design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altLang="en-US" sz="2200" dirty="0"/>
          </a:p>
          <a:p>
            <a:endParaRPr lang="en-GB" altLang="en-US" sz="2200" dirty="0"/>
          </a:p>
          <a:p>
            <a:r>
              <a:rPr lang="en-GB" altLang="en-US" sz="2200" dirty="0"/>
              <a:t>Customers can purchase items from an online shop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must login to perform this function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browse items and then add the ones they want to their shop basket</a:t>
            </a:r>
          </a:p>
          <a:p>
            <a:pPr marL="0" indent="0">
              <a:buNone/>
            </a:pPr>
            <a:endParaRPr lang="en-GB" altLang="en-US" sz="2200" dirty="0"/>
          </a:p>
          <a:p>
            <a:r>
              <a:rPr lang="en-US" altLang="en-US" sz="2200" dirty="0"/>
              <a:t>Before they can finish, they must pay for their purchase</a:t>
            </a:r>
          </a:p>
          <a:p>
            <a:endParaRPr lang="en-US" altLang="en-US" sz="2200" dirty="0"/>
          </a:p>
          <a:p>
            <a:r>
              <a:rPr lang="en-US" altLang="en-US" sz="2200" dirty="0"/>
              <a:t>Payment can be using one of two methods – Bank Card or PayPal</a:t>
            </a:r>
          </a:p>
          <a:p>
            <a:pPr lvl="1"/>
            <a:r>
              <a:rPr lang="en-US" altLang="en-US" sz="1900" dirty="0"/>
              <a:t>When paying, customers can add voucher codes which offers a discount on their shopping</a:t>
            </a:r>
          </a:p>
        </p:txBody>
      </p:sp>
    </p:spTree>
    <p:extLst>
      <p:ext uri="{BB962C8B-B14F-4D97-AF65-F5344CB8AC3E}">
        <p14:creationId xmlns:p14="http://schemas.microsoft.com/office/powerpoint/2010/main" val="11881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GB" sz="2200" b="1" dirty="0">
                <a:solidFill>
                  <a:srgbClr val="FF0000"/>
                </a:solidFill>
              </a:rPr>
              <a:t>Actors</a:t>
            </a:r>
            <a:r>
              <a:rPr lang="en-GB" sz="2200" dirty="0"/>
              <a:t>		</a:t>
            </a:r>
            <a:r>
              <a:rPr lang="en-GB" sz="2200" b="1" dirty="0">
                <a:solidFill>
                  <a:srgbClr val="0070C0"/>
                </a:solidFill>
              </a:rPr>
              <a:t> </a:t>
            </a:r>
            <a:r>
              <a:rPr lang="en-GB" sz="2200" dirty="0"/>
              <a:t>			</a:t>
            </a:r>
            <a:endParaRPr lang="en-GB" sz="22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altLang="en-US" sz="2200" dirty="0"/>
          </a:p>
          <a:p>
            <a:r>
              <a:rPr lang="en-GB" altLang="en-US" sz="2200" b="1" dirty="0">
                <a:solidFill>
                  <a:srgbClr val="FF0000"/>
                </a:solidFill>
              </a:rPr>
              <a:t>Customers</a:t>
            </a:r>
            <a:r>
              <a:rPr lang="en-GB" altLang="en-US" sz="2200" dirty="0"/>
              <a:t> can purchase items from an online shop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must login to perform this function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browse items and then add the ones they want to their shop basket</a:t>
            </a:r>
          </a:p>
          <a:p>
            <a:pPr marL="0" indent="0">
              <a:buNone/>
            </a:pPr>
            <a:endParaRPr lang="en-GB" altLang="en-US" sz="2200" dirty="0"/>
          </a:p>
          <a:p>
            <a:r>
              <a:rPr lang="en-US" altLang="en-US" sz="2200" dirty="0"/>
              <a:t>Before they can finish, they must pay for their purchase</a:t>
            </a:r>
          </a:p>
          <a:p>
            <a:endParaRPr lang="en-US" altLang="en-US" sz="2200" dirty="0"/>
          </a:p>
          <a:p>
            <a:r>
              <a:rPr lang="en-US" altLang="en-US" sz="2200" dirty="0"/>
              <a:t>Payment can be using one of two methods – </a:t>
            </a:r>
            <a:r>
              <a:rPr lang="en-US" altLang="en-US" sz="2200" b="1" dirty="0">
                <a:solidFill>
                  <a:srgbClr val="FF0000"/>
                </a:solidFill>
              </a:rPr>
              <a:t>Bank Card </a:t>
            </a:r>
            <a:r>
              <a:rPr lang="en-US" altLang="en-US" sz="2200" dirty="0"/>
              <a:t>or </a:t>
            </a:r>
            <a:r>
              <a:rPr lang="en-US" altLang="en-US" sz="2200" b="1" dirty="0">
                <a:solidFill>
                  <a:srgbClr val="FF0000"/>
                </a:solidFill>
              </a:rPr>
              <a:t>PayPal</a:t>
            </a:r>
          </a:p>
          <a:p>
            <a:pPr lvl="1"/>
            <a:r>
              <a:rPr lang="en-US" altLang="en-US" sz="1900" dirty="0"/>
              <a:t>When paying, customers can add voucher codes which offers a discount on their shopping</a:t>
            </a:r>
          </a:p>
        </p:txBody>
      </p:sp>
    </p:spTree>
    <p:extLst>
      <p:ext uri="{BB962C8B-B14F-4D97-AF65-F5344CB8AC3E}">
        <p14:creationId xmlns:p14="http://schemas.microsoft.com/office/powerpoint/2010/main" val="232627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GB" sz="2200" b="1" dirty="0">
                <a:solidFill>
                  <a:srgbClr val="FF0000"/>
                </a:solidFill>
              </a:rPr>
              <a:t>Actors</a:t>
            </a:r>
            <a:r>
              <a:rPr lang="en-GB" sz="2200" dirty="0"/>
              <a:t>		</a:t>
            </a:r>
            <a:r>
              <a:rPr lang="en-GB" sz="2200" b="1" dirty="0">
                <a:solidFill>
                  <a:srgbClr val="0070C0"/>
                </a:solidFill>
              </a:rPr>
              <a:t>Use Cases</a:t>
            </a:r>
            <a:r>
              <a:rPr lang="en-GB" sz="2200" dirty="0"/>
              <a:t>			</a:t>
            </a:r>
            <a:endParaRPr lang="en-GB" sz="22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altLang="en-US" sz="2200" dirty="0"/>
          </a:p>
          <a:p>
            <a:r>
              <a:rPr lang="en-GB" altLang="en-US" sz="2200" b="1" dirty="0">
                <a:solidFill>
                  <a:srgbClr val="FF0000"/>
                </a:solidFill>
              </a:rPr>
              <a:t>Customers</a:t>
            </a:r>
            <a:r>
              <a:rPr lang="en-GB" altLang="en-US" sz="2200" dirty="0"/>
              <a:t> can </a:t>
            </a:r>
            <a:r>
              <a:rPr lang="en-GB" altLang="en-US" sz="2200" b="1" dirty="0">
                <a:solidFill>
                  <a:srgbClr val="0070C0"/>
                </a:solidFill>
              </a:rPr>
              <a:t>purchase items </a:t>
            </a:r>
            <a:r>
              <a:rPr lang="en-GB" altLang="en-US" sz="2200" dirty="0"/>
              <a:t>from an online shop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must login to perform this function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browse items and then add the ones they want to their shop basket</a:t>
            </a:r>
          </a:p>
          <a:p>
            <a:pPr marL="0" indent="0">
              <a:buNone/>
            </a:pPr>
            <a:endParaRPr lang="en-GB" altLang="en-US" sz="2200" dirty="0"/>
          </a:p>
          <a:p>
            <a:r>
              <a:rPr lang="en-US" altLang="en-US" sz="2200" dirty="0"/>
              <a:t>Before they can finish, they must pay for their purchase</a:t>
            </a:r>
          </a:p>
          <a:p>
            <a:endParaRPr lang="en-US" altLang="en-US" sz="2200" dirty="0"/>
          </a:p>
          <a:p>
            <a:r>
              <a:rPr lang="en-US" altLang="en-US" sz="2200" dirty="0"/>
              <a:t>Payment can be using one of two methods – </a:t>
            </a:r>
            <a:r>
              <a:rPr lang="en-US" altLang="en-US" sz="2200" b="1" dirty="0">
                <a:solidFill>
                  <a:srgbClr val="FF0000"/>
                </a:solidFill>
              </a:rPr>
              <a:t>Bank Card </a:t>
            </a:r>
            <a:r>
              <a:rPr lang="en-US" altLang="en-US" sz="2200" dirty="0"/>
              <a:t>or </a:t>
            </a:r>
            <a:r>
              <a:rPr lang="en-US" altLang="en-US" sz="2200" b="1" dirty="0">
                <a:solidFill>
                  <a:srgbClr val="FF0000"/>
                </a:solidFill>
              </a:rPr>
              <a:t>PayPal</a:t>
            </a:r>
          </a:p>
          <a:p>
            <a:pPr lvl="1"/>
            <a:r>
              <a:rPr lang="en-US" altLang="en-US" sz="1900" dirty="0"/>
              <a:t>When paying, customers can add voucher codes which offers a discount on their shopping</a:t>
            </a:r>
          </a:p>
        </p:txBody>
      </p:sp>
    </p:spTree>
    <p:extLst>
      <p:ext uri="{BB962C8B-B14F-4D97-AF65-F5344CB8AC3E}">
        <p14:creationId xmlns:p14="http://schemas.microsoft.com/office/powerpoint/2010/main" val="190080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GB" sz="2200" b="1" dirty="0">
                <a:solidFill>
                  <a:srgbClr val="FF0000"/>
                </a:solidFill>
              </a:rPr>
              <a:t>Actors</a:t>
            </a:r>
            <a:r>
              <a:rPr lang="en-GB" sz="2200" dirty="0"/>
              <a:t>		</a:t>
            </a:r>
            <a:r>
              <a:rPr lang="en-GB" sz="2200" b="1" dirty="0">
                <a:solidFill>
                  <a:srgbClr val="0070C0"/>
                </a:solidFill>
              </a:rPr>
              <a:t>Use Cases</a:t>
            </a:r>
            <a:r>
              <a:rPr lang="en-GB" sz="2200" dirty="0"/>
              <a:t>		</a:t>
            </a:r>
            <a:r>
              <a:rPr lang="en-GB" sz="2200" b="1" dirty="0">
                <a:solidFill>
                  <a:srgbClr val="00B050"/>
                </a:solidFill>
              </a:rPr>
              <a:t>Includes</a:t>
            </a:r>
            <a:r>
              <a:rPr lang="en-GB" sz="2200" dirty="0"/>
              <a:t>	</a:t>
            </a:r>
            <a:endParaRPr lang="en-GB" sz="22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altLang="en-US" sz="2200" dirty="0"/>
          </a:p>
          <a:p>
            <a:r>
              <a:rPr lang="en-GB" altLang="en-US" sz="2200" b="1" dirty="0">
                <a:solidFill>
                  <a:srgbClr val="FF0000"/>
                </a:solidFill>
              </a:rPr>
              <a:t>Customers</a:t>
            </a:r>
            <a:r>
              <a:rPr lang="en-GB" altLang="en-US" sz="2200" dirty="0"/>
              <a:t> can </a:t>
            </a:r>
            <a:r>
              <a:rPr lang="en-GB" altLang="en-US" sz="2200" b="1" dirty="0">
                <a:solidFill>
                  <a:srgbClr val="0070C0"/>
                </a:solidFill>
              </a:rPr>
              <a:t>purchase items </a:t>
            </a:r>
            <a:r>
              <a:rPr lang="en-GB" altLang="en-US" sz="2200" dirty="0"/>
              <a:t>from an online shop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must </a:t>
            </a:r>
            <a:r>
              <a:rPr lang="en-GB" altLang="en-US" sz="2200" b="1" dirty="0">
                <a:solidFill>
                  <a:srgbClr val="00B050"/>
                </a:solidFill>
              </a:rPr>
              <a:t>login</a:t>
            </a:r>
            <a:r>
              <a:rPr lang="en-GB" altLang="en-US" sz="2200" dirty="0"/>
              <a:t> to perform this function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They </a:t>
            </a:r>
            <a:r>
              <a:rPr lang="en-GB" altLang="en-US" sz="2200" b="1" dirty="0">
                <a:solidFill>
                  <a:srgbClr val="00B050"/>
                </a:solidFill>
              </a:rPr>
              <a:t>browse items </a:t>
            </a:r>
            <a:r>
              <a:rPr lang="en-GB" altLang="en-US" sz="2200" dirty="0"/>
              <a:t>and then </a:t>
            </a:r>
            <a:r>
              <a:rPr lang="en-GB" altLang="en-US" sz="2200" b="1" dirty="0">
                <a:solidFill>
                  <a:srgbClr val="00B050"/>
                </a:solidFill>
              </a:rPr>
              <a:t>add the ones they want to their shop basket</a:t>
            </a:r>
          </a:p>
          <a:p>
            <a:pPr marL="0" indent="0">
              <a:buNone/>
            </a:pPr>
            <a:endParaRPr lang="en-GB" altLang="en-US" sz="2200" dirty="0"/>
          </a:p>
          <a:p>
            <a:r>
              <a:rPr lang="en-US" altLang="en-US" sz="2000" dirty="0"/>
              <a:t>Before they can finish, they </a:t>
            </a:r>
            <a:r>
              <a:rPr lang="en-US" altLang="en-US" sz="2000" b="1" u="sng" dirty="0">
                <a:solidFill>
                  <a:srgbClr val="00B050"/>
                </a:solidFill>
              </a:rPr>
              <a:t>must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B050"/>
                </a:solidFill>
              </a:rPr>
              <a:t>pay for their purchase</a:t>
            </a:r>
          </a:p>
          <a:p>
            <a:endParaRPr lang="en-US" altLang="en-US" sz="2200" dirty="0"/>
          </a:p>
          <a:p>
            <a:r>
              <a:rPr lang="en-US" altLang="en-US" sz="2200" dirty="0"/>
              <a:t>Payment can be using one of two methods – </a:t>
            </a:r>
            <a:r>
              <a:rPr lang="en-US" altLang="en-US" sz="2200" b="1" dirty="0">
                <a:solidFill>
                  <a:srgbClr val="FF0000"/>
                </a:solidFill>
              </a:rPr>
              <a:t>Bank Card </a:t>
            </a:r>
            <a:r>
              <a:rPr lang="en-US" altLang="en-US" sz="2200" dirty="0"/>
              <a:t>or </a:t>
            </a:r>
            <a:r>
              <a:rPr lang="en-US" altLang="en-US" sz="2200" b="1" dirty="0">
                <a:solidFill>
                  <a:srgbClr val="FF0000"/>
                </a:solidFill>
              </a:rPr>
              <a:t>PayPal</a:t>
            </a:r>
          </a:p>
          <a:p>
            <a:pPr lvl="1"/>
            <a:r>
              <a:rPr lang="en-US" altLang="en-US" sz="1900" dirty="0"/>
              <a:t>When paying, customers can add voucher codes which offers a discount on their shopping</a:t>
            </a:r>
          </a:p>
        </p:txBody>
      </p:sp>
    </p:spTree>
    <p:extLst>
      <p:ext uri="{BB962C8B-B14F-4D97-AF65-F5344CB8AC3E}">
        <p14:creationId xmlns:p14="http://schemas.microsoft.com/office/powerpoint/2010/main" val="131554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GB" b="1" dirty="0">
                <a:solidFill>
                  <a:srgbClr val="FF0000"/>
                </a:solidFill>
              </a:rPr>
              <a:t>Actors</a:t>
            </a:r>
            <a:r>
              <a:rPr lang="en-GB" dirty="0"/>
              <a:t>		</a:t>
            </a:r>
            <a:r>
              <a:rPr lang="en-GB" b="1" dirty="0">
                <a:solidFill>
                  <a:srgbClr val="0070C0"/>
                </a:solidFill>
              </a:rPr>
              <a:t>Use Cases</a:t>
            </a:r>
            <a:r>
              <a:rPr lang="en-GB" dirty="0"/>
              <a:t>		</a:t>
            </a:r>
            <a:r>
              <a:rPr lang="en-GB" b="1" dirty="0">
                <a:solidFill>
                  <a:srgbClr val="00B050"/>
                </a:solidFill>
              </a:rPr>
              <a:t>Includes</a:t>
            </a:r>
            <a:r>
              <a:rPr lang="en-GB" dirty="0"/>
              <a:t>	</a:t>
            </a:r>
            <a:r>
              <a:rPr lang="en-GB" b="1" dirty="0">
                <a:solidFill>
                  <a:srgbClr val="7030A0"/>
                </a:solidFill>
              </a:rPr>
              <a:t>Extends	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altLang="en-US" dirty="0"/>
          </a:p>
          <a:p>
            <a:r>
              <a:rPr lang="en-GB" altLang="en-US" b="1" dirty="0">
                <a:solidFill>
                  <a:srgbClr val="FF0000"/>
                </a:solidFill>
              </a:rPr>
              <a:t>Customers</a:t>
            </a:r>
            <a:r>
              <a:rPr lang="en-GB" altLang="en-US" dirty="0"/>
              <a:t> can </a:t>
            </a:r>
            <a:r>
              <a:rPr lang="en-GB" altLang="en-US" b="1" dirty="0">
                <a:solidFill>
                  <a:srgbClr val="0070C0"/>
                </a:solidFill>
              </a:rPr>
              <a:t>purchase items </a:t>
            </a:r>
            <a:r>
              <a:rPr lang="en-GB" altLang="en-US" dirty="0"/>
              <a:t>from an online shop</a:t>
            </a:r>
          </a:p>
          <a:p>
            <a:endParaRPr lang="en-GB" altLang="en-US" dirty="0"/>
          </a:p>
          <a:p>
            <a:r>
              <a:rPr lang="en-GB" altLang="en-US" dirty="0"/>
              <a:t>They must </a:t>
            </a:r>
            <a:r>
              <a:rPr lang="en-GB" altLang="en-US" b="1" dirty="0">
                <a:solidFill>
                  <a:srgbClr val="00B050"/>
                </a:solidFill>
              </a:rPr>
              <a:t>login</a:t>
            </a:r>
            <a:r>
              <a:rPr lang="en-GB" altLang="en-US" dirty="0"/>
              <a:t> to perform this function</a:t>
            </a:r>
          </a:p>
          <a:p>
            <a:endParaRPr lang="en-GB" altLang="en-US" dirty="0"/>
          </a:p>
          <a:p>
            <a:r>
              <a:rPr lang="en-GB" altLang="en-US" dirty="0"/>
              <a:t>They </a:t>
            </a:r>
            <a:r>
              <a:rPr lang="en-GB" altLang="en-US" b="1" dirty="0">
                <a:solidFill>
                  <a:srgbClr val="00B050"/>
                </a:solidFill>
              </a:rPr>
              <a:t>browse items </a:t>
            </a:r>
            <a:r>
              <a:rPr lang="en-GB" altLang="en-US" dirty="0"/>
              <a:t>and then </a:t>
            </a:r>
            <a:r>
              <a:rPr lang="en-GB" altLang="en-US" b="1" dirty="0">
                <a:solidFill>
                  <a:srgbClr val="00B050"/>
                </a:solidFill>
              </a:rPr>
              <a:t>add the ones they want to their shop basket</a:t>
            </a:r>
          </a:p>
          <a:p>
            <a:pPr marL="0" indent="0">
              <a:buNone/>
            </a:pPr>
            <a:endParaRPr lang="en-GB" altLang="en-US" dirty="0"/>
          </a:p>
          <a:p>
            <a:r>
              <a:rPr lang="en-US" altLang="en-US" dirty="0"/>
              <a:t>Before they can finish, they </a:t>
            </a:r>
            <a:r>
              <a:rPr lang="en-US" altLang="en-US" b="1" u="sng" dirty="0">
                <a:solidFill>
                  <a:srgbClr val="00B050"/>
                </a:solidFill>
              </a:rPr>
              <a:t>must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B050"/>
                </a:solidFill>
              </a:rPr>
              <a:t>pay for their purchase</a:t>
            </a:r>
          </a:p>
          <a:p>
            <a:endParaRPr lang="en-US" altLang="en-US" dirty="0"/>
          </a:p>
          <a:p>
            <a:r>
              <a:rPr lang="en-US" altLang="en-US" dirty="0"/>
              <a:t>Payment can be using one of two methods – </a:t>
            </a:r>
            <a:r>
              <a:rPr lang="en-US" altLang="en-US" b="1" dirty="0">
                <a:solidFill>
                  <a:srgbClr val="FF0000"/>
                </a:solidFill>
              </a:rPr>
              <a:t>Bank Card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FF0000"/>
                </a:solidFill>
              </a:rPr>
              <a:t>PayPal</a:t>
            </a:r>
          </a:p>
          <a:p>
            <a:pPr lvl="1"/>
            <a:r>
              <a:rPr lang="en-US" altLang="en-US" dirty="0"/>
              <a:t>When paying, customers </a:t>
            </a:r>
            <a:r>
              <a:rPr lang="en-US" altLang="en-US" sz="2100" b="1" u="sng" dirty="0">
                <a:solidFill>
                  <a:srgbClr val="7030A0"/>
                </a:solidFill>
              </a:rPr>
              <a:t>can</a:t>
            </a:r>
            <a:r>
              <a:rPr lang="en-US" altLang="en-US" sz="2100" dirty="0"/>
              <a:t> </a:t>
            </a:r>
            <a:r>
              <a:rPr lang="en-US" altLang="en-US" sz="2100" b="1" dirty="0">
                <a:solidFill>
                  <a:srgbClr val="7030A0"/>
                </a:solidFill>
              </a:rPr>
              <a:t>add voucher codes </a:t>
            </a:r>
            <a:r>
              <a:rPr lang="en-US" altLang="en-US" dirty="0"/>
              <a:t>which offers a discount on their shopping</a:t>
            </a:r>
          </a:p>
        </p:txBody>
      </p:sp>
    </p:spTree>
    <p:extLst>
      <p:ext uri="{BB962C8B-B14F-4D97-AF65-F5344CB8AC3E}">
        <p14:creationId xmlns:p14="http://schemas.microsoft.com/office/powerpoint/2010/main" val="7566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Online Shop Example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GB" b="1" dirty="0">
                <a:solidFill>
                  <a:srgbClr val="FF0000"/>
                </a:solidFill>
              </a:rPr>
              <a:t>Actors</a:t>
            </a:r>
            <a:r>
              <a:rPr lang="en-GB" dirty="0"/>
              <a:t>		</a:t>
            </a:r>
            <a:r>
              <a:rPr lang="en-GB" b="1" dirty="0">
                <a:solidFill>
                  <a:srgbClr val="0070C0"/>
                </a:solidFill>
              </a:rPr>
              <a:t>Use Cases</a:t>
            </a:r>
            <a:r>
              <a:rPr lang="en-GB" dirty="0"/>
              <a:t>		</a:t>
            </a:r>
            <a:r>
              <a:rPr lang="en-GB" b="1" dirty="0">
                <a:solidFill>
                  <a:srgbClr val="00B050"/>
                </a:solidFill>
              </a:rPr>
              <a:t>Includes</a:t>
            </a:r>
            <a:r>
              <a:rPr lang="en-GB" dirty="0"/>
              <a:t>	</a:t>
            </a:r>
            <a:r>
              <a:rPr lang="en-GB" b="1" dirty="0">
                <a:solidFill>
                  <a:srgbClr val="7030A0"/>
                </a:solidFill>
              </a:rPr>
              <a:t>Extends	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Generalisation</a:t>
            </a:r>
          </a:p>
          <a:p>
            <a:endParaRPr lang="en-GB" altLang="en-US" dirty="0"/>
          </a:p>
          <a:p>
            <a:r>
              <a:rPr lang="en-GB" altLang="en-US" b="1" dirty="0">
                <a:solidFill>
                  <a:srgbClr val="FF0000"/>
                </a:solidFill>
              </a:rPr>
              <a:t>Customers</a:t>
            </a:r>
            <a:r>
              <a:rPr lang="en-GB" altLang="en-US" dirty="0"/>
              <a:t> can </a:t>
            </a:r>
            <a:r>
              <a:rPr lang="en-GB" altLang="en-US" b="1" dirty="0">
                <a:solidFill>
                  <a:srgbClr val="0070C0"/>
                </a:solidFill>
              </a:rPr>
              <a:t>purchase items </a:t>
            </a:r>
            <a:r>
              <a:rPr lang="en-GB" altLang="en-US" dirty="0"/>
              <a:t>from an online shop</a:t>
            </a:r>
          </a:p>
          <a:p>
            <a:endParaRPr lang="en-GB" altLang="en-US" dirty="0"/>
          </a:p>
          <a:p>
            <a:r>
              <a:rPr lang="en-GB" altLang="en-US" dirty="0"/>
              <a:t>They must </a:t>
            </a:r>
            <a:r>
              <a:rPr lang="en-GB" altLang="en-US" b="1" dirty="0">
                <a:solidFill>
                  <a:srgbClr val="00B050"/>
                </a:solidFill>
              </a:rPr>
              <a:t>login</a:t>
            </a:r>
            <a:r>
              <a:rPr lang="en-GB" altLang="en-US" dirty="0"/>
              <a:t> to perform this function</a:t>
            </a:r>
          </a:p>
          <a:p>
            <a:endParaRPr lang="en-GB" altLang="en-US" dirty="0"/>
          </a:p>
          <a:p>
            <a:r>
              <a:rPr lang="en-GB" altLang="en-US" dirty="0"/>
              <a:t>They </a:t>
            </a:r>
            <a:r>
              <a:rPr lang="en-GB" altLang="en-US" b="1" dirty="0">
                <a:solidFill>
                  <a:srgbClr val="00B050"/>
                </a:solidFill>
              </a:rPr>
              <a:t>browse items </a:t>
            </a:r>
            <a:r>
              <a:rPr lang="en-GB" altLang="en-US" dirty="0"/>
              <a:t>and then </a:t>
            </a:r>
            <a:r>
              <a:rPr lang="en-GB" altLang="en-US" b="1" dirty="0">
                <a:solidFill>
                  <a:srgbClr val="00B050"/>
                </a:solidFill>
              </a:rPr>
              <a:t>add the ones they want to their shop basket</a:t>
            </a:r>
          </a:p>
          <a:p>
            <a:pPr marL="0" indent="0">
              <a:buNone/>
            </a:pPr>
            <a:endParaRPr lang="en-GB" altLang="en-US" dirty="0"/>
          </a:p>
          <a:p>
            <a:r>
              <a:rPr lang="en-US" altLang="en-US" dirty="0"/>
              <a:t>Before they can finish, they </a:t>
            </a:r>
            <a:r>
              <a:rPr lang="en-US" altLang="en-US" b="1" u="sng" dirty="0">
                <a:solidFill>
                  <a:srgbClr val="00B050"/>
                </a:solidFill>
              </a:rPr>
              <a:t>must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B050"/>
                </a:solidFill>
              </a:rPr>
              <a:t>pay for their purchase</a:t>
            </a:r>
          </a:p>
          <a:p>
            <a:endParaRPr lang="en-US" altLang="en-US" dirty="0"/>
          </a:p>
          <a:p>
            <a:r>
              <a:rPr lang="en-US" altLang="en-US" dirty="0"/>
              <a:t>Payment can be using one of two methods – 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</a:rPr>
              <a:t>Bank Card or PayPal</a:t>
            </a:r>
          </a:p>
          <a:p>
            <a:pPr lvl="1"/>
            <a:r>
              <a:rPr lang="en-US" altLang="en-US" dirty="0"/>
              <a:t>When paying, customers </a:t>
            </a:r>
            <a:r>
              <a:rPr lang="en-US" altLang="en-US" sz="2100" b="1" u="sng" dirty="0">
                <a:solidFill>
                  <a:srgbClr val="7030A0"/>
                </a:solidFill>
              </a:rPr>
              <a:t>can</a:t>
            </a:r>
            <a:r>
              <a:rPr lang="en-US" altLang="en-US" sz="2100" dirty="0"/>
              <a:t> </a:t>
            </a:r>
            <a:r>
              <a:rPr lang="en-US" altLang="en-US" sz="2100" b="1" dirty="0">
                <a:solidFill>
                  <a:srgbClr val="7030A0"/>
                </a:solidFill>
              </a:rPr>
              <a:t>add voucher codes </a:t>
            </a:r>
            <a:r>
              <a:rPr lang="en-US" altLang="en-US" dirty="0"/>
              <a:t>which offers a discount on their shopping</a:t>
            </a:r>
          </a:p>
        </p:txBody>
      </p:sp>
    </p:spTree>
    <p:extLst>
      <p:ext uri="{BB962C8B-B14F-4D97-AF65-F5344CB8AC3E}">
        <p14:creationId xmlns:p14="http://schemas.microsoft.com/office/powerpoint/2010/main" val="63288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3" y="943668"/>
            <a:ext cx="115538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0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7997</TotalTime>
  <Words>498</Words>
  <Application>Microsoft Office PowerPoint</Application>
  <PresentationFormat>Widescreen</PresentationFormat>
  <Paragraphs>87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H172 35 - Object Oriented Analysis and Design </vt:lpstr>
      <vt:lpstr>BASIC Online Shop Example</vt:lpstr>
      <vt:lpstr>BASIC Online Shop Example</vt:lpstr>
      <vt:lpstr>BASIC Online Shop Example</vt:lpstr>
      <vt:lpstr>BASIC Online Shop Example</vt:lpstr>
      <vt:lpstr>BASIC Online Shop Example</vt:lpstr>
      <vt:lpstr>BASIC Online Shop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321</cp:revision>
  <cp:lastPrinted>2019-10-10T09:13:06Z</cp:lastPrinted>
  <dcterms:created xsi:type="dcterms:W3CDTF">2015-11-17T10:25:44Z</dcterms:created>
  <dcterms:modified xsi:type="dcterms:W3CDTF">2024-01-23T13:00:16Z</dcterms:modified>
</cp:coreProperties>
</file>