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17" r:id="rId7"/>
    <p:sldId id="398" r:id="rId8"/>
    <p:sldId id="392" r:id="rId9"/>
    <p:sldId id="393" r:id="rId10"/>
    <p:sldId id="394" r:id="rId11"/>
    <p:sldId id="395" r:id="rId12"/>
    <p:sldId id="396" r:id="rId13"/>
    <p:sldId id="399" r:id="rId14"/>
    <p:sldId id="402" r:id="rId15"/>
    <p:sldId id="401" r:id="rId16"/>
    <p:sldId id="400" r:id="rId17"/>
    <p:sldId id="403" r:id="rId18"/>
    <p:sldId id="404" r:id="rId19"/>
    <p:sldId id="405"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57" autoAdjust="0"/>
  </p:normalViewPr>
  <p:slideViewPr>
    <p:cSldViewPr snapToGrid="0">
      <p:cViewPr varScale="1">
        <p:scale>
          <a:sx n="107" d="100"/>
          <a:sy n="107" d="100"/>
        </p:scale>
        <p:origin x="696"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45FDDA-C8F8-4640-B291-3034A1C41F02}" type="datetime1">
              <a:rPr lang="it-IT" smtClean="0"/>
              <a:t>10/01/2023</a:t>
            </a:fld>
            <a:endParaRPr lang="it-IT" dirty="0"/>
          </a:p>
        </p:txBody>
      </p:sp>
      <p:sp>
        <p:nvSpPr>
          <p:cNvPr id="4" name="Segnaposto piè di pa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it-IT" smtClean="0"/>
              <a:t>‹N›</a:t>
            </a:fld>
            <a:endParaRPr lang="it-IT"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9F0A1-F219-446B-A3CE-307DCA1AC676}" type="datetime1">
              <a:rPr lang="it-IT" smtClean="0"/>
              <a:t>10/01/2023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it-IT" noProof="0" smtClean="0"/>
              <a:t>‹N›</a:t>
            </a:fld>
            <a:endParaRPr lang="it-IT" noProof="0"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a:t>
            </a:fld>
            <a:endParaRPr lang="it-IT" dirty="0"/>
          </a:p>
        </p:txBody>
      </p:sp>
      <p:sp>
        <p:nvSpPr>
          <p:cNvPr id="5" name="Segnaposto data 4">
            <a:extLst>
              <a:ext uri="{FF2B5EF4-FFF2-40B4-BE49-F238E27FC236}">
                <a16:creationId xmlns:a16="http://schemas.microsoft.com/office/drawing/2014/main" id="{9C7DE13F-B5DE-4C87-A69A-46B39231F29B}"/>
              </a:ext>
            </a:extLst>
          </p:cNvPr>
          <p:cNvSpPr>
            <a:spLocks noGrp="1"/>
          </p:cNvSpPr>
          <p:nvPr>
            <p:ph type="dt" idx="1"/>
          </p:nvPr>
        </p:nvSpPr>
        <p:spPr/>
        <p:txBody>
          <a:bodyPr/>
          <a:lstStyle/>
          <a:p>
            <a:pPr rtl="0"/>
            <a:fld id="{D4B92E9E-EF61-45A4-8936-73F55BFD2495}" type="datetime1">
              <a:rPr lang="it-IT" smtClean="0"/>
              <a:t>10/01/2023</a:t>
            </a:fld>
            <a:endParaRPr lang="it-IT" dirty="0"/>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3</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10/01/2023</a:t>
            </a:fld>
            <a:endParaRPr lang="it-IT" dirty="0"/>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data 3"/>
          <p:cNvSpPr>
            <a:spLocks noGrp="1"/>
          </p:cNvSpPr>
          <p:nvPr>
            <p:ph type="dt" idx="1"/>
          </p:nvPr>
        </p:nvSpPr>
        <p:spPr/>
        <p:txBody>
          <a:bodyPr/>
          <a:lstStyle/>
          <a:p>
            <a:pPr rtl="0"/>
            <a:fld id="{48B9F0A1-F219-446B-A3CE-307DCA1AC676}" type="datetime1">
              <a:rPr lang="it-IT" smtClean="0"/>
              <a:t>10/01/2023</a:t>
            </a:fld>
            <a:endParaRPr lang="it-IT" dirty="0"/>
          </a:p>
        </p:txBody>
      </p:sp>
      <p:sp>
        <p:nvSpPr>
          <p:cNvPr id="5" name="Segnaposto numero diapositiva 4"/>
          <p:cNvSpPr>
            <a:spLocks noGrp="1"/>
          </p:cNvSpPr>
          <p:nvPr>
            <p:ph type="sldNum" sz="quarter" idx="5"/>
          </p:nvPr>
        </p:nvSpPr>
        <p:spPr/>
        <p:txBody>
          <a:bodyPr/>
          <a:lstStyle/>
          <a:p>
            <a:pPr rtl="0"/>
            <a:fld id="{E7CCE34D-CFF1-4FFE-815B-D050E7ED2DFD}" type="slidenum">
              <a:rPr lang="it-IT" noProof="0" smtClean="0"/>
              <a:t>4</a:t>
            </a:fld>
            <a:endParaRPr lang="it-IT" noProof="0" dirty="0"/>
          </a:p>
        </p:txBody>
      </p:sp>
    </p:spTree>
    <p:extLst>
      <p:ext uri="{BB962C8B-B14F-4D97-AF65-F5344CB8AC3E}">
        <p14:creationId xmlns:p14="http://schemas.microsoft.com/office/powerpoint/2010/main" val="70036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10</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10/01/2023</a:t>
            </a:fld>
            <a:endParaRPr lang="it-IT" dirty="0"/>
          </a:p>
        </p:txBody>
      </p:sp>
    </p:spTree>
    <p:extLst>
      <p:ext uri="{BB962C8B-B14F-4D97-AF65-F5344CB8AC3E}">
        <p14:creationId xmlns:p14="http://schemas.microsoft.com/office/powerpoint/2010/main" val="38510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1983A999-5E0E-42CA-8400-604AE921FF7C}" type="slidenum">
              <a:rPr lang="it-IT" smtClean="0"/>
              <a:t>13</a:t>
            </a:fld>
            <a:endParaRPr lang="it-IT" dirty="0"/>
          </a:p>
        </p:txBody>
      </p:sp>
      <p:sp>
        <p:nvSpPr>
          <p:cNvPr id="5" name="Segnaposto data 4">
            <a:extLst>
              <a:ext uri="{FF2B5EF4-FFF2-40B4-BE49-F238E27FC236}">
                <a16:creationId xmlns:a16="http://schemas.microsoft.com/office/drawing/2014/main" id="{5CF4C4C1-F3E0-4C63-BC0E-6368F730C337}"/>
              </a:ext>
            </a:extLst>
          </p:cNvPr>
          <p:cNvSpPr>
            <a:spLocks noGrp="1"/>
          </p:cNvSpPr>
          <p:nvPr>
            <p:ph type="dt" idx="1"/>
          </p:nvPr>
        </p:nvSpPr>
        <p:spPr/>
        <p:txBody>
          <a:bodyPr/>
          <a:lstStyle/>
          <a:p>
            <a:pPr rtl="0"/>
            <a:fld id="{52E4E523-994D-4DC1-A1D8-BBD0C9941BD3}" type="datetime1">
              <a:rPr lang="it-IT" smtClean="0"/>
              <a:t>10/01/2023</a:t>
            </a:fld>
            <a:endParaRPr lang="it-IT" dirty="0"/>
          </a:p>
        </p:txBody>
      </p:sp>
    </p:spTree>
    <p:extLst>
      <p:ext uri="{BB962C8B-B14F-4D97-AF65-F5344CB8AC3E}">
        <p14:creationId xmlns:p14="http://schemas.microsoft.com/office/powerpoint/2010/main" val="3857150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data 3"/>
          <p:cNvSpPr>
            <a:spLocks noGrp="1"/>
          </p:cNvSpPr>
          <p:nvPr>
            <p:ph type="dt" idx="1"/>
          </p:nvPr>
        </p:nvSpPr>
        <p:spPr/>
        <p:txBody>
          <a:bodyPr/>
          <a:lstStyle/>
          <a:p>
            <a:pPr rtl="0"/>
            <a:fld id="{48B9F0A1-F219-446B-A3CE-307DCA1AC676}" type="datetime1">
              <a:rPr lang="it-IT" smtClean="0"/>
              <a:t>10/01/2023</a:t>
            </a:fld>
            <a:endParaRPr lang="it-IT" dirty="0"/>
          </a:p>
        </p:txBody>
      </p:sp>
      <p:sp>
        <p:nvSpPr>
          <p:cNvPr id="5" name="Segnaposto numero diapositiva 4"/>
          <p:cNvSpPr>
            <a:spLocks noGrp="1"/>
          </p:cNvSpPr>
          <p:nvPr>
            <p:ph type="sldNum" sz="quarter" idx="5"/>
          </p:nvPr>
        </p:nvSpPr>
        <p:spPr/>
        <p:txBody>
          <a:bodyPr/>
          <a:lstStyle/>
          <a:p>
            <a:pPr rtl="0"/>
            <a:fld id="{E7CCE34D-CFF1-4FFE-815B-D050E7ED2DFD}" type="slidenum">
              <a:rPr lang="it-IT" noProof="0" smtClean="0"/>
              <a:t>15</a:t>
            </a:fld>
            <a:endParaRPr lang="it-IT" noProof="0" dirty="0"/>
          </a:p>
        </p:txBody>
      </p:sp>
    </p:spTree>
    <p:extLst>
      <p:ext uri="{BB962C8B-B14F-4D97-AF65-F5344CB8AC3E}">
        <p14:creationId xmlns:p14="http://schemas.microsoft.com/office/powerpoint/2010/main" val="1595901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olo">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it-IT" sz="4800"/>
              <a:t>3DFloat</a:t>
            </a:r>
          </a:p>
        </p:txBody>
      </p:sp>
      <p:sp>
        <p:nvSpPr>
          <p:cNvPr id="14" name="Segnaposto immagin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it-IT"/>
              <a:t>Fare clic sull'icona per inserire un'immagine</a:t>
            </a:r>
            <a:endParaRPr lang="it-IT" dirty="0"/>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9" name="Grup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igura a mano libera: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3" name="Segnaposto tes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it-IT"/>
              <a:t>Fare clic per modificare gli stili del testo dello schema</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onna contenuto 3">
    <p:spTree>
      <p:nvGrpSpPr>
        <p:cNvPr id="1" name=""/>
        <p:cNvGrpSpPr/>
        <p:nvPr/>
      </p:nvGrpSpPr>
      <p:grpSpPr>
        <a:xfrm>
          <a:off x="0" y="0"/>
          <a:ext cx="0" cy="0"/>
          <a:chOff x="0" y="0"/>
          <a:chExt cx="0" cy="0"/>
        </a:xfrm>
      </p:grpSpPr>
      <p:grpSp>
        <p:nvGrpSpPr>
          <p:cNvPr id="34" name="Grup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19" name="Figura a mano libera: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5" name="Tito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16" name="Segnaposto tes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17" name="Segnaposto contenuto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dirty="0"/>
              <a:t>Fare clic per modificare lo stile del titolo</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22" name="Segnaposto tes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 gli stili del testo dello schema</a:t>
            </a:r>
          </a:p>
        </p:txBody>
      </p:sp>
      <p:sp>
        <p:nvSpPr>
          <p:cNvPr id="23" name="Segnaposto contenut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8" name="Segnaposto tes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it-IT" sz="2000" b="0" cap="all" spc="200" baseline="0" dirty="0">
                <a:solidFill>
                  <a:schemeClr val="tx1"/>
                </a:solidFill>
              </a:defRPr>
            </a:lvl1pPr>
          </a:lstStyle>
          <a:p>
            <a:pPr marL="228600" lvl="0" indent="-228600" rtl="0"/>
            <a:r>
              <a:rPr lang="it-IT"/>
              <a:t>Fare clic per MODIFICARE</a:t>
            </a:r>
          </a:p>
        </p:txBody>
      </p:sp>
      <p:sp>
        <p:nvSpPr>
          <p:cNvPr id="21" name="Segnaposto contenut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it-IT"/>
              <a:t>Fare clic per modificare lo stile del titolo dello schema</a:t>
            </a:r>
          </a:p>
        </p:txBody>
      </p:sp>
      <p:sp>
        <p:nvSpPr>
          <p:cNvPr id="10" name="Segnaposto immagin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it-IT" noProof="0"/>
              <a:t>Fare clic sull'icona per inserire un'immagine</a:t>
            </a:r>
          </a:p>
        </p:txBody>
      </p:sp>
      <p:sp>
        <p:nvSpPr>
          <p:cNvPr id="7" name="Segnaposto contenut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ormula di chiusura">
    <p:spTree>
      <p:nvGrpSpPr>
        <p:cNvPr id="1" name=""/>
        <p:cNvGrpSpPr/>
        <p:nvPr/>
      </p:nvGrpSpPr>
      <p:grpSpPr>
        <a:xfrm>
          <a:off x="0" y="0"/>
          <a:ext cx="0" cy="0"/>
          <a:chOff x="0" y="0"/>
          <a:chExt cx="0" cy="0"/>
        </a:xfrm>
      </p:grpSpPr>
      <p:sp>
        <p:nvSpPr>
          <p:cNvPr id="28" name="Tito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it-IT"/>
              <a:t>Fare clic per modificare lo stile del titolo dello schema</a:t>
            </a:r>
            <a:endParaRPr lang="it-IT" dirty="0"/>
          </a:p>
        </p:txBody>
      </p:sp>
      <p:sp>
        <p:nvSpPr>
          <p:cNvPr id="31" name="Sottotito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
        <p:nvSpPr>
          <p:cNvPr id="40" name="Segnaposto immagin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it-IT" noProof="0"/>
              <a:t>Fare clic sull'icona per inserire un'immagine</a:t>
            </a:r>
          </a:p>
        </p:txBody>
      </p:sp>
      <p:sp>
        <p:nvSpPr>
          <p:cNvPr id="42" name="Segnaposto immagin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it-IT" noProof="0"/>
              <a:t>Fare clic sull'icona per inserire un'immagine</a:t>
            </a:r>
          </a:p>
        </p:txBody>
      </p:sp>
      <p:grpSp>
        <p:nvGrpSpPr>
          <p:cNvPr id="43" name="Grup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igura a mano libera: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6" name="Figura a mano libera: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noProof="0">
                <a:solidFill>
                  <a:schemeClr val="tx1"/>
                </a:solidFill>
              </a:endParaRPr>
            </a:p>
          </p:txBody>
        </p:sp>
      </p:grpSp>
      <p:grpSp>
        <p:nvGrpSpPr>
          <p:cNvPr id="15" name="Grup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igura a mano libera: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 name="Segnaposto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it-IT"/>
              <a:t>Fare clic per modificare lo stile del titolo dello schema</a:t>
            </a:r>
            <a:endParaRPr lang="it-IT" dirty="0"/>
          </a:p>
        </p:txBody>
      </p:sp>
      <p:sp>
        <p:nvSpPr>
          <p:cNvPr id="3" name="Sottotito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4" name="Segnaposto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
        <p:nvSpPr>
          <p:cNvPr id="19" name="Figura a mano libera: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nvGrpSpPr>
          <p:cNvPr id="34" name="Grup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igura a mano libera: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36" name="Figura a mano libera: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3" name="Grup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igura a mano libera: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2" name="Tito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igura a mano libera: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
        <p:nvSpPr>
          <p:cNvPr id="2" name="Tito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5" name="Segnaposto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it-IT"/>
              <a:t>Martedì 2 febbraio 20XX</a:t>
            </a:r>
          </a:p>
        </p:txBody>
      </p:sp>
      <p:sp>
        <p:nvSpPr>
          <p:cNvPr id="6" name="Segnaposto piè di pa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it-IT"/>
              <a:t>Testo del piè di pagina di esempio</a:t>
            </a:r>
          </a:p>
        </p:txBody>
      </p:sp>
      <p:sp>
        <p:nvSpPr>
          <p:cNvPr id="7" name="Segnaposto numero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it-IT"/>
              <a:t>Fare clic per inserire il titolo</a:t>
            </a:r>
          </a:p>
        </p:txBody>
      </p:sp>
      <p:sp>
        <p:nvSpPr>
          <p:cNvPr id="7" name="Segnaposto contenut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it-IT" sz="1600"/>
              <a:t>Fare clic per inserire il testo</a:t>
            </a:r>
          </a:p>
        </p:txBody>
      </p:sp>
      <p:sp>
        <p:nvSpPr>
          <p:cNvPr id="17" name="Segnaposto immagin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2" name="Segnaposto immagin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5" name="Segnaposto immagin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nvGrpSpPr>
          <p:cNvPr id="10" name="Grup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igura a mano libera: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zione">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it-IT"/>
              <a:t>Fare clic per modificare lo stile del titolo dello schema</a:t>
            </a:r>
            <a:endParaRPr lang="it-IT" dirty="0"/>
          </a:p>
        </p:txBody>
      </p:sp>
      <p:sp>
        <p:nvSpPr>
          <p:cNvPr id="12" name="Segnaposto immagin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8" name="Segnaposto immagin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19" name="Segnaposto immagin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0" name="Segnaposto immagin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
        <p:nvSpPr>
          <p:cNvPr id="11" name="Segnaposto contenut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it-IT"/>
              <a:t>Fare clic per modificare gli stili del testo dello schema</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Interruzione di sezione">
    <p:bg>
      <p:bgRef idx="1001">
        <a:schemeClr val="bg1"/>
      </p:bgRef>
    </p:bg>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it-IT"/>
              <a:t>Martedì 2 febbraio 20XX</a:t>
            </a:r>
          </a:p>
        </p:txBody>
      </p:sp>
      <p:sp>
        <p:nvSpPr>
          <p:cNvPr id="5" name="Segnaposto piè di pa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it-IT"/>
              <a:t>Testo del piè di pagina di esempio</a:t>
            </a:r>
          </a:p>
        </p:txBody>
      </p:sp>
      <p:sp>
        <p:nvSpPr>
          <p:cNvPr id="6" name="Segnaposto numero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it-IT" noProof="0" smtClean="0"/>
              <a:t>‹N›</a:t>
            </a:fld>
            <a:endParaRPr lang="it-IT" noProof="0" dirty="0"/>
          </a:p>
        </p:txBody>
      </p:sp>
      <p:sp>
        <p:nvSpPr>
          <p:cNvPr id="13" name="Rettango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4" name="Rettango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it-IT"/>
              <a:t>Fare clic per modificare lo stile del titolo dello schema</a:t>
            </a:r>
            <a:endParaRPr lang="it-IT"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it-IT">
                <a:solidFill>
                  <a:schemeClr val="tx1">
                    <a:alpha val="60000"/>
                  </a:schemeClr>
                </a:solidFill>
              </a:rPr>
              <a:t>Fare clic per modificare lo stile del sottotitolo dello schema</a:t>
            </a:r>
            <a:endParaRPr lang="it-IT"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Interruzione di sezione">
    <p:bg>
      <p:bgRef idx="1001">
        <a:schemeClr val="bg1"/>
      </p:bgRef>
    </p:bg>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it-IT" noProof="0"/>
              <a:t>Fare clic sull'icona per inserire un'immagine</a:t>
            </a:r>
            <a:endParaRPr lang="it-IT" noProof="0" dirty="0"/>
          </a:p>
        </p:txBody>
      </p:sp>
      <p:sp>
        <p:nvSpPr>
          <p:cNvPr id="16" name="Sottotito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it-IT" noProof="0">
                <a:solidFill>
                  <a:schemeClr val="tx1">
                    <a:alpha val="60000"/>
                  </a:schemeClr>
                </a:solidFill>
              </a:rPr>
              <a:t>Fare clic per modificare lo stile del sottotitolo dello schema</a:t>
            </a:r>
          </a:p>
        </p:txBody>
      </p:sp>
      <p:sp>
        <p:nvSpPr>
          <p:cNvPr id="15" name="Tito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it-IT" noProof="0"/>
              <a:t>Fare clic per modificare lo stile del titolo dello schema</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Sequenza temporale diagramma">
    <p:spTree>
      <p:nvGrpSpPr>
        <p:cNvPr id="1" name=""/>
        <p:cNvGrpSpPr/>
        <p:nvPr/>
      </p:nvGrpSpPr>
      <p:grpSpPr>
        <a:xfrm>
          <a:off x="0" y="0"/>
          <a:ext cx="0" cy="0"/>
          <a:chOff x="0" y="0"/>
          <a:chExt cx="0" cy="0"/>
        </a:xfrm>
      </p:grpSpPr>
      <p:grpSp>
        <p:nvGrpSpPr>
          <p:cNvPr id="12" name="Grup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igura a mano libera: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6" name="Figura a mano libera: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dirty="0">
                <a:solidFill>
                  <a:schemeClr val="tx1"/>
                </a:solidFill>
              </a:endParaRPr>
            </a:p>
          </p:txBody>
        </p:sp>
      </p:grpSp>
      <p:sp>
        <p:nvSpPr>
          <p:cNvPr id="2" name="Tito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it-IT" dirty="0"/>
            </a:lvl1pPr>
          </a:lstStyle>
          <a:p>
            <a:pPr lvl="0" rtl="0">
              <a:lnSpc>
                <a:spcPct val="100000"/>
              </a:lnSpc>
            </a:pPr>
            <a:r>
              <a:rPr lang="it-IT"/>
              <a:t>Fare clic per modificare lo stile del titolo dello schema</a:t>
            </a:r>
            <a:endParaRPr lang="it-IT" dirty="0"/>
          </a:p>
        </p:txBody>
      </p:sp>
      <p:sp>
        <p:nvSpPr>
          <p:cNvPr id="3" name="Segnaposto contenut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it-IT" dirty="0"/>
              <a:t>Martedì 2 febbraio 20XX</a:t>
            </a:r>
          </a:p>
        </p:txBody>
      </p:sp>
      <p:sp>
        <p:nvSpPr>
          <p:cNvPr id="5" name="Segnaposto piè di pa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it-IT" dirty="0"/>
              <a:t>Testo del piè di pagina di esempio</a:t>
            </a:r>
          </a:p>
        </p:txBody>
      </p:sp>
      <p:sp>
        <p:nvSpPr>
          <p:cNvPr id="6" name="Segnaposto numero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it-IT" noProof="0"/>
              <a:t>Fare clic per modificare lo stile del titolo dello schema</a:t>
            </a:r>
          </a:p>
        </p:txBody>
      </p:sp>
      <p:grpSp>
        <p:nvGrpSpPr>
          <p:cNvPr id="8" name="Grup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igura a mano libera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0" name="Figura a mano libera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1" name="Figura a mano libera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7" name="Segnaposto contenut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it-IT"/>
              <a:t>Fare clic per modificare gli stili del testo dello schema</a:t>
            </a:r>
          </a:p>
        </p:txBody>
      </p:sp>
      <p:sp>
        <p:nvSpPr>
          <p:cNvPr id="15" name="Segnaposto immagin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it-IT" noProof="0"/>
              <a:t>Fare clic sull'icona per inserire un'immagine</a:t>
            </a:r>
            <a:endParaRPr lang="it-IT" noProof="0" dirty="0"/>
          </a:p>
        </p:txBody>
      </p:sp>
      <p:sp>
        <p:nvSpPr>
          <p:cNvPr id="2" name="Segnaposto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it-IT"/>
              <a:t>Martedì 2 febbraio 20XX</a:t>
            </a:r>
          </a:p>
        </p:txBody>
      </p:sp>
      <p:sp>
        <p:nvSpPr>
          <p:cNvPr id="3" name="Segnaposto piè di pa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it-IT"/>
              <a:t>Testo del piè di pagina di esempio</a:t>
            </a:r>
          </a:p>
        </p:txBody>
      </p:sp>
      <p:sp>
        <p:nvSpPr>
          <p:cNvPr id="4" name="Segnaposto numero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40" name="Tito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it-IT"/>
              <a:t>Team</a:t>
            </a:r>
          </a:p>
        </p:txBody>
      </p:sp>
      <p:grpSp>
        <p:nvGrpSpPr>
          <p:cNvPr id="51" name="Grup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igura a mano libera: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p>
          </p:txBody>
        </p:sp>
        <p:sp>
          <p:nvSpPr>
            <p:cNvPr id="53" name="Figura a mano libera: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noProof="0">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grpSp>
      <p:sp>
        <p:nvSpPr>
          <p:cNvPr id="56" name="Segnaposto immagin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it-IT" noProof="0"/>
              <a:t>Fare clic sull'icona per inserire un'immagine</a:t>
            </a:r>
          </a:p>
        </p:txBody>
      </p:sp>
      <p:sp>
        <p:nvSpPr>
          <p:cNvPr id="57" name="Segnaposto immagin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it-IT" noProof="0"/>
              <a:t>Fare clic sull'icona per inserire un'immagine</a:t>
            </a:r>
          </a:p>
        </p:txBody>
      </p:sp>
      <p:sp>
        <p:nvSpPr>
          <p:cNvPr id="58" name="Segnaposto immagin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it-IT" noProof="0"/>
              <a:t>Fare clic sull'icona per inserire un'immagine</a:t>
            </a:r>
          </a:p>
        </p:txBody>
      </p:sp>
      <p:sp>
        <p:nvSpPr>
          <p:cNvPr id="59" name="Segnaposto immagin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it-IT" noProof="0"/>
              <a:t>Fare clic sull'icona per inserire un'immagine</a:t>
            </a:r>
          </a:p>
        </p:txBody>
      </p:sp>
      <p:sp>
        <p:nvSpPr>
          <p:cNvPr id="63" name="Segnaposto tes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it-IT"/>
              <a:t>Nome</a:t>
            </a:r>
          </a:p>
        </p:txBody>
      </p:sp>
      <p:sp>
        <p:nvSpPr>
          <p:cNvPr id="61" name="Segnaposto tes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it-IT"/>
              <a:t>Titolo</a:t>
            </a:r>
          </a:p>
        </p:txBody>
      </p:sp>
      <p:sp>
        <p:nvSpPr>
          <p:cNvPr id="65" name="Segnaposto tes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it-IT"/>
              <a:t>Nome</a:t>
            </a:r>
          </a:p>
        </p:txBody>
      </p:sp>
      <p:sp>
        <p:nvSpPr>
          <p:cNvPr id="64" name="Segnaposto tes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it-IT"/>
              <a:t>Titolo</a:t>
            </a:r>
          </a:p>
        </p:txBody>
      </p:sp>
      <p:sp>
        <p:nvSpPr>
          <p:cNvPr id="67" name="Segnaposto tes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it-IT"/>
              <a:t>Nome</a:t>
            </a:r>
          </a:p>
        </p:txBody>
      </p:sp>
      <p:sp>
        <p:nvSpPr>
          <p:cNvPr id="66" name="Segnaposto tes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it-IT"/>
              <a:t>Titolo</a:t>
            </a:r>
          </a:p>
        </p:txBody>
      </p:sp>
      <p:sp>
        <p:nvSpPr>
          <p:cNvPr id="69" name="Segnaposto tes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it-IT"/>
              <a:t>Nome</a:t>
            </a:r>
          </a:p>
        </p:txBody>
      </p:sp>
      <p:sp>
        <p:nvSpPr>
          <p:cNvPr id="68" name="Segnaposto tes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it-IT"/>
              <a:t>Titolo</a:t>
            </a:r>
          </a:p>
        </p:txBody>
      </p:sp>
      <p:sp>
        <p:nvSpPr>
          <p:cNvPr id="4" name="Segnaposto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it-IT"/>
              <a:t>Testo del piè di pagina di esempio</a:t>
            </a:r>
          </a:p>
        </p:txBody>
      </p:sp>
      <p:sp>
        <p:nvSpPr>
          <p:cNvPr id="6" name="Segnaposto numero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lonna contenuto 2 (diapositiva di confronto)">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a:p>
        </p:txBody>
      </p:sp>
      <p:sp>
        <p:nvSpPr>
          <p:cNvPr id="11" name="Rettango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it-IT" dirty="0"/>
          </a:p>
        </p:txBody>
      </p:sp>
      <p:sp>
        <p:nvSpPr>
          <p:cNvPr id="2" name="Tito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it-IT" sz="4800" dirty="0"/>
            </a:lvl1pPr>
          </a:lstStyle>
          <a:p>
            <a:pPr lvl="0" rtl="0">
              <a:lnSpc>
                <a:spcPct val="100000"/>
              </a:lnSpc>
            </a:pPr>
            <a:r>
              <a:rPr lang="it-IT"/>
              <a:t>Fare clic per modificare lo stile del titolo dello schema</a:t>
            </a:r>
          </a:p>
        </p:txBody>
      </p:sp>
      <p:sp>
        <p:nvSpPr>
          <p:cNvPr id="3" name="Segnaposto tes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it-IT" sz="1400" b="0" cap="all" spc="200" baseline="0" dirty="0">
                <a:solidFill>
                  <a:schemeClr val="tx1"/>
                </a:solidFill>
              </a:defRPr>
            </a:lvl1pPr>
          </a:lstStyle>
          <a:p>
            <a:pPr marL="228600" lvl="0" indent="-228600" rtl="0"/>
            <a:r>
              <a:rPr lang="it-IT"/>
              <a:t>Fare clic per modificare gli stili del testo dello schema</a:t>
            </a:r>
          </a:p>
        </p:txBody>
      </p:sp>
      <p:sp>
        <p:nvSpPr>
          <p:cNvPr id="6" name="Segnaposto contenut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it-IT"/>
              <a:t>Martedì 2 febbraio 20XX</a:t>
            </a:r>
          </a:p>
        </p:txBody>
      </p:sp>
      <p:sp>
        <p:nvSpPr>
          <p:cNvPr id="8" name="Segnaposto piè di pa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it-IT"/>
              <a:t>Testo del piè di pagina di esempio</a:t>
            </a:r>
          </a:p>
        </p:txBody>
      </p:sp>
      <p:sp>
        <p:nvSpPr>
          <p:cNvPr id="9" name="Segnaposto numero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it-IT" noProof="0" smtClean="0"/>
              <a:t>‹N›</a:t>
            </a:fld>
            <a:endParaRPr lang="it-IT"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it-IT"/>
              <a:t>Fare clic per modificare lo stile del titolo</a:t>
            </a:r>
            <a:endParaRPr lang="it-IT" dirty="0"/>
          </a:p>
        </p:txBody>
      </p:sp>
      <p:sp>
        <p:nvSpPr>
          <p:cNvPr id="3" name="Segnaposto tes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Martedì 2 febbraio 20XX</a:t>
            </a:r>
            <a:endParaRPr lang="it-IT" dirty="0"/>
          </a:p>
        </p:txBody>
      </p:sp>
      <p:sp>
        <p:nvSpPr>
          <p:cNvPr id="5" name="Segnaposto piè di pa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it-IT"/>
              <a:t>Testo del piè di pagina di esempio</a:t>
            </a:r>
            <a:endParaRPr lang="it-IT" dirty="0"/>
          </a:p>
        </p:txBody>
      </p:sp>
      <p:sp>
        <p:nvSpPr>
          <p:cNvPr id="6" name="Segnaposto numero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it-IT" noProof="0" smtClean="0"/>
              <a:pPr/>
              <a:t>‹N›</a:t>
            </a:fld>
            <a:endParaRPr lang="it-IT" noProof="0"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it-IT"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pinterest.co.uk/pin/69214703646516627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en-US" sz="4400" dirty="0"/>
              <a:t>Project</a:t>
            </a:r>
            <a:r>
              <a:rPr lang="it-IT" sz="4400" dirty="0"/>
              <a:t> C</a:t>
            </a:r>
          </a:p>
        </p:txBody>
      </p:sp>
      <p:pic>
        <p:nvPicPr>
          <p:cNvPr id="14" name="Segnaposto immagine 13" descr="Sfondo digitale punti dati">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ttotitolo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it-IT" dirty="0"/>
              <a:t>Mattia Siriani - 10571322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7999414" y="1051551"/>
            <a:ext cx="3565524" cy="2384898"/>
          </a:xfrm>
        </p:spPr>
        <p:txBody>
          <a:bodyPr vert="horz" wrap="square" lIns="0" tIns="0" rIns="0" bIns="0" rtlCol="0" anchor="b" anchorCtr="0">
            <a:normAutofit/>
          </a:bodyPr>
          <a:lstStyle/>
          <a:p>
            <a:pPr rtl="0"/>
            <a:r>
              <a:rPr lang="en-US" dirty="0"/>
              <a:t>JMT Simulation</a:t>
            </a:r>
          </a:p>
        </p:txBody>
      </p:sp>
      <p:pic>
        <p:nvPicPr>
          <p:cNvPr id="8" name="Segnaposto immagine 7" descr="Sfondo digitale punti dati">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6308" r="2568"/>
          <a:stretch/>
        </p:blipFill>
        <p:spPr>
          <a:xfrm>
            <a:off x="20" y="10"/>
            <a:ext cx="7452340" cy="6857990"/>
          </a:xfrm>
          <a:noFill/>
        </p:spPr>
      </p:pic>
      <p:sp>
        <p:nvSpPr>
          <p:cNvPr id="16" name="Sottotitolo 15">
            <a:extLst>
              <a:ext uri="{FF2B5EF4-FFF2-40B4-BE49-F238E27FC236}">
                <a16:creationId xmlns:a16="http://schemas.microsoft.com/office/drawing/2014/main" id="{4BDCF583-1D5D-4235-97C2-39272B80A0B1}"/>
              </a:ext>
            </a:extLst>
          </p:cNvPr>
          <p:cNvSpPr>
            <a:spLocks noGrp="1"/>
          </p:cNvSpPr>
          <p:nvPr>
            <p:ph type="body" sz="quarter" idx="14"/>
          </p:nvPr>
        </p:nvSpPr>
        <p:spPr>
          <a:xfrm>
            <a:off x="7999413" y="3568700"/>
            <a:ext cx="3565524" cy="1731963"/>
          </a:xfrm>
        </p:spPr>
        <p:txBody>
          <a:bodyPr vert="horz" wrap="square" lIns="0" tIns="0" rIns="0" bIns="0" rtlCol="0">
            <a:normAutofit/>
          </a:bodyPr>
          <a:lstStyle/>
          <a:p>
            <a:pPr marL="0" indent="0" rtl="0">
              <a:buNone/>
            </a:pPr>
            <a:r>
              <a:rPr lang="en-US" kern="1200" dirty="0"/>
              <a:t>Simulation of the proposed problem.</a:t>
            </a:r>
            <a:endParaRPr lang="it-IT" dirty="0"/>
          </a:p>
        </p:txBody>
      </p:sp>
      <p:sp>
        <p:nvSpPr>
          <p:cNvPr id="4" name="Segnaposto numero diapositiva 3" hidden="1">
            <a:extLst>
              <a:ext uri="{FF2B5EF4-FFF2-40B4-BE49-F238E27FC236}">
                <a16:creationId xmlns:a16="http://schemas.microsoft.com/office/drawing/2014/main" id="{E1E7D98D-6710-41D2-B258-E1A1059D29F8}"/>
              </a:ext>
            </a:extLst>
          </p:cNvPr>
          <p:cNvSpPr>
            <a:spLocks noGrp="1"/>
          </p:cNvSpPr>
          <p:nvPr>
            <p:ph type="sldNum" sz="quarter" idx="4294967295"/>
          </p:nvPr>
        </p:nvSpPr>
        <p:spPr>
          <a:xfrm>
            <a:off x="9948863" y="6507212"/>
            <a:ext cx="1692274" cy="153888"/>
          </a:xfrm>
        </p:spPr>
        <p:txBody>
          <a:bodyPr rtlCol="0"/>
          <a:lstStyle/>
          <a:p>
            <a:pPr rtl="0">
              <a:spcAft>
                <a:spcPts val="600"/>
              </a:spcAft>
            </a:pPr>
            <a:fld id="{DBA1B0FB-D917-4C8C-928F-313BD683BF39}" type="slidenum">
              <a:rPr lang="it-IT" smtClean="0"/>
              <a:pPr rtl="0">
                <a:spcAft>
                  <a:spcPts val="600"/>
                </a:spcAft>
              </a:pPr>
              <a:t>10</a:t>
            </a:fld>
            <a:endParaRPr lang="it-IT"/>
          </a:p>
        </p:txBody>
      </p:sp>
    </p:spTree>
    <p:extLst>
      <p:ext uri="{BB962C8B-B14F-4D97-AF65-F5344CB8AC3E}">
        <p14:creationId xmlns:p14="http://schemas.microsoft.com/office/powerpoint/2010/main" val="67991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AF6E60-A05C-504F-AF77-5EBA2C6A999D}"/>
              </a:ext>
            </a:extLst>
          </p:cNvPr>
          <p:cNvSpPr>
            <a:spLocks noGrp="1"/>
          </p:cNvSpPr>
          <p:nvPr>
            <p:ph type="title"/>
          </p:nvPr>
        </p:nvSpPr>
        <p:spPr/>
        <p:txBody>
          <a:bodyPr/>
          <a:lstStyle/>
          <a:p>
            <a:r>
              <a:rPr lang="en-US" dirty="0"/>
              <a:t>JMT Simulation - Description</a:t>
            </a:r>
            <a:endParaRPr lang="it-IT" dirty="0"/>
          </a:p>
        </p:txBody>
      </p:sp>
      <p:sp>
        <p:nvSpPr>
          <p:cNvPr id="3" name="Segnaposto contenuto 2">
            <a:extLst>
              <a:ext uri="{FF2B5EF4-FFF2-40B4-BE49-F238E27FC236}">
                <a16:creationId xmlns:a16="http://schemas.microsoft.com/office/drawing/2014/main" id="{4D4749E7-40F7-1F6A-5006-677186F5689E}"/>
              </a:ext>
            </a:extLst>
          </p:cNvPr>
          <p:cNvSpPr>
            <a:spLocks noGrp="1"/>
          </p:cNvSpPr>
          <p:nvPr>
            <p:ph idx="1"/>
          </p:nvPr>
        </p:nvSpPr>
        <p:spPr>
          <a:xfrm>
            <a:off x="499549" y="1736682"/>
            <a:ext cx="11192902" cy="4484824"/>
          </a:xfrm>
        </p:spPr>
        <p:txBody>
          <a:bodyPr/>
          <a:lstStyle/>
          <a:p>
            <a:pPr marL="0" indent="0">
              <a:buNone/>
            </a:pPr>
            <a:r>
              <a:rPr lang="en-US" dirty="0"/>
              <a:t>The simulation has been performed in the following way:</a:t>
            </a:r>
          </a:p>
          <a:p>
            <a:r>
              <a:rPr lang="en-US" dirty="0"/>
              <a:t>5 different station to define the different departments, with their correspondent Service Time distribution.</a:t>
            </a:r>
          </a:p>
          <a:p>
            <a:r>
              <a:rPr lang="en-US" dirty="0"/>
              <a:t>Fork/join nodes used to wait before the Test department can start working on the job.</a:t>
            </a:r>
          </a:p>
          <a:p>
            <a:r>
              <a:rPr lang="en-US" dirty="0"/>
              <a:t>Since the model is a batch system no delay node is needed, so there is no need to wait at the end of  the  Test department.</a:t>
            </a:r>
          </a:p>
          <a:p>
            <a:r>
              <a:rPr lang="en-US" dirty="0"/>
              <a:t>The reference station is set on Specification, since it is where the development cycle starts.</a:t>
            </a:r>
          </a:p>
          <a:p>
            <a:r>
              <a:rPr lang="en-US" dirty="0"/>
              <a:t>Only one class, representing the projects, has being used.</a:t>
            </a:r>
          </a:p>
          <a:p>
            <a:r>
              <a:rPr lang="en-US" dirty="0"/>
              <a:t>Use of  What-if Analysis on the number of projects from 1 to 20, to analyze the performance indices for different number of N.</a:t>
            </a:r>
          </a:p>
        </p:txBody>
      </p:sp>
      <p:sp>
        <p:nvSpPr>
          <p:cNvPr id="6" name="Segnaposto numero diapositiva 5">
            <a:extLst>
              <a:ext uri="{FF2B5EF4-FFF2-40B4-BE49-F238E27FC236}">
                <a16:creationId xmlns:a16="http://schemas.microsoft.com/office/drawing/2014/main" id="{F29A55B1-7347-AA04-C5A4-2129F0A0E749}"/>
              </a:ext>
            </a:extLst>
          </p:cNvPr>
          <p:cNvSpPr>
            <a:spLocks noGrp="1"/>
          </p:cNvSpPr>
          <p:nvPr>
            <p:ph type="sldNum" sz="quarter" idx="12"/>
          </p:nvPr>
        </p:nvSpPr>
        <p:spPr/>
        <p:txBody>
          <a:bodyPr/>
          <a:lstStyle/>
          <a:p>
            <a:pPr rtl="0"/>
            <a:fld id="{DBA1B0FB-D917-4C8C-928F-313BD683BF39}" type="slidenum">
              <a:rPr lang="it-IT" noProof="0" smtClean="0"/>
              <a:t>11</a:t>
            </a:fld>
            <a:endParaRPr lang="it-IT" noProof="0" dirty="0"/>
          </a:p>
        </p:txBody>
      </p:sp>
    </p:spTree>
    <p:extLst>
      <p:ext uri="{BB962C8B-B14F-4D97-AF65-F5344CB8AC3E}">
        <p14:creationId xmlns:p14="http://schemas.microsoft.com/office/powerpoint/2010/main" val="35248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6F961-01A8-B627-F717-933D4F70B298}"/>
              </a:ext>
            </a:extLst>
          </p:cNvPr>
          <p:cNvSpPr>
            <a:spLocks noGrp="1"/>
          </p:cNvSpPr>
          <p:nvPr>
            <p:ph type="title"/>
          </p:nvPr>
        </p:nvSpPr>
        <p:spPr/>
        <p:txBody>
          <a:bodyPr/>
          <a:lstStyle/>
          <a:p>
            <a:r>
              <a:rPr lang="en-US" dirty="0"/>
              <a:t>JMT Simulation - </a:t>
            </a:r>
            <a:r>
              <a:rPr lang="en-US" dirty="0" err="1"/>
              <a:t>JSIMgraph</a:t>
            </a:r>
            <a:endParaRPr lang="it-IT" dirty="0"/>
          </a:p>
        </p:txBody>
      </p:sp>
      <p:pic>
        <p:nvPicPr>
          <p:cNvPr id="8" name="Segnaposto contenuto 7">
            <a:extLst>
              <a:ext uri="{FF2B5EF4-FFF2-40B4-BE49-F238E27FC236}">
                <a16:creationId xmlns:a16="http://schemas.microsoft.com/office/drawing/2014/main" id="{C73B1E80-F639-016D-FA7C-77CF35117227}"/>
              </a:ext>
            </a:extLst>
          </p:cNvPr>
          <p:cNvPicPr>
            <a:picLocks noGrp="1" noChangeAspect="1"/>
          </p:cNvPicPr>
          <p:nvPr>
            <p:ph idx="1"/>
          </p:nvPr>
        </p:nvPicPr>
        <p:blipFill>
          <a:blip r:embed="rId2"/>
          <a:stretch>
            <a:fillRect/>
          </a:stretch>
        </p:blipFill>
        <p:spPr>
          <a:xfrm>
            <a:off x="1151835" y="2483418"/>
            <a:ext cx="9888330" cy="3238952"/>
          </a:xfrm>
        </p:spPr>
      </p:pic>
      <p:sp>
        <p:nvSpPr>
          <p:cNvPr id="6" name="Segnaposto numero diapositiva 5">
            <a:extLst>
              <a:ext uri="{FF2B5EF4-FFF2-40B4-BE49-F238E27FC236}">
                <a16:creationId xmlns:a16="http://schemas.microsoft.com/office/drawing/2014/main" id="{AC91534A-1C08-2765-CE9B-9BAD9AA17272}"/>
              </a:ext>
            </a:extLst>
          </p:cNvPr>
          <p:cNvSpPr>
            <a:spLocks noGrp="1"/>
          </p:cNvSpPr>
          <p:nvPr>
            <p:ph type="sldNum" sz="quarter" idx="12"/>
          </p:nvPr>
        </p:nvSpPr>
        <p:spPr/>
        <p:txBody>
          <a:bodyPr/>
          <a:lstStyle/>
          <a:p>
            <a:pPr rtl="0"/>
            <a:fld id="{DBA1B0FB-D917-4C8C-928F-313BD683BF39}" type="slidenum">
              <a:rPr lang="it-IT" noProof="0" smtClean="0"/>
              <a:t>12</a:t>
            </a:fld>
            <a:endParaRPr lang="it-IT" noProof="0" dirty="0"/>
          </a:p>
        </p:txBody>
      </p:sp>
    </p:spTree>
    <p:extLst>
      <p:ext uri="{BB962C8B-B14F-4D97-AF65-F5344CB8AC3E}">
        <p14:creationId xmlns:p14="http://schemas.microsoft.com/office/powerpoint/2010/main" val="40543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7999414" y="1051551"/>
            <a:ext cx="3565524" cy="2384898"/>
          </a:xfrm>
        </p:spPr>
        <p:txBody>
          <a:bodyPr vert="horz" wrap="square" lIns="0" tIns="0" rIns="0" bIns="0" rtlCol="0" anchor="b" anchorCtr="0">
            <a:normAutofit/>
          </a:bodyPr>
          <a:lstStyle/>
          <a:p>
            <a:pPr rtl="0"/>
            <a:r>
              <a:rPr lang="en-US" dirty="0"/>
              <a:t>Results</a:t>
            </a:r>
          </a:p>
        </p:txBody>
      </p:sp>
      <p:pic>
        <p:nvPicPr>
          <p:cNvPr id="5" name="Segnaposto immagine 11" descr="Sfondo dati">
            <a:extLst>
              <a:ext uri="{FF2B5EF4-FFF2-40B4-BE49-F238E27FC236}">
                <a16:creationId xmlns:a16="http://schemas.microsoft.com/office/drawing/2014/main" id="{E768F37A-047F-A9F0-BFC0-14475385E9F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1" b="7976"/>
          <a:stretch/>
        </p:blipFill>
        <p:spPr>
          <a:xfrm>
            <a:off x="0" y="0"/>
            <a:ext cx="7451725" cy="6858000"/>
          </a:xfrm>
          <a:noFill/>
        </p:spPr>
      </p:pic>
      <p:sp>
        <p:nvSpPr>
          <p:cNvPr id="16" name="Sottotitolo 15">
            <a:extLst>
              <a:ext uri="{FF2B5EF4-FFF2-40B4-BE49-F238E27FC236}">
                <a16:creationId xmlns:a16="http://schemas.microsoft.com/office/drawing/2014/main" id="{4BDCF583-1D5D-4235-97C2-39272B80A0B1}"/>
              </a:ext>
            </a:extLst>
          </p:cNvPr>
          <p:cNvSpPr>
            <a:spLocks noGrp="1"/>
          </p:cNvSpPr>
          <p:nvPr>
            <p:ph type="body" sz="quarter" idx="14"/>
          </p:nvPr>
        </p:nvSpPr>
        <p:spPr>
          <a:xfrm>
            <a:off x="7999413" y="3568700"/>
            <a:ext cx="3565524" cy="1731963"/>
          </a:xfrm>
        </p:spPr>
        <p:txBody>
          <a:bodyPr vert="horz" wrap="square" lIns="0" tIns="0" rIns="0" bIns="0" rtlCol="0">
            <a:normAutofit/>
          </a:bodyPr>
          <a:lstStyle/>
          <a:p>
            <a:pPr marL="0" indent="0" rtl="0">
              <a:buNone/>
            </a:pPr>
            <a:r>
              <a:rPr lang="en-US" kern="1200"/>
              <a:t>Results obtained by the simulation.</a:t>
            </a:r>
            <a:endParaRPr lang="en-US"/>
          </a:p>
        </p:txBody>
      </p:sp>
      <p:sp>
        <p:nvSpPr>
          <p:cNvPr id="4" name="Segnaposto numero diapositiva 3" hidden="1">
            <a:extLst>
              <a:ext uri="{FF2B5EF4-FFF2-40B4-BE49-F238E27FC236}">
                <a16:creationId xmlns:a16="http://schemas.microsoft.com/office/drawing/2014/main" id="{E1E7D98D-6710-41D2-B258-E1A1059D29F8}"/>
              </a:ext>
            </a:extLst>
          </p:cNvPr>
          <p:cNvSpPr>
            <a:spLocks noGrp="1"/>
          </p:cNvSpPr>
          <p:nvPr>
            <p:ph type="sldNum" sz="quarter" idx="4294967295"/>
          </p:nvPr>
        </p:nvSpPr>
        <p:spPr>
          <a:xfrm>
            <a:off x="9948863" y="6507212"/>
            <a:ext cx="1692274" cy="153888"/>
          </a:xfrm>
        </p:spPr>
        <p:txBody>
          <a:bodyPr rtlCol="0"/>
          <a:lstStyle/>
          <a:p>
            <a:pPr rtl="0">
              <a:spcAft>
                <a:spcPts val="600"/>
              </a:spcAft>
            </a:pPr>
            <a:fld id="{DBA1B0FB-D917-4C8C-928F-313BD683BF39}" type="slidenum">
              <a:rPr lang="it-IT" smtClean="0"/>
              <a:pPr rtl="0">
                <a:spcAft>
                  <a:spcPts val="600"/>
                </a:spcAft>
              </a:pPr>
              <a:t>13</a:t>
            </a:fld>
            <a:endParaRPr lang="it-IT"/>
          </a:p>
        </p:txBody>
      </p:sp>
    </p:spTree>
    <p:extLst>
      <p:ext uri="{BB962C8B-B14F-4D97-AF65-F5344CB8AC3E}">
        <p14:creationId xmlns:p14="http://schemas.microsoft.com/office/powerpoint/2010/main" val="420183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3C6A8E-F29C-EE88-FBC8-3E5D4E5FA747}"/>
              </a:ext>
            </a:extLst>
          </p:cNvPr>
          <p:cNvSpPr>
            <a:spLocks noGrp="1"/>
          </p:cNvSpPr>
          <p:nvPr>
            <p:ph type="title"/>
          </p:nvPr>
        </p:nvSpPr>
        <p:spPr>
          <a:xfrm>
            <a:off x="550863" y="549275"/>
            <a:ext cx="11090274" cy="1332000"/>
          </a:xfrm>
        </p:spPr>
        <p:txBody>
          <a:bodyPr wrap="square" anchor="t">
            <a:normAutofit/>
          </a:bodyPr>
          <a:lstStyle/>
          <a:p>
            <a:r>
              <a:rPr lang="en-US" dirty="0"/>
              <a:t>Results - Description</a:t>
            </a:r>
            <a:endParaRPr lang="it-IT" dirty="0"/>
          </a:p>
        </p:txBody>
      </p:sp>
      <p:sp>
        <p:nvSpPr>
          <p:cNvPr id="3" name="Segnaposto contenuto 2">
            <a:extLst>
              <a:ext uri="{FF2B5EF4-FFF2-40B4-BE49-F238E27FC236}">
                <a16:creationId xmlns:a16="http://schemas.microsoft.com/office/drawing/2014/main" id="{0BAD10A2-87DC-8C3F-1F83-407B49F1C7C7}"/>
              </a:ext>
            </a:extLst>
          </p:cNvPr>
          <p:cNvSpPr>
            <a:spLocks noGrp="1"/>
          </p:cNvSpPr>
          <p:nvPr>
            <p:ph sz="half" idx="2"/>
          </p:nvPr>
        </p:nvSpPr>
        <p:spPr>
          <a:xfrm>
            <a:off x="6205537" y="1722104"/>
            <a:ext cx="5435600" cy="3995650"/>
          </a:xfrm>
        </p:spPr>
        <p:txBody>
          <a:bodyPr wrap="square">
            <a:normAutofit fontScale="92500" lnSpcReduction="10000"/>
          </a:bodyPr>
          <a:lstStyle/>
          <a:p>
            <a:r>
              <a:rPr lang="en-US" dirty="0"/>
              <a:t>The following results were obtained by a JMT simulation, with a confidence interval of 0.99.</a:t>
            </a:r>
          </a:p>
          <a:p>
            <a:r>
              <a:rPr lang="en-US" dirty="0"/>
              <a:t>From the following results we can see that the best tradeoff between throughput and project completion time is obtained when N is equal to 3 (also 2 gives good results but lower than 3 in mean). With N equals to 3, we can see that the confidence intervals are the same, but the mean value is slightly higher.</a:t>
            </a:r>
          </a:p>
          <a:p>
            <a:r>
              <a:rPr lang="en-US" dirty="0"/>
              <a:t>Since the results with N equals to 2 and 3 was nearly the same, I have computed the simulation different times and the overall maximum tradeoff was N equals to 3.</a:t>
            </a:r>
          </a:p>
        </p:txBody>
      </p:sp>
      <p:sp>
        <p:nvSpPr>
          <p:cNvPr id="6" name="Segnaposto numero diapositiva 5">
            <a:extLst>
              <a:ext uri="{FF2B5EF4-FFF2-40B4-BE49-F238E27FC236}">
                <a16:creationId xmlns:a16="http://schemas.microsoft.com/office/drawing/2014/main" id="{4040ABB6-7E64-61F7-64E3-034A65AED14F}"/>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it-IT" noProof="0" smtClean="0"/>
              <a:pPr rtl="0">
                <a:spcAft>
                  <a:spcPts val="600"/>
                </a:spcAft>
              </a:pPr>
              <a:t>14</a:t>
            </a:fld>
            <a:endParaRPr lang="it-IT" noProof="0"/>
          </a:p>
        </p:txBody>
      </p:sp>
      <p:graphicFrame>
        <p:nvGraphicFramePr>
          <p:cNvPr id="4" name="Tabella 13">
            <a:extLst>
              <a:ext uri="{FF2B5EF4-FFF2-40B4-BE49-F238E27FC236}">
                <a16:creationId xmlns:a16="http://schemas.microsoft.com/office/drawing/2014/main" id="{465D5782-8D5D-96D8-94E3-C80F01CB7118}"/>
              </a:ext>
            </a:extLst>
          </p:cNvPr>
          <p:cNvGraphicFramePr>
            <a:graphicFrameLocks/>
          </p:cNvGraphicFramePr>
          <p:nvPr>
            <p:extLst>
              <p:ext uri="{D42A27DB-BD31-4B8C-83A1-F6EECF244321}">
                <p14:modId xmlns:p14="http://schemas.microsoft.com/office/powerpoint/2010/main" val="543354096"/>
              </p:ext>
            </p:extLst>
          </p:nvPr>
        </p:nvGraphicFramePr>
        <p:xfrm>
          <a:off x="277908" y="2295662"/>
          <a:ext cx="5818092" cy="2848534"/>
        </p:xfrm>
        <a:graphic>
          <a:graphicData uri="http://schemas.openxmlformats.org/drawingml/2006/table">
            <a:tbl>
              <a:tblPr firstRow="1" bandRow="1">
                <a:tableStyleId>{21E4AEA4-8DFA-4A89-87EB-49C32662AFE0}</a:tableStyleId>
              </a:tblPr>
              <a:tblGrid>
                <a:gridCol w="1541929">
                  <a:extLst>
                    <a:ext uri="{9D8B030D-6E8A-4147-A177-3AD203B41FA5}">
                      <a16:colId xmlns:a16="http://schemas.microsoft.com/office/drawing/2014/main" val="562691606"/>
                    </a:ext>
                  </a:extLst>
                </a:gridCol>
                <a:gridCol w="878541">
                  <a:extLst>
                    <a:ext uri="{9D8B030D-6E8A-4147-A177-3AD203B41FA5}">
                      <a16:colId xmlns:a16="http://schemas.microsoft.com/office/drawing/2014/main" val="3970149589"/>
                    </a:ext>
                  </a:extLst>
                </a:gridCol>
                <a:gridCol w="887506">
                  <a:extLst>
                    <a:ext uri="{9D8B030D-6E8A-4147-A177-3AD203B41FA5}">
                      <a16:colId xmlns:a16="http://schemas.microsoft.com/office/drawing/2014/main" val="1552287268"/>
                    </a:ext>
                  </a:extLst>
                </a:gridCol>
                <a:gridCol w="878542">
                  <a:extLst>
                    <a:ext uri="{9D8B030D-6E8A-4147-A177-3AD203B41FA5}">
                      <a16:colId xmlns:a16="http://schemas.microsoft.com/office/drawing/2014/main" val="3637583548"/>
                    </a:ext>
                  </a:extLst>
                </a:gridCol>
                <a:gridCol w="851647">
                  <a:extLst>
                    <a:ext uri="{9D8B030D-6E8A-4147-A177-3AD203B41FA5}">
                      <a16:colId xmlns:a16="http://schemas.microsoft.com/office/drawing/2014/main" val="1751413396"/>
                    </a:ext>
                  </a:extLst>
                </a:gridCol>
                <a:gridCol w="779927">
                  <a:extLst>
                    <a:ext uri="{9D8B030D-6E8A-4147-A177-3AD203B41FA5}">
                      <a16:colId xmlns:a16="http://schemas.microsoft.com/office/drawing/2014/main" val="1297748767"/>
                    </a:ext>
                  </a:extLst>
                </a:gridCol>
              </a:tblGrid>
              <a:tr h="726549">
                <a:tc>
                  <a:txBody>
                    <a:bodyPr/>
                    <a:lstStyle/>
                    <a:p>
                      <a:pPr algn="ctr" rtl="0"/>
                      <a:r>
                        <a:rPr lang="en-US" sz="1700" b="1" dirty="0">
                          <a:solidFill>
                            <a:schemeClr val="tx1">
                              <a:lumMod val="75000"/>
                              <a:lumOff val="25000"/>
                            </a:schemeClr>
                          </a:solidFill>
                        </a:rPr>
                        <a:t>Tradeoff \ N</a:t>
                      </a:r>
                      <a:endParaRPr lang="it-IT" sz="1700" b="1" dirty="0">
                        <a:solidFill>
                          <a:schemeClr val="tx1">
                            <a:lumMod val="75000"/>
                            <a:lumOff val="25000"/>
                          </a:schemeClr>
                        </a:solidFill>
                      </a:endParaRPr>
                    </a:p>
                  </a:txBody>
                  <a:tcPr marL="172988" marR="129741" marT="86494" marB="86494" anchor="ctr"/>
                </a:tc>
                <a:tc>
                  <a:txBody>
                    <a:bodyPr/>
                    <a:lstStyle/>
                    <a:p>
                      <a:pPr algn="ctr" rtl="0"/>
                      <a:r>
                        <a:rPr lang="it-IT" sz="1700" b="1" dirty="0">
                          <a:solidFill>
                            <a:schemeClr val="tx1">
                              <a:lumMod val="75000"/>
                              <a:lumOff val="25000"/>
                            </a:schemeClr>
                          </a:solidFill>
                        </a:rPr>
                        <a:t>1</a:t>
                      </a:r>
                    </a:p>
                  </a:txBody>
                  <a:tcPr marL="172988" marR="129741" marT="86494" marB="86494" anchor="ctr"/>
                </a:tc>
                <a:tc>
                  <a:txBody>
                    <a:bodyPr/>
                    <a:lstStyle/>
                    <a:p>
                      <a:pPr algn="ctr" rtl="0"/>
                      <a:r>
                        <a:rPr lang="it-IT" sz="1700" b="1" dirty="0">
                          <a:solidFill>
                            <a:schemeClr val="tx1">
                              <a:lumMod val="75000"/>
                              <a:lumOff val="25000"/>
                            </a:schemeClr>
                          </a:solidFill>
                        </a:rPr>
                        <a:t>2</a:t>
                      </a:r>
                    </a:p>
                  </a:txBody>
                  <a:tcPr marL="172988" marR="129741" marT="86494" marB="86494" anchor="ctr"/>
                </a:tc>
                <a:tc>
                  <a:txBody>
                    <a:bodyPr/>
                    <a:lstStyle/>
                    <a:p>
                      <a:pPr algn="ctr" rtl="0"/>
                      <a:r>
                        <a:rPr lang="it-IT" sz="1700" b="1">
                          <a:solidFill>
                            <a:schemeClr val="tx1">
                              <a:lumMod val="75000"/>
                              <a:lumOff val="25000"/>
                            </a:schemeClr>
                          </a:solidFill>
                        </a:rPr>
                        <a:t>3</a:t>
                      </a:r>
                    </a:p>
                  </a:txBody>
                  <a:tcPr marL="172988" marR="129741" marT="86494" marB="86494" anchor="ctr"/>
                </a:tc>
                <a:tc>
                  <a:txBody>
                    <a:bodyPr/>
                    <a:lstStyle/>
                    <a:p>
                      <a:pPr algn="ctr" rtl="0"/>
                      <a:r>
                        <a:rPr lang="it-IT" sz="1700" b="1" dirty="0">
                          <a:solidFill>
                            <a:schemeClr val="tx1">
                              <a:lumMod val="75000"/>
                              <a:lumOff val="25000"/>
                            </a:schemeClr>
                          </a:solidFill>
                        </a:rPr>
                        <a:t>4</a:t>
                      </a:r>
                    </a:p>
                  </a:txBody>
                  <a:tcPr marL="172988" marR="129741" marT="86494" marB="86494" anchor="ctr"/>
                </a:tc>
                <a:tc>
                  <a:txBody>
                    <a:bodyPr/>
                    <a:lstStyle/>
                    <a:p>
                      <a:pPr algn="ctr" rtl="0"/>
                      <a:r>
                        <a:rPr lang="en-US" sz="1700" b="1">
                          <a:solidFill>
                            <a:schemeClr val="tx1">
                              <a:lumMod val="75000"/>
                              <a:lumOff val="25000"/>
                            </a:schemeClr>
                          </a:solidFill>
                        </a:rPr>
                        <a:t>5</a:t>
                      </a:r>
                      <a:endParaRPr lang="it-IT" sz="1700" b="1">
                        <a:solidFill>
                          <a:schemeClr val="tx1">
                            <a:lumMod val="75000"/>
                            <a:lumOff val="25000"/>
                          </a:schemeClr>
                        </a:solidFill>
                      </a:endParaRPr>
                    </a:p>
                  </a:txBody>
                  <a:tcPr marL="172988" marR="129741" marT="86494" marB="86494" anchor="ctr"/>
                </a:tc>
                <a:extLst>
                  <a:ext uri="{0D108BD9-81ED-4DB2-BD59-A6C34878D82A}">
                    <a16:rowId xmlns:a16="http://schemas.microsoft.com/office/drawing/2014/main" val="2193002138"/>
                  </a:ext>
                </a:extLst>
              </a:tr>
              <a:tr h="582393">
                <a:tc>
                  <a:txBody>
                    <a:bodyPr/>
                    <a:lstStyle/>
                    <a:p>
                      <a:pPr algn="ctr" rtl="0"/>
                      <a:r>
                        <a:rPr lang="en-US" sz="1200" noProof="0" dirty="0">
                          <a:solidFill>
                            <a:schemeClr val="bg1"/>
                          </a:solidFill>
                        </a:rPr>
                        <a:t>Mean Value</a:t>
                      </a:r>
                    </a:p>
                  </a:txBody>
                  <a:tcPr marL="172988" marR="129741" marT="86494" marB="86494" anchor="ctr"/>
                </a:tc>
                <a:tc>
                  <a:txBody>
                    <a:bodyPr/>
                    <a:lstStyle/>
                    <a:p>
                      <a:pPr algn="ctr" rtl="0"/>
                      <a:r>
                        <a:rPr lang="it-IT" sz="1200" dirty="0">
                          <a:solidFill>
                            <a:schemeClr val="bg1"/>
                          </a:solidFill>
                        </a:rPr>
                        <a:t>1.92E-6</a:t>
                      </a:r>
                    </a:p>
                  </a:txBody>
                  <a:tcPr marL="172988" marR="129741" marT="86494" marB="86494" anchor="ctr"/>
                </a:tc>
                <a:tc>
                  <a:txBody>
                    <a:bodyPr/>
                    <a:lstStyle/>
                    <a:p>
                      <a:pPr algn="ctr" rtl="0"/>
                      <a:r>
                        <a:rPr lang="it-IT" sz="1200">
                          <a:solidFill>
                            <a:schemeClr val="bg1"/>
                          </a:solidFill>
                        </a:rPr>
                        <a:t>2.54E-6</a:t>
                      </a:r>
                    </a:p>
                  </a:txBody>
                  <a:tcPr marL="172988" marR="129741" marT="86494" marB="86494" anchor="ctr"/>
                </a:tc>
                <a:tc>
                  <a:txBody>
                    <a:bodyPr/>
                    <a:lstStyle/>
                    <a:p>
                      <a:pPr algn="ctr" rtl="0"/>
                      <a:r>
                        <a:rPr lang="it-IT" sz="1200">
                          <a:solidFill>
                            <a:schemeClr val="bg1"/>
                          </a:solidFill>
                        </a:rPr>
                        <a:t>2.55E-6</a:t>
                      </a:r>
                    </a:p>
                  </a:txBody>
                  <a:tcPr marL="172988" marR="129741" marT="86494" marB="86494" anchor="ctr"/>
                </a:tc>
                <a:tc>
                  <a:txBody>
                    <a:bodyPr/>
                    <a:lstStyle/>
                    <a:p>
                      <a:pPr algn="ctr" rtl="0"/>
                      <a:r>
                        <a:rPr lang="it-IT" sz="1200">
                          <a:solidFill>
                            <a:schemeClr val="bg1"/>
                          </a:solidFill>
                        </a:rPr>
                        <a:t>2.36E-6</a:t>
                      </a:r>
                    </a:p>
                  </a:txBody>
                  <a:tcPr marL="172988" marR="129741" marT="86494" marB="86494" anchor="ctr"/>
                </a:tc>
                <a:tc>
                  <a:txBody>
                    <a:bodyPr/>
                    <a:lstStyle/>
                    <a:p>
                      <a:pPr algn="ctr" rtl="0"/>
                      <a:r>
                        <a:rPr lang="it-IT" sz="1200">
                          <a:solidFill>
                            <a:schemeClr val="bg1"/>
                          </a:solidFill>
                        </a:rPr>
                        <a:t>2.18E-6</a:t>
                      </a:r>
                    </a:p>
                  </a:txBody>
                  <a:tcPr marL="172988" marR="129741" marT="86494" marB="86494" anchor="ctr"/>
                </a:tc>
                <a:extLst>
                  <a:ext uri="{0D108BD9-81ED-4DB2-BD59-A6C34878D82A}">
                    <a16:rowId xmlns:a16="http://schemas.microsoft.com/office/drawing/2014/main" val="3922611538"/>
                  </a:ext>
                </a:extLst>
              </a:tr>
              <a:tr h="769796">
                <a:tc>
                  <a:txBody>
                    <a:bodyPr/>
                    <a:lstStyle/>
                    <a:p>
                      <a:pPr algn="ctr" rtl="0"/>
                      <a:r>
                        <a:rPr lang="en-US" sz="1200" noProof="0" dirty="0">
                          <a:solidFill>
                            <a:schemeClr val="bg1"/>
                          </a:solidFill>
                        </a:rPr>
                        <a:t>Max confidence interval</a:t>
                      </a:r>
                    </a:p>
                  </a:txBody>
                  <a:tcPr marL="172988" marR="129741" marT="86494" marB="86494" anchor="ctr"/>
                </a:tc>
                <a:tc>
                  <a:txBody>
                    <a:bodyPr/>
                    <a:lstStyle/>
                    <a:p>
                      <a:pPr algn="ctr" rtl="0"/>
                      <a:r>
                        <a:rPr lang="it-IT" sz="1200">
                          <a:solidFill>
                            <a:schemeClr val="bg1"/>
                          </a:solidFill>
                        </a:rPr>
                        <a:t>1.95E-6</a:t>
                      </a:r>
                    </a:p>
                  </a:txBody>
                  <a:tcPr marL="172988" marR="129741" marT="86494" marB="86494" anchor="ctr"/>
                </a:tc>
                <a:tc>
                  <a:txBody>
                    <a:bodyPr/>
                    <a:lstStyle/>
                    <a:p>
                      <a:pPr algn="ctr" rtl="0"/>
                      <a:r>
                        <a:rPr lang="it-IT" sz="1200">
                          <a:solidFill>
                            <a:schemeClr val="bg1"/>
                          </a:solidFill>
                        </a:rPr>
                        <a:t>2.62E-6</a:t>
                      </a:r>
                    </a:p>
                  </a:txBody>
                  <a:tcPr marL="172988" marR="129741" marT="86494" marB="86494" anchor="ctr"/>
                </a:tc>
                <a:tc>
                  <a:txBody>
                    <a:bodyPr/>
                    <a:lstStyle/>
                    <a:p>
                      <a:pPr algn="ctr" rtl="0"/>
                      <a:r>
                        <a:rPr lang="it-IT" sz="1200">
                          <a:solidFill>
                            <a:schemeClr val="bg1"/>
                          </a:solidFill>
                        </a:rPr>
                        <a:t>2.62E-6</a:t>
                      </a:r>
                    </a:p>
                  </a:txBody>
                  <a:tcPr marL="172988" marR="129741" marT="86494" marB="86494" anchor="ctr"/>
                </a:tc>
                <a:tc>
                  <a:txBody>
                    <a:bodyPr/>
                    <a:lstStyle/>
                    <a:p>
                      <a:pPr algn="ctr" rtl="0"/>
                      <a:r>
                        <a:rPr lang="it-IT" sz="1200">
                          <a:solidFill>
                            <a:schemeClr val="bg1"/>
                          </a:solidFill>
                        </a:rPr>
                        <a:t>2.43E-6</a:t>
                      </a:r>
                    </a:p>
                  </a:txBody>
                  <a:tcPr marL="172988" marR="129741" marT="86494" marB="86494" anchor="ctr"/>
                </a:tc>
                <a:tc>
                  <a:txBody>
                    <a:bodyPr/>
                    <a:lstStyle/>
                    <a:p>
                      <a:pPr algn="ctr" rtl="0"/>
                      <a:r>
                        <a:rPr lang="it-IT" sz="1200">
                          <a:solidFill>
                            <a:schemeClr val="bg1"/>
                          </a:solidFill>
                        </a:rPr>
                        <a:t>2.24E-6</a:t>
                      </a:r>
                    </a:p>
                  </a:txBody>
                  <a:tcPr marL="172988" marR="129741" marT="86494" marB="86494" anchor="ctr"/>
                </a:tc>
                <a:extLst>
                  <a:ext uri="{0D108BD9-81ED-4DB2-BD59-A6C34878D82A}">
                    <a16:rowId xmlns:a16="http://schemas.microsoft.com/office/drawing/2014/main" val="1580915798"/>
                  </a:ext>
                </a:extLst>
              </a:tr>
              <a:tr h="769796">
                <a:tc>
                  <a:txBody>
                    <a:bodyPr/>
                    <a:lstStyle/>
                    <a:p>
                      <a:pPr algn="ctr" rtl="0"/>
                      <a:r>
                        <a:rPr lang="en-US" sz="1200" noProof="0" dirty="0">
                          <a:solidFill>
                            <a:schemeClr val="bg1"/>
                          </a:solidFill>
                        </a:rPr>
                        <a:t>Min confidence interval</a:t>
                      </a:r>
                    </a:p>
                  </a:txBody>
                  <a:tcPr marL="172988" marR="129741" marT="86494" marB="86494" anchor="ctr"/>
                </a:tc>
                <a:tc>
                  <a:txBody>
                    <a:bodyPr/>
                    <a:lstStyle/>
                    <a:p>
                      <a:pPr algn="ctr" rtl="0"/>
                      <a:r>
                        <a:rPr lang="it-IT" sz="1200" dirty="0">
                          <a:solidFill>
                            <a:schemeClr val="bg1"/>
                          </a:solidFill>
                        </a:rPr>
                        <a:t>1.90E-6</a:t>
                      </a:r>
                    </a:p>
                  </a:txBody>
                  <a:tcPr marL="172988" marR="129741" marT="86494" marB="86494" anchor="ctr"/>
                </a:tc>
                <a:tc>
                  <a:txBody>
                    <a:bodyPr/>
                    <a:lstStyle/>
                    <a:p>
                      <a:pPr algn="ctr" rtl="0"/>
                      <a:r>
                        <a:rPr lang="it-IT" sz="1200">
                          <a:solidFill>
                            <a:schemeClr val="bg1"/>
                          </a:solidFill>
                        </a:rPr>
                        <a:t>2.47E-6</a:t>
                      </a:r>
                    </a:p>
                  </a:txBody>
                  <a:tcPr marL="172988" marR="129741" marT="86494" marB="86494" anchor="ctr"/>
                </a:tc>
                <a:tc>
                  <a:txBody>
                    <a:bodyPr/>
                    <a:lstStyle/>
                    <a:p>
                      <a:pPr algn="ctr" rtl="0"/>
                      <a:r>
                        <a:rPr lang="it-IT" sz="1200">
                          <a:solidFill>
                            <a:schemeClr val="bg1"/>
                          </a:solidFill>
                        </a:rPr>
                        <a:t>2.47E-6</a:t>
                      </a:r>
                    </a:p>
                  </a:txBody>
                  <a:tcPr marL="172988" marR="129741" marT="86494" marB="86494" anchor="ctr"/>
                </a:tc>
                <a:tc>
                  <a:txBody>
                    <a:bodyPr/>
                    <a:lstStyle/>
                    <a:p>
                      <a:pPr algn="ctr" rtl="0"/>
                      <a:r>
                        <a:rPr lang="it-IT" sz="1200">
                          <a:solidFill>
                            <a:schemeClr val="bg1"/>
                          </a:solidFill>
                        </a:rPr>
                        <a:t>2.30E-6</a:t>
                      </a:r>
                    </a:p>
                  </a:txBody>
                  <a:tcPr marL="172988" marR="129741" marT="86494" marB="8649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200" dirty="0">
                          <a:solidFill>
                            <a:schemeClr val="bg1"/>
                          </a:solidFill>
                        </a:rPr>
                        <a:t>2.12E-6</a:t>
                      </a:r>
                    </a:p>
                  </a:txBody>
                  <a:tcPr marL="172988" marR="129741" marT="86494" marB="86494" anchor="ct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9352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0F9F1C-98B1-801B-0346-D7FCE82C3931}"/>
              </a:ext>
            </a:extLst>
          </p:cNvPr>
          <p:cNvSpPr>
            <a:spLocks noGrp="1"/>
          </p:cNvSpPr>
          <p:nvPr>
            <p:ph type="title"/>
          </p:nvPr>
        </p:nvSpPr>
        <p:spPr/>
        <p:txBody>
          <a:bodyPr/>
          <a:lstStyle/>
          <a:p>
            <a:r>
              <a:rPr lang="en-US" dirty="0"/>
              <a:t>Results – Some graphs</a:t>
            </a:r>
            <a:endParaRPr lang="it-IT" dirty="0"/>
          </a:p>
        </p:txBody>
      </p:sp>
      <p:sp>
        <p:nvSpPr>
          <p:cNvPr id="3" name="Segnaposto testo 2">
            <a:extLst>
              <a:ext uri="{FF2B5EF4-FFF2-40B4-BE49-F238E27FC236}">
                <a16:creationId xmlns:a16="http://schemas.microsoft.com/office/drawing/2014/main" id="{AF5FB644-A287-CDCE-EAD6-DB65AD94C0AB}"/>
              </a:ext>
            </a:extLst>
          </p:cNvPr>
          <p:cNvSpPr>
            <a:spLocks noGrp="1"/>
          </p:cNvSpPr>
          <p:nvPr>
            <p:ph type="body" idx="1"/>
          </p:nvPr>
        </p:nvSpPr>
        <p:spPr>
          <a:xfrm>
            <a:off x="550865" y="1543116"/>
            <a:ext cx="3563936" cy="1697625"/>
          </a:xfrm>
        </p:spPr>
        <p:txBody>
          <a:bodyPr anchor="t"/>
          <a:lstStyle/>
          <a:p>
            <a:r>
              <a:rPr lang="en-US" cap="none" dirty="0">
                <a:solidFill>
                  <a:schemeClr val="tx1">
                    <a:alpha val="60000"/>
                  </a:schemeClr>
                </a:solidFill>
              </a:rPr>
              <a:t>The response times keep increasing as the number of projects increase, so more time is always required.</a:t>
            </a:r>
            <a:endParaRPr lang="it-IT" cap="none" dirty="0">
              <a:solidFill>
                <a:schemeClr val="tx1">
                  <a:alpha val="60000"/>
                </a:schemeClr>
              </a:solidFill>
            </a:endParaRPr>
          </a:p>
        </p:txBody>
      </p:sp>
      <p:sp>
        <p:nvSpPr>
          <p:cNvPr id="11" name="Segnaposto numero diapositiva 10">
            <a:extLst>
              <a:ext uri="{FF2B5EF4-FFF2-40B4-BE49-F238E27FC236}">
                <a16:creationId xmlns:a16="http://schemas.microsoft.com/office/drawing/2014/main" id="{1D4224B2-824D-2EDE-EABD-200AEF0C1F5C}"/>
              </a:ext>
            </a:extLst>
          </p:cNvPr>
          <p:cNvSpPr>
            <a:spLocks noGrp="1"/>
          </p:cNvSpPr>
          <p:nvPr>
            <p:ph type="sldNum" sz="quarter" idx="12"/>
          </p:nvPr>
        </p:nvSpPr>
        <p:spPr/>
        <p:txBody>
          <a:bodyPr/>
          <a:lstStyle/>
          <a:p>
            <a:pPr rtl="0"/>
            <a:fld id="{DBA1B0FB-D917-4C8C-928F-313BD683BF39}" type="slidenum">
              <a:rPr lang="it-IT" noProof="0" smtClean="0"/>
              <a:t>15</a:t>
            </a:fld>
            <a:endParaRPr lang="it-IT" noProof="0"/>
          </a:p>
        </p:txBody>
      </p:sp>
      <p:sp>
        <p:nvSpPr>
          <p:cNvPr id="24" name="Segnaposto testo 2">
            <a:extLst>
              <a:ext uri="{FF2B5EF4-FFF2-40B4-BE49-F238E27FC236}">
                <a16:creationId xmlns:a16="http://schemas.microsoft.com/office/drawing/2014/main" id="{A9188395-B2D5-4CC3-DBA8-8581059AF3B4}"/>
              </a:ext>
            </a:extLst>
          </p:cNvPr>
          <p:cNvSpPr txBox="1">
            <a:spLocks/>
          </p:cNvSpPr>
          <p:nvPr/>
        </p:nvSpPr>
        <p:spPr>
          <a:xfrm>
            <a:off x="4373042" y="1543116"/>
            <a:ext cx="3563936" cy="1697625"/>
          </a:xfrm>
          <a:prstGeom prst="rect">
            <a:avLst/>
          </a:prstGeom>
        </p:spPr>
        <p:txBody>
          <a:bodyPr vert="horz" wrap="square" lIns="0" tIns="0" rIns="0" bIns="0" rtlCol="0" anchor="t">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20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cap="none" dirty="0">
                <a:solidFill>
                  <a:schemeClr val="tx1">
                    <a:alpha val="60000"/>
                  </a:schemeClr>
                </a:solidFill>
              </a:rPr>
              <a:t>The throughput start to increasing slowly as the value of N increases, because for higher values of N, the network is fulfilled.</a:t>
            </a:r>
            <a:endParaRPr lang="it-IT" cap="none" dirty="0">
              <a:solidFill>
                <a:schemeClr val="tx1">
                  <a:alpha val="60000"/>
                </a:schemeClr>
              </a:solidFill>
            </a:endParaRPr>
          </a:p>
        </p:txBody>
      </p:sp>
      <p:sp>
        <p:nvSpPr>
          <p:cNvPr id="25" name="Segnaposto testo 2">
            <a:extLst>
              <a:ext uri="{FF2B5EF4-FFF2-40B4-BE49-F238E27FC236}">
                <a16:creationId xmlns:a16="http://schemas.microsoft.com/office/drawing/2014/main" id="{375437F2-215D-52DD-C551-48490898F8F8}"/>
              </a:ext>
            </a:extLst>
          </p:cNvPr>
          <p:cNvSpPr txBox="1">
            <a:spLocks/>
          </p:cNvSpPr>
          <p:nvPr/>
        </p:nvSpPr>
        <p:spPr>
          <a:xfrm>
            <a:off x="8139657" y="1543116"/>
            <a:ext cx="3563936" cy="1697625"/>
          </a:xfrm>
          <a:prstGeom prst="rect">
            <a:avLst/>
          </a:prstGeom>
        </p:spPr>
        <p:txBody>
          <a:bodyPr vert="horz" wrap="square" lIns="0" tIns="0" rIns="0" bIns="0" rtlCol="0" anchor="t">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20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cap="none" dirty="0">
                <a:solidFill>
                  <a:schemeClr val="tx1">
                    <a:alpha val="60000"/>
                  </a:schemeClr>
                </a:solidFill>
              </a:rPr>
              <a:t>Therefore, the tradeoff between response time and throughput is higher for lower value of N.</a:t>
            </a:r>
            <a:endParaRPr lang="it-IT" cap="none" dirty="0">
              <a:solidFill>
                <a:schemeClr val="tx1">
                  <a:alpha val="60000"/>
                </a:schemeClr>
              </a:solidFill>
            </a:endParaRPr>
          </a:p>
        </p:txBody>
      </p:sp>
      <p:pic>
        <p:nvPicPr>
          <p:cNvPr id="29" name="Segnaposto contenuto 28">
            <a:extLst>
              <a:ext uri="{FF2B5EF4-FFF2-40B4-BE49-F238E27FC236}">
                <a16:creationId xmlns:a16="http://schemas.microsoft.com/office/drawing/2014/main" id="{87705F68-E89E-57E6-3A11-21BD8B38A7A9}"/>
              </a:ext>
            </a:extLst>
          </p:cNvPr>
          <p:cNvPicPr>
            <a:picLocks noGrp="1" noChangeAspect="1"/>
          </p:cNvPicPr>
          <p:nvPr>
            <p:ph sz="quarter" idx="4"/>
          </p:nvPr>
        </p:nvPicPr>
        <p:blipFill>
          <a:blip r:embed="rId3"/>
          <a:stretch>
            <a:fillRect/>
          </a:stretch>
        </p:blipFill>
        <p:spPr>
          <a:xfrm>
            <a:off x="8139659" y="3804563"/>
            <a:ext cx="3509962" cy="2105977"/>
          </a:xfrm>
        </p:spPr>
      </p:pic>
      <p:pic>
        <p:nvPicPr>
          <p:cNvPr id="33" name="Segnaposto contenuto 32">
            <a:extLst>
              <a:ext uri="{FF2B5EF4-FFF2-40B4-BE49-F238E27FC236}">
                <a16:creationId xmlns:a16="http://schemas.microsoft.com/office/drawing/2014/main" id="{E47FA2DA-3F5C-D1B0-32F7-33AED1D005E3}"/>
              </a:ext>
            </a:extLst>
          </p:cNvPr>
          <p:cNvPicPr>
            <a:picLocks noGrp="1" noChangeAspect="1"/>
          </p:cNvPicPr>
          <p:nvPr>
            <p:ph sz="quarter" idx="14"/>
          </p:nvPr>
        </p:nvPicPr>
        <p:blipFill>
          <a:blip r:embed="rId4"/>
          <a:stretch>
            <a:fillRect/>
          </a:stretch>
        </p:blipFill>
        <p:spPr>
          <a:xfrm>
            <a:off x="4373042" y="3804563"/>
            <a:ext cx="3508375" cy="2105025"/>
          </a:xfrm>
        </p:spPr>
      </p:pic>
      <p:pic>
        <p:nvPicPr>
          <p:cNvPr id="37" name="Segnaposto contenuto 36">
            <a:extLst>
              <a:ext uri="{FF2B5EF4-FFF2-40B4-BE49-F238E27FC236}">
                <a16:creationId xmlns:a16="http://schemas.microsoft.com/office/drawing/2014/main" id="{B79DF6D7-8FFE-7E7A-D7E7-439218AF7173}"/>
              </a:ext>
            </a:extLst>
          </p:cNvPr>
          <p:cNvPicPr>
            <a:picLocks noGrp="1" noChangeAspect="1"/>
          </p:cNvPicPr>
          <p:nvPr>
            <p:ph sz="half" idx="2"/>
          </p:nvPr>
        </p:nvPicPr>
        <p:blipFill>
          <a:blip r:embed="rId5"/>
          <a:stretch>
            <a:fillRect/>
          </a:stretch>
        </p:blipFill>
        <p:spPr>
          <a:xfrm>
            <a:off x="550863" y="3787894"/>
            <a:ext cx="3563938" cy="2138362"/>
          </a:xfrm>
        </p:spPr>
      </p:pic>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DCBA18A4-F02C-81FE-FC03-41766B16155E}"/>
                  </a:ext>
                </a:extLst>
              </p:cNvPr>
              <p:cNvSpPr txBox="1"/>
              <p:nvPr/>
            </p:nvSpPr>
            <p:spPr>
              <a:xfrm>
                <a:off x="550862" y="6243408"/>
                <a:ext cx="3563939" cy="261610"/>
              </a:xfrm>
              <a:prstGeom prst="rect">
                <a:avLst/>
              </a:prstGeom>
              <a:noFill/>
            </p:spPr>
            <p:txBody>
              <a:bodyPr wrap="square">
                <a:spAutoFit/>
              </a:bodyPr>
              <a:lstStyle/>
              <a:p>
                <a:pPr algn="ctr"/>
                <a:r>
                  <a:rPr lang="en-US" sz="1100" cap="none" dirty="0">
                    <a:solidFill>
                      <a:schemeClr val="tx1">
                        <a:alpha val="60000"/>
                      </a:schemeClr>
                    </a:solidFill>
                  </a:rPr>
                  <a:t>The correct unit of measur</a:t>
                </a:r>
                <a:r>
                  <a:rPr lang="en-US" sz="1100" dirty="0">
                    <a:solidFill>
                      <a:schemeClr val="tx1">
                        <a:alpha val="60000"/>
                      </a:schemeClr>
                    </a:solidFill>
                  </a:rPr>
                  <a:t>e of the above graph is </a:t>
                </a:r>
                <a14:m>
                  <m:oMath xmlns:m="http://schemas.openxmlformats.org/officeDocument/2006/math">
                    <m:d>
                      <m:dPr>
                        <m:ctrlPr>
                          <a:rPr lang="en-US" sz="1100" b="0" i="1" smtClean="0">
                            <a:solidFill>
                              <a:schemeClr val="tx1">
                                <a:alpha val="60000"/>
                              </a:schemeClr>
                            </a:solidFill>
                            <a:latin typeface="Cambria Math" panose="02040503050406030204" pitchFamily="18" charset="0"/>
                          </a:rPr>
                        </m:ctrlPr>
                      </m:dPr>
                      <m:e>
                        <m:r>
                          <a:rPr lang="en-US" sz="1100" b="0" i="1" smtClean="0">
                            <a:solidFill>
                              <a:schemeClr val="tx1">
                                <a:alpha val="60000"/>
                              </a:schemeClr>
                            </a:solidFill>
                            <a:latin typeface="Cambria Math" panose="02040503050406030204" pitchFamily="18" charset="0"/>
                          </a:rPr>
                          <m:t>h</m:t>
                        </m:r>
                      </m:e>
                    </m:d>
                  </m:oMath>
                </a14:m>
                <a:endParaRPr lang="it-IT" sz="1100" dirty="0"/>
              </a:p>
            </p:txBody>
          </p:sp>
        </mc:Choice>
        <mc:Fallback>
          <p:sp>
            <p:nvSpPr>
              <p:cNvPr id="8" name="CasellaDiTesto 7">
                <a:extLst>
                  <a:ext uri="{FF2B5EF4-FFF2-40B4-BE49-F238E27FC236}">
                    <a16:creationId xmlns:a16="http://schemas.microsoft.com/office/drawing/2014/main" id="{DCBA18A4-F02C-81FE-FC03-41766B16155E}"/>
                  </a:ext>
                </a:extLst>
              </p:cNvPr>
              <p:cNvSpPr txBox="1">
                <a:spLocks noRot="1" noChangeAspect="1" noMove="1" noResize="1" noEditPoints="1" noAdjustHandles="1" noChangeArrowheads="1" noChangeShapeType="1" noTextEdit="1"/>
              </p:cNvSpPr>
              <p:nvPr/>
            </p:nvSpPr>
            <p:spPr>
              <a:xfrm>
                <a:off x="550862" y="6243408"/>
                <a:ext cx="3563939" cy="261610"/>
              </a:xfrm>
              <a:prstGeom prst="rect">
                <a:avLst/>
              </a:prstGeom>
              <a:blipFill>
                <a:blip r:embed="rId6"/>
                <a:stretch>
                  <a:fillRect t="-2326" b="-1395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26C60728-9AEA-4179-4B2C-AA1834E074B0}"/>
                  </a:ext>
                </a:extLst>
              </p:cNvPr>
              <p:cNvSpPr txBox="1"/>
              <p:nvPr/>
            </p:nvSpPr>
            <p:spPr>
              <a:xfrm>
                <a:off x="4345259" y="6201377"/>
                <a:ext cx="3563939" cy="345672"/>
              </a:xfrm>
              <a:prstGeom prst="rect">
                <a:avLst/>
              </a:prstGeom>
              <a:noFill/>
            </p:spPr>
            <p:txBody>
              <a:bodyPr wrap="square">
                <a:spAutoFit/>
              </a:bodyPr>
              <a:lstStyle/>
              <a:p>
                <a:pPr algn="ctr"/>
                <a:r>
                  <a:rPr lang="en-US" sz="1100" cap="none" dirty="0">
                    <a:solidFill>
                      <a:schemeClr val="tx1">
                        <a:alpha val="60000"/>
                      </a:schemeClr>
                    </a:solidFill>
                  </a:rPr>
                  <a:t>The correct unit of measur</a:t>
                </a:r>
                <a:r>
                  <a:rPr lang="en-US" sz="1100" dirty="0">
                    <a:solidFill>
                      <a:schemeClr val="tx1">
                        <a:alpha val="60000"/>
                      </a:schemeClr>
                    </a:solidFill>
                  </a:rPr>
                  <a:t>e of the above graph is </a:t>
                </a:r>
                <a14:m>
                  <m:oMath xmlns:m="http://schemas.openxmlformats.org/officeDocument/2006/math">
                    <m:d>
                      <m:dPr>
                        <m:ctrlPr>
                          <a:rPr lang="en-US" sz="1100" b="0" i="1" smtClean="0">
                            <a:solidFill>
                              <a:schemeClr val="tx1">
                                <a:alpha val="60000"/>
                              </a:schemeClr>
                            </a:solidFill>
                            <a:latin typeface="Cambria Math" panose="02040503050406030204" pitchFamily="18" charset="0"/>
                          </a:rPr>
                        </m:ctrlPr>
                      </m:dPr>
                      <m:e>
                        <m:f>
                          <m:fPr>
                            <m:ctrlPr>
                              <a:rPr lang="en-US" sz="1100" b="0" i="1" smtClean="0">
                                <a:solidFill>
                                  <a:schemeClr val="tx1">
                                    <a:alpha val="60000"/>
                                  </a:schemeClr>
                                </a:solidFill>
                                <a:latin typeface="Cambria Math" panose="02040503050406030204" pitchFamily="18" charset="0"/>
                              </a:rPr>
                            </m:ctrlPr>
                          </m:fPr>
                          <m:num>
                            <m:r>
                              <a:rPr lang="en-US" sz="1100" b="0" i="1" smtClean="0">
                                <a:solidFill>
                                  <a:schemeClr val="tx1">
                                    <a:alpha val="60000"/>
                                  </a:schemeClr>
                                </a:solidFill>
                                <a:latin typeface="Cambria Math" panose="02040503050406030204" pitchFamily="18" charset="0"/>
                              </a:rPr>
                              <m:t>𝑗</m:t>
                            </m:r>
                          </m:num>
                          <m:den>
                            <m:r>
                              <a:rPr lang="en-US" sz="1100" b="0" i="1" smtClean="0">
                                <a:solidFill>
                                  <a:schemeClr val="tx1">
                                    <a:alpha val="60000"/>
                                  </a:schemeClr>
                                </a:solidFill>
                                <a:latin typeface="Cambria Math" panose="02040503050406030204" pitchFamily="18" charset="0"/>
                              </a:rPr>
                              <m:t>h</m:t>
                            </m:r>
                          </m:den>
                        </m:f>
                      </m:e>
                    </m:d>
                  </m:oMath>
                </a14:m>
                <a:endParaRPr lang="it-IT" sz="1100" dirty="0"/>
              </a:p>
            </p:txBody>
          </p:sp>
        </mc:Choice>
        <mc:Fallback xmlns="">
          <p:sp>
            <p:nvSpPr>
              <p:cNvPr id="9" name="CasellaDiTesto 8">
                <a:extLst>
                  <a:ext uri="{FF2B5EF4-FFF2-40B4-BE49-F238E27FC236}">
                    <a16:creationId xmlns:a16="http://schemas.microsoft.com/office/drawing/2014/main" id="{26C60728-9AEA-4179-4B2C-AA1834E074B0}"/>
                  </a:ext>
                </a:extLst>
              </p:cNvPr>
              <p:cNvSpPr txBox="1">
                <a:spLocks noRot="1" noChangeAspect="1" noMove="1" noResize="1" noEditPoints="1" noAdjustHandles="1" noChangeArrowheads="1" noChangeShapeType="1" noTextEdit="1"/>
              </p:cNvSpPr>
              <p:nvPr/>
            </p:nvSpPr>
            <p:spPr>
              <a:xfrm>
                <a:off x="4345259" y="6201377"/>
                <a:ext cx="3563939" cy="34567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5378032-78F3-5A61-6ECE-5CA1686798E4}"/>
                  </a:ext>
                </a:extLst>
              </p:cNvPr>
              <p:cNvSpPr txBox="1"/>
              <p:nvPr/>
            </p:nvSpPr>
            <p:spPr>
              <a:xfrm>
                <a:off x="8139654" y="6201377"/>
                <a:ext cx="3563939" cy="345672"/>
              </a:xfrm>
              <a:prstGeom prst="rect">
                <a:avLst/>
              </a:prstGeom>
              <a:noFill/>
            </p:spPr>
            <p:txBody>
              <a:bodyPr wrap="square">
                <a:spAutoFit/>
              </a:bodyPr>
              <a:lstStyle/>
              <a:p>
                <a:pPr algn="ctr"/>
                <a:r>
                  <a:rPr lang="en-US" sz="1100" cap="none" dirty="0">
                    <a:solidFill>
                      <a:schemeClr val="tx1">
                        <a:alpha val="60000"/>
                      </a:schemeClr>
                    </a:solidFill>
                  </a:rPr>
                  <a:t>The correct unit of measur</a:t>
                </a:r>
                <a:r>
                  <a:rPr lang="en-US" sz="1100" dirty="0">
                    <a:solidFill>
                      <a:schemeClr val="tx1">
                        <a:alpha val="60000"/>
                      </a:schemeClr>
                    </a:solidFill>
                  </a:rPr>
                  <a:t>e of the above graph is </a:t>
                </a:r>
                <a14:m>
                  <m:oMath xmlns:m="http://schemas.openxmlformats.org/officeDocument/2006/math">
                    <m:d>
                      <m:dPr>
                        <m:ctrlPr>
                          <a:rPr lang="en-US" sz="1100" b="0" i="1" smtClean="0">
                            <a:solidFill>
                              <a:schemeClr val="tx1">
                                <a:alpha val="60000"/>
                              </a:schemeClr>
                            </a:solidFill>
                            <a:latin typeface="Cambria Math" panose="02040503050406030204" pitchFamily="18" charset="0"/>
                          </a:rPr>
                        </m:ctrlPr>
                      </m:dPr>
                      <m:e>
                        <m:f>
                          <m:fPr>
                            <m:ctrlPr>
                              <a:rPr lang="en-US" sz="1100" b="0" i="1" smtClean="0">
                                <a:solidFill>
                                  <a:schemeClr val="tx1">
                                    <a:alpha val="60000"/>
                                  </a:schemeClr>
                                </a:solidFill>
                                <a:latin typeface="Cambria Math" panose="02040503050406030204" pitchFamily="18" charset="0"/>
                              </a:rPr>
                            </m:ctrlPr>
                          </m:fPr>
                          <m:num>
                            <m:r>
                              <a:rPr lang="en-US" sz="1100" b="0" i="1" smtClean="0">
                                <a:solidFill>
                                  <a:schemeClr val="tx1">
                                    <a:alpha val="60000"/>
                                  </a:schemeClr>
                                </a:solidFill>
                                <a:latin typeface="Cambria Math" panose="02040503050406030204" pitchFamily="18" charset="0"/>
                              </a:rPr>
                              <m:t>𝑗</m:t>
                            </m:r>
                          </m:num>
                          <m:den>
                            <m:sSup>
                              <m:sSupPr>
                                <m:ctrlPr>
                                  <a:rPr lang="en-US" sz="1100" b="0" i="1" smtClean="0">
                                    <a:solidFill>
                                      <a:schemeClr val="tx1">
                                        <a:alpha val="60000"/>
                                      </a:schemeClr>
                                    </a:solidFill>
                                    <a:latin typeface="Cambria Math" panose="02040503050406030204" pitchFamily="18" charset="0"/>
                                  </a:rPr>
                                </m:ctrlPr>
                              </m:sSupPr>
                              <m:e>
                                <m:r>
                                  <a:rPr lang="en-US" sz="1100" b="0" i="1" smtClean="0">
                                    <a:solidFill>
                                      <a:schemeClr val="tx1">
                                        <a:alpha val="60000"/>
                                      </a:schemeClr>
                                    </a:solidFill>
                                    <a:latin typeface="Cambria Math" panose="02040503050406030204" pitchFamily="18" charset="0"/>
                                  </a:rPr>
                                  <m:t>h</m:t>
                                </m:r>
                              </m:e>
                              <m:sup>
                                <m:r>
                                  <a:rPr lang="en-US" sz="1100" b="0" i="1" smtClean="0">
                                    <a:solidFill>
                                      <a:schemeClr val="tx1">
                                        <a:alpha val="60000"/>
                                      </a:schemeClr>
                                    </a:solidFill>
                                    <a:latin typeface="Cambria Math" panose="02040503050406030204" pitchFamily="18" charset="0"/>
                                  </a:rPr>
                                  <m:t>2</m:t>
                                </m:r>
                              </m:sup>
                            </m:sSup>
                          </m:den>
                        </m:f>
                      </m:e>
                    </m:d>
                  </m:oMath>
                </a14:m>
                <a:endParaRPr lang="it-IT" sz="1100" dirty="0"/>
              </a:p>
            </p:txBody>
          </p:sp>
        </mc:Choice>
        <mc:Fallback xmlns="">
          <p:sp>
            <p:nvSpPr>
              <p:cNvPr id="10" name="CasellaDiTesto 9">
                <a:extLst>
                  <a:ext uri="{FF2B5EF4-FFF2-40B4-BE49-F238E27FC236}">
                    <a16:creationId xmlns:a16="http://schemas.microsoft.com/office/drawing/2014/main" id="{95378032-78F3-5A61-6ECE-5CA1686798E4}"/>
                  </a:ext>
                </a:extLst>
              </p:cNvPr>
              <p:cNvSpPr txBox="1">
                <a:spLocks noRot="1" noChangeAspect="1" noMove="1" noResize="1" noEditPoints="1" noAdjustHandles="1" noChangeArrowheads="1" noChangeShapeType="1" noTextEdit="1"/>
              </p:cNvSpPr>
              <p:nvPr/>
            </p:nvSpPr>
            <p:spPr>
              <a:xfrm>
                <a:off x="8139654" y="6201377"/>
                <a:ext cx="3563939" cy="345672"/>
              </a:xfrm>
              <a:prstGeom prst="rect">
                <a:avLst/>
              </a:prstGeom>
              <a:blipFill>
                <a:blip r:embed="rId8"/>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53123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B75E8-92BA-7FE4-4328-DE2DB52B02D3}"/>
              </a:ext>
            </a:extLst>
          </p:cNvPr>
          <p:cNvSpPr>
            <a:spLocks noGrp="1"/>
          </p:cNvSpPr>
          <p:nvPr>
            <p:ph type="title"/>
          </p:nvPr>
        </p:nvSpPr>
        <p:spPr/>
        <p:txBody>
          <a:bodyPr/>
          <a:lstStyle/>
          <a:p>
            <a:r>
              <a:rPr lang="en-US" dirty="0"/>
              <a:t>Results - Bottleneck</a:t>
            </a:r>
            <a:endParaRPr lang="it-IT" dirty="0"/>
          </a:p>
        </p:txBody>
      </p:sp>
      <p:graphicFrame>
        <p:nvGraphicFramePr>
          <p:cNvPr id="9" name="Tabella 9">
            <a:extLst>
              <a:ext uri="{FF2B5EF4-FFF2-40B4-BE49-F238E27FC236}">
                <a16:creationId xmlns:a16="http://schemas.microsoft.com/office/drawing/2014/main" id="{6A9EE45D-9998-959A-D30A-C240AD9990A2}"/>
              </a:ext>
            </a:extLst>
          </p:cNvPr>
          <p:cNvGraphicFramePr>
            <a:graphicFrameLocks noGrp="1"/>
          </p:cNvGraphicFramePr>
          <p:nvPr>
            <p:ph idx="1"/>
            <p:extLst>
              <p:ext uri="{D42A27DB-BD31-4B8C-83A1-F6EECF244321}">
                <p14:modId xmlns:p14="http://schemas.microsoft.com/office/powerpoint/2010/main" val="3090684259"/>
              </p:ext>
            </p:extLst>
          </p:nvPr>
        </p:nvGraphicFramePr>
        <p:xfrm>
          <a:off x="4402933" y="1248382"/>
          <a:ext cx="7345362" cy="1483360"/>
        </p:xfrm>
        <a:graphic>
          <a:graphicData uri="http://schemas.openxmlformats.org/drawingml/2006/table">
            <a:tbl>
              <a:tblPr firstRow="1" bandRow="1">
                <a:tableStyleId>{21E4AEA4-8DFA-4A89-87EB-49C32662AFE0}</a:tableStyleId>
              </a:tblPr>
              <a:tblGrid>
                <a:gridCol w="1224227">
                  <a:extLst>
                    <a:ext uri="{9D8B030D-6E8A-4147-A177-3AD203B41FA5}">
                      <a16:colId xmlns:a16="http://schemas.microsoft.com/office/drawing/2014/main" val="535499367"/>
                    </a:ext>
                  </a:extLst>
                </a:gridCol>
                <a:gridCol w="1224227">
                  <a:extLst>
                    <a:ext uri="{9D8B030D-6E8A-4147-A177-3AD203B41FA5}">
                      <a16:colId xmlns:a16="http://schemas.microsoft.com/office/drawing/2014/main" val="2683527597"/>
                    </a:ext>
                  </a:extLst>
                </a:gridCol>
                <a:gridCol w="1224227">
                  <a:extLst>
                    <a:ext uri="{9D8B030D-6E8A-4147-A177-3AD203B41FA5}">
                      <a16:colId xmlns:a16="http://schemas.microsoft.com/office/drawing/2014/main" val="4258640938"/>
                    </a:ext>
                  </a:extLst>
                </a:gridCol>
                <a:gridCol w="1224227">
                  <a:extLst>
                    <a:ext uri="{9D8B030D-6E8A-4147-A177-3AD203B41FA5}">
                      <a16:colId xmlns:a16="http://schemas.microsoft.com/office/drawing/2014/main" val="4115988553"/>
                    </a:ext>
                  </a:extLst>
                </a:gridCol>
                <a:gridCol w="1224227">
                  <a:extLst>
                    <a:ext uri="{9D8B030D-6E8A-4147-A177-3AD203B41FA5}">
                      <a16:colId xmlns:a16="http://schemas.microsoft.com/office/drawing/2014/main" val="2487786920"/>
                    </a:ext>
                  </a:extLst>
                </a:gridCol>
                <a:gridCol w="1224227">
                  <a:extLst>
                    <a:ext uri="{9D8B030D-6E8A-4147-A177-3AD203B41FA5}">
                      <a16:colId xmlns:a16="http://schemas.microsoft.com/office/drawing/2014/main" val="2880307875"/>
                    </a:ext>
                  </a:extLst>
                </a:gridCol>
              </a:tblGrid>
              <a:tr h="370840">
                <a:tc>
                  <a:txBody>
                    <a:bodyPr/>
                    <a:lstStyle/>
                    <a:p>
                      <a:pPr algn="ctr"/>
                      <a:r>
                        <a:rPr lang="en-US" sz="1400" dirty="0"/>
                        <a:t>N = 2</a:t>
                      </a:r>
                      <a:endParaRPr lang="it-IT" sz="1400" dirty="0"/>
                    </a:p>
                  </a:txBody>
                  <a:tcPr/>
                </a:tc>
                <a:tc>
                  <a:txBody>
                    <a:bodyPr/>
                    <a:lstStyle/>
                    <a:p>
                      <a:pPr algn="ctr"/>
                      <a:r>
                        <a:rPr lang="en-US" sz="1400" dirty="0"/>
                        <a:t>Spec</a:t>
                      </a:r>
                      <a:endParaRPr lang="it-IT" sz="1400" dirty="0"/>
                    </a:p>
                  </a:txBody>
                  <a:tcPr/>
                </a:tc>
                <a:tc>
                  <a:txBody>
                    <a:bodyPr/>
                    <a:lstStyle/>
                    <a:p>
                      <a:pPr algn="ctr"/>
                      <a:r>
                        <a:rPr lang="en-US" sz="1400" dirty="0"/>
                        <a:t>Design</a:t>
                      </a:r>
                      <a:endParaRPr lang="it-IT" sz="1400" dirty="0"/>
                    </a:p>
                  </a:txBody>
                  <a:tcPr/>
                </a:tc>
                <a:tc>
                  <a:txBody>
                    <a:bodyPr/>
                    <a:lstStyle/>
                    <a:p>
                      <a:pPr algn="ctr"/>
                      <a:r>
                        <a:rPr lang="en-US" sz="1400" dirty="0"/>
                        <a:t>Breadboard</a:t>
                      </a:r>
                      <a:endParaRPr lang="it-IT" sz="1400" dirty="0"/>
                    </a:p>
                  </a:txBody>
                  <a:tcPr/>
                </a:tc>
                <a:tc>
                  <a:txBody>
                    <a:bodyPr/>
                    <a:lstStyle/>
                    <a:p>
                      <a:pPr algn="ctr"/>
                      <a:r>
                        <a:rPr lang="en-US" sz="1400" dirty="0"/>
                        <a:t>Software</a:t>
                      </a:r>
                      <a:endParaRPr lang="it-IT" sz="1400" dirty="0"/>
                    </a:p>
                  </a:txBody>
                  <a:tcPr/>
                </a:tc>
                <a:tc>
                  <a:txBody>
                    <a:bodyPr/>
                    <a:lstStyle/>
                    <a:p>
                      <a:pPr algn="ctr"/>
                      <a:r>
                        <a:rPr lang="en-US" sz="1400" dirty="0"/>
                        <a:t>Test</a:t>
                      </a:r>
                      <a:endParaRPr lang="it-IT" sz="1400" dirty="0"/>
                    </a:p>
                  </a:txBody>
                  <a:tcPr/>
                </a:tc>
                <a:extLst>
                  <a:ext uri="{0D108BD9-81ED-4DB2-BD59-A6C34878D82A}">
                    <a16:rowId xmlns:a16="http://schemas.microsoft.com/office/drawing/2014/main" val="3946023780"/>
                  </a:ext>
                </a:extLst>
              </a:tr>
              <a:tr h="370840">
                <a:tc>
                  <a:txBody>
                    <a:bodyPr/>
                    <a:lstStyle/>
                    <a:p>
                      <a:pPr marL="0" algn="ctr" defTabSz="914400" rtl="0" eaLnBrk="1" latinLnBrk="0" hangingPunct="1"/>
                      <a:r>
                        <a:rPr lang="en-US" sz="1200" kern="1200" dirty="0">
                          <a:solidFill>
                            <a:schemeClr val="bg1"/>
                          </a:solidFill>
                          <a:latin typeface="+mn-lt"/>
                          <a:ea typeface="+mn-ea"/>
                          <a:cs typeface="+mn-cs"/>
                        </a:rPr>
                        <a:t>Mean value</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0.5394</a:t>
                      </a:r>
                    </a:p>
                  </a:txBody>
                  <a:tcPr/>
                </a:tc>
                <a:tc>
                  <a:txBody>
                    <a:bodyPr/>
                    <a:lstStyle/>
                    <a:p>
                      <a:pPr marL="0" algn="ctr" defTabSz="914400" rtl="0" eaLnBrk="1" latinLnBrk="0" hangingPunct="1"/>
                      <a:r>
                        <a:rPr lang="it-IT" sz="1200" kern="1200" dirty="0">
                          <a:solidFill>
                            <a:schemeClr val="bg1"/>
                          </a:solidFill>
                          <a:latin typeface="+mn-lt"/>
                          <a:ea typeface="+mn-ea"/>
                          <a:cs typeface="+mn-cs"/>
                        </a:rPr>
                        <a:t>0.3602</a:t>
                      </a:r>
                    </a:p>
                  </a:txBody>
                  <a:tcPr/>
                </a:tc>
                <a:tc>
                  <a:txBody>
                    <a:bodyPr/>
                    <a:lstStyle/>
                    <a:p>
                      <a:pPr marL="0" algn="ctr" defTabSz="914400" rtl="0" eaLnBrk="1" latinLnBrk="0" hangingPunct="1"/>
                      <a:r>
                        <a:rPr lang="it-IT" sz="1200" kern="1200" dirty="0">
                          <a:solidFill>
                            <a:schemeClr val="bg1"/>
                          </a:solidFill>
                          <a:latin typeface="+mn-lt"/>
                          <a:ea typeface="+mn-ea"/>
                          <a:cs typeface="+mn-cs"/>
                        </a:rPr>
                        <a:t>0.1799</a:t>
                      </a:r>
                    </a:p>
                  </a:txBody>
                  <a:tcPr/>
                </a:tc>
                <a:tc>
                  <a:txBody>
                    <a:bodyPr/>
                    <a:lstStyle/>
                    <a:p>
                      <a:pPr marL="0" algn="ctr" defTabSz="914400" rtl="0" eaLnBrk="1" latinLnBrk="0" hangingPunct="1"/>
                      <a:r>
                        <a:rPr lang="it-IT" sz="1200" kern="1200" dirty="0">
                          <a:solidFill>
                            <a:schemeClr val="bg1"/>
                          </a:solidFill>
                          <a:latin typeface="+mn-lt"/>
                          <a:ea typeface="+mn-ea"/>
                          <a:cs typeface="+mn-cs"/>
                        </a:rPr>
                        <a:t>0.5467</a:t>
                      </a:r>
                    </a:p>
                  </a:txBody>
                  <a:tcPr/>
                </a:tc>
                <a:tc>
                  <a:txBody>
                    <a:bodyPr/>
                    <a:lstStyle/>
                    <a:p>
                      <a:pPr marL="0" algn="ctr" defTabSz="914400" rtl="0" eaLnBrk="1" latinLnBrk="0" hangingPunct="1"/>
                      <a:r>
                        <a:rPr lang="it-IT" sz="1200" kern="1200" dirty="0">
                          <a:solidFill>
                            <a:schemeClr val="bg1"/>
                          </a:solidFill>
                          <a:latin typeface="+mn-lt"/>
                          <a:ea typeface="+mn-ea"/>
                          <a:cs typeface="+mn-cs"/>
                        </a:rPr>
                        <a:t>0.2722</a:t>
                      </a:r>
                    </a:p>
                  </a:txBody>
                  <a:tcPr/>
                </a:tc>
                <a:extLst>
                  <a:ext uri="{0D108BD9-81ED-4DB2-BD59-A6C34878D82A}">
                    <a16:rowId xmlns:a16="http://schemas.microsoft.com/office/drawing/2014/main" val="3738938043"/>
                  </a:ext>
                </a:extLst>
              </a:tr>
              <a:tr h="370840">
                <a:tc>
                  <a:txBody>
                    <a:bodyPr/>
                    <a:lstStyle/>
                    <a:p>
                      <a:pPr marL="0" algn="ctr" defTabSz="914400" rtl="0" eaLnBrk="1" latinLnBrk="0" hangingPunct="1"/>
                      <a:r>
                        <a:rPr lang="en-US" sz="1200" kern="1200" dirty="0">
                          <a:solidFill>
                            <a:schemeClr val="bg1"/>
                          </a:solidFill>
                          <a:latin typeface="+mn-lt"/>
                          <a:ea typeface="+mn-ea"/>
                          <a:cs typeface="+mn-cs"/>
                        </a:rPr>
                        <a:t>Max Conf. Int.</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0.5476</a:t>
                      </a:r>
                    </a:p>
                  </a:txBody>
                  <a:tcPr/>
                </a:tc>
                <a:tc>
                  <a:txBody>
                    <a:bodyPr/>
                    <a:lstStyle/>
                    <a:p>
                      <a:pPr marL="0" algn="ctr" defTabSz="914400" rtl="0" eaLnBrk="1" latinLnBrk="0" hangingPunct="1"/>
                      <a:r>
                        <a:rPr lang="it-IT" sz="1200" kern="1200" dirty="0">
                          <a:solidFill>
                            <a:schemeClr val="bg1"/>
                          </a:solidFill>
                          <a:latin typeface="+mn-lt"/>
                          <a:ea typeface="+mn-ea"/>
                          <a:cs typeface="+mn-cs"/>
                        </a:rPr>
                        <a:t>0.3670</a:t>
                      </a:r>
                    </a:p>
                  </a:txBody>
                  <a:tcPr/>
                </a:tc>
                <a:tc>
                  <a:txBody>
                    <a:bodyPr/>
                    <a:lstStyle/>
                    <a:p>
                      <a:pPr marL="0" algn="ctr" defTabSz="914400" rtl="0" eaLnBrk="1" latinLnBrk="0" hangingPunct="1"/>
                      <a:r>
                        <a:rPr lang="it-IT" sz="1200" kern="1200" dirty="0">
                          <a:solidFill>
                            <a:schemeClr val="bg1"/>
                          </a:solidFill>
                          <a:latin typeface="+mn-lt"/>
                          <a:ea typeface="+mn-ea"/>
                          <a:cs typeface="+mn-cs"/>
                        </a:rPr>
                        <a:t>0.1853</a:t>
                      </a:r>
                    </a:p>
                  </a:txBody>
                  <a:tcPr/>
                </a:tc>
                <a:tc>
                  <a:txBody>
                    <a:bodyPr/>
                    <a:lstStyle/>
                    <a:p>
                      <a:pPr marL="0" algn="ctr" defTabSz="914400" rtl="0" eaLnBrk="1" latinLnBrk="0" hangingPunct="1"/>
                      <a:r>
                        <a:rPr lang="it-IT" sz="1200" kern="1200" dirty="0">
                          <a:solidFill>
                            <a:schemeClr val="bg1"/>
                          </a:solidFill>
                          <a:latin typeface="+mn-lt"/>
                          <a:ea typeface="+mn-ea"/>
                          <a:cs typeface="+mn-cs"/>
                        </a:rPr>
                        <a:t>0.5564</a:t>
                      </a:r>
                    </a:p>
                  </a:txBody>
                  <a:tcPr/>
                </a:tc>
                <a:tc>
                  <a:txBody>
                    <a:bodyPr/>
                    <a:lstStyle/>
                    <a:p>
                      <a:pPr marL="0" algn="ctr" defTabSz="914400" rtl="0" eaLnBrk="1" latinLnBrk="0" hangingPunct="1"/>
                      <a:r>
                        <a:rPr lang="it-IT" sz="1200" kern="1200" dirty="0">
                          <a:solidFill>
                            <a:schemeClr val="bg1"/>
                          </a:solidFill>
                          <a:latin typeface="+mn-lt"/>
                          <a:ea typeface="+mn-ea"/>
                          <a:cs typeface="+mn-cs"/>
                        </a:rPr>
                        <a:t>0.2784</a:t>
                      </a:r>
                    </a:p>
                  </a:txBody>
                  <a:tcPr/>
                </a:tc>
                <a:extLst>
                  <a:ext uri="{0D108BD9-81ED-4DB2-BD59-A6C34878D82A}">
                    <a16:rowId xmlns:a16="http://schemas.microsoft.com/office/drawing/2014/main" val="2650785110"/>
                  </a:ext>
                </a:extLst>
              </a:tr>
              <a:tr h="370840">
                <a:tc>
                  <a:txBody>
                    <a:bodyPr/>
                    <a:lstStyle/>
                    <a:p>
                      <a:pPr marL="0" algn="ctr" defTabSz="914400" rtl="0" eaLnBrk="1" latinLnBrk="0" hangingPunct="1"/>
                      <a:r>
                        <a:rPr lang="en-US" sz="1200" kern="1200" dirty="0">
                          <a:solidFill>
                            <a:schemeClr val="bg1"/>
                          </a:solidFill>
                          <a:latin typeface="+mn-lt"/>
                          <a:ea typeface="+mn-ea"/>
                          <a:cs typeface="+mn-cs"/>
                        </a:rPr>
                        <a:t>Min Conf. Int.</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0.5313</a:t>
                      </a:r>
                    </a:p>
                  </a:txBody>
                  <a:tcPr/>
                </a:tc>
                <a:tc>
                  <a:txBody>
                    <a:bodyPr/>
                    <a:lstStyle/>
                    <a:p>
                      <a:pPr marL="0" algn="ctr" defTabSz="914400" rtl="0" eaLnBrk="1" latinLnBrk="0" hangingPunct="1"/>
                      <a:r>
                        <a:rPr lang="it-IT" sz="1200" kern="1200" dirty="0">
                          <a:solidFill>
                            <a:schemeClr val="bg1"/>
                          </a:solidFill>
                          <a:latin typeface="+mn-lt"/>
                          <a:ea typeface="+mn-ea"/>
                          <a:cs typeface="+mn-cs"/>
                        </a:rPr>
                        <a:t>0.3534</a:t>
                      </a:r>
                    </a:p>
                  </a:txBody>
                  <a:tcPr/>
                </a:tc>
                <a:tc>
                  <a:txBody>
                    <a:bodyPr/>
                    <a:lstStyle/>
                    <a:p>
                      <a:pPr marL="0" algn="ctr" defTabSz="914400" rtl="0" eaLnBrk="1" latinLnBrk="0" hangingPunct="1"/>
                      <a:r>
                        <a:rPr lang="it-IT" sz="1200" kern="1200" dirty="0">
                          <a:solidFill>
                            <a:schemeClr val="bg1"/>
                          </a:solidFill>
                          <a:latin typeface="+mn-lt"/>
                          <a:ea typeface="+mn-ea"/>
                          <a:cs typeface="+mn-cs"/>
                        </a:rPr>
                        <a:t>0.1746</a:t>
                      </a:r>
                    </a:p>
                  </a:txBody>
                  <a:tcPr/>
                </a:tc>
                <a:tc>
                  <a:txBody>
                    <a:bodyPr/>
                    <a:lstStyle/>
                    <a:p>
                      <a:pPr marL="0" algn="ctr" defTabSz="914400" rtl="0" eaLnBrk="1" latinLnBrk="0" hangingPunct="1"/>
                      <a:r>
                        <a:rPr lang="it-IT" sz="1200" kern="1200" dirty="0">
                          <a:solidFill>
                            <a:schemeClr val="bg1"/>
                          </a:solidFill>
                          <a:latin typeface="+mn-lt"/>
                          <a:ea typeface="+mn-ea"/>
                          <a:cs typeface="+mn-cs"/>
                        </a:rPr>
                        <a:t>0.5369</a:t>
                      </a:r>
                    </a:p>
                  </a:txBody>
                  <a:tcPr/>
                </a:tc>
                <a:tc>
                  <a:txBody>
                    <a:bodyPr/>
                    <a:lstStyle/>
                    <a:p>
                      <a:pPr marL="0" algn="ctr" defTabSz="914400" rtl="0" eaLnBrk="1" latinLnBrk="0" hangingPunct="1"/>
                      <a:r>
                        <a:rPr lang="it-IT" sz="1200" kern="1200" dirty="0">
                          <a:solidFill>
                            <a:schemeClr val="bg1"/>
                          </a:solidFill>
                          <a:latin typeface="+mn-lt"/>
                          <a:ea typeface="+mn-ea"/>
                          <a:cs typeface="+mn-cs"/>
                        </a:rPr>
                        <a:t>0.2660</a:t>
                      </a:r>
                    </a:p>
                  </a:txBody>
                  <a:tcPr/>
                </a:tc>
                <a:extLst>
                  <a:ext uri="{0D108BD9-81ED-4DB2-BD59-A6C34878D82A}">
                    <a16:rowId xmlns:a16="http://schemas.microsoft.com/office/drawing/2014/main" val="1453967706"/>
                  </a:ext>
                </a:extLst>
              </a:tr>
            </a:tbl>
          </a:graphicData>
        </a:graphic>
      </p:graphicFrame>
      <p:sp>
        <p:nvSpPr>
          <p:cNvPr id="4" name="Segnaposto testo 3">
            <a:extLst>
              <a:ext uri="{FF2B5EF4-FFF2-40B4-BE49-F238E27FC236}">
                <a16:creationId xmlns:a16="http://schemas.microsoft.com/office/drawing/2014/main" id="{438B1CD5-88C0-DA5B-AF6D-4459E54D46B2}"/>
              </a:ext>
            </a:extLst>
          </p:cNvPr>
          <p:cNvSpPr>
            <a:spLocks noGrp="1"/>
          </p:cNvSpPr>
          <p:nvPr>
            <p:ph type="body" sz="half" idx="2"/>
          </p:nvPr>
        </p:nvSpPr>
        <p:spPr/>
        <p:txBody>
          <a:bodyPr/>
          <a:lstStyle/>
          <a:p>
            <a:pPr marL="342900" indent="-342900">
              <a:buFont typeface="Arial" panose="020B0604020202020204" pitchFamily="34" charset="0"/>
              <a:buChar char="•"/>
            </a:pPr>
            <a:r>
              <a:rPr lang="en-US" sz="1800" dirty="0"/>
              <a:t>The following tables define the utilization of all the departments (with a Confidence Intervals of 0.99), for the value N with the higher tradeoff and its neighbors.</a:t>
            </a:r>
          </a:p>
          <a:p>
            <a:pPr marL="342900" indent="-342900">
              <a:buFont typeface="Arial" panose="020B0604020202020204" pitchFamily="34" charset="0"/>
              <a:buChar char="•"/>
            </a:pPr>
            <a:r>
              <a:rPr lang="en-US" sz="1800" dirty="0"/>
              <a:t>From the tables we can see that the bottleneck are on the software and the specification departments (more software than specification, according to the corresponding confidence intervals and to the value of the neighbors' results).</a:t>
            </a:r>
          </a:p>
          <a:p>
            <a:pPr marL="342900" indent="-342900">
              <a:buFont typeface="Arial" panose="020B0604020202020204" pitchFamily="34" charset="0"/>
              <a:buChar char="•"/>
            </a:pPr>
            <a:endParaRPr lang="it-IT" sz="2000" dirty="0"/>
          </a:p>
        </p:txBody>
      </p:sp>
      <p:sp>
        <p:nvSpPr>
          <p:cNvPr id="7" name="Segnaposto numero diapositiva 6">
            <a:extLst>
              <a:ext uri="{FF2B5EF4-FFF2-40B4-BE49-F238E27FC236}">
                <a16:creationId xmlns:a16="http://schemas.microsoft.com/office/drawing/2014/main" id="{234F2C53-FAF3-7868-C4F2-C798634A37E4}"/>
              </a:ext>
            </a:extLst>
          </p:cNvPr>
          <p:cNvSpPr>
            <a:spLocks noGrp="1"/>
          </p:cNvSpPr>
          <p:nvPr>
            <p:ph type="sldNum" sz="quarter" idx="12"/>
          </p:nvPr>
        </p:nvSpPr>
        <p:spPr/>
        <p:txBody>
          <a:bodyPr/>
          <a:lstStyle/>
          <a:p>
            <a:pPr rtl="0"/>
            <a:fld id="{DBA1B0FB-D917-4C8C-928F-313BD683BF39}" type="slidenum">
              <a:rPr lang="it-IT" noProof="0" smtClean="0"/>
              <a:t>16</a:t>
            </a:fld>
            <a:endParaRPr lang="it-IT" noProof="0"/>
          </a:p>
        </p:txBody>
      </p:sp>
      <p:graphicFrame>
        <p:nvGraphicFramePr>
          <p:cNvPr id="10" name="Tabella 9">
            <a:extLst>
              <a:ext uri="{FF2B5EF4-FFF2-40B4-BE49-F238E27FC236}">
                <a16:creationId xmlns:a16="http://schemas.microsoft.com/office/drawing/2014/main" id="{2DB51ED0-6218-EA6F-296E-902A9F7383BF}"/>
              </a:ext>
            </a:extLst>
          </p:cNvPr>
          <p:cNvGraphicFramePr>
            <a:graphicFrameLocks/>
          </p:cNvGraphicFramePr>
          <p:nvPr>
            <p:extLst>
              <p:ext uri="{D42A27DB-BD31-4B8C-83A1-F6EECF244321}">
                <p14:modId xmlns:p14="http://schemas.microsoft.com/office/powerpoint/2010/main" val="2058569323"/>
              </p:ext>
            </p:extLst>
          </p:nvPr>
        </p:nvGraphicFramePr>
        <p:xfrm>
          <a:off x="4402933" y="3036877"/>
          <a:ext cx="7345362" cy="1483360"/>
        </p:xfrm>
        <a:graphic>
          <a:graphicData uri="http://schemas.openxmlformats.org/drawingml/2006/table">
            <a:tbl>
              <a:tblPr firstRow="1" bandRow="1">
                <a:tableStyleId>{21E4AEA4-8DFA-4A89-87EB-49C32662AFE0}</a:tableStyleId>
              </a:tblPr>
              <a:tblGrid>
                <a:gridCol w="1224227">
                  <a:extLst>
                    <a:ext uri="{9D8B030D-6E8A-4147-A177-3AD203B41FA5}">
                      <a16:colId xmlns:a16="http://schemas.microsoft.com/office/drawing/2014/main" val="535499367"/>
                    </a:ext>
                  </a:extLst>
                </a:gridCol>
                <a:gridCol w="1224227">
                  <a:extLst>
                    <a:ext uri="{9D8B030D-6E8A-4147-A177-3AD203B41FA5}">
                      <a16:colId xmlns:a16="http://schemas.microsoft.com/office/drawing/2014/main" val="2683527597"/>
                    </a:ext>
                  </a:extLst>
                </a:gridCol>
                <a:gridCol w="1224227">
                  <a:extLst>
                    <a:ext uri="{9D8B030D-6E8A-4147-A177-3AD203B41FA5}">
                      <a16:colId xmlns:a16="http://schemas.microsoft.com/office/drawing/2014/main" val="4258640938"/>
                    </a:ext>
                  </a:extLst>
                </a:gridCol>
                <a:gridCol w="1224227">
                  <a:extLst>
                    <a:ext uri="{9D8B030D-6E8A-4147-A177-3AD203B41FA5}">
                      <a16:colId xmlns:a16="http://schemas.microsoft.com/office/drawing/2014/main" val="4115988553"/>
                    </a:ext>
                  </a:extLst>
                </a:gridCol>
                <a:gridCol w="1224227">
                  <a:extLst>
                    <a:ext uri="{9D8B030D-6E8A-4147-A177-3AD203B41FA5}">
                      <a16:colId xmlns:a16="http://schemas.microsoft.com/office/drawing/2014/main" val="2487786920"/>
                    </a:ext>
                  </a:extLst>
                </a:gridCol>
                <a:gridCol w="1224227">
                  <a:extLst>
                    <a:ext uri="{9D8B030D-6E8A-4147-A177-3AD203B41FA5}">
                      <a16:colId xmlns:a16="http://schemas.microsoft.com/office/drawing/2014/main" val="2880307875"/>
                    </a:ext>
                  </a:extLst>
                </a:gridCol>
              </a:tblGrid>
              <a:tr h="370840">
                <a:tc>
                  <a:txBody>
                    <a:bodyPr/>
                    <a:lstStyle/>
                    <a:p>
                      <a:pPr algn="ctr"/>
                      <a:r>
                        <a:rPr lang="en-US" sz="1400" dirty="0"/>
                        <a:t>N = 3</a:t>
                      </a:r>
                      <a:endParaRPr lang="it-IT" sz="1400" dirty="0"/>
                    </a:p>
                  </a:txBody>
                  <a:tcPr/>
                </a:tc>
                <a:tc>
                  <a:txBody>
                    <a:bodyPr/>
                    <a:lstStyle/>
                    <a:p>
                      <a:pPr algn="ctr"/>
                      <a:r>
                        <a:rPr lang="en-US" sz="1400" dirty="0"/>
                        <a:t>Spec</a:t>
                      </a:r>
                      <a:endParaRPr lang="it-IT" sz="1400" dirty="0"/>
                    </a:p>
                  </a:txBody>
                  <a:tcPr/>
                </a:tc>
                <a:tc>
                  <a:txBody>
                    <a:bodyPr/>
                    <a:lstStyle/>
                    <a:p>
                      <a:pPr algn="ctr"/>
                      <a:r>
                        <a:rPr lang="en-US" sz="1400" dirty="0"/>
                        <a:t>Design</a:t>
                      </a:r>
                      <a:endParaRPr lang="it-IT" sz="1400" dirty="0"/>
                    </a:p>
                  </a:txBody>
                  <a:tcPr/>
                </a:tc>
                <a:tc>
                  <a:txBody>
                    <a:bodyPr/>
                    <a:lstStyle/>
                    <a:p>
                      <a:pPr algn="ctr"/>
                      <a:r>
                        <a:rPr lang="en-US" sz="1400" dirty="0"/>
                        <a:t>Breadboard</a:t>
                      </a:r>
                      <a:endParaRPr lang="it-IT" sz="1400" dirty="0"/>
                    </a:p>
                  </a:txBody>
                  <a:tcPr/>
                </a:tc>
                <a:tc>
                  <a:txBody>
                    <a:bodyPr/>
                    <a:lstStyle/>
                    <a:p>
                      <a:pPr algn="ctr"/>
                      <a:r>
                        <a:rPr lang="en-US" sz="1400" dirty="0"/>
                        <a:t>Software</a:t>
                      </a:r>
                      <a:endParaRPr lang="it-IT" sz="1400" dirty="0"/>
                    </a:p>
                  </a:txBody>
                  <a:tcPr/>
                </a:tc>
                <a:tc>
                  <a:txBody>
                    <a:bodyPr/>
                    <a:lstStyle/>
                    <a:p>
                      <a:pPr algn="ctr"/>
                      <a:r>
                        <a:rPr lang="en-US" sz="1400" dirty="0"/>
                        <a:t>Test</a:t>
                      </a:r>
                      <a:endParaRPr lang="it-IT" sz="1400" dirty="0"/>
                    </a:p>
                  </a:txBody>
                  <a:tcPr/>
                </a:tc>
                <a:extLst>
                  <a:ext uri="{0D108BD9-81ED-4DB2-BD59-A6C34878D82A}">
                    <a16:rowId xmlns:a16="http://schemas.microsoft.com/office/drawing/2014/main" val="3946023780"/>
                  </a:ext>
                </a:extLst>
              </a:tr>
              <a:tr h="370840">
                <a:tc>
                  <a:txBody>
                    <a:bodyPr/>
                    <a:lstStyle/>
                    <a:p>
                      <a:pPr marL="0" algn="ctr" defTabSz="914400" rtl="0" eaLnBrk="1" latinLnBrk="0" hangingPunct="1"/>
                      <a:r>
                        <a:rPr lang="en-US" sz="1200" kern="1200" dirty="0">
                          <a:solidFill>
                            <a:schemeClr val="bg1"/>
                          </a:solidFill>
                          <a:latin typeface="+mn-lt"/>
                          <a:ea typeface="+mn-ea"/>
                          <a:cs typeface="+mn-cs"/>
                        </a:rPr>
                        <a:t>Mean value</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0.6597</a:t>
                      </a:r>
                    </a:p>
                  </a:txBody>
                  <a:tcPr/>
                </a:tc>
                <a:tc>
                  <a:txBody>
                    <a:bodyPr/>
                    <a:lstStyle/>
                    <a:p>
                      <a:pPr marL="0" algn="ctr" defTabSz="914400" rtl="0" eaLnBrk="1" latinLnBrk="0" hangingPunct="1"/>
                      <a:r>
                        <a:rPr lang="it-IT" sz="1200" kern="1200" dirty="0">
                          <a:solidFill>
                            <a:schemeClr val="bg1"/>
                          </a:solidFill>
                          <a:latin typeface="+mn-lt"/>
                          <a:ea typeface="+mn-ea"/>
                          <a:cs typeface="+mn-cs"/>
                        </a:rPr>
                        <a:t>0.4376</a:t>
                      </a:r>
                    </a:p>
                  </a:txBody>
                  <a:tcPr/>
                </a:tc>
                <a:tc>
                  <a:txBody>
                    <a:bodyPr/>
                    <a:lstStyle/>
                    <a:p>
                      <a:pPr marL="0" algn="ctr" defTabSz="914400" rtl="0" eaLnBrk="1" latinLnBrk="0" hangingPunct="1"/>
                      <a:r>
                        <a:rPr lang="it-IT" sz="1200" kern="1200" dirty="0">
                          <a:solidFill>
                            <a:schemeClr val="bg1"/>
                          </a:solidFill>
                          <a:latin typeface="+mn-lt"/>
                          <a:ea typeface="+mn-ea"/>
                          <a:cs typeface="+mn-cs"/>
                        </a:rPr>
                        <a:t>0.2195</a:t>
                      </a:r>
                    </a:p>
                  </a:txBody>
                  <a:tcPr/>
                </a:tc>
                <a:tc>
                  <a:txBody>
                    <a:bodyPr/>
                    <a:lstStyle/>
                    <a:p>
                      <a:pPr marL="0" algn="ctr" defTabSz="914400" rtl="0" eaLnBrk="1" latinLnBrk="0" hangingPunct="1"/>
                      <a:r>
                        <a:rPr lang="it-IT" sz="1200" kern="1200" dirty="0">
                          <a:solidFill>
                            <a:schemeClr val="bg1"/>
                          </a:solidFill>
                          <a:latin typeface="+mn-lt"/>
                          <a:ea typeface="+mn-ea"/>
                          <a:cs typeface="+mn-cs"/>
                        </a:rPr>
                        <a:t>0.6583</a:t>
                      </a:r>
                    </a:p>
                  </a:txBody>
                  <a:tcPr/>
                </a:tc>
                <a:tc>
                  <a:txBody>
                    <a:bodyPr/>
                    <a:lstStyle/>
                    <a:p>
                      <a:pPr marL="0" algn="ctr" defTabSz="914400" rtl="0" eaLnBrk="1" latinLnBrk="0" hangingPunct="1"/>
                      <a:r>
                        <a:rPr lang="it-IT" sz="1200" kern="1200" dirty="0">
                          <a:solidFill>
                            <a:schemeClr val="bg1"/>
                          </a:solidFill>
                          <a:latin typeface="+mn-lt"/>
                          <a:ea typeface="+mn-ea"/>
                          <a:cs typeface="+mn-cs"/>
                        </a:rPr>
                        <a:t>0.3291</a:t>
                      </a:r>
                    </a:p>
                  </a:txBody>
                  <a:tcPr/>
                </a:tc>
                <a:extLst>
                  <a:ext uri="{0D108BD9-81ED-4DB2-BD59-A6C34878D82A}">
                    <a16:rowId xmlns:a16="http://schemas.microsoft.com/office/drawing/2014/main" val="3738938043"/>
                  </a:ext>
                </a:extLst>
              </a:tr>
              <a:tr h="370840">
                <a:tc>
                  <a:txBody>
                    <a:bodyPr/>
                    <a:lstStyle/>
                    <a:p>
                      <a:pPr marL="0" algn="ctr" defTabSz="914400" rtl="0" eaLnBrk="1" latinLnBrk="0" hangingPunct="1"/>
                      <a:r>
                        <a:rPr lang="en-US" sz="1200" kern="1200" dirty="0">
                          <a:solidFill>
                            <a:schemeClr val="bg1"/>
                          </a:solidFill>
                          <a:latin typeface="+mn-lt"/>
                          <a:ea typeface="+mn-ea"/>
                          <a:cs typeface="+mn-cs"/>
                        </a:rPr>
                        <a:t>Max Conf. Int.</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0.6721</a:t>
                      </a:r>
                    </a:p>
                  </a:txBody>
                  <a:tcPr/>
                </a:tc>
                <a:tc>
                  <a:txBody>
                    <a:bodyPr/>
                    <a:lstStyle/>
                    <a:p>
                      <a:pPr marL="0" algn="ctr" defTabSz="914400" rtl="0" eaLnBrk="1" latinLnBrk="0" hangingPunct="1"/>
                      <a:r>
                        <a:rPr lang="it-IT" sz="1200" kern="1200" dirty="0">
                          <a:solidFill>
                            <a:schemeClr val="bg1"/>
                          </a:solidFill>
                          <a:latin typeface="+mn-lt"/>
                          <a:ea typeface="+mn-ea"/>
                          <a:cs typeface="+mn-cs"/>
                        </a:rPr>
                        <a:t>0.4486</a:t>
                      </a:r>
                    </a:p>
                  </a:txBody>
                  <a:tcPr/>
                </a:tc>
                <a:tc>
                  <a:txBody>
                    <a:bodyPr/>
                    <a:lstStyle/>
                    <a:p>
                      <a:pPr marL="0" algn="ctr" defTabSz="914400" rtl="0" eaLnBrk="1" latinLnBrk="0" hangingPunct="1"/>
                      <a:r>
                        <a:rPr lang="it-IT" sz="1200" kern="1200" dirty="0">
                          <a:solidFill>
                            <a:schemeClr val="bg1"/>
                          </a:solidFill>
                          <a:latin typeface="+mn-lt"/>
                          <a:ea typeface="+mn-ea"/>
                          <a:cs typeface="+mn-cs"/>
                        </a:rPr>
                        <a:t>0.2239</a:t>
                      </a:r>
                    </a:p>
                  </a:txBody>
                  <a:tcPr/>
                </a:tc>
                <a:tc>
                  <a:txBody>
                    <a:bodyPr/>
                    <a:lstStyle/>
                    <a:p>
                      <a:pPr marL="0" algn="ctr" defTabSz="914400" rtl="0" eaLnBrk="1" latinLnBrk="0" hangingPunct="1"/>
                      <a:r>
                        <a:rPr lang="it-IT" sz="1200" kern="1200" dirty="0">
                          <a:solidFill>
                            <a:schemeClr val="bg1"/>
                          </a:solidFill>
                          <a:latin typeface="+mn-lt"/>
                          <a:ea typeface="+mn-ea"/>
                          <a:cs typeface="+mn-cs"/>
                        </a:rPr>
                        <a:t>0.6777</a:t>
                      </a:r>
                    </a:p>
                  </a:txBody>
                  <a:tcPr/>
                </a:tc>
                <a:tc>
                  <a:txBody>
                    <a:bodyPr/>
                    <a:lstStyle/>
                    <a:p>
                      <a:pPr marL="0" algn="ctr" defTabSz="914400" rtl="0" eaLnBrk="1" latinLnBrk="0" hangingPunct="1"/>
                      <a:r>
                        <a:rPr lang="it-IT" sz="1200" kern="1200" dirty="0">
                          <a:solidFill>
                            <a:schemeClr val="bg1"/>
                          </a:solidFill>
                          <a:latin typeface="+mn-lt"/>
                          <a:ea typeface="+mn-ea"/>
                          <a:cs typeface="+mn-cs"/>
                        </a:rPr>
                        <a:t>0.3371</a:t>
                      </a:r>
                    </a:p>
                  </a:txBody>
                  <a:tcPr/>
                </a:tc>
                <a:extLst>
                  <a:ext uri="{0D108BD9-81ED-4DB2-BD59-A6C34878D82A}">
                    <a16:rowId xmlns:a16="http://schemas.microsoft.com/office/drawing/2014/main" val="2650785110"/>
                  </a:ext>
                </a:extLst>
              </a:tr>
              <a:tr h="370840">
                <a:tc>
                  <a:txBody>
                    <a:bodyPr/>
                    <a:lstStyle/>
                    <a:p>
                      <a:pPr marL="0" algn="ctr" defTabSz="914400" rtl="0" eaLnBrk="1" latinLnBrk="0" hangingPunct="1"/>
                      <a:r>
                        <a:rPr lang="en-US" sz="1200" kern="1200" dirty="0">
                          <a:solidFill>
                            <a:schemeClr val="bg1"/>
                          </a:solidFill>
                          <a:latin typeface="+mn-lt"/>
                          <a:ea typeface="+mn-ea"/>
                          <a:cs typeface="+mn-cs"/>
                        </a:rPr>
                        <a:t>Min Conf. Int.</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0.6472</a:t>
                      </a:r>
                    </a:p>
                  </a:txBody>
                  <a:tcPr/>
                </a:tc>
                <a:tc>
                  <a:txBody>
                    <a:bodyPr/>
                    <a:lstStyle/>
                    <a:p>
                      <a:pPr marL="0" algn="ctr" defTabSz="914400" rtl="0" eaLnBrk="1" latinLnBrk="0" hangingPunct="1"/>
                      <a:r>
                        <a:rPr lang="it-IT" sz="1200" kern="1200" dirty="0">
                          <a:solidFill>
                            <a:schemeClr val="bg1"/>
                          </a:solidFill>
                          <a:latin typeface="+mn-lt"/>
                          <a:ea typeface="+mn-ea"/>
                          <a:cs typeface="+mn-cs"/>
                        </a:rPr>
                        <a:t>0.4266</a:t>
                      </a:r>
                    </a:p>
                  </a:txBody>
                  <a:tcPr/>
                </a:tc>
                <a:tc>
                  <a:txBody>
                    <a:bodyPr/>
                    <a:lstStyle/>
                    <a:p>
                      <a:pPr marL="0" algn="ctr" defTabSz="914400" rtl="0" eaLnBrk="1" latinLnBrk="0" hangingPunct="1"/>
                      <a:r>
                        <a:rPr lang="it-IT" sz="1200" kern="1200" dirty="0">
                          <a:solidFill>
                            <a:schemeClr val="bg1"/>
                          </a:solidFill>
                          <a:latin typeface="+mn-lt"/>
                          <a:ea typeface="+mn-ea"/>
                          <a:cs typeface="+mn-cs"/>
                        </a:rPr>
                        <a:t>0.2151</a:t>
                      </a:r>
                    </a:p>
                  </a:txBody>
                  <a:tcPr/>
                </a:tc>
                <a:tc>
                  <a:txBody>
                    <a:bodyPr/>
                    <a:lstStyle/>
                    <a:p>
                      <a:pPr marL="0" algn="ctr" defTabSz="914400" rtl="0" eaLnBrk="1" latinLnBrk="0" hangingPunct="1"/>
                      <a:r>
                        <a:rPr lang="it-IT" sz="1200" kern="1200" dirty="0">
                          <a:solidFill>
                            <a:schemeClr val="bg1"/>
                          </a:solidFill>
                          <a:latin typeface="+mn-lt"/>
                          <a:ea typeface="+mn-ea"/>
                          <a:cs typeface="+mn-cs"/>
                        </a:rPr>
                        <a:t>0.6389</a:t>
                      </a:r>
                    </a:p>
                  </a:txBody>
                  <a:tcPr/>
                </a:tc>
                <a:tc>
                  <a:txBody>
                    <a:bodyPr/>
                    <a:lstStyle/>
                    <a:p>
                      <a:pPr marL="0" algn="ctr" defTabSz="914400" rtl="0" eaLnBrk="1" latinLnBrk="0" hangingPunct="1"/>
                      <a:r>
                        <a:rPr lang="it-IT" sz="1200" kern="1200" dirty="0">
                          <a:solidFill>
                            <a:schemeClr val="bg1"/>
                          </a:solidFill>
                          <a:latin typeface="+mn-lt"/>
                          <a:ea typeface="+mn-ea"/>
                          <a:cs typeface="+mn-cs"/>
                        </a:rPr>
                        <a:t>0.3211</a:t>
                      </a:r>
                    </a:p>
                  </a:txBody>
                  <a:tcPr/>
                </a:tc>
                <a:extLst>
                  <a:ext uri="{0D108BD9-81ED-4DB2-BD59-A6C34878D82A}">
                    <a16:rowId xmlns:a16="http://schemas.microsoft.com/office/drawing/2014/main" val="1453967706"/>
                  </a:ext>
                </a:extLst>
              </a:tr>
            </a:tbl>
          </a:graphicData>
        </a:graphic>
      </p:graphicFrame>
      <p:graphicFrame>
        <p:nvGraphicFramePr>
          <p:cNvPr id="11" name="Tabella 10">
            <a:extLst>
              <a:ext uri="{FF2B5EF4-FFF2-40B4-BE49-F238E27FC236}">
                <a16:creationId xmlns:a16="http://schemas.microsoft.com/office/drawing/2014/main" id="{5AC116E6-783E-29C5-4663-88FCA3787D39}"/>
              </a:ext>
            </a:extLst>
          </p:cNvPr>
          <p:cNvGraphicFramePr>
            <a:graphicFrameLocks/>
          </p:cNvGraphicFramePr>
          <p:nvPr>
            <p:extLst>
              <p:ext uri="{D42A27DB-BD31-4B8C-83A1-F6EECF244321}">
                <p14:modId xmlns:p14="http://schemas.microsoft.com/office/powerpoint/2010/main" val="2757879893"/>
              </p:ext>
            </p:extLst>
          </p:nvPr>
        </p:nvGraphicFramePr>
        <p:xfrm>
          <a:off x="4402933" y="4825365"/>
          <a:ext cx="7345362" cy="1483360"/>
        </p:xfrm>
        <a:graphic>
          <a:graphicData uri="http://schemas.openxmlformats.org/drawingml/2006/table">
            <a:tbl>
              <a:tblPr firstRow="1" bandRow="1">
                <a:tableStyleId>{21E4AEA4-8DFA-4A89-87EB-49C32662AFE0}</a:tableStyleId>
              </a:tblPr>
              <a:tblGrid>
                <a:gridCol w="1224227">
                  <a:extLst>
                    <a:ext uri="{9D8B030D-6E8A-4147-A177-3AD203B41FA5}">
                      <a16:colId xmlns:a16="http://schemas.microsoft.com/office/drawing/2014/main" val="535499367"/>
                    </a:ext>
                  </a:extLst>
                </a:gridCol>
                <a:gridCol w="1224227">
                  <a:extLst>
                    <a:ext uri="{9D8B030D-6E8A-4147-A177-3AD203B41FA5}">
                      <a16:colId xmlns:a16="http://schemas.microsoft.com/office/drawing/2014/main" val="2683527597"/>
                    </a:ext>
                  </a:extLst>
                </a:gridCol>
                <a:gridCol w="1224227">
                  <a:extLst>
                    <a:ext uri="{9D8B030D-6E8A-4147-A177-3AD203B41FA5}">
                      <a16:colId xmlns:a16="http://schemas.microsoft.com/office/drawing/2014/main" val="4258640938"/>
                    </a:ext>
                  </a:extLst>
                </a:gridCol>
                <a:gridCol w="1224227">
                  <a:extLst>
                    <a:ext uri="{9D8B030D-6E8A-4147-A177-3AD203B41FA5}">
                      <a16:colId xmlns:a16="http://schemas.microsoft.com/office/drawing/2014/main" val="4115988553"/>
                    </a:ext>
                  </a:extLst>
                </a:gridCol>
                <a:gridCol w="1224227">
                  <a:extLst>
                    <a:ext uri="{9D8B030D-6E8A-4147-A177-3AD203B41FA5}">
                      <a16:colId xmlns:a16="http://schemas.microsoft.com/office/drawing/2014/main" val="2487786920"/>
                    </a:ext>
                  </a:extLst>
                </a:gridCol>
                <a:gridCol w="1224227">
                  <a:extLst>
                    <a:ext uri="{9D8B030D-6E8A-4147-A177-3AD203B41FA5}">
                      <a16:colId xmlns:a16="http://schemas.microsoft.com/office/drawing/2014/main" val="2880307875"/>
                    </a:ext>
                  </a:extLst>
                </a:gridCol>
              </a:tblGrid>
              <a:tr h="370840">
                <a:tc>
                  <a:txBody>
                    <a:bodyPr/>
                    <a:lstStyle/>
                    <a:p>
                      <a:pPr algn="ctr"/>
                      <a:r>
                        <a:rPr lang="en-US" sz="1400" dirty="0"/>
                        <a:t>N = 4</a:t>
                      </a:r>
                      <a:endParaRPr lang="it-IT" sz="1400" dirty="0"/>
                    </a:p>
                  </a:txBody>
                  <a:tcPr/>
                </a:tc>
                <a:tc>
                  <a:txBody>
                    <a:bodyPr/>
                    <a:lstStyle/>
                    <a:p>
                      <a:pPr algn="ctr"/>
                      <a:r>
                        <a:rPr lang="en-US" sz="1400" dirty="0"/>
                        <a:t>Spec</a:t>
                      </a:r>
                      <a:endParaRPr lang="it-IT" sz="1400" dirty="0"/>
                    </a:p>
                  </a:txBody>
                  <a:tcPr/>
                </a:tc>
                <a:tc>
                  <a:txBody>
                    <a:bodyPr/>
                    <a:lstStyle/>
                    <a:p>
                      <a:pPr algn="ctr"/>
                      <a:r>
                        <a:rPr lang="en-US" sz="1400" dirty="0"/>
                        <a:t>Design</a:t>
                      </a:r>
                      <a:endParaRPr lang="it-IT" sz="1400" dirty="0"/>
                    </a:p>
                  </a:txBody>
                  <a:tcPr/>
                </a:tc>
                <a:tc>
                  <a:txBody>
                    <a:bodyPr/>
                    <a:lstStyle/>
                    <a:p>
                      <a:pPr algn="ctr"/>
                      <a:r>
                        <a:rPr lang="en-US" sz="1400" dirty="0"/>
                        <a:t>Breadboard</a:t>
                      </a:r>
                      <a:endParaRPr lang="it-IT" sz="1400" dirty="0"/>
                    </a:p>
                  </a:txBody>
                  <a:tcPr/>
                </a:tc>
                <a:tc>
                  <a:txBody>
                    <a:bodyPr/>
                    <a:lstStyle/>
                    <a:p>
                      <a:pPr algn="ctr"/>
                      <a:r>
                        <a:rPr lang="en-US" sz="1400" dirty="0"/>
                        <a:t>Software</a:t>
                      </a:r>
                      <a:endParaRPr lang="it-IT" sz="1400" dirty="0"/>
                    </a:p>
                  </a:txBody>
                  <a:tcPr/>
                </a:tc>
                <a:tc>
                  <a:txBody>
                    <a:bodyPr/>
                    <a:lstStyle/>
                    <a:p>
                      <a:pPr algn="ctr"/>
                      <a:r>
                        <a:rPr lang="en-US" sz="1400" dirty="0"/>
                        <a:t>Test</a:t>
                      </a:r>
                      <a:endParaRPr lang="it-IT" sz="1400" dirty="0"/>
                    </a:p>
                  </a:txBody>
                  <a:tcPr/>
                </a:tc>
                <a:extLst>
                  <a:ext uri="{0D108BD9-81ED-4DB2-BD59-A6C34878D82A}">
                    <a16:rowId xmlns:a16="http://schemas.microsoft.com/office/drawing/2014/main" val="3946023780"/>
                  </a:ext>
                </a:extLst>
              </a:tr>
              <a:tr h="370840">
                <a:tc>
                  <a:txBody>
                    <a:bodyPr/>
                    <a:lstStyle/>
                    <a:p>
                      <a:pPr marL="0" algn="ctr" defTabSz="914400" rtl="0" eaLnBrk="1" latinLnBrk="0" hangingPunct="1"/>
                      <a:r>
                        <a:rPr lang="en-US" sz="1200" kern="1200" dirty="0">
                          <a:solidFill>
                            <a:schemeClr val="bg1"/>
                          </a:solidFill>
                          <a:latin typeface="+mn-lt"/>
                          <a:ea typeface="+mn-ea"/>
                          <a:cs typeface="+mn-cs"/>
                        </a:rPr>
                        <a:t>Mean value</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0.7412</a:t>
                      </a:r>
                    </a:p>
                  </a:txBody>
                  <a:tcPr/>
                </a:tc>
                <a:tc>
                  <a:txBody>
                    <a:bodyPr/>
                    <a:lstStyle/>
                    <a:p>
                      <a:pPr marL="0" algn="ctr" defTabSz="914400" rtl="0" eaLnBrk="1" latinLnBrk="0" hangingPunct="1"/>
                      <a:r>
                        <a:rPr lang="it-IT" sz="1200" kern="1200" dirty="0">
                          <a:solidFill>
                            <a:schemeClr val="bg1"/>
                          </a:solidFill>
                          <a:latin typeface="+mn-lt"/>
                          <a:ea typeface="+mn-ea"/>
                          <a:cs typeface="+mn-cs"/>
                        </a:rPr>
                        <a:t>0.4919</a:t>
                      </a:r>
                    </a:p>
                  </a:txBody>
                  <a:tcPr/>
                </a:tc>
                <a:tc>
                  <a:txBody>
                    <a:bodyPr/>
                    <a:lstStyle/>
                    <a:p>
                      <a:pPr marL="0" algn="ctr" defTabSz="914400" rtl="0" eaLnBrk="1" latinLnBrk="0" hangingPunct="1"/>
                      <a:r>
                        <a:rPr lang="it-IT" sz="1200" kern="1200" dirty="0">
                          <a:solidFill>
                            <a:schemeClr val="bg1"/>
                          </a:solidFill>
                          <a:latin typeface="+mn-lt"/>
                          <a:ea typeface="+mn-ea"/>
                          <a:cs typeface="+mn-cs"/>
                        </a:rPr>
                        <a:t>0.2445</a:t>
                      </a:r>
                    </a:p>
                  </a:txBody>
                  <a:tcPr/>
                </a:tc>
                <a:tc>
                  <a:txBody>
                    <a:bodyPr/>
                    <a:lstStyle/>
                    <a:p>
                      <a:pPr marL="0" algn="ctr" defTabSz="914400" rtl="0" eaLnBrk="1" latinLnBrk="0" hangingPunct="1"/>
                      <a:r>
                        <a:rPr lang="it-IT" sz="1200" kern="1200" dirty="0">
                          <a:solidFill>
                            <a:schemeClr val="bg1"/>
                          </a:solidFill>
                          <a:latin typeface="+mn-lt"/>
                          <a:ea typeface="+mn-ea"/>
                          <a:cs typeface="+mn-cs"/>
                        </a:rPr>
                        <a:t>0.7476</a:t>
                      </a:r>
                    </a:p>
                  </a:txBody>
                  <a:tcPr/>
                </a:tc>
                <a:tc>
                  <a:txBody>
                    <a:bodyPr/>
                    <a:lstStyle/>
                    <a:p>
                      <a:pPr marL="0" algn="ctr" defTabSz="914400" rtl="0" eaLnBrk="1" latinLnBrk="0" hangingPunct="1"/>
                      <a:r>
                        <a:rPr lang="it-IT" sz="1200" kern="1200" dirty="0">
                          <a:solidFill>
                            <a:schemeClr val="bg1"/>
                          </a:solidFill>
                          <a:latin typeface="+mn-lt"/>
                          <a:ea typeface="+mn-ea"/>
                          <a:cs typeface="+mn-cs"/>
                        </a:rPr>
                        <a:t>0.3747</a:t>
                      </a:r>
                    </a:p>
                  </a:txBody>
                  <a:tcPr/>
                </a:tc>
                <a:extLst>
                  <a:ext uri="{0D108BD9-81ED-4DB2-BD59-A6C34878D82A}">
                    <a16:rowId xmlns:a16="http://schemas.microsoft.com/office/drawing/2014/main" val="3738938043"/>
                  </a:ext>
                </a:extLst>
              </a:tr>
              <a:tr h="370840">
                <a:tc>
                  <a:txBody>
                    <a:bodyPr/>
                    <a:lstStyle/>
                    <a:p>
                      <a:pPr marL="0" algn="ctr" defTabSz="914400" rtl="0" eaLnBrk="1" latinLnBrk="0" hangingPunct="1"/>
                      <a:r>
                        <a:rPr lang="en-US" sz="1200" kern="1200" dirty="0">
                          <a:solidFill>
                            <a:schemeClr val="bg1"/>
                          </a:solidFill>
                          <a:latin typeface="+mn-lt"/>
                          <a:ea typeface="+mn-ea"/>
                          <a:cs typeface="+mn-cs"/>
                        </a:rPr>
                        <a:t>Max Conf. Int.</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0.7527</a:t>
                      </a:r>
                    </a:p>
                  </a:txBody>
                  <a:tcPr/>
                </a:tc>
                <a:tc>
                  <a:txBody>
                    <a:bodyPr/>
                    <a:lstStyle/>
                    <a:p>
                      <a:pPr marL="0" algn="ctr" defTabSz="914400" rtl="0" eaLnBrk="1" latinLnBrk="0" hangingPunct="1"/>
                      <a:r>
                        <a:rPr lang="it-IT" sz="1200" kern="1200" dirty="0">
                          <a:solidFill>
                            <a:schemeClr val="bg1"/>
                          </a:solidFill>
                          <a:latin typeface="+mn-lt"/>
                          <a:ea typeface="+mn-ea"/>
                          <a:cs typeface="+mn-cs"/>
                        </a:rPr>
                        <a:t>0.4993</a:t>
                      </a:r>
                    </a:p>
                  </a:txBody>
                  <a:tcPr/>
                </a:tc>
                <a:tc>
                  <a:txBody>
                    <a:bodyPr/>
                    <a:lstStyle/>
                    <a:p>
                      <a:pPr marL="0" algn="ctr" defTabSz="914400" rtl="0" eaLnBrk="1" latinLnBrk="0" hangingPunct="1"/>
                      <a:r>
                        <a:rPr lang="it-IT" sz="1200" kern="1200" dirty="0">
                          <a:solidFill>
                            <a:schemeClr val="bg1"/>
                          </a:solidFill>
                          <a:latin typeface="+mn-lt"/>
                          <a:ea typeface="+mn-ea"/>
                          <a:cs typeface="+mn-cs"/>
                        </a:rPr>
                        <a:t>0.2489</a:t>
                      </a:r>
                    </a:p>
                  </a:txBody>
                  <a:tcPr/>
                </a:tc>
                <a:tc>
                  <a:txBody>
                    <a:bodyPr/>
                    <a:lstStyle/>
                    <a:p>
                      <a:pPr marL="0" algn="ctr" defTabSz="914400" rtl="0" eaLnBrk="1" latinLnBrk="0" hangingPunct="1"/>
                      <a:r>
                        <a:rPr lang="it-IT" sz="1200" kern="1200" dirty="0">
                          <a:solidFill>
                            <a:schemeClr val="bg1"/>
                          </a:solidFill>
                          <a:latin typeface="+mn-lt"/>
                          <a:ea typeface="+mn-ea"/>
                          <a:cs typeface="+mn-cs"/>
                        </a:rPr>
                        <a:t>0.7627</a:t>
                      </a:r>
                    </a:p>
                  </a:txBody>
                  <a:tcPr/>
                </a:tc>
                <a:tc>
                  <a:txBody>
                    <a:bodyPr/>
                    <a:lstStyle/>
                    <a:p>
                      <a:pPr marL="0" algn="ctr" defTabSz="914400" rtl="0" eaLnBrk="1" latinLnBrk="0" hangingPunct="1"/>
                      <a:r>
                        <a:rPr lang="it-IT" sz="1200" kern="1200" dirty="0">
                          <a:solidFill>
                            <a:schemeClr val="bg1"/>
                          </a:solidFill>
                          <a:latin typeface="+mn-lt"/>
                          <a:ea typeface="+mn-ea"/>
                          <a:cs typeface="+mn-cs"/>
                        </a:rPr>
                        <a:t>0.3847</a:t>
                      </a:r>
                    </a:p>
                  </a:txBody>
                  <a:tcPr/>
                </a:tc>
                <a:extLst>
                  <a:ext uri="{0D108BD9-81ED-4DB2-BD59-A6C34878D82A}">
                    <a16:rowId xmlns:a16="http://schemas.microsoft.com/office/drawing/2014/main" val="2650785110"/>
                  </a:ext>
                </a:extLst>
              </a:tr>
              <a:tr h="370840">
                <a:tc>
                  <a:txBody>
                    <a:bodyPr/>
                    <a:lstStyle/>
                    <a:p>
                      <a:pPr marL="0" algn="ctr" defTabSz="914400" rtl="0" eaLnBrk="1" latinLnBrk="0" hangingPunct="1"/>
                      <a:r>
                        <a:rPr lang="en-US" sz="1200" kern="1200" dirty="0">
                          <a:solidFill>
                            <a:schemeClr val="bg1"/>
                          </a:solidFill>
                          <a:latin typeface="+mn-lt"/>
                          <a:ea typeface="+mn-ea"/>
                          <a:cs typeface="+mn-cs"/>
                        </a:rPr>
                        <a:t>Min Conf. Int.</a:t>
                      </a:r>
                      <a:endParaRPr lang="it-IT" sz="1200" kern="1200" dirty="0">
                        <a:solidFill>
                          <a:schemeClr val="bg1"/>
                        </a:solidFill>
                        <a:latin typeface="+mn-lt"/>
                        <a:ea typeface="+mn-ea"/>
                        <a:cs typeface="+mn-cs"/>
                      </a:endParaRPr>
                    </a:p>
                  </a:txBody>
                  <a:tcPr/>
                </a:tc>
                <a:tc>
                  <a:txBody>
                    <a:bodyPr/>
                    <a:lstStyle/>
                    <a:p>
                      <a:pPr marL="0" algn="ctr" defTabSz="914400" rtl="0" eaLnBrk="1" latinLnBrk="0" hangingPunct="1"/>
                      <a:r>
                        <a:rPr lang="it-IT" sz="1200" kern="1200" dirty="0">
                          <a:solidFill>
                            <a:schemeClr val="bg1"/>
                          </a:solidFill>
                          <a:latin typeface="+mn-lt"/>
                          <a:ea typeface="+mn-ea"/>
                          <a:cs typeface="+mn-cs"/>
                        </a:rPr>
                        <a:t>0.7298</a:t>
                      </a:r>
                    </a:p>
                  </a:txBody>
                  <a:tcPr/>
                </a:tc>
                <a:tc>
                  <a:txBody>
                    <a:bodyPr/>
                    <a:lstStyle/>
                    <a:p>
                      <a:pPr marL="0" algn="ctr" defTabSz="914400" rtl="0" eaLnBrk="1" latinLnBrk="0" hangingPunct="1"/>
                      <a:r>
                        <a:rPr lang="it-IT" sz="1200" kern="1200" dirty="0">
                          <a:solidFill>
                            <a:schemeClr val="bg1"/>
                          </a:solidFill>
                          <a:latin typeface="+mn-lt"/>
                          <a:ea typeface="+mn-ea"/>
                          <a:cs typeface="+mn-cs"/>
                        </a:rPr>
                        <a:t>0.4845</a:t>
                      </a:r>
                    </a:p>
                  </a:txBody>
                  <a:tcPr/>
                </a:tc>
                <a:tc>
                  <a:txBody>
                    <a:bodyPr/>
                    <a:lstStyle/>
                    <a:p>
                      <a:pPr marL="0" algn="ctr" defTabSz="914400" rtl="0" eaLnBrk="1" latinLnBrk="0" hangingPunct="1"/>
                      <a:r>
                        <a:rPr lang="it-IT" sz="1200" kern="1200" dirty="0">
                          <a:solidFill>
                            <a:schemeClr val="bg1"/>
                          </a:solidFill>
                          <a:latin typeface="+mn-lt"/>
                          <a:ea typeface="+mn-ea"/>
                          <a:cs typeface="+mn-cs"/>
                        </a:rPr>
                        <a:t>0.2402</a:t>
                      </a:r>
                    </a:p>
                  </a:txBody>
                  <a:tcPr/>
                </a:tc>
                <a:tc>
                  <a:txBody>
                    <a:bodyPr/>
                    <a:lstStyle/>
                    <a:p>
                      <a:pPr marL="0" algn="ctr" defTabSz="914400" rtl="0" eaLnBrk="1" latinLnBrk="0" hangingPunct="1"/>
                      <a:r>
                        <a:rPr lang="it-IT" sz="1200" kern="1200" dirty="0">
                          <a:solidFill>
                            <a:schemeClr val="bg1"/>
                          </a:solidFill>
                          <a:latin typeface="+mn-lt"/>
                          <a:ea typeface="+mn-ea"/>
                          <a:cs typeface="+mn-cs"/>
                        </a:rPr>
                        <a:t>0.7325</a:t>
                      </a:r>
                    </a:p>
                  </a:txBody>
                  <a:tcPr/>
                </a:tc>
                <a:tc>
                  <a:txBody>
                    <a:bodyPr/>
                    <a:lstStyle/>
                    <a:p>
                      <a:pPr marL="0" algn="ctr" defTabSz="914400" rtl="0" eaLnBrk="1" latinLnBrk="0" hangingPunct="1"/>
                      <a:r>
                        <a:rPr lang="it-IT" sz="1200" kern="1200" dirty="0">
                          <a:solidFill>
                            <a:schemeClr val="bg1"/>
                          </a:solidFill>
                          <a:latin typeface="+mn-lt"/>
                          <a:ea typeface="+mn-ea"/>
                          <a:cs typeface="+mn-cs"/>
                        </a:rPr>
                        <a:t>0.3647</a:t>
                      </a:r>
                    </a:p>
                  </a:txBody>
                  <a:tcPr/>
                </a:tc>
                <a:extLst>
                  <a:ext uri="{0D108BD9-81ED-4DB2-BD59-A6C34878D82A}">
                    <a16:rowId xmlns:a16="http://schemas.microsoft.com/office/drawing/2014/main" val="1453967706"/>
                  </a:ext>
                </a:extLst>
              </a:tr>
            </a:tbl>
          </a:graphicData>
        </a:graphic>
      </p:graphicFrame>
    </p:spTree>
    <p:extLst>
      <p:ext uri="{BB962C8B-B14F-4D97-AF65-F5344CB8AC3E}">
        <p14:creationId xmlns:p14="http://schemas.microsoft.com/office/powerpoint/2010/main" val="257842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n-US" dirty="0"/>
              <a:t>Chapters</a:t>
            </a:r>
          </a:p>
        </p:txBody>
      </p:sp>
      <p:sp>
        <p:nvSpPr>
          <p:cNvPr id="3" name="Segnaposto contenuto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marL="342900" indent="-342900" rtl="0">
              <a:buFont typeface="Arial" panose="020B0604020202020204" pitchFamily="34" charset="0"/>
              <a:buChar char="•"/>
            </a:pPr>
            <a:r>
              <a:rPr lang="en-US" dirty="0"/>
              <a:t>Trace fitting</a:t>
            </a:r>
          </a:p>
          <a:p>
            <a:pPr marL="342900" indent="-342900" rtl="0">
              <a:buFont typeface="Arial" panose="020B0604020202020204" pitchFamily="34" charset="0"/>
              <a:buChar char="•"/>
            </a:pPr>
            <a:r>
              <a:rPr lang="en-US" dirty="0"/>
              <a:t>JMT Simulation</a:t>
            </a:r>
          </a:p>
          <a:p>
            <a:pPr marL="342900" indent="-342900" rtl="0">
              <a:buFont typeface="Arial" panose="020B0604020202020204" pitchFamily="34" charset="0"/>
              <a:buChar char="•"/>
            </a:pPr>
            <a:r>
              <a:rPr lang="en-US" dirty="0"/>
              <a:t>Results</a:t>
            </a:r>
          </a:p>
          <a:p>
            <a:pPr rtl="0"/>
            <a:endParaRPr lang="en-US" dirty="0"/>
          </a:p>
        </p:txBody>
      </p:sp>
      <p:pic>
        <p:nvPicPr>
          <p:cNvPr id="8" name="Segnaposto immagine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a:srcRect/>
          <a:stretch/>
        </p:blipFill>
        <p:spPr>
          <a:xfrm>
            <a:off x="5208928" y="1734290"/>
            <a:ext cx="3448558" cy="3173519"/>
          </a:xfrm>
        </p:spPr>
      </p:pic>
      <p:pic>
        <p:nvPicPr>
          <p:cNvPr id="10" name="Segnaposto immagine 9" descr="Punti dati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Segnaposto immagine 11" descr="Sfondo dati">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egnaposto numero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it-IT" smtClean="0"/>
              <a:pPr/>
              <a:t>2</a:t>
            </a:fld>
            <a:endParaRPr lang="it-IT"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a:extLst>
              <a:ext uri="{FF2B5EF4-FFF2-40B4-BE49-F238E27FC236}">
                <a16:creationId xmlns:a16="http://schemas.microsoft.com/office/drawing/2014/main" id="{40F1DF5B-353A-4270-8C10-6A1509441174}"/>
              </a:ext>
            </a:extLst>
          </p:cNvPr>
          <p:cNvSpPr>
            <a:spLocks noGrp="1"/>
          </p:cNvSpPr>
          <p:nvPr>
            <p:ph type="ctrTitle"/>
          </p:nvPr>
        </p:nvSpPr>
        <p:spPr>
          <a:xfrm>
            <a:off x="7999414" y="1051551"/>
            <a:ext cx="3565524" cy="2384898"/>
          </a:xfrm>
        </p:spPr>
        <p:txBody>
          <a:bodyPr vert="horz" wrap="square" lIns="0" tIns="0" rIns="0" bIns="0" rtlCol="0" anchor="b" anchorCtr="0">
            <a:normAutofit/>
          </a:bodyPr>
          <a:lstStyle/>
          <a:p>
            <a:pPr rtl="0"/>
            <a:r>
              <a:rPr lang="en-US" kern="1200"/>
              <a:t>Fittings</a:t>
            </a:r>
          </a:p>
        </p:txBody>
      </p:sp>
      <p:pic>
        <p:nvPicPr>
          <p:cNvPr id="12" name="Immagine 11" descr="Immagine che contiene palcoscenico&#10;&#10;Descrizione generata automaticamente">
            <a:extLst>
              <a:ext uri="{FF2B5EF4-FFF2-40B4-BE49-F238E27FC236}">
                <a16:creationId xmlns:a16="http://schemas.microsoft.com/office/drawing/2014/main" id="{49707771-EE43-1CC9-5DC0-B2F26A65878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8329" r="9135" b="-1"/>
          <a:stretch/>
        </p:blipFill>
        <p:spPr>
          <a:xfrm>
            <a:off x="20" y="10"/>
            <a:ext cx="7452340" cy="6857990"/>
          </a:xfrm>
          <a:prstGeom prst="rect">
            <a:avLst/>
          </a:prstGeom>
          <a:noFill/>
        </p:spPr>
      </p:pic>
      <p:sp>
        <p:nvSpPr>
          <p:cNvPr id="16" name="Sottotitolo 15">
            <a:extLst>
              <a:ext uri="{FF2B5EF4-FFF2-40B4-BE49-F238E27FC236}">
                <a16:creationId xmlns:a16="http://schemas.microsoft.com/office/drawing/2014/main" id="{4BDCF583-1D5D-4235-97C2-39272B80A0B1}"/>
              </a:ext>
            </a:extLst>
          </p:cNvPr>
          <p:cNvSpPr>
            <a:spLocks noGrp="1"/>
          </p:cNvSpPr>
          <p:nvPr>
            <p:ph type="body" sz="quarter" idx="14"/>
          </p:nvPr>
        </p:nvSpPr>
        <p:spPr>
          <a:xfrm>
            <a:off x="7999413" y="3568700"/>
            <a:ext cx="3565524" cy="1731963"/>
          </a:xfrm>
        </p:spPr>
        <p:txBody>
          <a:bodyPr vert="horz" wrap="square" lIns="0" tIns="0" rIns="0" bIns="0" rtlCol="0">
            <a:normAutofit/>
          </a:bodyPr>
          <a:lstStyle/>
          <a:p>
            <a:pPr marL="0" indent="0" rtl="0">
              <a:buNone/>
            </a:pPr>
            <a:r>
              <a:rPr lang="en-US" kern="1200"/>
              <a:t>Fittings of the different traces on different CDF (Cumulative Distribution Functions)</a:t>
            </a:r>
            <a:endParaRPr lang="it-IT"/>
          </a:p>
        </p:txBody>
      </p:sp>
      <p:sp>
        <p:nvSpPr>
          <p:cNvPr id="4" name="Segnaposto numero diapositiva 3" hidden="1">
            <a:extLst>
              <a:ext uri="{FF2B5EF4-FFF2-40B4-BE49-F238E27FC236}">
                <a16:creationId xmlns:a16="http://schemas.microsoft.com/office/drawing/2014/main" id="{E1E7D98D-6710-41D2-B258-E1A1059D29F8}"/>
              </a:ext>
            </a:extLst>
          </p:cNvPr>
          <p:cNvSpPr>
            <a:spLocks noGrp="1"/>
          </p:cNvSpPr>
          <p:nvPr>
            <p:ph type="sldNum" sz="quarter" idx="4294967295"/>
          </p:nvPr>
        </p:nvSpPr>
        <p:spPr>
          <a:xfrm>
            <a:off x="9948863" y="6507212"/>
            <a:ext cx="1692274" cy="153888"/>
          </a:xfrm>
        </p:spPr>
        <p:txBody>
          <a:bodyPr rtlCol="0"/>
          <a:lstStyle/>
          <a:p>
            <a:pPr rtl="0">
              <a:spcAft>
                <a:spcPts val="600"/>
              </a:spcAft>
            </a:pPr>
            <a:fld id="{DBA1B0FB-D917-4C8C-928F-313BD683BF39}" type="slidenum">
              <a:rPr lang="it-IT" smtClean="0"/>
              <a:pPr rtl="0">
                <a:spcAft>
                  <a:spcPts val="600"/>
                </a:spcAft>
              </a:pPr>
              <a:t>3</a:t>
            </a:fld>
            <a:endParaRPr lang="it-IT"/>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4A0C3B-E4B4-405E-A6BF-AA738313C9C0}"/>
              </a:ext>
            </a:extLst>
          </p:cNvPr>
          <p:cNvSpPr>
            <a:spLocks noGrp="1"/>
          </p:cNvSpPr>
          <p:nvPr>
            <p:ph type="title"/>
          </p:nvPr>
        </p:nvSpPr>
        <p:spPr>
          <a:xfrm>
            <a:off x="550863" y="531083"/>
            <a:ext cx="11097551" cy="1332000"/>
          </a:xfrm>
        </p:spPr>
        <p:txBody>
          <a:bodyPr/>
          <a:lstStyle/>
          <a:p>
            <a:r>
              <a:rPr lang="en-US" dirty="0"/>
              <a:t>Fittings - Description</a:t>
            </a:r>
            <a:endParaRPr lang="it-IT" dirty="0"/>
          </a:p>
        </p:txBody>
      </p:sp>
      <p:sp>
        <p:nvSpPr>
          <p:cNvPr id="3" name="Segnaposto testo 2">
            <a:extLst>
              <a:ext uri="{FF2B5EF4-FFF2-40B4-BE49-F238E27FC236}">
                <a16:creationId xmlns:a16="http://schemas.microsoft.com/office/drawing/2014/main" id="{756B52BD-BCA4-E0BD-6CA7-C1FB585F3C60}"/>
              </a:ext>
            </a:extLst>
          </p:cNvPr>
          <p:cNvSpPr>
            <a:spLocks noGrp="1"/>
          </p:cNvSpPr>
          <p:nvPr>
            <p:ph type="body" idx="1"/>
          </p:nvPr>
        </p:nvSpPr>
        <p:spPr>
          <a:xfrm>
            <a:off x="550862" y="1415149"/>
            <a:ext cx="10900186" cy="282143"/>
          </a:xfrm>
        </p:spPr>
        <p:txBody>
          <a:bodyPr/>
          <a:lstStyle/>
          <a:p>
            <a:r>
              <a:rPr lang="en-US" sz="1800" cap="none" dirty="0">
                <a:solidFill>
                  <a:schemeClr val="tx1">
                    <a:alpha val="60000"/>
                  </a:schemeClr>
                </a:solidFill>
              </a:rPr>
              <a:t>In the following pages will be present two graphs for each trace given.</a:t>
            </a:r>
            <a:endParaRPr lang="it-IT" sz="1800" cap="none" dirty="0">
              <a:solidFill>
                <a:schemeClr val="tx1">
                  <a:alpha val="60000"/>
                </a:schemeClr>
              </a:solidFill>
            </a:endParaRPr>
          </a:p>
        </p:txBody>
      </p:sp>
      <p:sp>
        <p:nvSpPr>
          <p:cNvPr id="4" name="Segnaposto contenuto 3">
            <a:extLst>
              <a:ext uri="{FF2B5EF4-FFF2-40B4-BE49-F238E27FC236}">
                <a16:creationId xmlns:a16="http://schemas.microsoft.com/office/drawing/2014/main" id="{C97C04F6-CFA6-BC63-0D2D-36803C46B2B7}"/>
              </a:ext>
            </a:extLst>
          </p:cNvPr>
          <p:cNvSpPr>
            <a:spLocks noGrp="1"/>
          </p:cNvSpPr>
          <p:nvPr>
            <p:ph sz="half" idx="2"/>
          </p:nvPr>
        </p:nvSpPr>
        <p:spPr>
          <a:xfrm>
            <a:off x="550862" y="1944584"/>
            <a:ext cx="5429114" cy="3894742"/>
          </a:xfrm>
        </p:spPr>
        <p:txBody>
          <a:bodyPr/>
          <a:lstStyle/>
          <a:p>
            <a:pPr marL="0" indent="0">
              <a:buNone/>
            </a:pPr>
            <a:r>
              <a:rPr lang="en-US" sz="1800" dirty="0"/>
              <a:t>The graphs on the left contains the traces with the following distribution functions:</a:t>
            </a:r>
          </a:p>
          <a:p>
            <a:r>
              <a:rPr lang="en-US" sz="1800" dirty="0"/>
              <a:t>Uniform</a:t>
            </a:r>
          </a:p>
          <a:p>
            <a:r>
              <a:rPr lang="en-US" sz="1800" dirty="0"/>
              <a:t>Exponential</a:t>
            </a:r>
          </a:p>
          <a:p>
            <a:r>
              <a:rPr lang="en-US" sz="1800" dirty="0"/>
              <a:t>Hypo-exponential</a:t>
            </a:r>
          </a:p>
          <a:p>
            <a:r>
              <a:rPr lang="en-US" sz="1800" dirty="0"/>
              <a:t>Hyper-exponential</a:t>
            </a:r>
          </a:p>
          <a:p>
            <a:r>
              <a:rPr lang="it-IT" sz="1800" dirty="0"/>
              <a:t>Erlang</a:t>
            </a:r>
          </a:p>
          <a:p>
            <a:r>
              <a:rPr lang="it-IT" sz="1800" dirty="0"/>
              <a:t>Gamma</a:t>
            </a:r>
          </a:p>
          <a:p>
            <a:endParaRPr lang="it-IT" dirty="0"/>
          </a:p>
        </p:txBody>
      </p:sp>
      <p:sp>
        <p:nvSpPr>
          <p:cNvPr id="6" name="Segnaposto contenuto 5">
            <a:extLst>
              <a:ext uri="{FF2B5EF4-FFF2-40B4-BE49-F238E27FC236}">
                <a16:creationId xmlns:a16="http://schemas.microsoft.com/office/drawing/2014/main" id="{BEB72F94-C624-6916-EE4B-E7FA9E17FDBE}"/>
              </a:ext>
            </a:extLst>
          </p:cNvPr>
          <p:cNvSpPr>
            <a:spLocks noGrp="1"/>
          </p:cNvSpPr>
          <p:nvPr>
            <p:ph sz="quarter" idx="4"/>
          </p:nvPr>
        </p:nvSpPr>
        <p:spPr>
          <a:xfrm>
            <a:off x="6096000" y="1944584"/>
            <a:ext cx="5436391" cy="3765934"/>
          </a:xfrm>
        </p:spPr>
        <p:txBody>
          <a:bodyPr/>
          <a:lstStyle/>
          <a:p>
            <a:pPr marL="0" indent="0">
              <a:buNone/>
            </a:pPr>
            <a:r>
              <a:rPr lang="en-US" sz="1800" dirty="0"/>
              <a:t>The graphs on the right contains the traces with the best fitting among the distributions used.</a:t>
            </a:r>
          </a:p>
          <a:p>
            <a:pPr marL="0" indent="0">
              <a:buNone/>
            </a:pPr>
            <a:r>
              <a:rPr lang="en-US" sz="1800" dirty="0"/>
              <a:t>If multiple distributions fits the simpler is chosen.</a:t>
            </a:r>
          </a:p>
          <a:p>
            <a:pPr marL="0" indent="0">
              <a:buNone/>
            </a:pPr>
            <a:r>
              <a:rPr lang="en-US" sz="1800" dirty="0"/>
              <a:t>First example: in Test all distribution, except for Uniform, fits the given Trace, for that reason the exponential distribution function was chosen.</a:t>
            </a:r>
          </a:p>
          <a:p>
            <a:pPr marL="0" indent="0">
              <a:buNone/>
            </a:pPr>
            <a:r>
              <a:rPr lang="en-US" sz="1800" dirty="0"/>
              <a:t>Second example: in Specification and Design, both the Erlang and the Gamma fits, but since the Erlang is a special case of the Gamma, where the stage parameter is an integer, the Erlang distribution was chosen.</a:t>
            </a:r>
          </a:p>
        </p:txBody>
      </p:sp>
      <p:sp>
        <p:nvSpPr>
          <p:cNvPr id="9" name="Segnaposto numero diapositiva 8">
            <a:extLst>
              <a:ext uri="{FF2B5EF4-FFF2-40B4-BE49-F238E27FC236}">
                <a16:creationId xmlns:a16="http://schemas.microsoft.com/office/drawing/2014/main" id="{84029BC2-4BF9-3147-10BD-B170F7E04D9F}"/>
              </a:ext>
            </a:extLst>
          </p:cNvPr>
          <p:cNvSpPr>
            <a:spLocks noGrp="1"/>
          </p:cNvSpPr>
          <p:nvPr>
            <p:ph type="sldNum" sz="quarter" idx="12"/>
          </p:nvPr>
        </p:nvSpPr>
        <p:spPr/>
        <p:txBody>
          <a:bodyPr/>
          <a:lstStyle/>
          <a:p>
            <a:pPr rtl="0"/>
            <a:fld id="{DBA1B0FB-D917-4C8C-928F-313BD683BF39}" type="slidenum">
              <a:rPr lang="it-IT" noProof="0" smtClean="0"/>
              <a:t>4</a:t>
            </a:fld>
            <a:endParaRPr lang="it-IT" noProof="0"/>
          </a:p>
        </p:txBody>
      </p:sp>
    </p:spTree>
    <p:extLst>
      <p:ext uri="{BB962C8B-B14F-4D97-AF65-F5344CB8AC3E}">
        <p14:creationId xmlns:p14="http://schemas.microsoft.com/office/powerpoint/2010/main" val="376795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A6C24-5483-5142-8F72-633A2BE50480}"/>
              </a:ext>
            </a:extLst>
          </p:cNvPr>
          <p:cNvSpPr>
            <a:spLocks noGrp="1"/>
          </p:cNvSpPr>
          <p:nvPr>
            <p:ph type="title"/>
          </p:nvPr>
        </p:nvSpPr>
        <p:spPr/>
        <p:txBody>
          <a:bodyPr/>
          <a:lstStyle/>
          <a:p>
            <a:r>
              <a:rPr lang="en-US" dirty="0"/>
              <a:t>Fittings - Specification</a:t>
            </a:r>
            <a:endParaRPr lang="it-IT" dirty="0"/>
          </a:p>
        </p:txBody>
      </p:sp>
      <p:sp>
        <p:nvSpPr>
          <p:cNvPr id="7" name="Segnaposto numero diapositiva 6">
            <a:extLst>
              <a:ext uri="{FF2B5EF4-FFF2-40B4-BE49-F238E27FC236}">
                <a16:creationId xmlns:a16="http://schemas.microsoft.com/office/drawing/2014/main" id="{ABD551AF-71A9-7BDE-32AE-56ADF8D1D6B1}"/>
              </a:ext>
            </a:extLst>
          </p:cNvPr>
          <p:cNvSpPr>
            <a:spLocks noGrp="1"/>
          </p:cNvSpPr>
          <p:nvPr>
            <p:ph type="sldNum" sz="quarter" idx="12"/>
          </p:nvPr>
        </p:nvSpPr>
        <p:spPr/>
        <p:txBody>
          <a:bodyPr/>
          <a:lstStyle/>
          <a:p>
            <a:pPr rtl="0"/>
            <a:fld id="{DBA1B0FB-D917-4C8C-928F-313BD683BF39}" type="slidenum">
              <a:rPr lang="it-IT" noProof="0" smtClean="0"/>
              <a:t>5</a:t>
            </a:fld>
            <a:endParaRPr lang="it-IT" noProof="0"/>
          </a:p>
        </p:txBody>
      </p:sp>
      <p:pic>
        <p:nvPicPr>
          <p:cNvPr id="11" name="Segnaposto contenuto 10">
            <a:extLst>
              <a:ext uri="{FF2B5EF4-FFF2-40B4-BE49-F238E27FC236}">
                <a16:creationId xmlns:a16="http://schemas.microsoft.com/office/drawing/2014/main" id="{8392F456-6AA5-3387-E341-EC29FC8F5CCC}"/>
              </a:ext>
            </a:extLst>
          </p:cNvPr>
          <p:cNvPicPr>
            <a:picLocks noGrp="1" noChangeAspect="1"/>
          </p:cNvPicPr>
          <p:nvPr>
            <p:ph sz="half" idx="2"/>
          </p:nvPr>
        </p:nvPicPr>
        <p:blipFill>
          <a:blip r:embed="rId2"/>
          <a:stretch>
            <a:fillRect/>
          </a:stretch>
        </p:blipFill>
        <p:spPr>
          <a:xfrm>
            <a:off x="6452025" y="2097088"/>
            <a:ext cx="4942625" cy="3995737"/>
          </a:xfrm>
        </p:spPr>
      </p:pic>
      <p:pic>
        <p:nvPicPr>
          <p:cNvPr id="15" name="Segnaposto contenuto 14">
            <a:extLst>
              <a:ext uri="{FF2B5EF4-FFF2-40B4-BE49-F238E27FC236}">
                <a16:creationId xmlns:a16="http://schemas.microsoft.com/office/drawing/2014/main" id="{5F3236F0-2FFB-0A01-F59E-C4E8ADE96939}"/>
              </a:ext>
            </a:extLst>
          </p:cNvPr>
          <p:cNvPicPr>
            <a:picLocks noGrp="1" noChangeAspect="1"/>
          </p:cNvPicPr>
          <p:nvPr>
            <p:ph sz="half" idx="1"/>
          </p:nvPr>
        </p:nvPicPr>
        <p:blipFill>
          <a:blip r:embed="rId3"/>
          <a:stretch>
            <a:fillRect/>
          </a:stretch>
        </p:blipFill>
        <p:spPr>
          <a:xfrm>
            <a:off x="797350" y="2097088"/>
            <a:ext cx="4942625" cy="3995737"/>
          </a:xfrm>
        </p:spPr>
      </p:pic>
    </p:spTree>
    <p:extLst>
      <p:ext uri="{BB962C8B-B14F-4D97-AF65-F5344CB8AC3E}">
        <p14:creationId xmlns:p14="http://schemas.microsoft.com/office/powerpoint/2010/main" val="27848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A6C24-5483-5142-8F72-633A2BE50480}"/>
              </a:ext>
            </a:extLst>
          </p:cNvPr>
          <p:cNvSpPr>
            <a:spLocks noGrp="1"/>
          </p:cNvSpPr>
          <p:nvPr>
            <p:ph type="title"/>
          </p:nvPr>
        </p:nvSpPr>
        <p:spPr/>
        <p:txBody>
          <a:bodyPr/>
          <a:lstStyle/>
          <a:p>
            <a:r>
              <a:rPr lang="en-US" dirty="0"/>
              <a:t>Fittings - Design</a:t>
            </a:r>
            <a:endParaRPr lang="it-IT" dirty="0"/>
          </a:p>
        </p:txBody>
      </p:sp>
      <p:sp>
        <p:nvSpPr>
          <p:cNvPr id="7" name="Segnaposto numero diapositiva 6">
            <a:extLst>
              <a:ext uri="{FF2B5EF4-FFF2-40B4-BE49-F238E27FC236}">
                <a16:creationId xmlns:a16="http://schemas.microsoft.com/office/drawing/2014/main" id="{ABD551AF-71A9-7BDE-32AE-56ADF8D1D6B1}"/>
              </a:ext>
            </a:extLst>
          </p:cNvPr>
          <p:cNvSpPr>
            <a:spLocks noGrp="1"/>
          </p:cNvSpPr>
          <p:nvPr>
            <p:ph type="sldNum" sz="quarter" idx="12"/>
          </p:nvPr>
        </p:nvSpPr>
        <p:spPr/>
        <p:txBody>
          <a:bodyPr/>
          <a:lstStyle/>
          <a:p>
            <a:pPr rtl="0"/>
            <a:fld id="{DBA1B0FB-D917-4C8C-928F-313BD683BF39}" type="slidenum">
              <a:rPr lang="it-IT" noProof="0" smtClean="0"/>
              <a:t>6</a:t>
            </a:fld>
            <a:endParaRPr lang="it-IT" noProof="0"/>
          </a:p>
        </p:txBody>
      </p:sp>
      <p:pic>
        <p:nvPicPr>
          <p:cNvPr id="11" name="Segnaposto contenuto 10">
            <a:extLst>
              <a:ext uri="{FF2B5EF4-FFF2-40B4-BE49-F238E27FC236}">
                <a16:creationId xmlns:a16="http://schemas.microsoft.com/office/drawing/2014/main" id="{43E39893-61F5-0C9A-8F64-C4ED452239B5}"/>
              </a:ext>
            </a:extLst>
          </p:cNvPr>
          <p:cNvPicPr>
            <a:picLocks noGrp="1" noChangeAspect="1"/>
          </p:cNvPicPr>
          <p:nvPr>
            <p:ph sz="half" idx="2"/>
          </p:nvPr>
        </p:nvPicPr>
        <p:blipFill>
          <a:blip r:embed="rId2"/>
          <a:stretch>
            <a:fillRect/>
          </a:stretch>
        </p:blipFill>
        <p:spPr>
          <a:xfrm>
            <a:off x="6452025" y="2097088"/>
            <a:ext cx="4942625" cy="3995737"/>
          </a:xfrm>
        </p:spPr>
      </p:pic>
      <p:pic>
        <p:nvPicPr>
          <p:cNvPr id="15" name="Segnaposto contenuto 14">
            <a:extLst>
              <a:ext uri="{FF2B5EF4-FFF2-40B4-BE49-F238E27FC236}">
                <a16:creationId xmlns:a16="http://schemas.microsoft.com/office/drawing/2014/main" id="{919746A3-393E-54A2-79AA-A61924E68907}"/>
              </a:ext>
            </a:extLst>
          </p:cNvPr>
          <p:cNvPicPr>
            <a:picLocks noGrp="1" noChangeAspect="1"/>
          </p:cNvPicPr>
          <p:nvPr>
            <p:ph sz="half" idx="1"/>
          </p:nvPr>
        </p:nvPicPr>
        <p:blipFill>
          <a:blip r:embed="rId3"/>
          <a:stretch>
            <a:fillRect/>
          </a:stretch>
        </p:blipFill>
        <p:spPr>
          <a:xfrm>
            <a:off x="797350" y="2097088"/>
            <a:ext cx="4942625" cy="3995737"/>
          </a:xfrm>
        </p:spPr>
      </p:pic>
    </p:spTree>
    <p:extLst>
      <p:ext uri="{BB962C8B-B14F-4D97-AF65-F5344CB8AC3E}">
        <p14:creationId xmlns:p14="http://schemas.microsoft.com/office/powerpoint/2010/main" val="151910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A6C24-5483-5142-8F72-633A2BE50480}"/>
              </a:ext>
            </a:extLst>
          </p:cNvPr>
          <p:cNvSpPr>
            <a:spLocks noGrp="1"/>
          </p:cNvSpPr>
          <p:nvPr>
            <p:ph type="title"/>
          </p:nvPr>
        </p:nvSpPr>
        <p:spPr/>
        <p:txBody>
          <a:bodyPr/>
          <a:lstStyle/>
          <a:p>
            <a:r>
              <a:rPr lang="en-US" dirty="0"/>
              <a:t>Fittings - Breadboard</a:t>
            </a:r>
            <a:endParaRPr lang="it-IT" dirty="0"/>
          </a:p>
        </p:txBody>
      </p:sp>
      <p:sp>
        <p:nvSpPr>
          <p:cNvPr id="7" name="Segnaposto numero diapositiva 6">
            <a:extLst>
              <a:ext uri="{FF2B5EF4-FFF2-40B4-BE49-F238E27FC236}">
                <a16:creationId xmlns:a16="http://schemas.microsoft.com/office/drawing/2014/main" id="{ABD551AF-71A9-7BDE-32AE-56ADF8D1D6B1}"/>
              </a:ext>
            </a:extLst>
          </p:cNvPr>
          <p:cNvSpPr>
            <a:spLocks noGrp="1"/>
          </p:cNvSpPr>
          <p:nvPr>
            <p:ph type="sldNum" sz="quarter" idx="12"/>
          </p:nvPr>
        </p:nvSpPr>
        <p:spPr/>
        <p:txBody>
          <a:bodyPr/>
          <a:lstStyle/>
          <a:p>
            <a:pPr rtl="0"/>
            <a:fld id="{DBA1B0FB-D917-4C8C-928F-313BD683BF39}" type="slidenum">
              <a:rPr lang="it-IT" noProof="0" smtClean="0"/>
              <a:t>7</a:t>
            </a:fld>
            <a:endParaRPr lang="it-IT" noProof="0"/>
          </a:p>
        </p:txBody>
      </p:sp>
      <p:pic>
        <p:nvPicPr>
          <p:cNvPr id="11" name="Segnaposto contenuto 10">
            <a:extLst>
              <a:ext uri="{FF2B5EF4-FFF2-40B4-BE49-F238E27FC236}">
                <a16:creationId xmlns:a16="http://schemas.microsoft.com/office/drawing/2014/main" id="{3F3BBCB4-C187-BD3F-B242-5CFD948B0F43}"/>
              </a:ext>
            </a:extLst>
          </p:cNvPr>
          <p:cNvPicPr>
            <a:picLocks noGrp="1" noChangeAspect="1"/>
          </p:cNvPicPr>
          <p:nvPr>
            <p:ph sz="half" idx="2"/>
          </p:nvPr>
        </p:nvPicPr>
        <p:blipFill>
          <a:blip r:embed="rId2"/>
          <a:stretch>
            <a:fillRect/>
          </a:stretch>
        </p:blipFill>
        <p:spPr>
          <a:xfrm>
            <a:off x="6435236" y="2097088"/>
            <a:ext cx="4976203" cy="3995737"/>
          </a:xfrm>
        </p:spPr>
      </p:pic>
      <p:pic>
        <p:nvPicPr>
          <p:cNvPr id="17" name="Segnaposto contenuto 16">
            <a:extLst>
              <a:ext uri="{FF2B5EF4-FFF2-40B4-BE49-F238E27FC236}">
                <a16:creationId xmlns:a16="http://schemas.microsoft.com/office/drawing/2014/main" id="{72E42ED8-9B6F-3FC1-9263-499F53BD748C}"/>
              </a:ext>
            </a:extLst>
          </p:cNvPr>
          <p:cNvPicPr>
            <a:picLocks noGrp="1" noChangeAspect="1"/>
          </p:cNvPicPr>
          <p:nvPr>
            <p:ph sz="half" idx="1"/>
          </p:nvPr>
        </p:nvPicPr>
        <p:blipFill>
          <a:blip r:embed="rId3"/>
          <a:stretch>
            <a:fillRect/>
          </a:stretch>
        </p:blipFill>
        <p:spPr>
          <a:xfrm>
            <a:off x="780561" y="2097088"/>
            <a:ext cx="4976203" cy="3995737"/>
          </a:xfrm>
        </p:spPr>
      </p:pic>
    </p:spTree>
    <p:extLst>
      <p:ext uri="{BB962C8B-B14F-4D97-AF65-F5344CB8AC3E}">
        <p14:creationId xmlns:p14="http://schemas.microsoft.com/office/powerpoint/2010/main" val="305146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A6C24-5483-5142-8F72-633A2BE50480}"/>
              </a:ext>
            </a:extLst>
          </p:cNvPr>
          <p:cNvSpPr>
            <a:spLocks noGrp="1"/>
          </p:cNvSpPr>
          <p:nvPr>
            <p:ph type="title"/>
          </p:nvPr>
        </p:nvSpPr>
        <p:spPr/>
        <p:txBody>
          <a:bodyPr/>
          <a:lstStyle/>
          <a:p>
            <a:r>
              <a:rPr lang="en-US" dirty="0"/>
              <a:t>Fittings - Software</a:t>
            </a:r>
            <a:endParaRPr lang="it-IT" dirty="0"/>
          </a:p>
        </p:txBody>
      </p:sp>
      <p:sp>
        <p:nvSpPr>
          <p:cNvPr id="7" name="Segnaposto numero diapositiva 6">
            <a:extLst>
              <a:ext uri="{FF2B5EF4-FFF2-40B4-BE49-F238E27FC236}">
                <a16:creationId xmlns:a16="http://schemas.microsoft.com/office/drawing/2014/main" id="{ABD551AF-71A9-7BDE-32AE-56ADF8D1D6B1}"/>
              </a:ext>
            </a:extLst>
          </p:cNvPr>
          <p:cNvSpPr>
            <a:spLocks noGrp="1"/>
          </p:cNvSpPr>
          <p:nvPr>
            <p:ph type="sldNum" sz="quarter" idx="12"/>
          </p:nvPr>
        </p:nvSpPr>
        <p:spPr/>
        <p:txBody>
          <a:bodyPr/>
          <a:lstStyle/>
          <a:p>
            <a:pPr rtl="0"/>
            <a:fld id="{DBA1B0FB-D917-4C8C-928F-313BD683BF39}" type="slidenum">
              <a:rPr lang="it-IT" noProof="0" smtClean="0"/>
              <a:t>8</a:t>
            </a:fld>
            <a:endParaRPr lang="it-IT" noProof="0"/>
          </a:p>
        </p:txBody>
      </p:sp>
      <p:pic>
        <p:nvPicPr>
          <p:cNvPr id="11" name="Segnaposto contenuto 10">
            <a:extLst>
              <a:ext uri="{FF2B5EF4-FFF2-40B4-BE49-F238E27FC236}">
                <a16:creationId xmlns:a16="http://schemas.microsoft.com/office/drawing/2014/main" id="{0EFD864B-90AC-2114-9652-BEB63411DDF7}"/>
              </a:ext>
            </a:extLst>
          </p:cNvPr>
          <p:cNvPicPr>
            <a:picLocks noGrp="1" noChangeAspect="1"/>
          </p:cNvPicPr>
          <p:nvPr>
            <p:ph sz="half" idx="1"/>
          </p:nvPr>
        </p:nvPicPr>
        <p:blipFill>
          <a:blip r:embed="rId2"/>
          <a:stretch>
            <a:fillRect/>
          </a:stretch>
        </p:blipFill>
        <p:spPr>
          <a:xfrm>
            <a:off x="780561" y="2097088"/>
            <a:ext cx="4976203" cy="3995737"/>
          </a:xfrm>
        </p:spPr>
      </p:pic>
      <p:pic>
        <p:nvPicPr>
          <p:cNvPr id="14" name="Segnaposto contenuto 13">
            <a:extLst>
              <a:ext uri="{FF2B5EF4-FFF2-40B4-BE49-F238E27FC236}">
                <a16:creationId xmlns:a16="http://schemas.microsoft.com/office/drawing/2014/main" id="{8288DA19-AB65-B362-F50C-648E8C9EAC6B}"/>
              </a:ext>
            </a:extLst>
          </p:cNvPr>
          <p:cNvPicPr>
            <a:picLocks noGrp="1" noChangeAspect="1"/>
          </p:cNvPicPr>
          <p:nvPr>
            <p:ph sz="half" idx="2"/>
          </p:nvPr>
        </p:nvPicPr>
        <p:blipFill>
          <a:blip r:embed="rId3"/>
          <a:stretch>
            <a:fillRect/>
          </a:stretch>
        </p:blipFill>
        <p:spPr>
          <a:xfrm>
            <a:off x="6435236" y="2097088"/>
            <a:ext cx="4976203" cy="3995737"/>
          </a:xfrm>
        </p:spPr>
      </p:pic>
    </p:spTree>
    <p:extLst>
      <p:ext uri="{BB962C8B-B14F-4D97-AF65-F5344CB8AC3E}">
        <p14:creationId xmlns:p14="http://schemas.microsoft.com/office/powerpoint/2010/main" val="282155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A6C24-5483-5142-8F72-633A2BE50480}"/>
              </a:ext>
            </a:extLst>
          </p:cNvPr>
          <p:cNvSpPr>
            <a:spLocks noGrp="1"/>
          </p:cNvSpPr>
          <p:nvPr>
            <p:ph type="title"/>
          </p:nvPr>
        </p:nvSpPr>
        <p:spPr/>
        <p:txBody>
          <a:bodyPr/>
          <a:lstStyle/>
          <a:p>
            <a:r>
              <a:rPr lang="en-US" dirty="0"/>
              <a:t>Fittings - Test</a:t>
            </a:r>
            <a:endParaRPr lang="it-IT" dirty="0"/>
          </a:p>
        </p:txBody>
      </p:sp>
      <p:sp>
        <p:nvSpPr>
          <p:cNvPr id="7" name="Segnaposto numero diapositiva 6">
            <a:extLst>
              <a:ext uri="{FF2B5EF4-FFF2-40B4-BE49-F238E27FC236}">
                <a16:creationId xmlns:a16="http://schemas.microsoft.com/office/drawing/2014/main" id="{ABD551AF-71A9-7BDE-32AE-56ADF8D1D6B1}"/>
              </a:ext>
            </a:extLst>
          </p:cNvPr>
          <p:cNvSpPr>
            <a:spLocks noGrp="1"/>
          </p:cNvSpPr>
          <p:nvPr>
            <p:ph type="sldNum" sz="quarter" idx="12"/>
          </p:nvPr>
        </p:nvSpPr>
        <p:spPr/>
        <p:txBody>
          <a:bodyPr/>
          <a:lstStyle/>
          <a:p>
            <a:pPr rtl="0"/>
            <a:fld id="{DBA1B0FB-D917-4C8C-928F-313BD683BF39}" type="slidenum">
              <a:rPr lang="it-IT" noProof="0" smtClean="0"/>
              <a:t>9</a:t>
            </a:fld>
            <a:endParaRPr lang="it-IT" noProof="0"/>
          </a:p>
        </p:txBody>
      </p:sp>
      <p:pic>
        <p:nvPicPr>
          <p:cNvPr id="11" name="Segnaposto contenuto 10">
            <a:extLst>
              <a:ext uri="{FF2B5EF4-FFF2-40B4-BE49-F238E27FC236}">
                <a16:creationId xmlns:a16="http://schemas.microsoft.com/office/drawing/2014/main" id="{03324ACC-5ED7-1560-A07A-1BD8EFAB2511}"/>
              </a:ext>
            </a:extLst>
          </p:cNvPr>
          <p:cNvPicPr>
            <a:picLocks noGrp="1" noChangeAspect="1"/>
          </p:cNvPicPr>
          <p:nvPr>
            <p:ph sz="half" idx="1"/>
          </p:nvPr>
        </p:nvPicPr>
        <p:blipFill>
          <a:blip r:embed="rId2"/>
          <a:stretch>
            <a:fillRect/>
          </a:stretch>
        </p:blipFill>
        <p:spPr>
          <a:xfrm>
            <a:off x="780561" y="2097088"/>
            <a:ext cx="4976203" cy="3995737"/>
          </a:xfrm>
        </p:spPr>
      </p:pic>
      <p:pic>
        <p:nvPicPr>
          <p:cNvPr id="14" name="Segnaposto contenuto 13">
            <a:extLst>
              <a:ext uri="{FF2B5EF4-FFF2-40B4-BE49-F238E27FC236}">
                <a16:creationId xmlns:a16="http://schemas.microsoft.com/office/drawing/2014/main" id="{8BB70D3D-3240-6D8B-3E82-AA25E8E0E035}"/>
              </a:ext>
            </a:extLst>
          </p:cNvPr>
          <p:cNvPicPr>
            <a:picLocks noGrp="1" noChangeAspect="1"/>
          </p:cNvPicPr>
          <p:nvPr>
            <p:ph sz="half" idx="2"/>
          </p:nvPr>
        </p:nvPicPr>
        <p:blipFill>
          <a:blip r:embed="rId3"/>
          <a:stretch>
            <a:fillRect/>
          </a:stretch>
        </p:blipFill>
        <p:spPr>
          <a:xfrm>
            <a:off x="6435236" y="2097088"/>
            <a:ext cx="4976203" cy="3995737"/>
          </a:xfrm>
        </p:spPr>
      </p:pic>
    </p:spTree>
    <p:extLst>
      <p:ext uri="{BB962C8B-B14F-4D97-AF65-F5344CB8AC3E}">
        <p14:creationId xmlns:p14="http://schemas.microsoft.com/office/powerpoint/2010/main" val="344760008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58.tgt.Office_50301109_TF33713516_Win32_OJ112196127.potx" id="{46519ADD-CA2C-4FEA-8766-15A0FE58BEAA}" vid="{0CA712DC-5E0E-4D6D-B971-1A075692B59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{0C57FA71-737A-4233-8A5C-27B99BD85E2C}tf33713516_win32</Template>
  <TotalTime>422</TotalTime>
  <Words>771</Words>
  <Application>Microsoft Office PowerPoint</Application>
  <PresentationFormat>Widescreen</PresentationFormat>
  <Paragraphs>176</Paragraphs>
  <Slides>16</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Cambria Math</vt:lpstr>
      <vt:lpstr>Gill Sans MT</vt:lpstr>
      <vt:lpstr>Walbaum Display</vt:lpstr>
      <vt:lpstr>3DFloatVTI</vt:lpstr>
      <vt:lpstr>Project C</vt:lpstr>
      <vt:lpstr>Chapters</vt:lpstr>
      <vt:lpstr>Fittings</vt:lpstr>
      <vt:lpstr>Fittings - Description</vt:lpstr>
      <vt:lpstr>Fittings - Specification</vt:lpstr>
      <vt:lpstr>Fittings - Design</vt:lpstr>
      <vt:lpstr>Fittings - Breadboard</vt:lpstr>
      <vt:lpstr>Fittings - Software</vt:lpstr>
      <vt:lpstr>Fittings - Test</vt:lpstr>
      <vt:lpstr>JMT Simulation</vt:lpstr>
      <vt:lpstr>JMT Simulation - Description</vt:lpstr>
      <vt:lpstr>JMT Simulation - JSIMgraph</vt:lpstr>
      <vt:lpstr>Results</vt:lpstr>
      <vt:lpstr>Results - Description</vt:lpstr>
      <vt:lpstr>Results – Some graphs</vt:lpstr>
      <vt:lpstr>Results - Bottleneck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dc:title>
  <dc:creator>Mattia Siriani</dc:creator>
  <cp:lastModifiedBy>Mattia Siriani</cp:lastModifiedBy>
  <cp:revision>26</cp:revision>
  <dcterms:created xsi:type="dcterms:W3CDTF">2023-01-09T10:28:44Z</dcterms:created>
  <dcterms:modified xsi:type="dcterms:W3CDTF">2023-01-10T21:25:16Z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