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9" r:id="rId6"/>
    <p:sldId id="317" r:id="rId7"/>
    <p:sldId id="398" r:id="rId8"/>
    <p:sldId id="392" r:id="rId9"/>
    <p:sldId id="393" r:id="rId10"/>
    <p:sldId id="394" r:id="rId11"/>
    <p:sldId id="395" r:id="rId12"/>
    <p:sldId id="396" r:id="rId13"/>
    <p:sldId id="399" r:id="rId14"/>
    <p:sldId id="402" r:id="rId15"/>
    <p:sldId id="401" r:id="rId16"/>
    <p:sldId id="400" r:id="rId17"/>
    <p:sldId id="278" r:id="rId18"/>
    <p:sldId id="403" r:id="rId19"/>
    <p:sldId id="404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57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09/01/2023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09/01/2023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09/01/2023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09/01/2023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8B9F0A1-F219-446B-A3CE-307DCA1AC676}" type="datetime1">
              <a:rPr lang="it-IT" smtClean="0"/>
              <a:t>09/01/2023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it-IT" noProof="0" smtClean="0"/>
              <a:t>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0036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09/01/2023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10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09/01/2023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715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US" sz="4400" dirty="0"/>
              <a:t>Project</a:t>
            </a:r>
            <a:r>
              <a:rPr lang="it-IT" sz="4400" dirty="0"/>
              <a:t> C</a:t>
            </a:r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Mattia Siriani - 10571322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984408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en-US" dirty="0"/>
              <a:t>JMT Simulation</a:t>
            </a:r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Simulation of the proposed problem.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991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F6E60-A05C-504F-AF77-5EBA2C6A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JMT Simulation - Description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4749E7-40F7-1F6A-5006-677186F5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49" y="2113199"/>
            <a:ext cx="11192902" cy="3979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simulation has been performed in the following way:</a:t>
            </a:r>
          </a:p>
          <a:p>
            <a:r>
              <a:rPr lang="en-US" dirty="0"/>
              <a:t>5 different station to define the different departments, with their correspondent Service Time distribution.</a:t>
            </a:r>
          </a:p>
          <a:p>
            <a:r>
              <a:rPr lang="en-US" dirty="0"/>
              <a:t>Fork/join nodes used to wait before the Test department can start working on the job.</a:t>
            </a:r>
          </a:p>
          <a:p>
            <a:r>
              <a:rPr lang="en-US" dirty="0"/>
              <a:t>No delay node, since there is no need to wait at the end of  the  Test department.</a:t>
            </a:r>
          </a:p>
          <a:p>
            <a:r>
              <a:rPr lang="en-US" dirty="0"/>
              <a:t>The reference station is set on Specification, since it is where the development cycle starts.</a:t>
            </a:r>
          </a:p>
          <a:p>
            <a:r>
              <a:rPr lang="en-US" dirty="0"/>
              <a:t>Only one class, representing the projects, has being used.</a:t>
            </a:r>
          </a:p>
          <a:p>
            <a:r>
              <a:rPr lang="en-US" dirty="0"/>
              <a:t>Use of  What-if Analysis on the number of projects from 1 to 20, to analyze the performance indices for different number of N.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9A55B1-7347-AA04-C5A4-2129F0A0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11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248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6F961-01A8-B627-F717-933D4F70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JMT Simulation - </a:t>
            </a:r>
            <a:r>
              <a:rPr lang="en-US" dirty="0" err="1"/>
              <a:t>JSIMgraph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73B1E80-F639-016D-FA7C-77CF35117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835" y="2483418"/>
            <a:ext cx="9888330" cy="3238952"/>
          </a:xfr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91534A-1C08-2765-CE9B-9BAD9AA1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12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543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984408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en-US" dirty="0"/>
              <a:t>Results</a:t>
            </a:r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Results obtained by the simulation.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183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Result - Data</a:t>
            </a:r>
          </a:p>
        </p:txBody>
      </p:sp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29690"/>
              </p:ext>
            </p:extLst>
          </p:nvPr>
        </p:nvGraphicFramePr>
        <p:xfrm>
          <a:off x="550863" y="2507410"/>
          <a:ext cx="11090274" cy="2266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8379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1297748767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Tradeoff \ N</a:t>
                      </a:r>
                      <a:endParaRPr lang="it-IT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it-IT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Mean Value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1.92E-6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2.54E-6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2.55E-6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2.36E-6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2.18E-6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Max confidence interval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1.95E-6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2.62E-6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2.62E-6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2.43E-6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2.24E-6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Min confidence interval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1.90E-6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2.47E-6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2.47E-6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2.30E-6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2.12E-6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</a:tbl>
          </a:graphicData>
        </a:graphic>
      </p:graphicFrame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C6A8E-F29C-EE88-FBC8-3E5D4E5F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Description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AD10A2-87DC-8C3F-1F83-407B49F1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previous results were obtained by a JMT simulation, with a confidence interval of 0.99.</a:t>
            </a:r>
          </a:p>
          <a:p>
            <a:pPr marL="0" indent="0">
              <a:buNone/>
            </a:pPr>
            <a:r>
              <a:rPr lang="en-US" dirty="0"/>
              <a:t>From the previous results we can see that the best tradeoff between throughput and project completion time is obtained when N is equal to 3 (also 2 gives good results but lower than 3).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40ABB6-7E64-61F7-64E3-034A65AE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15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352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0F9F1C-98B1-801B-0346-D7FCE82C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Some graphs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5FB644-A287-CDCE-EAD6-DB65AD94C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1697625"/>
          </a:xfrm>
        </p:spPr>
        <p:txBody>
          <a:bodyPr anchor="t"/>
          <a:lstStyle/>
          <a:p>
            <a:r>
              <a:rPr lang="en-US" cap="none" dirty="0">
                <a:solidFill>
                  <a:schemeClr val="tx1">
                    <a:alpha val="60000"/>
                  </a:schemeClr>
                </a:solidFill>
              </a:rPr>
              <a:t>The response times keep increasing as the number of projects increase, with more projects, more time is always required.</a:t>
            </a:r>
            <a:endParaRPr lang="it-IT" cap="non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D4224B2-824D-2EDE-EABD-200AEF0C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16</a:t>
            </a:fld>
            <a:endParaRPr lang="it-IT" noProof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A9188395-B2D5-4CC3-DBA8-8581059AF3B4}"/>
              </a:ext>
            </a:extLst>
          </p:cNvPr>
          <p:cNvSpPr txBox="1">
            <a:spLocks/>
          </p:cNvSpPr>
          <p:nvPr/>
        </p:nvSpPr>
        <p:spPr>
          <a:xfrm>
            <a:off x="4341573" y="1731375"/>
            <a:ext cx="3563936" cy="169762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>
                    <a:alpha val="60000"/>
                  </a:schemeClr>
                </a:solidFill>
              </a:rPr>
              <a:t>The throughput stops increasing when the network is fulfilled.</a:t>
            </a:r>
            <a:endParaRPr lang="it-IT" cap="non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75437F2-215D-52DD-C551-48490898F8F8}"/>
              </a:ext>
            </a:extLst>
          </p:cNvPr>
          <p:cNvSpPr txBox="1">
            <a:spLocks/>
          </p:cNvSpPr>
          <p:nvPr/>
        </p:nvSpPr>
        <p:spPr>
          <a:xfrm>
            <a:off x="8139659" y="1731375"/>
            <a:ext cx="3563936" cy="169762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>
                    <a:alpha val="60000"/>
                  </a:schemeClr>
                </a:solidFill>
              </a:rPr>
              <a:t>Therefore, the tradeoff between response time and throughput is higher for lower value of N.</a:t>
            </a:r>
            <a:endParaRPr lang="it-IT" cap="none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9" name="Segnaposto contenuto 28">
            <a:extLst>
              <a:ext uri="{FF2B5EF4-FFF2-40B4-BE49-F238E27FC236}">
                <a16:creationId xmlns:a16="http://schemas.microsoft.com/office/drawing/2014/main" id="{87705F68-E89E-57E6-3A11-21BD8B38A7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39659" y="3804563"/>
            <a:ext cx="3509962" cy="2105977"/>
          </a:xfrm>
        </p:spPr>
      </p:pic>
      <p:pic>
        <p:nvPicPr>
          <p:cNvPr id="33" name="Segnaposto contenuto 32">
            <a:extLst>
              <a:ext uri="{FF2B5EF4-FFF2-40B4-BE49-F238E27FC236}">
                <a16:creationId xmlns:a16="http://schemas.microsoft.com/office/drawing/2014/main" id="{E47FA2DA-3F5C-D1B0-32F7-33AED1D005E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373042" y="3804563"/>
            <a:ext cx="3508375" cy="2105025"/>
          </a:xfrm>
        </p:spPr>
      </p:pic>
      <p:pic>
        <p:nvPicPr>
          <p:cNvPr id="37" name="Segnaposto contenuto 36">
            <a:extLst>
              <a:ext uri="{FF2B5EF4-FFF2-40B4-BE49-F238E27FC236}">
                <a16:creationId xmlns:a16="http://schemas.microsoft.com/office/drawing/2014/main" id="{B79DF6D7-8FFE-7E7A-D7E7-439218AF71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0863" y="3787894"/>
            <a:ext cx="3563938" cy="2138362"/>
          </a:xfrm>
        </p:spPr>
      </p:pic>
    </p:spTree>
    <p:extLst>
      <p:ext uri="{BB962C8B-B14F-4D97-AF65-F5344CB8AC3E}">
        <p14:creationId xmlns:p14="http://schemas.microsoft.com/office/powerpoint/2010/main" val="253123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n-US" dirty="0"/>
              <a:t>Chapters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Trace fitting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JMT Simulation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rtl="0"/>
            <a:endParaRPr lang="en-US" dirty="0"/>
          </a:p>
        </p:txBody>
      </p:sp>
      <p:pic>
        <p:nvPicPr>
          <p:cNvPr id="8" name="Segnaposto immagine 7" descr="Dati digitali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Segnaposto immagine 9" descr="Punti dati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Segnaposto immagine 11" descr="Sfondo dati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Fittings</a:t>
            </a:r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Fittings of the different traces and some distribution functions.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A0C3B-E4B4-405E-A6BF-AA738313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31083"/>
            <a:ext cx="11097551" cy="1332000"/>
          </a:xfrm>
        </p:spPr>
        <p:txBody>
          <a:bodyPr/>
          <a:lstStyle/>
          <a:p>
            <a:r>
              <a:rPr lang="en-US" dirty="0"/>
              <a:t>Fittings - Description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6B52BD-BCA4-E0BD-6CA7-C1FB585F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415149"/>
            <a:ext cx="10900186" cy="282143"/>
          </a:xfrm>
        </p:spPr>
        <p:txBody>
          <a:bodyPr/>
          <a:lstStyle/>
          <a:p>
            <a:r>
              <a:rPr lang="en-US" cap="none" dirty="0"/>
              <a:t>In the following pages will be present two graphs for each trace given.</a:t>
            </a:r>
            <a:endParaRPr lang="it-IT" cap="none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7C04F6-CFA6-BC63-0D2D-36803C46B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944584"/>
            <a:ext cx="5429114" cy="389474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graphs on the left contains the traces with the following distribution functions:</a:t>
            </a:r>
          </a:p>
          <a:p>
            <a:r>
              <a:rPr lang="en-US" sz="1800" dirty="0"/>
              <a:t>Uniform</a:t>
            </a:r>
          </a:p>
          <a:p>
            <a:r>
              <a:rPr lang="en-US" sz="1800" dirty="0"/>
              <a:t>Exponential</a:t>
            </a:r>
          </a:p>
          <a:p>
            <a:r>
              <a:rPr lang="en-US" sz="1800" dirty="0"/>
              <a:t>Hypo-exponential</a:t>
            </a:r>
          </a:p>
          <a:p>
            <a:r>
              <a:rPr lang="en-US" sz="1800" dirty="0"/>
              <a:t>Hyper-exponential</a:t>
            </a:r>
          </a:p>
          <a:p>
            <a:r>
              <a:rPr lang="it-IT" sz="1800" dirty="0"/>
              <a:t>Erlang</a:t>
            </a:r>
          </a:p>
          <a:p>
            <a:r>
              <a:rPr lang="it-IT" sz="1800" dirty="0"/>
              <a:t>Gamma</a:t>
            </a:r>
          </a:p>
          <a:p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B72F94-C624-6916-EE4B-E7FA9E17F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4746" y="1944584"/>
            <a:ext cx="5436391" cy="35155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graphs on the right contains the traces with the best fitting among the distributions used.</a:t>
            </a:r>
          </a:p>
          <a:p>
            <a:pPr marL="0" indent="0">
              <a:buNone/>
            </a:pPr>
            <a:r>
              <a:rPr lang="en-US" sz="1800" dirty="0"/>
              <a:t>If multiple distributions fits the simpler is chosen.</a:t>
            </a:r>
          </a:p>
          <a:p>
            <a:pPr marL="0" indent="0">
              <a:buNone/>
            </a:pPr>
            <a:r>
              <a:rPr lang="en-US" sz="1800" dirty="0"/>
              <a:t>Example: in Test all distribution, except for Uniform, perfectly fits the Trace given, for that reason the exponential distribution function was chosen.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029BC2-4BF9-3147-10BD-B170F7E0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6795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A6C24-5483-5142-8F72-633A2BE5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Fittings - Specification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D551AF-71A9-7BDE-32AE-56ADF8D1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5</a:t>
            </a:fld>
            <a:endParaRPr lang="it-IT" noProof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8392F456-6AA5-3387-E341-EC29FC8F5C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025" y="2097088"/>
            <a:ext cx="4942625" cy="3995737"/>
          </a:xfrm>
        </p:spPr>
      </p:pic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5F3236F0-2FFB-0A01-F59E-C4E8ADE969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7350" y="2097088"/>
            <a:ext cx="4942625" cy="3995737"/>
          </a:xfrm>
        </p:spPr>
      </p:pic>
    </p:spTree>
    <p:extLst>
      <p:ext uri="{BB962C8B-B14F-4D97-AF65-F5344CB8AC3E}">
        <p14:creationId xmlns:p14="http://schemas.microsoft.com/office/powerpoint/2010/main" val="27848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A6C24-5483-5142-8F72-633A2BE5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Fittings - Design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D551AF-71A9-7BDE-32AE-56ADF8D1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6</a:t>
            </a:fld>
            <a:endParaRPr lang="it-IT" noProof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43E39893-61F5-0C9A-8F64-C4ED452239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025" y="2097088"/>
            <a:ext cx="4942625" cy="3995737"/>
          </a:xfrm>
        </p:spPr>
      </p:pic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919746A3-393E-54A2-79AA-A61924E689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7350" y="2097088"/>
            <a:ext cx="4942625" cy="3995737"/>
          </a:xfrm>
        </p:spPr>
      </p:pic>
    </p:spTree>
    <p:extLst>
      <p:ext uri="{BB962C8B-B14F-4D97-AF65-F5344CB8AC3E}">
        <p14:creationId xmlns:p14="http://schemas.microsoft.com/office/powerpoint/2010/main" val="151910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A6C24-5483-5142-8F72-633A2BE5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Fittings - Breadboard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D551AF-71A9-7BDE-32AE-56ADF8D1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7</a:t>
            </a:fld>
            <a:endParaRPr lang="it-IT" noProof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3F3BBCB4-C187-BD3F-B242-5CFD948B0F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5236" y="2097088"/>
            <a:ext cx="4976203" cy="3995737"/>
          </a:xfrm>
        </p:spPr>
      </p:pic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72E42ED8-9B6F-3FC1-9263-499F53BD74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0561" y="2097088"/>
            <a:ext cx="4976203" cy="3995737"/>
          </a:xfrm>
        </p:spPr>
      </p:pic>
    </p:spTree>
    <p:extLst>
      <p:ext uri="{BB962C8B-B14F-4D97-AF65-F5344CB8AC3E}">
        <p14:creationId xmlns:p14="http://schemas.microsoft.com/office/powerpoint/2010/main" val="305146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A6C24-5483-5142-8F72-633A2BE5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Fittings - Software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D551AF-71A9-7BDE-32AE-56ADF8D1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8</a:t>
            </a:fld>
            <a:endParaRPr lang="it-IT" noProof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0EFD864B-90AC-2114-9652-BEB63411DD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0561" y="2097088"/>
            <a:ext cx="4976203" cy="3995737"/>
          </a:xfrm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8288DA19-AB65-B362-F50C-648E8C9EAC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5236" y="2097088"/>
            <a:ext cx="4976203" cy="3995737"/>
          </a:xfrm>
        </p:spPr>
      </p:pic>
    </p:spTree>
    <p:extLst>
      <p:ext uri="{BB962C8B-B14F-4D97-AF65-F5344CB8AC3E}">
        <p14:creationId xmlns:p14="http://schemas.microsoft.com/office/powerpoint/2010/main" val="282155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A6C24-5483-5142-8F72-633A2BE5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Fittings - Test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D551AF-71A9-7BDE-32AE-56ADF8D1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9</a:t>
            </a:fld>
            <a:endParaRPr lang="it-IT" noProof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03324ACC-5ED7-1560-A07A-1BD8EFAB25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0561" y="2097088"/>
            <a:ext cx="4976203" cy="3995737"/>
          </a:xfrm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8BB70D3D-3240-6D8B-3E82-AA25E8E0E0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5236" y="2097088"/>
            <a:ext cx="4976203" cy="3995737"/>
          </a:xfrm>
        </p:spPr>
      </p:pic>
    </p:spTree>
    <p:extLst>
      <p:ext uri="{BB962C8B-B14F-4D97-AF65-F5344CB8AC3E}">
        <p14:creationId xmlns:p14="http://schemas.microsoft.com/office/powerpoint/2010/main" val="344760008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{0C57FA71-737A-4233-8A5C-27B99BD85E2C}tf33713516_win32</Template>
  <TotalTime>277</TotalTime>
  <Words>436</Words>
  <Application>Microsoft Office PowerPoint</Application>
  <PresentationFormat>Widescreen</PresentationFormat>
  <Paragraphs>95</Paragraphs>
  <Slides>16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3DFloatVTI</vt:lpstr>
      <vt:lpstr>Project C</vt:lpstr>
      <vt:lpstr>Chapters</vt:lpstr>
      <vt:lpstr>Fittings</vt:lpstr>
      <vt:lpstr>Fittings - Description</vt:lpstr>
      <vt:lpstr>Fittings - Specification</vt:lpstr>
      <vt:lpstr>Fittings - Design</vt:lpstr>
      <vt:lpstr>Fittings - Breadboard</vt:lpstr>
      <vt:lpstr>Fittings - Software</vt:lpstr>
      <vt:lpstr>Fittings - Test</vt:lpstr>
      <vt:lpstr>JMT Simulation</vt:lpstr>
      <vt:lpstr>JMT Simulation - Description</vt:lpstr>
      <vt:lpstr>JMT Simulation - JSIMgraph</vt:lpstr>
      <vt:lpstr>Results</vt:lpstr>
      <vt:lpstr>Result - Data</vt:lpstr>
      <vt:lpstr>Results - Description</vt:lpstr>
      <vt:lpstr>Results – Some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</dc:title>
  <dc:creator>Mattia Siriani</dc:creator>
  <cp:lastModifiedBy>Mattia Siriani</cp:lastModifiedBy>
  <cp:revision>11</cp:revision>
  <dcterms:created xsi:type="dcterms:W3CDTF">2023-01-09T10:28:44Z</dcterms:created>
  <dcterms:modified xsi:type="dcterms:W3CDTF">2023-01-09T22:41:37Z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